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16941437007874E-2"/>
          <c:y val="2.8839934249511919E-2"/>
          <c:w val="0.94583058562992128"/>
          <c:h val="0.841853725279667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gradFill>
                <a:gsLst>
                  <a:gs pos="0">
                    <a:srgbClr val="FFC000"/>
                  </a:gs>
                  <a:gs pos="74000">
                    <a:srgbClr val="FF0000"/>
                  </a:gs>
                  <a:gs pos="83000">
                    <a:srgbClr val="FF0000"/>
                  </a:gs>
                  <a:gs pos="100000">
                    <a:srgbClr val="FF0000"/>
                  </a:gs>
                </a:gsLst>
                <a:lin ang="5400000" scaled="1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4C4-48F3-85DD-5E11D6BB4540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84C4-48F3-85DD-5E11D6BB4540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4C4-48F3-85DD-5E11D6BB4540}"/>
              </c:ext>
            </c:extLst>
          </c:dPt>
          <c:cat>
            <c:strRef>
              <c:f>Sheet1!$A$2:$A$6</c:f>
              <c:strCache>
                <c:ptCount val="5"/>
                <c:pt idx="0">
                  <c:v>A</c:v>
                </c:pt>
                <c:pt idx="1">
                  <c:v>D</c:v>
                </c:pt>
                <c:pt idx="2">
                  <c:v>K</c:v>
                </c:pt>
                <c:pt idx="3">
                  <c:v>A</c:v>
                </c:pt>
                <c:pt idx="4">
                  <c:v>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C4-48F3-85DD-5E11D6BB45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6275704"/>
        <c:axId val="1146279312"/>
      </c:barChart>
      <c:catAx>
        <c:axId val="1146275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6279312"/>
        <c:crosses val="autoZero"/>
        <c:auto val="1"/>
        <c:lblAlgn val="ctr"/>
        <c:lblOffset val="100"/>
        <c:noMultiLvlLbl val="0"/>
      </c:catAx>
      <c:valAx>
        <c:axId val="1146279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6275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0F8-4B66-8D5A-4668776E98CB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0F8-4B66-8D5A-4668776E98CB}"/>
              </c:ext>
            </c:extLst>
          </c:dPt>
          <c:dPt>
            <c:idx val="2"/>
            <c:invertIfNegative val="0"/>
            <c:bubble3D val="0"/>
            <c:spPr>
              <a:gradFill>
                <a:gsLst>
                  <a:gs pos="0">
                    <a:srgbClr val="00B050"/>
                  </a:gs>
                  <a:gs pos="74000">
                    <a:srgbClr val="FFC000"/>
                  </a:gs>
                  <a:gs pos="83000">
                    <a:srgbClr val="FFFF00"/>
                  </a:gs>
                  <a:gs pos="100000">
                    <a:srgbClr val="FFC000"/>
                  </a:gs>
                </a:gsLst>
                <a:lin ang="5400000" scaled="1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70F8-4B66-8D5A-4668776E98CB}"/>
              </c:ext>
            </c:extLst>
          </c:dPt>
          <c:dPt>
            <c:idx val="3"/>
            <c:invertIfNegative val="0"/>
            <c:bubble3D val="0"/>
            <c:spPr>
              <a:gradFill>
                <a:gsLst>
                  <a:gs pos="0">
                    <a:srgbClr val="00B050"/>
                  </a:gs>
                  <a:gs pos="74000">
                    <a:srgbClr val="FFC000"/>
                  </a:gs>
                  <a:gs pos="83000">
                    <a:srgbClr val="FFFF00"/>
                  </a:gs>
                  <a:gs pos="100000">
                    <a:srgbClr val="FFC000"/>
                  </a:gs>
                </a:gsLst>
                <a:lin ang="5400000" scaled="1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0F8-4B66-8D5A-4668776E98CB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70F8-4B66-8D5A-4668776E98CB}"/>
              </c:ext>
            </c:extLst>
          </c:dPt>
          <c:cat>
            <c:strRef>
              <c:f>Sheet1!$A$2:$A$6</c:f>
              <c:strCache>
                <c:ptCount val="5"/>
                <c:pt idx="0">
                  <c:v>A</c:v>
                </c:pt>
                <c:pt idx="1">
                  <c:v>D</c:v>
                </c:pt>
                <c:pt idx="2">
                  <c:v>K</c:v>
                </c:pt>
                <c:pt idx="3">
                  <c:v>A</c:v>
                </c:pt>
                <c:pt idx="4">
                  <c:v>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3.5</c:v>
                </c:pt>
                <c:pt idx="3">
                  <c:v>3.5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F8-4B66-8D5A-4668776E98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0174104"/>
        <c:axId val="950173120"/>
      </c:barChart>
      <c:catAx>
        <c:axId val="950174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173120"/>
        <c:crosses val="autoZero"/>
        <c:auto val="1"/>
        <c:lblAlgn val="ctr"/>
        <c:lblOffset val="100"/>
        <c:noMultiLvlLbl val="0"/>
      </c:catAx>
      <c:valAx>
        <c:axId val="950173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174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AC2-4DD0-8B21-56494A406F7A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AC2-4DD0-8B21-56494A406F7A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7AC2-4DD0-8B21-56494A406F7A}"/>
              </c:ext>
            </c:extLst>
          </c:dPt>
          <c:dPt>
            <c:idx val="3"/>
            <c:invertIfNegative val="0"/>
            <c:bubble3D val="0"/>
            <c:spPr>
              <a:gradFill>
                <a:gsLst>
                  <a:gs pos="0">
                    <a:srgbClr val="FFC000"/>
                  </a:gs>
                  <a:gs pos="74000">
                    <a:srgbClr val="FF0000"/>
                  </a:gs>
                  <a:gs pos="83000">
                    <a:srgbClr val="FF0000"/>
                  </a:gs>
                  <a:gs pos="100000">
                    <a:srgbClr val="FF0000"/>
                  </a:gs>
                </a:gsLst>
                <a:lin ang="5400000" scaled="1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AC2-4DD0-8B21-56494A406F7A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7AC2-4DD0-8B21-56494A406F7A}"/>
              </c:ext>
            </c:extLst>
          </c:dPt>
          <c:cat>
            <c:strRef>
              <c:f>Sheet1!$A$2:$A$6</c:f>
              <c:strCache>
                <c:ptCount val="5"/>
                <c:pt idx="0">
                  <c:v>A</c:v>
                </c:pt>
                <c:pt idx="1">
                  <c:v>D</c:v>
                </c:pt>
                <c:pt idx="2">
                  <c:v>K</c:v>
                </c:pt>
                <c:pt idx="3">
                  <c:v>A</c:v>
                </c:pt>
                <c:pt idx="4">
                  <c:v>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5</c:v>
                </c:pt>
                <c:pt idx="3">
                  <c:v>2.5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C2-4DD0-8B21-56494A406F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0164264"/>
        <c:axId val="950164592"/>
      </c:barChart>
      <c:catAx>
        <c:axId val="950164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164592"/>
        <c:crosses val="autoZero"/>
        <c:auto val="1"/>
        <c:lblAlgn val="ctr"/>
        <c:lblOffset val="100"/>
        <c:noMultiLvlLbl val="0"/>
      </c:catAx>
      <c:valAx>
        <c:axId val="950164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0164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A</c:v>
                </c:pt>
                <c:pt idx="1">
                  <c:v>D</c:v>
                </c:pt>
                <c:pt idx="2">
                  <c:v>K</c:v>
                </c:pt>
                <c:pt idx="3">
                  <c:v>A</c:v>
                </c:pt>
                <c:pt idx="4">
                  <c:v>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4.5</c:v>
                </c:pt>
                <c:pt idx="2">
                  <c:v>4.25</c:v>
                </c:pt>
                <c:pt idx="3">
                  <c:v>4.25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36-4C61-93E9-5EDC826015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57177656"/>
        <c:axId val="1157174376"/>
      </c:barChart>
      <c:catAx>
        <c:axId val="1157177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7174376"/>
        <c:crosses val="autoZero"/>
        <c:auto val="1"/>
        <c:lblAlgn val="ctr"/>
        <c:lblOffset val="100"/>
        <c:noMultiLvlLbl val="0"/>
      </c:catAx>
      <c:valAx>
        <c:axId val="1157174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7177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03801-AFE2-461C-99B3-AB175626E8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3924A-93CC-419F-A70D-E4F7A13B47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6A254-0889-46F3-AA37-366F3CD5F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8BAA-A31A-4329-AAD0-6618E9BDBCDB}" type="datetimeFigureOut">
              <a:rPr lang="en-GB" smtClean="0"/>
              <a:t>05/03/2021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54669-AD84-47CB-AF02-85532A7EE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128BF-DC98-4730-B55B-617BA89DF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C6DF0-0DF1-4D20-8150-702D822121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208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B1A98-239B-4911-B8EB-C072EC780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1D00B8-A948-4540-B606-2489E52E93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B8653-C993-4F1F-816D-B0FA78276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8BAA-A31A-4329-AAD0-6618E9BDBCDB}" type="datetimeFigureOut">
              <a:rPr lang="en-GB" smtClean="0"/>
              <a:t>05/03/2021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DD1BD-8CBA-406F-B4BE-4B56DB31E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3049E-54B3-4B66-9DCE-954C516F0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C6DF0-0DF1-4D20-8150-702D822121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329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D67076-91A7-4845-A3FF-3EB7048606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90E4B9-213D-4699-88BA-21CB9C12EB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D9177-28BF-471A-9918-CD6E50229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8BAA-A31A-4329-AAD0-6618E9BDBCDB}" type="datetimeFigureOut">
              <a:rPr lang="en-GB" smtClean="0"/>
              <a:t>05/03/2021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0B6D-6831-4996-A75E-795FF9401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58690-EB7C-491D-AA73-35E4364DF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C6DF0-0DF1-4D20-8150-702D822121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79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8E05D-981B-47D4-B6EF-643176A77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E57B6-AEA0-4CC6-A690-2B7F7EF42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C5FF10-4F66-4B14-8FDE-F0389CB13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8BAA-A31A-4329-AAD0-6618E9BDBCDB}" type="datetimeFigureOut">
              <a:rPr lang="en-GB" smtClean="0"/>
              <a:t>05/03/2021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A2DAA-A70D-4B02-AE96-D57F41377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F2413-8080-40BF-93E9-171DFA64D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C6DF0-0DF1-4D20-8150-702D822121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14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0AB97-17C4-4FEE-B3F2-2C8C18CA9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93BC6-D415-4867-8B22-4985A073E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5E07C-8A15-45B7-9566-56F296716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8BAA-A31A-4329-AAD0-6618E9BDBCDB}" type="datetimeFigureOut">
              <a:rPr lang="en-GB" smtClean="0"/>
              <a:t>05/03/2021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00D8C-D8D8-4A71-88C1-30E95CC5D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3975B5-FBF8-41B6-88E2-9E73D7320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C6DF0-0DF1-4D20-8150-702D822121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922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5B731-E693-40D9-9FAA-E48D5E7FC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D77C6-8EBA-4535-91FC-24243A09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6EE349-885A-4B10-BA03-6D780D9FC4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67F0C4-5F1C-42FD-97C6-CD819DD2A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8BAA-A31A-4329-AAD0-6618E9BDBCDB}" type="datetimeFigureOut">
              <a:rPr lang="en-GB" smtClean="0"/>
              <a:t>05/03/2021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9116B-E95C-4610-B926-68632EC5C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EA0546-8ADF-4327-BE72-5B52825F9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C6DF0-0DF1-4D20-8150-702D822121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520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64CBA-CE24-4F6E-9550-BE2CCD657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0ADE59-59BE-41BD-8295-6B94530CA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4F7830-77EE-47CB-A2FF-0D5A40BF4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3788C1-35B3-4A58-ACF3-6851D38547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66C886-E7F9-4896-805F-046ADA1B20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375851-5DE4-4A14-BEAE-B802BB9CF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8BAA-A31A-4329-AAD0-6618E9BDBCDB}" type="datetimeFigureOut">
              <a:rPr lang="en-GB" smtClean="0"/>
              <a:t>05/03/2021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FB5553-8F10-4867-B06B-B478A2A7A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D88F1A-EF2A-4C9C-86E5-685118EF1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C6DF0-0DF1-4D20-8150-702D822121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044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199FD-4B65-4985-8BC4-61A56CB8D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70BDE7-491C-455E-BAFA-000B127AE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8BAA-A31A-4329-AAD0-6618E9BDBCDB}" type="datetimeFigureOut">
              <a:rPr lang="en-GB" smtClean="0"/>
              <a:t>05/03/2021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49CFBE-0527-4EB6-8926-27CAF1758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5F8727-BC38-4AB7-9FF0-1CE4146E6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C6DF0-0DF1-4D20-8150-702D822121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1044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5EF804-B88C-4CA9-809C-DD5598495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8BAA-A31A-4329-AAD0-6618E9BDBCDB}" type="datetimeFigureOut">
              <a:rPr lang="en-GB" smtClean="0"/>
              <a:t>05/03/2021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AA1D36-7E5E-4BEB-8941-EB687DE81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5BF6F5-4821-4F68-83B8-818CE69BD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C6DF0-0DF1-4D20-8150-702D822121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977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A1FD4-DFF4-427E-9004-71E0EA03E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91D16-7116-4220-A445-85BC37E81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65AE76-B895-4ACE-96E5-C68012C85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BBA17B-0F82-4792-BB24-63D879A2C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8BAA-A31A-4329-AAD0-6618E9BDBCDB}" type="datetimeFigureOut">
              <a:rPr lang="en-GB" smtClean="0"/>
              <a:t>05/03/2021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3A2700-BD73-4177-B737-7919D0DBE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4D9FEE-7819-4FC0-AC92-EAC6B4550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C6DF0-0DF1-4D20-8150-702D822121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161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751AA-24F5-4DE9-BB14-71C881FE2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A73B22-4A5B-443A-B935-DAF5EA45F4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DF12C3-6E6F-4E6E-AE45-EA51A3484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A25EA-142E-4364-997D-EEB756887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48BAA-A31A-4329-AAD0-6618E9BDBCDB}" type="datetimeFigureOut">
              <a:rPr lang="en-GB" smtClean="0"/>
              <a:t>05/03/2021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CF13E1-47C8-4966-94C1-49D7EF96C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8758BB-2C1F-434F-A7A8-38340D2F3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C6DF0-0DF1-4D20-8150-702D822121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1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BFA25C-05B1-499F-A6A7-E3B30A30C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E4A71-1887-4FEB-8D62-FCC0889FD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04B42-7C86-4485-AEEB-6C20C61BF7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48BAA-A31A-4329-AAD0-6618E9BDBCDB}" type="datetimeFigureOut">
              <a:rPr lang="en-GB" smtClean="0"/>
              <a:t>05/03/2021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84E6-3CAA-4591-BC20-A1F8AA50DB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A7E5E-2E3C-4201-9771-E370964899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C6DF0-0DF1-4D20-8150-702D8221218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1218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8E2E59C-42F5-43C7-B849-6A72C3325F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25889"/>
              </p:ext>
            </p:extLst>
          </p:nvPr>
        </p:nvGraphicFramePr>
        <p:xfrm>
          <a:off x="1145307" y="913637"/>
          <a:ext cx="3029397" cy="2113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Oval 9">
            <a:extLst>
              <a:ext uri="{FF2B5EF4-FFF2-40B4-BE49-F238E27FC236}">
                <a16:creationId xmlns:a16="http://schemas.microsoft.com/office/drawing/2014/main" id="{74C43205-0CDE-4698-9F8C-8A5D36030A3C}"/>
              </a:ext>
            </a:extLst>
          </p:cNvPr>
          <p:cNvSpPr/>
          <p:nvPr/>
        </p:nvSpPr>
        <p:spPr>
          <a:xfrm>
            <a:off x="2444397" y="1559600"/>
            <a:ext cx="643944" cy="133451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90628C4B-C8C6-43B5-BE26-95075BDF56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4382304"/>
              </p:ext>
            </p:extLst>
          </p:nvPr>
        </p:nvGraphicFramePr>
        <p:xfrm>
          <a:off x="4664101" y="913637"/>
          <a:ext cx="3503054" cy="2178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B52D77C-9D18-4388-981A-3DEA421F38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786751"/>
              </p:ext>
            </p:extLst>
          </p:nvPr>
        </p:nvGraphicFramePr>
        <p:xfrm>
          <a:off x="1078051" y="3674485"/>
          <a:ext cx="3341351" cy="2585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Oval 16">
            <a:extLst>
              <a:ext uri="{FF2B5EF4-FFF2-40B4-BE49-F238E27FC236}">
                <a16:creationId xmlns:a16="http://schemas.microsoft.com/office/drawing/2014/main" id="{F69CF421-0100-4718-97D3-BCC08839070B}"/>
              </a:ext>
            </a:extLst>
          </p:cNvPr>
          <p:cNvSpPr/>
          <p:nvPr/>
        </p:nvSpPr>
        <p:spPr>
          <a:xfrm>
            <a:off x="1908023" y="4794471"/>
            <a:ext cx="643944" cy="133451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65B16A6-17F3-47A4-B828-6A69E733F4E0}"/>
              </a:ext>
            </a:extLst>
          </p:cNvPr>
          <p:cNvSpPr/>
          <p:nvPr/>
        </p:nvSpPr>
        <p:spPr>
          <a:xfrm>
            <a:off x="3059967" y="4794471"/>
            <a:ext cx="643944" cy="133451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50E93670-327A-4EA0-9A6E-3B153CB519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0079143"/>
              </p:ext>
            </p:extLst>
          </p:nvPr>
        </p:nvGraphicFramePr>
        <p:xfrm>
          <a:off x="4664101" y="3674485"/>
          <a:ext cx="3846490" cy="2585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B25BC1A4-AD5F-403D-8621-490F403DDBD1}"/>
              </a:ext>
            </a:extLst>
          </p:cNvPr>
          <p:cNvSpPr/>
          <p:nvPr/>
        </p:nvSpPr>
        <p:spPr>
          <a:xfrm rot="10800000">
            <a:off x="2341025" y="6332303"/>
            <a:ext cx="815401" cy="40929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D372CFC-126D-4252-BD14-CF52F0909A2D}"/>
              </a:ext>
            </a:extLst>
          </p:cNvPr>
          <p:cNvSpPr txBox="1"/>
          <p:nvPr/>
        </p:nvSpPr>
        <p:spPr>
          <a:xfrm>
            <a:off x="1454724" y="581900"/>
            <a:ext cx="281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Group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041F635-0A55-41FC-8D0C-8D0261E58CAF}"/>
              </a:ext>
            </a:extLst>
          </p:cNvPr>
          <p:cNvSpPr txBox="1"/>
          <p:nvPr/>
        </p:nvSpPr>
        <p:spPr>
          <a:xfrm>
            <a:off x="4967826" y="581900"/>
            <a:ext cx="281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Group 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9D54BC6-DD92-475D-880D-557FE8E68DDB}"/>
              </a:ext>
            </a:extLst>
          </p:cNvPr>
          <p:cNvSpPr txBox="1"/>
          <p:nvPr/>
        </p:nvSpPr>
        <p:spPr>
          <a:xfrm>
            <a:off x="1399303" y="3448257"/>
            <a:ext cx="281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Group 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D6AE335-8B8F-4774-887B-D3C354C6F8F0}"/>
              </a:ext>
            </a:extLst>
          </p:cNvPr>
          <p:cNvSpPr txBox="1"/>
          <p:nvPr/>
        </p:nvSpPr>
        <p:spPr>
          <a:xfrm>
            <a:off x="4912406" y="3448257"/>
            <a:ext cx="2812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Group 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702D14A-5359-4867-8F49-148503D3114A}"/>
              </a:ext>
            </a:extLst>
          </p:cNvPr>
          <p:cNvSpPr txBox="1"/>
          <p:nvPr/>
        </p:nvSpPr>
        <p:spPr>
          <a:xfrm>
            <a:off x="332509" y="1023615"/>
            <a:ext cx="677108" cy="48107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GB" sz="3200" b="1" dirty="0"/>
              <a:t>Sprint 2 ADKAR results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19EB4BA-9BA3-436B-9A99-8C793774B974}"/>
              </a:ext>
            </a:extLst>
          </p:cNvPr>
          <p:cNvSpPr txBox="1"/>
          <p:nvPr/>
        </p:nvSpPr>
        <p:spPr>
          <a:xfrm>
            <a:off x="8470880" y="598080"/>
            <a:ext cx="353542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ACTIONS:</a:t>
            </a:r>
          </a:p>
          <a:p>
            <a:pPr algn="ctr"/>
            <a:endParaRPr lang="en-GB" b="1" dirty="0"/>
          </a:p>
          <a:p>
            <a:endParaRPr lang="en-GB" dirty="0"/>
          </a:p>
          <a:p>
            <a:r>
              <a:rPr lang="en-GB" b="1" dirty="0">
                <a:solidFill>
                  <a:srgbClr val="FF0000"/>
                </a:solidFill>
              </a:rPr>
              <a:t>P1: </a:t>
            </a:r>
            <a:r>
              <a:rPr lang="en-GB" b="1" dirty="0"/>
              <a:t>Group 3: Back to Desire</a:t>
            </a:r>
          </a:p>
          <a:p>
            <a:r>
              <a:rPr lang="en-GB" b="1" dirty="0"/>
              <a:t>Actions: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Meet user group drive out remaining resistor categories and address concerns.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Adjust communications (wiifm)</a:t>
            </a:r>
          </a:p>
          <a:p>
            <a:endParaRPr lang="en-GB" b="1" dirty="0"/>
          </a:p>
          <a:p>
            <a:r>
              <a:rPr lang="en-GB" b="1" dirty="0">
                <a:solidFill>
                  <a:srgbClr val="FFC000"/>
                </a:solidFill>
              </a:rPr>
              <a:t>P2: </a:t>
            </a:r>
            <a:r>
              <a:rPr lang="en-GB" b="1" dirty="0"/>
              <a:t>Group 1: Back to Knowledge</a:t>
            </a:r>
          </a:p>
          <a:p>
            <a:r>
              <a:rPr lang="en-GB" b="1" dirty="0"/>
              <a:t>Actions: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Revise tools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Review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Option for pilots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Super users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b="1" dirty="0"/>
              <a:t>Group 2: Progress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/>
              <a:t>Remeasure in xx days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Look at options and tools to build on knowledge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Create super users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r>
              <a:rPr lang="en-GB" b="1" dirty="0"/>
              <a:t>Group 4 : OK to proceed</a:t>
            </a:r>
          </a:p>
        </p:txBody>
      </p:sp>
    </p:spTree>
    <p:extLst>
      <p:ext uri="{BB962C8B-B14F-4D97-AF65-F5344CB8AC3E}">
        <p14:creationId xmlns:p14="http://schemas.microsoft.com/office/powerpoint/2010/main" val="1192280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86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Sharren Baisden</dc:creator>
  <cp:lastModifiedBy>Sharren Baisden</cp:lastModifiedBy>
  <cp:revision>6</cp:revision>
  <dcterms:created xsi:type="dcterms:W3CDTF">2021-03-05T15:05:05Z</dcterms:created>
  <dcterms:modified xsi:type="dcterms:W3CDTF">2021-03-05T15:58:43Z</dcterms:modified>
</cp:coreProperties>
</file>