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8" r:id="rId1"/>
  </p:sldMasterIdLst>
  <p:sldIdLst>
    <p:sldId id="256" r:id="rId2"/>
    <p:sldId id="258" r:id="rId3"/>
    <p:sldId id="259" r:id="rId4"/>
    <p:sldId id="260" r:id="rId5"/>
    <p:sldId id="261" r:id="rId6"/>
    <p:sldId id="262" r:id="rId7"/>
    <p:sldId id="263" r:id="rId8"/>
    <p:sldId id="264" r:id="rId9"/>
    <p:sldId id="265" r:id="rId10"/>
    <p:sldId id="266" r:id="rId11"/>
    <p:sldId id="268" r:id="rId12"/>
    <p:sldId id="272" r:id="rId13"/>
    <p:sldId id="270" r:id="rId14"/>
    <p:sldId id="276" r:id="rId15"/>
    <p:sldId id="257" r:id="rId16"/>
    <p:sldId id="273" r:id="rId17"/>
    <p:sldId id="274"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9D384E-46FD-4A93-A2DF-D7B1BC513BFB}" type="datetimeFigureOut">
              <a:rPr lang="en-IN" smtClean="0"/>
              <a:t>28-02-2025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2059B9-A8B9-44D9-98B2-536124A5AF72}"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310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9D384E-46FD-4A93-A2DF-D7B1BC513BFB}" type="datetimeFigureOut">
              <a:rPr lang="en-IN" smtClean="0"/>
              <a:t>28-02-2025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2059B9-A8B9-44D9-98B2-536124A5AF72}" type="slidenum">
              <a:rPr lang="en-IN" smtClean="0"/>
              <a:t>‹#›</a:t>
            </a:fld>
            <a:endParaRPr lang="en-IN"/>
          </a:p>
        </p:txBody>
      </p:sp>
    </p:spTree>
    <p:extLst>
      <p:ext uri="{BB962C8B-B14F-4D97-AF65-F5344CB8AC3E}">
        <p14:creationId xmlns:p14="http://schemas.microsoft.com/office/powerpoint/2010/main" val="103013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9D384E-46FD-4A93-A2DF-D7B1BC513BFB}" type="datetimeFigureOut">
              <a:rPr lang="en-IN" smtClean="0"/>
              <a:t>28-02-2025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2059B9-A8B9-44D9-98B2-536124A5AF72}" type="slidenum">
              <a:rPr lang="en-IN" smtClean="0"/>
              <a:t>‹#›</a:t>
            </a:fld>
            <a:endParaRPr lang="en-IN"/>
          </a:p>
        </p:txBody>
      </p:sp>
    </p:spTree>
    <p:extLst>
      <p:ext uri="{BB962C8B-B14F-4D97-AF65-F5344CB8AC3E}">
        <p14:creationId xmlns:p14="http://schemas.microsoft.com/office/powerpoint/2010/main" val="4271699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9D384E-46FD-4A93-A2DF-D7B1BC513BFB}" type="datetimeFigureOut">
              <a:rPr lang="en-IN" smtClean="0"/>
              <a:t>28-02-2025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2059B9-A8B9-44D9-98B2-536124A5AF72}" type="slidenum">
              <a:rPr lang="en-IN" smtClean="0"/>
              <a:t>‹#›</a:t>
            </a:fld>
            <a:endParaRPr lang="en-IN"/>
          </a:p>
        </p:txBody>
      </p:sp>
    </p:spTree>
    <p:extLst>
      <p:ext uri="{BB962C8B-B14F-4D97-AF65-F5344CB8AC3E}">
        <p14:creationId xmlns:p14="http://schemas.microsoft.com/office/powerpoint/2010/main" val="382061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9D384E-46FD-4A93-A2DF-D7B1BC513BFB}" type="datetimeFigureOut">
              <a:rPr lang="en-IN" smtClean="0"/>
              <a:t>28-02-2025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2059B9-A8B9-44D9-98B2-536124A5AF72}"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4284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9D384E-46FD-4A93-A2DF-D7B1BC513BFB}" type="datetimeFigureOut">
              <a:rPr lang="en-IN" smtClean="0"/>
              <a:t>28-02-2025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2059B9-A8B9-44D9-98B2-536124A5AF72}" type="slidenum">
              <a:rPr lang="en-IN" smtClean="0"/>
              <a:t>‹#›</a:t>
            </a:fld>
            <a:endParaRPr lang="en-IN"/>
          </a:p>
        </p:txBody>
      </p:sp>
    </p:spTree>
    <p:extLst>
      <p:ext uri="{BB962C8B-B14F-4D97-AF65-F5344CB8AC3E}">
        <p14:creationId xmlns:p14="http://schemas.microsoft.com/office/powerpoint/2010/main" val="2083555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9D384E-46FD-4A93-A2DF-D7B1BC513BFB}" type="datetimeFigureOut">
              <a:rPr lang="en-IN" smtClean="0"/>
              <a:t>28-02-2025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12059B9-A8B9-44D9-98B2-536124A5AF72}" type="slidenum">
              <a:rPr lang="en-IN" smtClean="0"/>
              <a:t>‹#›</a:t>
            </a:fld>
            <a:endParaRPr lang="en-IN"/>
          </a:p>
        </p:txBody>
      </p:sp>
    </p:spTree>
    <p:extLst>
      <p:ext uri="{BB962C8B-B14F-4D97-AF65-F5344CB8AC3E}">
        <p14:creationId xmlns:p14="http://schemas.microsoft.com/office/powerpoint/2010/main" val="91189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9D384E-46FD-4A93-A2DF-D7B1BC513BFB}" type="datetimeFigureOut">
              <a:rPr lang="en-IN" smtClean="0"/>
              <a:t>28-02-2025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12059B9-A8B9-44D9-98B2-536124A5AF72}" type="slidenum">
              <a:rPr lang="en-IN" smtClean="0"/>
              <a:t>‹#›</a:t>
            </a:fld>
            <a:endParaRPr lang="en-IN"/>
          </a:p>
        </p:txBody>
      </p:sp>
    </p:spTree>
    <p:extLst>
      <p:ext uri="{BB962C8B-B14F-4D97-AF65-F5344CB8AC3E}">
        <p14:creationId xmlns:p14="http://schemas.microsoft.com/office/powerpoint/2010/main" val="2520229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E9D384E-46FD-4A93-A2DF-D7B1BC513BFB}" type="datetimeFigureOut">
              <a:rPr lang="en-IN" smtClean="0"/>
              <a:t>28-02-2025</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E12059B9-A8B9-44D9-98B2-536124A5AF72}" type="slidenum">
              <a:rPr lang="en-IN" smtClean="0"/>
              <a:t>‹#›</a:t>
            </a:fld>
            <a:endParaRPr lang="en-IN"/>
          </a:p>
        </p:txBody>
      </p:sp>
    </p:spTree>
    <p:extLst>
      <p:ext uri="{BB962C8B-B14F-4D97-AF65-F5344CB8AC3E}">
        <p14:creationId xmlns:p14="http://schemas.microsoft.com/office/powerpoint/2010/main" val="627503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E9D384E-46FD-4A93-A2DF-D7B1BC513BFB}" type="datetimeFigureOut">
              <a:rPr lang="en-IN" smtClean="0"/>
              <a:t>28-02-2025</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12059B9-A8B9-44D9-98B2-536124A5AF72}" type="slidenum">
              <a:rPr lang="en-IN" smtClean="0"/>
              <a:t>‹#›</a:t>
            </a:fld>
            <a:endParaRPr lang="en-IN"/>
          </a:p>
        </p:txBody>
      </p:sp>
    </p:spTree>
    <p:extLst>
      <p:ext uri="{BB962C8B-B14F-4D97-AF65-F5344CB8AC3E}">
        <p14:creationId xmlns:p14="http://schemas.microsoft.com/office/powerpoint/2010/main" val="2622127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9D384E-46FD-4A93-A2DF-D7B1BC513BFB}" type="datetimeFigureOut">
              <a:rPr lang="en-IN" smtClean="0"/>
              <a:t>28-02-2025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2059B9-A8B9-44D9-98B2-536124A5AF72}" type="slidenum">
              <a:rPr lang="en-IN" smtClean="0"/>
              <a:t>‹#›</a:t>
            </a:fld>
            <a:endParaRPr lang="en-IN"/>
          </a:p>
        </p:txBody>
      </p:sp>
    </p:spTree>
    <p:extLst>
      <p:ext uri="{BB962C8B-B14F-4D97-AF65-F5344CB8AC3E}">
        <p14:creationId xmlns:p14="http://schemas.microsoft.com/office/powerpoint/2010/main" val="170218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E9D384E-46FD-4A93-A2DF-D7B1BC513BFB}" type="datetimeFigureOut">
              <a:rPr lang="en-IN" smtClean="0"/>
              <a:t>28-02-2025</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12059B9-A8B9-44D9-98B2-536124A5AF72}"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369622"/>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png" /><Relationship Id="rId1" Type="http://schemas.openxmlformats.org/officeDocument/2006/relationships/slideLayout" Target="../slideLayouts/slideLayout7.xml" /><Relationship Id="rId4" Type="http://schemas.openxmlformats.org/officeDocument/2006/relationships/image" Target="../media/image4.jpeg"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8.xml" /></Relationships>
</file>

<file path=ppt/slides/_rels/slide13.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8.xml" /></Relationships>
</file>

<file path=ppt/slides/_rels/slide14.xml.rels><?xml version="1.0" encoding="UTF-8" standalone="yes"?>
<Relationships xmlns="http://schemas.openxmlformats.org/package/2006/relationships"><Relationship Id="rId3" Type="http://schemas.openxmlformats.org/officeDocument/2006/relationships/image" Target="../media/image8.jpg" /><Relationship Id="rId2" Type="http://schemas.openxmlformats.org/officeDocument/2006/relationships/image" Target="../media/image7.jp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image" Target="../media/image9.jp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10.jpg" /><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D25BF-7633-4523-8E45-58AF102A3E0C}"/>
              </a:ext>
            </a:extLst>
          </p:cNvPr>
          <p:cNvSpPr>
            <a:spLocks noGrp="1"/>
          </p:cNvSpPr>
          <p:nvPr>
            <p:ph type="ctrTitle"/>
          </p:nvPr>
        </p:nvSpPr>
        <p:spPr/>
        <p:txBody>
          <a:bodyPr/>
          <a:lstStyle/>
          <a:p>
            <a:r>
              <a:rPr lang="en-US" dirty="0">
                <a:solidFill>
                  <a:schemeClr val="accent6">
                    <a:lumMod val="75000"/>
                  </a:schemeClr>
                </a:solidFill>
                <a:latin typeface="Segoe UI Black" panose="020B0A02040204020203" pitchFamily="34" charset="0"/>
                <a:ea typeface="Segoe UI Black" panose="020B0A02040204020203" pitchFamily="34" charset="0"/>
              </a:rPr>
              <a:t>NEOPLASIA</a:t>
            </a:r>
            <a:endParaRPr lang="en-IN" dirty="0">
              <a:solidFill>
                <a:schemeClr val="accent6">
                  <a:lumMod val="75000"/>
                </a:schemeClr>
              </a:solidFill>
              <a:latin typeface="Segoe UI Black" panose="020B0A02040204020203" pitchFamily="34" charset="0"/>
              <a:ea typeface="Segoe UI Black" panose="020B0A02040204020203" pitchFamily="34" charset="0"/>
            </a:endParaRPr>
          </a:p>
        </p:txBody>
      </p:sp>
      <p:sp>
        <p:nvSpPr>
          <p:cNvPr id="3" name="Subtitle 2">
            <a:extLst>
              <a:ext uri="{FF2B5EF4-FFF2-40B4-BE49-F238E27FC236}">
                <a16:creationId xmlns:a16="http://schemas.microsoft.com/office/drawing/2014/main" id="{219330AF-C488-43B4-A824-2BB57B653518}"/>
              </a:ext>
            </a:extLst>
          </p:cNvPr>
          <p:cNvSpPr>
            <a:spLocks noGrp="1"/>
          </p:cNvSpPr>
          <p:nvPr>
            <p:ph type="subTitle" idx="1"/>
          </p:nvPr>
        </p:nvSpPr>
        <p:spPr/>
        <p:txBody>
          <a:bodyPr>
            <a:normAutofit fontScale="92500"/>
          </a:bodyPr>
          <a:lstStyle/>
          <a:p>
            <a:r>
              <a:rPr lang="en-US" sz="5400" dirty="0">
                <a:solidFill>
                  <a:srgbClr val="FF0000"/>
                </a:solidFill>
                <a:latin typeface="Segoe UI Black" panose="020B0A02040204020203" pitchFamily="34" charset="0"/>
                <a:ea typeface="Segoe UI Black" panose="020B0A02040204020203" pitchFamily="34" charset="0"/>
              </a:rPr>
              <a:t>CHEMICAL </a:t>
            </a:r>
            <a:r>
              <a:rPr lang="en-US" sz="5400" dirty="0" err="1">
                <a:solidFill>
                  <a:srgbClr val="FF0000"/>
                </a:solidFill>
                <a:latin typeface="Segoe UI Black" panose="020B0A02040204020203" pitchFamily="34" charset="0"/>
                <a:ea typeface="Segoe UI Black" panose="020B0A02040204020203" pitchFamily="34" charset="0"/>
              </a:rPr>
              <a:t>CARCINOGENeSIS</a:t>
            </a:r>
            <a:endParaRPr lang="en-IN" sz="5400" dirty="0">
              <a:solidFill>
                <a:srgbClr val="FF0000"/>
              </a:solidFill>
              <a:latin typeface="Segoe UI Black" panose="020B0A02040204020203" pitchFamily="34" charset="0"/>
              <a:ea typeface="Segoe UI Black" panose="020B0A02040204020203" pitchFamily="34" charset="0"/>
            </a:endParaRPr>
          </a:p>
        </p:txBody>
      </p:sp>
      <p:pic>
        <p:nvPicPr>
          <p:cNvPr id="4" name="Picture 3">
            <a:extLst>
              <a:ext uri="{FF2B5EF4-FFF2-40B4-BE49-F238E27FC236}">
                <a16:creationId xmlns:a16="http://schemas.microsoft.com/office/drawing/2014/main" id="{B96E505E-33CC-A937-A8B4-D5CEBCCE2D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78" y="1"/>
            <a:ext cx="2187388" cy="2178178"/>
          </a:xfrm>
          <a:prstGeom prst="rect">
            <a:avLst/>
          </a:prstGeom>
        </p:spPr>
      </p:pic>
    </p:spTree>
    <p:extLst>
      <p:ext uri="{BB962C8B-B14F-4D97-AF65-F5344CB8AC3E}">
        <p14:creationId xmlns:p14="http://schemas.microsoft.com/office/powerpoint/2010/main" val="1127988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50A12-30FB-4424-8DFA-E430F0044003}"/>
              </a:ext>
            </a:extLst>
          </p:cNvPr>
          <p:cNvSpPr>
            <a:spLocks noGrp="1"/>
          </p:cNvSpPr>
          <p:nvPr>
            <p:ph type="title" idx="4294967295"/>
          </p:nvPr>
        </p:nvSpPr>
        <p:spPr>
          <a:xfrm>
            <a:off x="843809" y="3263896"/>
            <a:ext cx="10058400" cy="1449387"/>
          </a:xfrm>
        </p:spPr>
        <p:txBody>
          <a:bodyPr>
            <a:normAutofit fontScale="90000"/>
          </a:bodyPr>
          <a:lstStyle/>
          <a:p>
            <a:br>
              <a:rPr lang="en-US" dirty="0"/>
            </a:br>
            <a:r>
              <a:rPr lang="en-US" sz="2000" dirty="0"/>
              <a:t>               </a:t>
            </a:r>
            <a:r>
              <a:rPr lang="en-US" sz="2700" dirty="0"/>
              <a:t> P450</a:t>
            </a:r>
            <a:br>
              <a:rPr lang="en-IN" dirty="0"/>
            </a:br>
            <a:br>
              <a:rPr lang="en-IN" dirty="0"/>
            </a:br>
            <a:r>
              <a:rPr lang="en-IN" sz="2400" dirty="0"/>
              <a:t>Nicotine     </a:t>
            </a:r>
            <a:r>
              <a:rPr lang="en-IN" dirty="0"/>
              <a:t>                                                   </a:t>
            </a:r>
            <a:r>
              <a:rPr lang="en-IN" sz="2400" dirty="0"/>
              <a:t>DNA ADDUCT</a:t>
            </a:r>
          </a:p>
        </p:txBody>
      </p:sp>
      <p:pic>
        <p:nvPicPr>
          <p:cNvPr id="4" name="Picture 3">
            <a:extLst>
              <a:ext uri="{FF2B5EF4-FFF2-40B4-BE49-F238E27FC236}">
                <a16:creationId xmlns:a16="http://schemas.microsoft.com/office/drawing/2014/main" id="{7BCDB6EB-F043-4F91-A1C9-7B77A347F7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79" y="1981199"/>
            <a:ext cx="1854492" cy="2071633"/>
          </a:xfrm>
          <a:prstGeom prst="rect">
            <a:avLst/>
          </a:prstGeom>
        </p:spPr>
      </p:pic>
      <p:sp>
        <p:nvSpPr>
          <p:cNvPr id="5" name="Arrow: Right 4">
            <a:extLst>
              <a:ext uri="{FF2B5EF4-FFF2-40B4-BE49-F238E27FC236}">
                <a16:creationId xmlns:a16="http://schemas.microsoft.com/office/drawing/2014/main" id="{3C8A041A-C0B0-48DD-B128-67C95D8869D8}"/>
              </a:ext>
            </a:extLst>
          </p:cNvPr>
          <p:cNvSpPr/>
          <p:nvPr/>
        </p:nvSpPr>
        <p:spPr>
          <a:xfrm>
            <a:off x="1784453" y="2839331"/>
            <a:ext cx="638175" cy="361950"/>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7" name="Picture 6">
            <a:extLst>
              <a:ext uri="{FF2B5EF4-FFF2-40B4-BE49-F238E27FC236}">
                <a16:creationId xmlns:a16="http://schemas.microsoft.com/office/drawing/2014/main" id="{0B3FC736-CDBC-4A29-BBDD-FD3C7D554E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0274" y="1817558"/>
            <a:ext cx="1737712" cy="2405495"/>
          </a:xfrm>
          <a:prstGeom prst="rect">
            <a:avLst/>
          </a:prstGeom>
        </p:spPr>
      </p:pic>
      <p:sp>
        <p:nvSpPr>
          <p:cNvPr id="8" name="Oval 7">
            <a:extLst>
              <a:ext uri="{FF2B5EF4-FFF2-40B4-BE49-F238E27FC236}">
                <a16:creationId xmlns:a16="http://schemas.microsoft.com/office/drawing/2014/main" id="{A191796D-1193-4BCF-8075-EC06C26A6E2A}"/>
              </a:ext>
            </a:extLst>
          </p:cNvPr>
          <p:cNvSpPr/>
          <p:nvPr/>
        </p:nvSpPr>
        <p:spPr>
          <a:xfrm>
            <a:off x="2572302" y="2317060"/>
            <a:ext cx="1847850" cy="1348691"/>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TextBox 8">
            <a:extLst>
              <a:ext uri="{FF2B5EF4-FFF2-40B4-BE49-F238E27FC236}">
                <a16:creationId xmlns:a16="http://schemas.microsoft.com/office/drawing/2014/main" id="{83B9EE7B-9173-44EF-9766-08C4BE0FC37F}"/>
              </a:ext>
            </a:extLst>
          </p:cNvPr>
          <p:cNvSpPr txBox="1"/>
          <p:nvPr/>
        </p:nvSpPr>
        <p:spPr>
          <a:xfrm flipH="1">
            <a:off x="2644422" y="2824477"/>
            <a:ext cx="1728876" cy="400110"/>
          </a:xfrm>
          <a:prstGeom prst="rect">
            <a:avLst/>
          </a:prstGeom>
          <a:noFill/>
        </p:spPr>
        <p:txBody>
          <a:bodyPr wrap="square" rtlCol="0">
            <a:spAutoFit/>
          </a:bodyPr>
          <a:lstStyle/>
          <a:p>
            <a:r>
              <a:rPr lang="en-US" sz="2000" dirty="0"/>
              <a:t>ELECTROPHILE</a:t>
            </a:r>
            <a:endParaRPr lang="en-IN" sz="2000" dirty="0"/>
          </a:p>
        </p:txBody>
      </p:sp>
      <p:pic>
        <p:nvPicPr>
          <p:cNvPr id="6" name="Picture 5">
            <a:extLst>
              <a:ext uri="{FF2B5EF4-FFF2-40B4-BE49-F238E27FC236}">
                <a16:creationId xmlns:a16="http://schemas.microsoft.com/office/drawing/2014/main" id="{930415D9-5C7E-4EF4-ADB1-C0753B588B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7735" y="2091775"/>
            <a:ext cx="1904721" cy="2161119"/>
          </a:xfrm>
          <a:prstGeom prst="rect">
            <a:avLst/>
          </a:prstGeom>
        </p:spPr>
      </p:pic>
      <p:sp>
        <p:nvSpPr>
          <p:cNvPr id="10" name="Arrow: Right 9">
            <a:extLst>
              <a:ext uri="{FF2B5EF4-FFF2-40B4-BE49-F238E27FC236}">
                <a16:creationId xmlns:a16="http://schemas.microsoft.com/office/drawing/2014/main" id="{F14B9BF2-0321-4554-9811-40E9E49EF895}"/>
              </a:ext>
            </a:extLst>
          </p:cNvPr>
          <p:cNvSpPr/>
          <p:nvPr/>
        </p:nvSpPr>
        <p:spPr>
          <a:xfrm>
            <a:off x="4599560" y="2829912"/>
            <a:ext cx="638175" cy="361950"/>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Arrow: Right 10">
            <a:extLst>
              <a:ext uri="{FF2B5EF4-FFF2-40B4-BE49-F238E27FC236}">
                <a16:creationId xmlns:a16="http://schemas.microsoft.com/office/drawing/2014/main" id="{EE079EA1-4E51-4DBC-9E56-F476BD13044B}"/>
              </a:ext>
            </a:extLst>
          </p:cNvPr>
          <p:cNvSpPr/>
          <p:nvPr/>
        </p:nvSpPr>
        <p:spPr>
          <a:xfrm>
            <a:off x="7182099" y="2786083"/>
            <a:ext cx="638175" cy="361950"/>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TextBox 11">
            <a:extLst>
              <a:ext uri="{FF2B5EF4-FFF2-40B4-BE49-F238E27FC236}">
                <a16:creationId xmlns:a16="http://schemas.microsoft.com/office/drawing/2014/main" id="{42A4F5B6-ABB5-45A5-8170-3C7B2EB00B51}"/>
              </a:ext>
            </a:extLst>
          </p:cNvPr>
          <p:cNvSpPr txBox="1"/>
          <p:nvPr/>
        </p:nvSpPr>
        <p:spPr>
          <a:xfrm>
            <a:off x="5339185" y="2308126"/>
            <a:ext cx="2083718" cy="369332"/>
          </a:xfrm>
          <a:prstGeom prst="rect">
            <a:avLst/>
          </a:prstGeom>
          <a:noFill/>
        </p:spPr>
        <p:txBody>
          <a:bodyPr wrap="square" rtlCol="0">
            <a:spAutoFit/>
          </a:bodyPr>
          <a:lstStyle/>
          <a:p>
            <a:r>
              <a:rPr lang="en-US" dirty="0">
                <a:solidFill>
                  <a:schemeClr val="bg1"/>
                </a:solidFill>
              </a:rPr>
              <a:t>TARGET</a:t>
            </a:r>
            <a:r>
              <a:rPr lang="en-US" dirty="0"/>
              <a:t> </a:t>
            </a:r>
            <a:endParaRPr lang="en-IN" dirty="0"/>
          </a:p>
        </p:txBody>
      </p:sp>
      <p:sp>
        <p:nvSpPr>
          <p:cNvPr id="13" name="Arrow: Right 12">
            <a:extLst>
              <a:ext uri="{FF2B5EF4-FFF2-40B4-BE49-F238E27FC236}">
                <a16:creationId xmlns:a16="http://schemas.microsoft.com/office/drawing/2014/main" id="{3E194C25-1615-4F35-A642-DE7A73CA72FA}"/>
              </a:ext>
            </a:extLst>
          </p:cNvPr>
          <p:cNvSpPr/>
          <p:nvPr/>
        </p:nvSpPr>
        <p:spPr>
          <a:xfrm>
            <a:off x="9485534" y="2901946"/>
            <a:ext cx="638175" cy="361950"/>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Oval 15">
            <a:extLst>
              <a:ext uri="{FF2B5EF4-FFF2-40B4-BE49-F238E27FC236}">
                <a16:creationId xmlns:a16="http://schemas.microsoft.com/office/drawing/2014/main" id="{6381406F-0D1B-43FE-832E-7437C88AF0E7}"/>
              </a:ext>
            </a:extLst>
          </p:cNvPr>
          <p:cNvSpPr/>
          <p:nvPr/>
        </p:nvSpPr>
        <p:spPr>
          <a:xfrm>
            <a:off x="10140653" y="2367957"/>
            <a:ext cx="1701697" cy="142992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a:extLst>
              <a:ext uri="{FF2B5EF4-FFF2-40B4-BE49-F238E27FC236}">
                <a16:creationId xmlns:a16="http://schemas.microsoft.com/office/drawing/2014/main" id="{5AAE0E47-9CF4-4459-8DB4-9F1D6932FF32}"/>
              </a:ext>
            </a:extLst>
          </p:cNvPr>
          <p:cNvSpPr txBox="1"/>
          <p:nvPr/>
        </p:nvSpPr>
        <p:spPr>
          <a:xfrm>
            <a:off x="10348778" y="2708141"/>
            <a:ext cx="1491310" cy="830997"/>
          </a:xfrm>
          <a:prstGeom prst="rect">
            <a:avLst/>
          </a:prstGeom>
          <a:noFill/>
        </p:spPr>
        <p:txBody>
          <a:bodyPr wrap="square" rtlCol="0">
            <a:spAutoFit/>
          </a:bodyPr>
          <a:lstStyle/>
          <a:p>
            <a:r>
              <a:rPr lang="en-US" sz="2400" dirty="0">
                <a:solidFill>
                  <a:schemeClr val="tx1">
                    <a:lumMod val="85000"/>
                    <a:lumOff val="15000"/>
                  </a:schemeClr>
                </a:solidFill>
              </a:rPr>
              <a:t>INITIATED CELL</a:t>
            </a:r>
            <a:endParaRPr lang="en-IN" sz="2400" dirty="0">
              <a:solidFill>
                <a:schemeClr val="tx1">
                  <a:lumMod val="85000"/>
                  <a:lumOff val="15000"/>
                </a:schemeClr>
              </a:solidFill>
            </a:endParaRPr>
          </a:p>
        </p:txBody>
      </p:sp>
    </p:spTree>
    <p:extLst>
      <p:ext uri="{BB962C8B-B14F-4D97-AF65-F5344CB8AC3E}">
        <p14:creationId xmlns:p14="http://schemas.microsoft.com/office/powerpoint/2010/main" val="3327899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8BDEF-EE4C-41D6-89E7-CD0A741834F6}"/>
              </a:ext>
            </a:extLst>
          </p:cNvPr>
          <p:cNvSpPr>
            <a:spLocks noGrp="1"/>
          </p:cNvSpPr>
          <p:nvPr>
            <p:ph type="title"/>
          </p:nvPr>
        </p:nvSpPr>
        <p:spPr/>
        <p:txBody>
          <a:bodyPr/>
          <a:lstStyle/>
          <a:p>
            <a:r>
              <a:rPr lang="en-US" dirty="0">
                <a:solidFill>
                  <a:srgbClr val="C00000"/>
                </a:solidFill>
                <a:latin typeface="Segoe UI Black" panose="020B0A02040204020203" pitchFamily="34" charset="0"/>
                <a:ea typeface="Segoe UI Black" panose="020B0A02040204020203" pitchFamily="34" charset="0"/>
              </a:rPr>
              <a:t>PROMOTION</a:t>
            </a:r>
            <a:endParaRPr lang="en-IN" dirty="0">
              <a:solidFill>
                <a:srgbClr val="C00000"/>
              </a:solidFill>
              <a:latin typeface="Segoe UI Black" panose="020B0A02040204020203"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64504B33-29F4-4486-9A2C-9339B0488D79}"/>
              </a:ext>
            </a:extLst>
          </p:cNvPr>
          <p:cNvSpPr>
            <a:spLocks noGrp="1"/>
          </p:cNvSpPr>
          <p:nvPr>
            <p:ph idx="1"/>
          </p:nvPr>
        </p:nvSpPr>
        <p:spPr>
          <a:xfrm>
            <a:off x="1097280" y="1845734"/>
            <a:ext cx="10058400" cy="4595706"/>
          </a:xfrm>
        </p:spPr>
        <p:txBody>
          <a:bodyPr>
            <a:normAutofit fontScale="92500"/>
          </a:bodyPr>
          <a:lstStyle/>
          <a:p>
            <a:pPr>
              <a:buFont typeface="Arial" panose="020B0604020202020204" pitchFamily="34" charset="0"/>
              <a:buChar char="•"/>
            </a:pPr>
            <a:r>
              <a:rPr lang="en-US" sz="2800" dirty="0"/>
              <a:t>It is the next sequential change in chemical carcinogenesis.</a:t>
            </a:r>
          </a:p>
          <a:p>
            <a:pPr>
              <a:buFont typeface="Arial" panose="020B0604020202020204" pitchFamily="34" charset="0"/>
              <a:buChar char="•"/>
            </a:pPr>
            <a:r>
              <a:rPr lang="en-US" sz="2800" dirty="0"/>
              <a:t>Promoters of carcinogenesis are substances such as phorbol esters, phenols , hormones , artificial </a:t>
            </a:r>
            <a:r>
              <a:rPr lang="en-US" sz="2800" dirty="0" err="1"/>
              <a:t>sweetners</a:t>
            </a:r>
            <a:r>
              <a:rPr lang="en-US" sz="2800" dirty="0"/>
              <a:t> and drugs like phenobarbital.</a:t>
            </a:r>
          </a:p>
          <a:p>
            <a:pPr>
              <a:buFont typeface="Arial" panose="020B0604020202020204" pitchFamily="34" charset="0"/>
              <a:buChar char="•"/>
            </a:pPr>
            <a:r>
              <a:rPr lang="en-US" sz="2800" dirty="0"/>
              <a:t> They are different from initiators as :</a:t>
            </a:r>
          </a:p>
          <a:p>
            <a:pPr>
              <a:buFont typeface="Arial" panose="020B0604020202020204" pitchFamily="34" charset="0"/>
              <a:buChar char="•"/>
            </a:pPr>
            <a:r>
              <a:rPr lang="en-US" sz="2800" dirty="0"/>
              <a:t>They do not produce sudden change</a:t>
            </a:r>
          </a:p>
          <a:p>
            <a:pPr>
              <a:buFont typeface="Arial" panose="020B0604020202020204" pitchFamily="34" charset="0"/>
              <a:buChar char="•"/>
            </a:pPr>
            <a:r>
              <a:rPr lang="en-US" sz="2800" dirty="0"/>
              <a:t>They require application following initiator  exposure for sufficient time and dose.</a:t>
            </a:r>
          </a:p>
          <a:p>
            <a:pPr>
              <a:buFont typeface="Arial" panose="020B0604020202020204" pitchFamily="34" charset="0"/>
              <a:buChar char="•"/>
            </a:pPr>
            <a:r>
              <a:rPr lang="en-US" sz="2800" dirty="0"/>
              <a:t>The induced change might be reversed.</a:t>
            </a:r>
          </a:p>
          <a:p>
            <a:pPr>
              <a:buFont typeface="Arial" panose="020B0604020202020204" pitchFamily="34" charset="0"/>
              <a:buChar char="•"/>
            </a:pPr>
            <a:r>
              <a:rPr lang="en-US" sz="2800" dirty="0"/>
              <a:t>They do not damage the DNA</a:t>
            </a:r>
          </a:p>
          <a:p>
            <a:pPr>
              <a:buFont typeface="Arial" panose="020B0604020202020204" pitchFamily="34" charset="0"/>
              <a:buChar char="•"/>
            </a:pPr>
            <a:endParaRPr lang="en-US" sz="2800" dirty="0"/>
          </a:p>
          <a:p>
            <a:pPr>
              <a:buFont typeface="Arial" panose="020B0604020202020204" pitchFamily="34" charset="0"/>
              <a:buChar char="•"/>
            </a:pPr>
            <a:endParaRPr lang="en-US" sz="3200" dirty="0"/>
          </a:p>
        </p:txBody>
      </p:sp>
    </p:spTree>
    <p:extLst>
      <p:ext uri="{BB962C8B-B14F-4D97-AF65-F5344CB8AC3E}">
        <p14:creationId xmlns:p14="http://schemas.microsoft.com/office/powerpoint/2010/main" val="3311758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24C2E012-1234-42F6-9544-DCCE6E6E292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276398"/>
            <a:ext cx="8067040" cy="6305204"/>
          </a:xfrm>
        </p:spPr>
      </p:pic>
    </p:spTree>
    <p:extLst>
      <p:ext uri="{BB962C8B-B14F-4D97-AF65-F5344CB8AC3E}">
        <p14:creationId xmlns:p14="http://schemas.microsoft.com/office/powerpoint/2010/main" val="4070744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3920B-F072-4FCA-85C1-9FD79D4828C1}"/>
              </a:ext>
            </a:extLst>
          </p:cNvPr>
          <p:cNvSpPr>
            <a:spLocks noGrp="1"/>
          </p:cNvSpPr>
          <p:nvPr>
            <p:ph type="title"/>
          </p:nvPr>
        </p:nvSpPr>
        <p:spPr>
          <a:xfrm>
            <a:off x="345440" y="0"/>
            <a:ext cx="3200400" cy="1336041"/>
          </a:xfrm>
        </p:spPr>
        <p:txBody>
          <a:bodyPr/>
          <a:lstStyle/>
          <a:p>
            <a:r>
              <a:rPr lang="en-US" b="1" dirty="0"/>
              <a:t>PROGRESSION</a:t>
            </a:r>
            <a:endParaRPr lang="en-IN" b="1" dirty="0"/>
          </a:p>
        </p:txBody>
      </p:sp>
      <p:pic>
        <p:nvPicPr>
          <p:cNvPr id="7" name="Content Placeholder 6">
            <a:extLst>
              <a:ext uri="{FF2B5EF4-FFF2-40B4-BE49-F238E27FC236}">
                <a16:creationId xmlns:a16="http://schemas.microsoft.com/office/drawing/2014/main" id="{62966598-0850-4EE3-BF36-779D5903A5F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62631" y="426720"/>
            <a:ext cx="7260890" cy="5445759"/>
          </a:xfrm>
        </p:spPr>
      </p:pic>
      <p:sp>
        <p:nvSpPr>
          <p:cNvPr id="5" name="Content Placeholder 2">
            <a:extLst>
              <a:ext uri="{FF2B5EF4-FFF2-40B4-BE49-F238E27FC236}">
                <a16:creationId xmlns:a16="http://schemas.microsoft.com/office/drawing/2014/main" id="{9991E089-FC84-4343-BE63-DF46AD71EB6D}"/>
              </a:ext>
            </a:extLst>
          </p:cNvPr>
          <p:cNvSpPr>
            <a:spLocks noGrp="1"/>
          </p:cNvSpPr>
          <p:nvPr>
            <p:ph type="body" sz="half" idx="2"/>
          </p:nvPr>
        </p:nvSpPr>
        <p:spPr>
          <a:xfrm>
            <a:off x="345440" y="1336041"/>
            <a:ext cx="3312160" cy="4969509"/>
          </a:xfrm>
        </p:spPr>
        <p:txBody>
          <a:bodyPr>
            <a:noAutofit/>
          </a:bodyPr>
          <a:lstStyle/>
          <a:p>
            <a:pPr>
              <a:buFont typeface="Wingdings" panose="05000000000000000000" pitchFamily="2" charset="2"/>
              <a:buChar char="v"/>
            </a:pPr>
            <a:r>
              <a:rPr lang="en-US" sz="2000" dirty="0"/>
              <a:t>This stage occurs when mutated and proliferation cells show phenotypic features of malignancy that includes morphological ,biochemical and molecular characteristics.</a:t>
            </a:r>
          </a:p>
          <a:p>
            <a:pPr>
              <a:buFont typeface="Wingdings" panose="05000000000000000000" pitchFamily="2" charset="2"/>
              <a:buChar char="v"/>
            </a:pPr>
            <a:r>
              <a:rPr lang="en-US" sz="2000" dirty="0"/>
              <a:t> These phenotypic features appear only when the initiated cells proliferate rapidly and acquire mutations.</a:t>
            </a:r>
          </a:p>
          <a:p>
            <a:pPr>
              <a:buFont typeface="Wingdings" panose="05000000000000000000" pitchFamily="2" charset="2"/>
              <a:buChar char="v"/>
            </a:pPr>
            <a:r>
              <a:rPr lang="en-US" sz="2000" dirty="0"/>
              <a:t>The new progeny of cells acquire genetic and biochemical characteristics of malignancy</a:t>
            </a:r>
            <a:endParaRPr lang="en-IN" sz="2000" dirty="0"/>
          </a:p>
        </p:txBody>
      </p:sp>
    </p:spTree>
    <p:extLst>
      <p:ext uri="{BB962C8B-B14F-4D97-AF65-F5344CB8AC3E}">
        <p14:creationId xmlns:p14="http://schemas.microsoft.com/office/powerpoint/2010/main" val="2407557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15C9346-65A0-48F8-9729-4338F68997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917" y="314960"/>
            <a:ext cx="3604304" cy="5628640"/>
          </a:xfrm>
          <a:prstGeom prst="rect">
            <a:avLst/>
          </a:prstGeom>
        </p:spPr>
      </p:pic>
      <p:pic>
        <p:nvPicPr>
          <p:cNvPr id="5" name="Picture 4">
            <a:extLst>
              <a:ext uri="{FF2B5EF4-FFF2-40B4-BE49-F238E27FC236}">
                <a16:creationId xmlns:a16="http://schemas.microsoft.com/office/drawing/2014/main" id="{B4990901-7D97-45E4-BF27-A7B21A5430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8925" y="35819"/>
            <a:ext cx="6450195" cy="6186922"/>
          </a:xfrm>
          <a:prstGeom prst="rect">
            <a:avLst/>
          </a:prstGeom>
        </p:spPr>
      </p:pic>
    </p:spTree>
    <p:extLst>
      <p:ext uri="{BB962C8B-B14F-4D97-AF65-F5344CB8AC3E}">
        <p14:creationId xmlns:p14="http://schemas.microsoft.com/office/powerpoint/2010/main" val="1842850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1B62C10-E085-4CA8-BAEE-DE40B3ACB1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250" y="0"/>
            <a:ext cx="6438900" cy="6858000"/>
          </a:xfrm>
          <a:prstGeom prst="rect">
            <a:avLst/>
          </a:prstGeom>
        </p:spPr>
      </p:pic>
    </p:spTree>
    <p:extLst>
      <p:ext uri="{BB962C8B-B14F-4D97-AF65-F5344CB8AC3E}">
        <p14:creationId xmlns:p14="http://schemas.microsoft.com/office/powerpoint/2010/main" val="3323757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B484A-E1A6-4702-97C9-2B0F66911EFC}"/>
              </a:ext>
            </a:extLst>
          </p:cNvPr>
          <p:cNvSpPr>
            <a:spLocks noGrp="1"/>
          </p:cNvSpPr>
          <p:nvPr>
            <p:ph type="title"/>
          </p:nvPr>
        </p:nvSpPr>
        <p:spPr/>
        <p:txBody>
          <a:bodyPr/>
          <a:lstStyle/>
          <a:p>
            <a:r>
              <a:rPr lang="en-US" dirty="0">
                <a:solidFill>
                  <a:srgbClr val="C00000"/>
                </a:solidFill>
                <a:latin typeface="Segoe UI Black" panose="020B0A02040204020203" pitchFamily="34" charset="0"/>
                <a:ea typeface="Segoe UI Black" panose="020B0A02040204020203" pitchFamily="34" charset="0"/>
              </a:rPr>
              <a:t>TESTS FOR CHEMICAL CARCINOGENICITY</a:t>
            </a:r>
            <a:endParaRPr lang="en-IN" dirty="0">
              <a:solidFill>
                <a:srgbClr val="C00000"/>
              </a:solidFill>
              <a:latin typeface="Segoe UI Black" panose="020B0A02040204020203"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D7A27F85-7812-42D9-B6E3-B2301DD6F5D1}"/>
              </a:ext>
            </a:extLst>
          </p:cNvPr>
          <p:cNvSpPr>
            <a:spLocks noGrp="1"/>
          </p:cNvSpPr>
          <p:nvPr>
            <p:ph idx="1"/>
          </p:nvPr>
        </p:nvSpPr>
        <p:spPr/>
        <p:txBody>
          <a:bodyPr>
            <a:normAutofit fontScale="92500" lnSpcReduction="20000"/>
          </a:bodyPr>
          <a:lstStyle/>
          <a:p>
            <a:r>
              <a:rPr lang="en-US" dirty="0"/>
              <a:t>1</a:t>
            </a:r>
            <a:r>
              <a:rPr lang="en-US" sz="3200" dirty="0"/>
              <a:t>. EXPERIMENTAL INDUCTION:</a:t>
            </a:r>
          </a:p>
          <a:p>
            <a:r>
              <a:rPr lang="en-US" sz="3200" dirty="0"/>
              <a:t>Administration of different chemical compounds to experimental animals and results are obtained. This test is prolonged and expensive.</a:t>
            </a:r>
          </a:p>
          <a:p>
            <a:endParaRPr lang="en-US" sz="3200" dirty="0"/>
          </a:p>
          <a:p>
            <a:r>
              <a:rPr lang="en-US" sz="3200" dirty="0"/>
              <a:t>2. TESTS FOR MUTAGENICITY(AMES’ TEST)</a:t>
            </a:r>
          </a:p>
          <a:p>
            <a:pPr marL="0" indent="0">
              <a:buNone/>
            </a:pPr>
            <a:r>
              <a:rPr lang="en-US" sz="3200" dirty="0"/>
              <a:t>Easy and inexpensive method to evaluate the ability of a chemical to induce mutation in the mutant strain of </a:t>
            </a:r>
            <a:r>
              <a:rPr lang="en-US" sz="3200" i="1" dirty="0"/>
              <a:t>Salmonella typhimurium </a:t>
            </a:r>
            <a:r>
              <a:rPr lang="en-US" sz="3200" dirty="0"/>
              <a:t>that cannot synthesize histidine.</a:t>
            </a:r>
            <a:endParaRPr lang="en-US" sz="3200" i="1" dirty="0"/>
          </a:p>
        </p:txBody>
      </p:sp>
    </p:spTree>
    <p:extLst>
      <p:ext uri="{BB962C8B-B14F-4D97-AF65-F5344CB8AC3E}">
        <p14:creationId xmlns:p14="http://schemas.microsoft.com/office/powerpoint/2010/main" val="44724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07DB8E4-AEE2-4411-B74F-DBCBB83428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320" y="362267"/>
            <a:ext cx="10619740" cy="5686425"/>
          </a:xfrm>
          <a:prstGeom prst="rect">
            <a:avLst/>
          </a:prstGeom>
        </p:spPr>
      </p:pic>
    </p:spTree>
    <p:extLst>
      <p:ext uri="{BB962C8B-B14F-4D97-AF65-F5344CB8AC3E}">
        <p14:creationId xmlns:p14="http://schemas.microsoft.com/office/powerpoint/2010/main" val="2017901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48C8346-816E-4809-B906-FBBF65190EB5}"/>
              </a:ext>
            </a:extLst>
          </p:cNvPr>
          <p:cNvSpPr>
            <a:spLocks noGrp="1"/>
          </p:cNvSpPr>
          <p:nvPr>
            <p:ph type="pic" idx="1"/>
          </p:nvPr>
        </p:nvSpPr>
        <p:spPr>
          <a:xfrm>
            <a:off x="15" y="-121920"/>
            <a:ext cx="12191985" cy="4915076"/>
          </a:xfrm>
        </p:spPr>
      </p:sp>
      <p:sp>
        <p:nvSpPr>
          <p:cNvPr id="6" name="Rectangle 5">
            <a:extLst>
              <a:ext uri="{FF2B5EF4-FFF2-40B4-BE49-F238E27FC236}">
                <a16:creationId xmlns:a16="http://schemas.microsoft.com/office/drawing/2014/main" id="{8094B5F4-5E63-4B42-AE65-FEF54110A6C2}"/>
              </a:ext>
            </a:extLst>
          </p:cNvPr>
          <p:cNvSpPr/>
          <p:nvPr/>
        </p:nvSpPr>
        <p:spPr>
          <a:xfrm>
            <a:off x="2032000" y="2102583"/>
            <a:ext cx="7569199" cy="1569660"/>
          </a:xfrm>
          <a:prstGeom prst="rect">
            <a:avLst/>
          </a:prstGeom>
          <a:noFill/>
        </p:spPr>
        <p:txBody>
          <a:bodyPr wrap="square" lIns="91440" tIns="45720" rIns="91440" bIns="45720">
            <a:spAutoFit/>
          </a:bodyPr>
          <a:lstStyle/>
          <a:p>
            <a:pPr algn="ctr"/>
            <a:r>
              <a:rPr lang="en-US" sz="96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THANK YOU</a:t>
            </a:r>
            <a:endParaRPr lang="en-IN" sz="96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558498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02743-BCAD-4307-B696-35271164670B}"/>
              </a:ext>
            </a:extLst>
          </p:cNvPr>
          <p:cNvSpPr>
            <a:spLocks noGrp="1"/>
          </p:cNvSpPr>
          <p:nvPr>
            <p:ph type="title"/>
          </p:nvPr>
        </p:nvSpPr>
        <p:spPr/>
        <p:txBody>
          <a:bodyPr/>
          <a:lstStyle/>
          <a:p>
            <a:r>
              <a:rPr lang="en-US" dirty="0">
                <a:solidFill>
                  <a:schemeClr val="accent1">
                    <a:lumMod val="75000"/>
                  </a:schemeClr>
                </a:solidFill>
                <a:latin typeface="Segoe UI Black" panose="020B0A02040204020203" pitchFamily="34" charset="0"/>
                <a:ea typeface="Segoe UI Black" panose="020B0A02040204020203" pitchFamily="34" charset="0"/>
              </a:rPr>
              <a:t>NEOPLASIA</a:t>
            </a:r>
            <a:endParaRPr lang="en-IN" dirty="0">
              <a:solidFill>
                <a:schemeClr val="accent1">
                  <a:lumMod val="75000"/>
                </a:schemeClr>
              </a:solidFill>
              <a:latin typeface="Segoe UI Black" panose="020B0A02040204020203"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24B61A9C-3E5B-4535-9245-CDD6D0555017}"/>
              </a:ext>
            </a:extLst>
          </p:cNvPr>
          <p:cNvSpPr>
            <a:spLocks noGrp="1"/>
          </p:cNvSpPr>
          <p:nvPr>
            <p:ph idx="1"/>
          </p:nvPr>
        </p:nvSpPr>
        <p:spPr/>
        <p:txBody>
          <a:bodyPr>
            <a:normAutofit/>
          </a:bodyPr>
          <a:lstStyle/>
          <a:p>
            <a:r>
              <a:rPr lang="en-US" sz="3200" dirty="0"/>
              <a:t>Neoplasia means ‘new growth” and a new growth is called neoplasm</a:t>
            </a:r>
          </a:p>
          <a:p>
            <a:r>
              <a:rPr lang="en-US" sz="3200" dirty="0"/>
              <a:t>“It is an abnormal mass of tissue, the growth of which exceeds and is uncoordinated with that of normal tissues and persists in the same excessive manner after cessation of the stimuli which evoked the change”</a:t>
            </a:r>
          </a:p>
          <a:p>
            <a:pPr marL="0" indent="0">
              <a:buNone/>
            </a:pPr>
            <a:r>
              <a:rPr lang="en-US" sz="3200" dirty="0"/>
              <a:t>                                                                                        -</a:t>
            </a:r>
            <a:r>
              <a:rPr lang="en-US" sz="3200" i="1" dirty="0"/>
              <a:t>Willis</a:t>
            </a:r>
            <a:endParaRPr lang="en-IN" sz="3200" dirty="0"/>
          </a:p>
        </p:txBody>
      </p:sp>
    </p:spTree>
    <p:extLst>
      <p:ext uri="{BB962C8B-B14F-4D97-AF65-F5344CB8AC3E}">
        <p14:creationId xmlns:p14="http://schemas.microsoft.com/office/powerpoint/2010/main" val="193464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31908-9535-4EB8-8FF2-D45FFAE9C1DA}"/>
              </a:ext>
            </a:extLst>
          </p:cNvPr>
          <p:cNvSpPr>
            <a:spLocks noGrp="1"/>
          </p:cNvSpPr>
          <p:nvPr>
            <p:ph type="title"/>
          </p:nvPr>
        </p:nvSpPr>
        <p:spPr/>
        <p:txBody>
          <a:bodyPr>
            <a:normAutofit/>
          </a:bodyPr>
          <a:lstStyle/>
          <a:p>
            <a:r>
              <a:rPr lang="en-US" dirty="0">
                <a:solidFill>
                  <a:srgbClr val="C00000"/>
                </a:solidFill>
                <a:latin typeface="Segoe UI Black" panose="020B0A02040204020203" pitchFamily="34" charset="0"/>
                <a:ea typeface="Segoe UI Black" panose="020B0A02040204020203" pitchFamily="34" charset="0"/>
              </a:rPr>
              <a:t>PROTO-ONCOGENES AND ONCOGENES</a:t>
            </a:r>
            <a:endParaRPr lang="en-IN" dirty="0">
              <a:solidFill>
                <a:srgbClr val="C00000"/>
              </a:solidFill>
              <a:latin typeface="Segoe UI Black" panose="020B0A02040204020203"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F892BED1-EEC4-4B3C-AF02-40784FAEBE3F}"/>
              </a:ext>
            </a:extLst>
          </p:cNvPr>
          <p:cNvSpPr>
            <a:spLocks noGrp="1"/>
          </p:cNvSpPr>
          <p:nvPr>
            <p:ph idx="1"/>
          </p:nvPr>
        </p:nvSpPr>
        <p:spPr/>
        <p:txBody>
          <a:bodyPr>
            <a:normAutofit fontScale="92500" lnSpcReduction="20000"/>
          </a:bodyPr>
          <a:lstStyle/>
          <a:p>
            <a:pPr>
              <a:buFont typeface="Wingdings" panose="05000000000000000000" pitchFamily="2" charset="2"/>
              <a:buChar char="Ø"/>
            </a:pPr>
            <a:r>
              <a:rPr lang="en-US" sz="2600" dirty="0"/>
              <a:t>Proto-oncogenes are growth promoting genes</a:t>
            </a:r>
          </a:p>
          <a:p>
            <a:pPr>
              <a:buFont typeface="Wingdings" panose="05000000000000000000" pitchFamily="2" charset="2"/>
              <a:buChar char="Ø"/>
            </a:pPr>
            <a:r>
              <a:rPr lang="en-US" sz="2600" dirty="0"/>
              <a:t>These are:</a:t>
            </a:r>
          </a:p>
          <a:p>
            <a:pPr marL="0" indent="0">
              <a:buNone/>
            </a:pPr>
            <a:r>
              <a:rPr lang="en-US" sz="2600" dirty="0"/>
              <a:t>SIS gene</a:t>
            </a:r>
          </a:p>
          <a:p>
            <a:pPr marL="0" indent="0">
              <a:buNone/>
            </a:pPr>
            <a:r>
              <a:rPr lang="en-US" sz="2600" dirty="0"/>
              <a:t>RAS</a:t>
            </a:r>
          </a:p>
          <a:p>
            <a:pPr marL="0" indent="0">
              <a:buNone/>
            </a:pPr>
            <a:r>
              <a:rPr lang="en-US" sz="2600" dirty="0"/>
              <a:t>JAK2</a:t>
            </a:r>
          </a:p>
          <a:p>
            <a:pPr marL="0" indent="0">
              <a:buNone/>
            </a:pPr>
            <a:r>
              <a:rPr lang="en-US" sz="2600" dirty="0"/>
              <a:t>CDK4</a:t>
            </a:r>
          </a:p>
          <a:p>
            <a:pPr>
              <a:buFont typeface="Wingdings" panose="05000000000000000000" pitchFamily="2" charset="2"/>
              <a:buChar char="Ø"/>
            </a:pPr>
            <a:r>
              <a:rPr lang="en-US" sz="2600" dirty="0"/>
              <a:t>Oncogenes are mutated forms of normal proto-oncogenes. Overactivity of these promotes development of cancer in humans. These are include growth factors, growth factor receptors, cytoplasmic signal transduction proteins, nuclear transcription factors and cell cycle regulatory proteins</a:t>
            </a:r>
          </a:p>
          <a:p>
            <a:pPr>
              <a:buFont typeface="Wingdings" panose="05000000000000000000" pitchFamily="2" charset="2"/>
              <a:buChar char="Ø"/>
            </a:pPr>
            <a:endParaRPr lang="en-IN" sz="2400" dirty="0"/>
          </a:p>
        </p:txBody>
      </p:sp>
    </p:spTree>
    <p:extLst>
      <p:ext uri="{BB962C8B-B14F-4D97-AF65-F5344CB8AC3E}">
        <p14:creationId xmlns:p14="http://schemas.microsoft.com/office/powerpoint/2010/main" val="2315825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DEE62-FC69-4DD4-8684-17F70EAACEFC}"/>
              </a:ext>
            </a:extLst>
          </p:cNvPr>
          <p:cNvSpPr>
            <a:spLocks noGrp="1"/>
          </p:cNvSpPr>
          <p:nvPr>
            <p:ph type="title"/>
          </p:nvPr>
        </p:nvSpPr>
        <p:spPr>
          <a:xfrm>
            <a:off x="1097280" y="263527"/>
            <a:ext cx="10058400" cy="1450757"/>
          </a:xfrm>
        </p:spPr>
        <p:txBody>
          <a:bodyPr/>
          <a:lstStyle/>
          <a:p>
            <a:r>
              <a:rPr lang="en-US" dirty="0" err="1">
                <a:solidFill>
                  <a:srgbClr val="C00000"/>
                </a:solidFill>
                <a:latin typeface="Segoe UI Black" panose="020B0A02040204020203" pitchFamily="34" charset="0"/>
                <a:ea typeface="Segoe UI Black" panose="020B0A02040204020203" pitchFamily="34" charset="0"/>
              </a:rPr>
              <a:t>Tumour</a:t>
            </a:r>
            <a:r>
              <a:rPr lang="en-US" dirty="0">
                <a:solidFill>
                  <a:srgbClr val="C00000"/>
                </a:solidFill>
                <a:latin typeface="Segoe UI Black" panose="020B0A02040204020203" pitchFamily="34" charset="0"/>
                <a:ea typeface="Segoe UI Black" panose="020B0A02040204020203" pitchFamily="34" charset="0"/>
              </a:rPr>
              <a:t> suppressor genes</a:t>
            </a:r>
            <a:endParaRPr lang="en-IN" dirty="0">
              <a:solidFill>
                <a:srgbClr val="C00000"/>
              </a:solidFill>
              <a:latin typeface="Segoe UI Black" panose="020B0A02040204020203"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A0B23A5F-AFF8-46B9-BEC5-D8BADB7BD186}"/>
              </a:ext>
            </a:extLst>
          </p:cNvPr>
          <p:cNvSpPr>
            <a:spLocks noGrp="1"/>
          </p:cNvSpPr>
          <p:nvPr>
            <p:ph idx="1"/>
          </p:nvPr>
        </p:nvSpPr>
        <p:spPr>
          <a:xfrm>
            <a:off x="609600" y="1845734"/>
            <a:ext cx="10546080" cy="4372186"/>
          </a:xfrm>
        </p:spPr>
        <p:txBody>
          <a:bodyPr/>
          <a:lstStyle/>
          <a:p>
            <a:r>
              <a:rPr lang="en-US" sz="2400" dirty="0"/>
              <a:t>Normally tumor suppressor genes act by either inducing the dividing cell from the cell cycle to enter into G0 (resting phase),or by acting in a way that the cell lies in the post mitotic pool losing its dividing capability</a:t>
            </a:r>
          </a:p>
          <a:p>
            <a:r>
              <a:rPr lang="en-IN" sz="2400" dirty="0"/>
              <a:t>Major tumour suppressor genes implicated in human cancers are:</a:t>
            </a:r>
          </a:p>
          <a:p>
            <a:pPr>
              <a:buFont typeface="Courier New" panose="02070309020205020404" pitchFamily="49" charset="0"/>
              <a:buChar char="o"/>
            </a:pPr>
            <a:r>
              <a:rPr lang="en-US" sz="2400" dirty="0"/>
              <a:t>RB gene: Located on long arm of chromosome (q). First ever </a:t>
            </a:r>
            <a:r>
              <a:rPr lang="en-US" sz="2400" dirty="0" err="1"/>
              <a:t>tumour</a:t>
            </a:r>
            <a:r>
              <a:rPr lang="en-US" sz="2400" dirty="0"/>
              <a:t>- suppressor gene to be identified. Known as ‘master brake in the cell cycle’</a:t>
            </a:r>
          </a:p>
          <a:p>
            <a:pPr>
              <a:buFont typeface="Courier New" panose="02070309020205020404" pitchFamily="49" charset="0"/>
              <a:buChar char="o"/>
            </a:pPr>
            <a:r>
              <a:rPr lang="en-US" sz="2400" dirty="0"/>
              <a:t> p53 gene(TP53): located on short arm of chromosome(p). It blocks mitotic activity and promotes apoptosis</a:t>
            </a:r>
          </a:p>
          <a:p>
            <a:pPr>
              <a:buFont typeface="Courier New" panose="02070309020205020404" pitchFamily="49" charset="0"/>
              <a:buChar char="o"/>
            </a:pPr>
            <a:r>
              <a:rPr lang="en-US" sz="2400" dirty="0"/>
              <a:t> Transforming growth factor</a:t>
            </a:r>
            <a:r>
              <a:rPr lang="el-GR" sz="2400" dirty="0"/>
              <a:t> β</a:t>
            </a:r>
            <a:r>
              <a:rPr lang="en-US" sz="2400" dirty="0"/>
              <a:t>: It inhibits cell proliferation</a:t>
            </a:r>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2736128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1934D-49AA-4BA0-92CC-73F2773C38AC}"/>
              </a:ext>
            </a:extLst>
          </p:cNvPr>
          <p:cNvSpPr>
            <a:spLocks noGrp="1"/>
          </p:cNvSpPr>
          <p:nvPr>
            <p:ph type="title"/>
          </p:nvPr>
        </p:nvSpPr>
        <p:spPr/>
        <p:txBody>
          <a:bodyPr/>
          <a:lstStyle/>
          <a:p>
            <a:r>
              <a:rPr lang="en-US" dirty="0"/>
              <a:t>CARCINOGENESIS</a:t>
            </a:r>
            <a:endParaRPr lang="en-IN" dirty="0"/>
          </a:p>
        </p:txBody>
      </p:sp>
      <p:sp>
        <p:nvSpPr>
          <p:cNvPr id="3" name="Content Placeholder 2">
            <a:extLst>
              <a:ext uri="{FF2B5EF4-FFF2-40B4-BE49-F238E27FC236}">
                <a16:creationId xmlns:a16="http://schemas.microsoft.com/office/drawing/2014/main" id="{72474241-4823-49BE-ACD0-7B5E236DBD0C}"/>
              </a:ext>
            </a:extLst>
          </p:cNvPr>
          <p:cNvSpPr>
            <a:spLocks noGrp="1"/>
          </p:cNvSpPr>
          <p:nvPr>
            <p:ph idx="1"/>
          </p:nvPr>
        </p:nvSpPr>
        <p:spPr/>
        <p:txBody>
          <a:bodyPr>
            <a:normAutofit/>
          </a:bodyPr>
          <a:lstStyle/>
          <a:p>
            <a:r>
              <a:rPr lang="en-US" sz="2800" dirty="0"/>
              <a:t>Carcinogenesis is a multistep process at both the phenotypic and the genetic levels resulting from the accumulation of multiple mutations</a:t>
            </a:r>
          </a:p>
          <a:p>
            <a:r>
              <a:rPr lang="en-US" sz="2800" dirty="0"/>
              <a:t>There are various types of carcinogenesis:</a:t>
            </a:r>
          </a:p>
          <a:p>
            <a:pPr marL="514350" indent="-514350">
              <a:buFont typeface="+mj-lt"/>
              <a:buAutoNum type="arabicPeriod"/>
            </a:pPr>
            <a:r>
              <a:rPr lang="en-US" sz="2800" dirty="0"/>
              <a:t>Chemical carcinogenesis</a:t>
            </a:r>
          </a:p>
          <a:p>
            <a:pPr marL="514350" indent="-514350">
              <a:buFont typeface="+mj-lt"/>
              <a:buAutoNum type="arabicPeriod"/>
            </a:pPr>
            <a:r>
              <a:rPr lang="en-US" sz="2800" dirty="0"/>
              <a:t>Radiation carcinogenesis</a:t>
            </a:r>
          </a:p>
          <a:p>
            <a:pPr marL="514350" indent="-514350">
              <a:buFont typeface="+mj-lt"/>
              <a:buAutoNum type="arabicPeriod"/>
            </a:pPr>
            <a:r>
              <a:rPr lang="en-US" sz="2800" dirty="0"/>
              <a:t>Microbial carcinogenesis</a:t>
            </a:r>
            <a:endParaRPr lang="en-IN" sz="2800" dirty="0"/>
          </a:p>
        </p:txBody>
      </p:sp>
    </p:spTree>
    <p:extLst>
      <p:ext uri="{BB962C8B-B14F-4D97-AF65-F5344CB8AC3E}">
        <p14:creationId xmlns:p14="http://schemas.microsoft.com/office/powerpoint/2010/main" val="228804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FBA27-03D8-40EF-A0F0-5E085BFC88D2}"/>
              </a:ext>
            </a:extLst>
          </p:cNvPr>
          <p:cNvSpPr>
            <a:spLocks noGrp="1"/>
          </p:cNvSpPr>
          <p:nvPr>
            <p:ph type="title"/>
          </p:nvPr>
        </p:nvSpPr>
        <p:spPr/>
        <p:txBody>
          <a:bodyPr>
            <a:normAutofit/>
          </a:bodyPr>
          <a:lstStyle/>
          <a:p>
            <a:r>
              <a:rPr lang="en-US" sz="4400" dirty="0">
                <a:solidFill>
                  <a:schemeClr val="accent2">
                    <a:lumMod val="75000"/>
                  </a:schemeClr>
                </a:solidFill>
                <a:latin typeface="Segoe UI Black" panose="020B0A02040204020203" pitchFamily="34" charset="0"/>
                <a:ea typeface="Segoe UI Black" panose="020B0A02040204020203" pitchFamily="34" charset="0"/>
              </a:rPr>
              <a:t>CHEMICAL CARCINOGENESIS</a:t>
            </a:r>
            <a:endParaRPr lang="en-IN" sz="4400" dirty="0">
              <a:solidFill>
                <a:schemeClr val="accent2">
                  <a:lumMod val="75000"/>
                </a:schemeClr>
              </a:solidFill>
              <a:latin typeface="Segoe UI Black" panose="020B0A02040204020203" pitchFamily="34" charset="0"/>
              <a:ea typeface="Segoe UI Black" panose="020B0A02040204020203" pitchFamily="34" charset="0"/>
            </a:endParaRPr>
          </a:p>
        </p:txBody>
      </p:sp>
      <p:sp>
        <p:nvSpPr>
          <p:cNvPr id="3" name="Subtitle 2">
            <a:extLst>
              <a:ext uri="{FF2B5EF4-FFF2-40B4-BE49-F238E27FC236}">
                <a16:creationId xmlns:a16="http://schemas.microsoft.com/office/drawing/2014/main" id="{EBCA8892-5F9C-48F9-BA7D-43F7C3BD5488}"/>
              </a:ext>
            </a:extLst>
          </p:cNvPr>
          <p:cNvSpPr>
            <a:spLocks noGrp="1"/>
          </p:cNvSpPr>
          <p:nvPr>
            <p:ph idx="1"/>
          </p:nvPr>
        </p:nvSpPr>
        <p:spPr/>
        <p:txBody>
          <a:bodyPr>
            <a:normAutofit fontScale="32500" lnSpcReduction="20000"/>
          </a:bodyPr>
          <a:lstStyle/>
          <a:p>
            <a:pPr marL="342900" indent="-342900" algn="l">
              <a:buFont typeface="Arial" panose="020B0604020202020204" pitchFamily="34" charset="0"/>
              <a:buChar char="•"/>
            </a:pPr>
            <a:r>
              <a:rPr lang="en-US" sz="9600" dirty="0">
                <a:solidFill>
                  <a:schemeClr val="tx1"/>
                </a:solidFill>
              </a:rPr>
              <a:t>Chemical carcinogenesis occurs by induction of mutations in the proto-oncogenes and in tumor suppressor genes</a:t>
            </a:r>
          </a:p>
          <a:p>
            <a:pPr marL="342900" indent="-342900" algn="l">
              <a:buFont typeface="Arial" panose="020B0604020202020204" pitchFamily="34" charset="0"/>
              <a:buChar char="•"/>
            </a:pPr>
            <a:r>
              <a:rPr lang="en-US" sz="9600" dirty="0">
                <a:solidFill>
                  <a:schemeClr val="tx1"/>
                </a:solidFill>
              </a:rPr>
              <a:t>More than 200 years ago the London surgeon Sir Percival Pott correctly attributed scrotal skin cancer in chimney sweeps to chronic exposure to soot</a:t>
            </a:r>
          </a:p>
          <a:p>
            <a:pPr marL="457200" indent="-457200" algn="l">
              <a:buFont typeface="Arial" panose="020B0604020202020204" pitchFamily="34" charset="0"/>
              <a:buChar char="•"/>
            </a:pPr>
            <a:r>
              <a:rPr lang="en-US" sz="9600" dirty="0">
                <a:solidFill>
                  <a:schemeClr val="tx1"/>
                </a:solidFill>
              </a:rPr>
              <a:t>Steps involved are:</a:t>
            </a:r>
          </a:p>
          <a:p>
            <a:pPr marL="457200" indent="-457200" algn="l">
              <a:buFont typeface="+mj-lt"/>
              <a:buAutoNum type="arabicPeriod"/>
            </a:pPr>
            <a:r>
              <a:rPr lang="en-US" sz="9600" dirty="0">
                <a:solidFill>
                  <a:schemeClr val="tx1"/>
                </a:solidFill>
              </a:rPr>
              <a:t>Initiation</a:t>
            </a:r>
          </a:p>
          <a:p>
            <a:pPr marL="457200" indent="-457200" algn="l">
              <a:buFont typeface="+mj-lt"/>
              <a:buAutoNum type="arabicPeriod"/>
            </a:pPr>
            <a:r>
              <a:rPr lang="en-IN" sz="9600" dirty="0">
                <a:solidFill>
                  <a:schemeClr val="tx1"/>
                </a:solidFill>
              </a:rPr>
              <a:t>Promotion</a:t>
            </a:r>
          </a:p>
          <a:p>
            <a:pPr marL="457200" indent="-457200" algn="l">
              <a:buFont typeface="+mj-lt"/>
              <a:buAutoNum type="arabicPeriod"/>
            </a:pPr>
            <a:r>
              <a:rPr lang="en-IN" sz="9600" dirty="0">
                <a:solidFill>
                  <a:schemeClr val="tx1"/>
                </a:solidFill>
              </a:rPr>
              <a:t>Progression</a:t>
            </a:r>
          </a:p>
          <a:p>
            <a:pPr marL="457200" indent="-457200" algn="l">
              <a:buFont typeface="+mj-lt"/>
              <a:buAutoNum type="arabicPeriod"/>
            </a:pPr>
            <a:endParaRPr lang="en-IN" dirty="0"/>
          </a:p>
        </p:txBody>
      </p:sp>
    </p:spTree>
    <p:extLst>
      <p:ext uri="{BB962C8B-B14F-4D97-AF65-F5344CB8AC3E}">
        <p14:creationId xmlns:p14="http://schemas.microsoft.com/office/powerpoint/2010/main" val="1045772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C133F-CDB1-4E4D-8F44-44E6FA38EE10}"/>
              </a:ext>
            </a:extLst>
          </p:cNvPr>
          <p:cNvSpPr>
            <a:spLocks noGrp="1"/>
          </p:cNvSpPr>
          <p:nvPr>
            <p:ph type="title"/>
          </p:nvPr>
        </p:nvSpPr>
        <p:spPr/>
        <p:txBody>
          <a:bodyPr/>
          <a:lstStyle/>
          <a:p>
            <a:r>
              <a:rPr lang="en-US" dirty="0">
                <a:solidFill>
                  <a:srgbClr val="C00000"/>
                </a:solidFill>
                <a:latin typeface="Segoe UI Black" panose="020B0A02040204020203" pitchFamily="34" charset="0"/>
                <a:ea typeface="Segoe UI Black" panose="020B0A02040204020203" pitchFamily="34" charset="0"/>
              </a:rPr>
              <a:t>INITIATION</a:t>
            </a:r>
            <a:endParaRPr lang="en-IN" dirty="0">
              <a:solidFill>
                <a:srgbClr val="C00000"/>
              </a:solidFill>
              <a:latin typeface="Segoe UI Black" panose="020B0A02040204020203"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98DCA196-9D97-4807-BFBD-955655EC1CAB}"/>
              </a:ext>
            </a:extLst>
          </p:cNvPr>
          <p:cNvSpPr>
            <a:spLocks noGrp="1"/>
          </p:cNvSpPr>
          <p:nvPr>
            <p:ph idx="1"/>
          </p:nvPr>
        </p:nvSpPr>
        <p:spPr/>
        <p:txBody>
          <a:bodyPr>
            <a:normAutofit/>
          </a:bodyPr>
          <a:lstStyle/>
          <a:p>
            <a:pPr>
              <a:buFont typeface="Wingdings" panose="05000000000000000000" pitchFamily="2" charset="2"/>
              <a:buChar char="§"/>
            </a:pPr>
            <a:r>
              <a:rPr lang="en-US" sz="2800" dirty="0"/>
              <a:t>It is the first step in carcinogenesis induced by initiator chemical carcinogen</a:t>
            </a:r>
          </a:p>
          <a:p>
            <a:pPr>
              <a:buFont typeface="Wingdings" panose="05000000000000000000" pitchFamily="2" charset="2"/>
              <a:buChar char="§"/>
            </a:pPr>
            <a:r>
              <a:rPr lang="en-US" sz="2800" dirty="0"/>
              <a:t>The change induced is </a:t>
            </a:r>
            <a:r>
              <a:rPr lang="en-US" sz="2800"/>
              <a:t>sudden ,irreversible </a:t>
            </a:r>
            <a:r>
              <a:rPr lang="en-US" sz="2800" dirty="0"/>
              <a:t>and permanent</a:t>
            </a:r>
            <a:endParaRPr lang="en-IN" sz="2800" dirty="0"/>
          </a:p>
        </p:txBody>
      </p:sp>
    </p:spTree>
    <p:extLst>
      <p:ext uri="{BB962C8B-B14F-4D97-AF65-F5344CB8AC3E}">
        <p14:creationId xmlns:p14="http://schemas.microsoft.com/office/powerpoint/2010/main" val="65385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906392-16D7-43B7-A2E2-6F75083B3BBF}"/>
              </a:ext>
            </a:extLst>
          </p:cNvPr>
          <p:cNvSpPr>
            <a:spLocks noGrp="1"/>
          </p:cNvSpPr>
          <p:nvPr>
            <p:ph idx="4294967295"/>
          </p:nvPr>
        </p:nvSpPr>
        <p:spPr>
          <a:xfrm>
            <a:off x="88582" y="76835"/>
            <a:ext cx="12530138" cy="6053138"/>
          </a:xfrm>
        </p:spPr>
        <p:txBody>
          <a:bodyPr>
            <a:noAutofit/>
          </a:bodyPr>
          <a:lstStyle/>
          <a:p>
            <a:pPr>
              <a:buFont typeface="Arial" panose="020B0604020202020204" pitchFamily="34" charset="0"/>
              <a:buChar char="•"/>
            </a:pPr>
            <a:r>
              <a:rPr lang="en-US" sz="2800" dirty="0"/>
              <a:t>Steps involved in  transforming ‘the target cell’ into the ‘initiated cell’ are:</a:t>
            </a:r>
          </a:p>
          <a:p>
            <a:pPr marL="0" indent="0" algn="ctr">
              <a:buNone/>
            </a:pPr>
            <a:r>
              <a:rPr lang="en-IN" sz="2800" dirty="0"/>
              <a:t>METABOLIC ACTIVATION</a:t>
            </a:r>
          </a:p>
          <a:p>
            <a:pPr marL="0" indent="0" algn="ctr">
              <a:buNone/>
            </a:pPr>
            <a:endParaRPr lang="en-IN" sz="2800" dirty="0"/>
          </a:p>
          <a:p>
            <a:pPr marL="0" indent="0" algn="ctr">
              <a:buNone/>
            </a:pPr>
            <a:endParaRPr lang="en-IN" sz="2800" dirty="0"/>
          </a:p>
          <a:p>
            <a:pPr marL="0" indent="0" algn="ctr">
              <a:buNone/>
            </a:pPr>
            <a:r>
              <a:rPr lang="en-IN" sz="2800" dirty="0"/>
              <a:t>REACTIVE ELECTROPHILES</a:t>
            </a:r>
          </a:p>
          <a:p>
            <a:pPr marL="0" indent="0" algn="ctr">
              <a:buNone/>
            </a:pPr>
            <a:endParaRPr lang="en-IN" sz="2800" dirty="0"/>
          </a:p>
          <a:p>
            <a:pPr marL="0" indent="0" algn="ctr">
              <a:buNone/>
            </a:pPr>
            <a:endParaRPr lang="en-IN" sz="2800" dirty="0"/>
          </a:p>
          <a:p>
            <a:pPr marL="0" indent="0" algn="ctr">
              <a:buNone/>
            </a:pPr>
            <a:r>
              <a:rPr lang="en-IN" sz="2800" dirty="0"/>
              <a:t>TARGET MOLECULES</a:t>
            </a:r>
          </a:p>
          <a:p>
            <a:pPr marL="0" indent="0" algn="ctr">
              <a:buNone/>
            </a:pPr>
            <a:endParaRPr lang="en-IN" sz="2800" dirty="0"/>
          </a:p>
          <a:p>
            <a:pPr marL="0" indent="0" algn="ctr">
              <a:buNone/>
            </a:pPr>
            <a:endParaRPr lang="en-IN" sz="2800" dirty="0"/>
          </a:p>
          <a:p>
            <a:pPr marL="0" indent="0" algn="ctr">
              <a:buNone/>
            </a:pPr>
            <a:r>
              <a:rPr lang="en-IN" sz="2800" dirty="0"/>
              <a:t>THE INITIATED CELL</a:t>
            </a:r>
          </a:p>
        </p:txBody>
      </p:sp>
      <p:sp>
        <p:nvSpPr>
          <p:cNvPr id="4" name="Arrow: Down 3">
            <a:extLst>
              <a:ext uri="{FF2B5EF4-FFF2-40B4-BE49-F238E27FC236}">
                <a16:creationId xmlns:a16="http://schemas.microsoft.com/office/drawing/2014/main" id="{B6EC8830-35B8-4B04-B580-CF67C5588AD4}"/>
              </a:ext>
            </a:extLst>
          </p:cNvPr>
          <p:cNvSpPr/>
          <p:nvPr/>
        </p:nvSpPr>
        <p:spPr>
          <a:xfrm>
            <a:off x="6267450" y="2752722"/>
            <a:ext cx="342900" cy="809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Arrow: Down 4">
            <a:extLst>
              <a:ext uri="{FF2B5EF4-FFF2-40B4-BE49-F238E27FC236}">
                <a16:creationId xmlns:a16="http://schemas.microsoft.com/office/drawing/2014/main" id="{A253E669-E00B-47F8-9D7D-9792FDE11B1D}"/>
              </a:ext>
            </a:extLst>
          </p:cNvPr>
          <p:cNvSpPr/>
          <p:nvPr/>
        </p:nvSpPr>
        <p:spPr>
          <a:xfrm>
            <a:off x="6239749" y="1073945"/>
            <a:ext cx="342900" cy="809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Down 5">
            <a:extLst>
              <a:ext uri="{FF2B5EF4-FFF2-40B4-BE49-F238E27FC236}">
                <a16:creationId xmlns:a16="http://schemas.microsoft.com/office/drawing/2014/main" id="{8E22CD9A-CB1B-4B99-8834-90C5A4EAEE30}"/>
              </a:ext>
            </a:extLst>
          </p:cNvPr>
          <p:cNvSpPr/>
          <p:nvPr/>
        </p:nvSpPr>
        <p:spPr>
          <a:xfrm>
            <a:off x="6277610" y="4696145"/>
            <a:ext cx="342900" cy="809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679144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5A7596-A919-4E8B-83B5-236E6DE81CC7}"/>
              </a:ext>
            </a:extLst>
          </p:cNvPr>
          <p:cNvSpPr>
            <a:spLocks noGrp="1"/>
          </p:cNvSpPr>
          <p:nvPr>
            <p:ph idx="1"/>
          </p:nvPr>
        </p:nvSpPr>
        <p:spPr>
          <a:xfrm>
            <a:off x="1097280" y="1249680"/>
            <a:ext cx="10058400" cy="4619414"/>
          </a:xfrm>
        </p:spPr>
        <p:txBody>
          <a:bodyPr>
            <a:normAutofit/>
          </a:bodyPr>
          <a:lstStyle/>
          <a:p>
            <a:pPr marL="0" indent="0">
              <a:buNone/>
            </a:pPr>
            <a:r>
              <a:rPr lang="en-US" sz="4000" dirty="0"/>
              <a:t>Metabolic activation:</a:t>
            </a:r>
          </a:p>
          <a:p>
            <a:r>
              <a:rPr lang="en-IN" sz="2800" dirty="0"/>
              <a:t>Majority of the carcinogens are indirect acting or pro carcinogens which require metabolic activation. Direct acting do not require any activation.</a:t>
            </a:r>
          </a:p>
          <a:p>
            <a:r>
              <a:rPr lang="en-IN" sz="2800" dirty="0"/>
              <a:t>The indirect acting carcinogens are activated in the liver  by the mono-</a:t>
            </a:r>
            <a:r>
              <a:rPr lang="en-IN" sz="2800" dirty="0" err="1"/>
              <a:t>oxygenases</a:t>
            </a:r>
            <a:r>
              <a:rPr lang="en-IN" sz="2800" dirty="0"/>
              <a:t> of the cytochrome P-450 system in the endoplasmic reticulum</a:t>
            </a:r>
            <a:endParaRPr lang="en-US" sz="2800" dirty="0"/>
          </a:p>
        </p:txBody>
      </p:sp>
    </p:spTree>
    <p:extLst>
      <p:ext uri="{BB962C8B-B14F-4D97-AF65-F5344CB8AC3E}">
        <p14:creationId xmlns:p14="http://schemas.microsoft.com/office/powerpoint/2010/main" val="998408124"/>
      </p:ext>
    </p:extLst>
  </p:cSld>
  <p:clrMapOvr>
    <a:masterClrMapping/>
  </p:clrMapOvr>
</p:sld>
</file>

<file path=ppt/theme/theme1.xml><?xml version="1.0" encoding="utf-8"?>
<a:theme xmlns:a="http://schemas.openxmlformats.org/drawingml/2006/main" name="Retrospec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551</TotalTime>
  <Words>612</Words>
  <Application>Microsoft Office PowerPoint</Application>
  <PresentationFormat>Widescreen</PresentationFormat>
  <Paragraphs>73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Retrospect</vt:lpstr>
      <vt:lpstr>NEOPLASIA</vt:lpstr>
      <vt:lpstr>NEOPLASIA</vt:lpstr>
      <vt:lpstr>PROTO-ONCOGENES AND ONCOGENES</vt:lpstr>
      <vt:lpstr>Tumour suppressor genes</vt:lpstr>
      <vt:lpstr>CARCINOGENESIS</vt:lpstr>
      <vt:lpstr>CHEMICAL CARCINOGENESIS</vt:lpstr>
      <vt:lpstr>INITIATION</vt:lpstr>
      <vt:lpstr>PowerPoint Presentation</vt:lpstr>
      <vt:lpstr>PowerPoint Presentation</vt:lpstr>
      <vt:lpstr>                 P450  Nicotine                                                        DNA ADDUCT</vt:lpstr>
      <vt:lpstr>PROMOTION</vt:lpstr>
      <vt:lpstr>PowerPoint Presentation</vt:lpstr>
      <vt:lpstr>PROGRESSION</vt:lpstr>
      <vt:lpstr>PowerPoint Presentation</vt:lpstr>
      <vt:lpstr>PowerPoint Presentation</vt:lpstr>
      <vt:lpstr>TESTS FOR CHEMICAL CARCINOGENICITY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NEOPLASIA</dc:title>
  <dc:creator>juwayriya sadiq</dc:creator>
  <cp:lastModifiedBy>juwayriya sadiq</cp:lastModifiedBy>
  <cp:revision>30</cp:revision>
  <dcterms:created xsi:type="dcterms:W3CDTF">2021-08-07T11:16:48Z</dcterms:created>
  <dcterms:modified xsi:type="dcterms:W3CDTF">2025-02-28T15:53:49Z</dcterms:modified>
</cp:coreProperties>
</file>