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658" r:id="rId2"/>
  </p:sldMasterIdLst>
  <p:notesMasterIdLst>
    <p:notesMasterId r:id="rId72"/>
  </p:notesMasterIdLst>
  <p:handoutMasterIdLst>
    <p:handoutMasterId r:id="rId73"/>
  </p:handoutMasterIdLst>
  <p:sldIdLst>
    <p:sldId id="450" r:id="rId3"/>
    <p:sldId id="461" r:id="rId4"/>
    <p:sldId id="457" r:id="rId5"/>
    <p:sldId id="271" r:id="rId6"/>
    <p:sldId id="455" r:id="rId7"/>
    <p:sldId id="266" r:id="rId8"/>
    <p:sldId id="293" r:id="rId9"/>
    <p:sldId id="282" r:id="rId10"/>
    <p:sldId id="456" r:id="rId11"/>
    <p:sldId id="297" r:id="rId12"/>
    <p:sldId id="333" r:id="rId13"/>
    <p:sldId id="337" r:id="rId14"/>
    <p:sldId id="331" r:id="rId15"/>
    <p:sldId id="299" r:id="rId16"/>
    <p:sldId id="417" r:id="rId17"/>
    <p:sldId id="300" r:id="rId18"/>
    <p:sldId id="419" r:id="rId19"/>
    <p:sldId id="283" r:id="rId20"/>
    <p:sldId id="418" r:id="rId21"/>
    <p:sldId id="422" r:id="rId22"/>
    <p:sldId id="424" r:id="rId23"/>
    <p:sldId id="423" r:id="rId24"/>
    <p:sldId id="454" r:id="rId25"/>
    <p:sldId id="425" r:id="rId26"/>
    <p:sldId id="426" r:id="rId27"/>
    <p:sldId id="427" r:id="rId28"/>
    <p:sldId id="428" r:id="rId29"/>
    <p:sldId id="272" r:id="rId30"/>
    <p:sldId id="430" r:id="rId31"/>
    <p:sldId id="429" r:id="rId32"/>
    <p:sldId id="431" r:id="rId33"/>
    <p:sldId id="432" r:id="rId34"/>
    <p:sldId id="265" r:id="rId35"/>
    <p:sldId id="436" r:id="rId36"/>
    <p:sldId id="440" r:id="rId37"/>
    <p:sldId id="433" r:id="rId38"/>
    <p:sldId id="453" r:id="rId39"/>
    <p:sldId id="460" r:id="rId40"/>
    <p:sldId id="435" r:id="rId41"/>
    <p:sldId id="434" r:id="rId42"/>
    <p:sldId id="273" r:id="rId43"/>
    <p:sldId id="354" r:id="rId44"/>
    <p:sldId id="358" r:id="rId45"/>
    <p:sldId id="360" r:id="rId46"/>
    <p:sldId id="362" r:id="rId47"/>
    <p:sldId id="363" r:id="rId48"/>
    <p:sldId id="364" r:id="rId49"/>
    <p:sldId id="365" r:id="rId50"/>
    <p:sldId id="366" r:id="rId51"/>
    <p:sldId id="367" r:id="rId52"/>
    <p:sldId id="368" r:id="rId53"/>
    <p:sldId id="369" r:id="rId54"/>
    <p:sldId id="464" r:id="rId55"/>
    <p:sldId id="437" r:id="rId56"/>
    <p:sldId id="442" r:id="rId57"/>
    <p:sldId id="443" r:id="rId58"/>
    <p:sldId id="438" r:id="rId59"/>
    <p:sldId id="439" r:id="rId60"/>
    <p:sldId id="447" r:id="rId61"/>
    <p:sldId id="278" r:id="rId62"/>
    <p:sldId id="279" r:id="rId63"/>
    <p:sldId id="277" r:id="rId64"/>
    <p:sldId id="458" r:id="rId65"/>
    <p:sldId id="449" r:id="rId66"/>
    <p:sldId id="451" r:id="rId67"/>
    <p:sldId id="275" r:id="rId68"/>
    <p:sldId id="280" r:id="rId69"/>
    <p:sldId id="276" r:id="rId70"/>
    <p:sldId id="352" r:id="rId71"/>
  </p:sldIdLst>
  <p:sldSz cx="9144000" cy="6858000" type="screen4x3"/>
  <p:notesSz cx="6858000" cy="9144000"/>
  <p:defaultTextStyle>
    <a:defPPr>
      <a:defRPr lang="en-US"/>
    </a:defPPr>
    <a:lvl1pPr algn="l" rtl="0" fontAlgn="base">
      <a:spcBef>
        <a:spcPct val="0"/>
      </a:spcBef>
      <a:spcAft>
        <a:spcPct val="0"/>
      </a:spcAft>
      <a:buChar char="•"/>
      <a:defRPr sz="4400" kern="1200">
        <a:solidFill>
          <a:srgbClr val="000000"/>
        </a:solidFill>
        <a:latin typeface="Times New Roman" pitchFamily="18" charset="0"/>
        <a:ea typeface="+mn-ea"/>
        <a:cs typeface="+mn-cs"/>
      </a:defRPr>
    </a:lvl1pPr>
    <a:lvl2pPr marL="457200" algn="l" rtl="0" fontAlgn="base">
      <a:spcBef>
        <a:spcPct val="0"/>
      </a:spcBef>
      <a:spcAft>
        <a:spcPct val="0"/>
      </a:spcAft>
      <a:buChar char="•"/>
      <a:defRPr sz="4400" kern="1200">
        <a:solidFill>
          <a:srgbClr val="000000"/>
        </a:solidFill>
        <a:latin typeface="Times New Roman" pitchFamily="18" charset="0"/>
        <a:ea typeface="+mn-ea"/>
        <a:cs typeface="+mn-cs"/>
      </a:defRPr>
    </a:lvl2pPr>
    <a:lvl3pPr marL="914400" algn="l" rtl="0" fontAlgn="base">
      <a:spcBef>
        <a:spcPct val="0"/>
      </a:spcBef>
      <a:spcAft>
        <a:spcPct val="0"/>
      </a:spcAft>
      <a:buChar char="•"/>
      <a:defRPr sz="4400" kern="1200">
        <a:solidFill>
          <a:srgbClr val="000000"/>
        </a:solidFill>
        <a:latin typeface="Times New Roman" pitchFamily="18" charset="0"/>
        <a:ea typeface="+mn-ea"/>
        <a:cs typeface="+mn-cs"/>
      </a:defRPr>
    </a:lvl3pPr>
    <a:lvl4pPr marL="1371600" algn="l" rtl="0" fontAlgn="base">
      <a:spcBef>
        <a:spcPct val="0"/>
      </a:spcBef>
      <a:spcAft>
        <a:spcPct val="0"/>
      </a:spcAft>
      <a:buChar char="•"/>
      <a:defRPr sz="4400" kern="1200">
        <a:solidFill>
          <a:srgbClr val="000000"/>
        </a:solidFill>
        <a:latin typeface="Times New Roman" pitchFamily="18" charset="0"/>
        <a:ea typeface="+mn-ea"/>
        <a:cs typeface="+mn-cs"/>
      </a:defRPr>
    </a:lvl4pPr>
    <a:lvl5pPr marL="1828800" algn="l" rtl="0" fontAlgn="base">
      <a:spcBef>
        <a:spcPct val="0"/>
      </a:spcBef>
      <a:spcAft>
        <a:spcPct val="0"/>
      </a:spcAft>
      <a:buChar char="•"/>
      <a:defRPr sz="4400" kern="1200">
        <a:solidFill>
          <a:srgbClr val="000000"/>
        </a:solidFill>
        <a:latin typeface="Times New Roman" pitchFamily="18" charset="0"/>
        <a:ea typeface="+mn-ea"/>
        <a:cs typeface="+mn-cs"/>
      </a:defRPr>
    </a:lvl5pPr>
    <a:lvl6pPr marL="2286000" algn="l" defTabSz="914400" rtl="0" eaLnBrk="1" latinLnBrk="0" hangingPunct="1">
      <a:defRPr sz="4400" kern="1200">
        <a:solidFill>
          <a:srgbClr val="000000"/>
        </a:solidFill>
        <a:latin typeface="Times New Roman" pitchFamily="18" charset="0"/>
        <a:ea typeface="+mn-ea"/>
        <a:cs typeface="+mn-cs"/>
      </a:defRPr>
    </a:lvl6pPr>
    <a:lvl7pPr marL="2743200" algn="l" defTabSz="914400" rtl="0" eaLnBrk="1" latinLnBrk="0" hangingPunct="1">
      <a:defRPr sz="4400" kern="1200">
        <a:solidFill>
          <a:srgbClr val="000000"/>
        </a:solidFill>
        <a:latin typeface="Times New Roman" pitchFamily="18" charset="0"/>
        <a:ea typeface="+mn-ea"/>
        <a:cs typeface="+mn-cs"/>
      </a:defRPr>
    </a:lvl7pPr>
    <a:lvl8pPr marL="3200400" algn="l" defTabSz="914400" rtl="0" eaLnBrk="1" latinLnBrk="0" hangingPunct="1">
      <a:defRPr sz="4400" kern="1200">
        <a:solidFill>
          <a:srgbClr val="000000"/>
        </a:solidFill>
        <a:latin typeface="Times New Roman" pitchFamily="18" charset="0"/>
        <a:ea typeface="+mn-ea"/>
        <a:cs typeface="+mn-cs"/>
      </a:defRPr>
    </a:lvl8pPr>
    <a:lvl9pPr marL="3657600" algn="l" defTabSz="914400" rtl="0" eaLnBrk="1" latinLnBrk="0" hangingPunct="1">
      <a:defRPr sz="4400" kern="1200">
        <a:solidFill>
          <a:srgbClr val="000000"/>
        </a:solidFill>
        <a:latin typeface="Times New Roman" pitchFamily="18"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FFCC"/>
    <a:srgbClr val="000000"/>
    <a:srgbClr val="FFCC99"/>
    <a:srgbClr val="FFCC66"/>
    <a:srgbClr val="FF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946" autoAdjust="0"/>
  </p:normalViewPr>
  <p:slideViewPr>
    <p:cSldViewPr>
      <p:cViewPr varScale="1">
        <p:scale>
          <a:sx n="44" d="100"/>
          <a:sy n="44" d="100"/>
        </p:scale>
        <p:origin x="-108" y="-28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300"/>
    </p:cViewPr>
  </p:sorterViewPr>
  <p:notesViewPr>
    <p:cSldViewPr>
      <p:cViewPr varScale="1">
        <p:scale>
          <a:sx n="85" d="100"/>
          <a:sy n="85" d="100"/>
        </p:scale>
        <p:origin x="-2352" y="-9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17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buFontTx/>
              <a:buNone/>
              <a:defRPr sz="1200">
                <a:solidFill>
                  <a:schemeClr val="tx1"/>
                </a:solidFill>
                <a:latin typeface="Arial" charset="0"/>
              </a:defRPr>
            </a:lvl1pPr>
          </a:lstStyle>
          <a:p>
            <a:endParaRPr lang="en-US"/>
          </a:p>
        </p:txBody>
      </p:sp>
      <p:sp>
        <p:nvSpPr>
          <p:cNvPr id="33177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FontTx/>
              <a:buNone/>
              <a:defRPr sz="1200">
                <a:solidFill>
                  <a:schemeClr val="tx1"/>
                </a:solidFill>
                <a:latin typeface="Arial" charset="0"/>
              </a:defRPr>
            </a:lvl1pPr>
          </a:lstStyle>
          <a:p>
            <a:endParaRPr lang="en-US"/>
          </a:p>
        </p:txBody>
      </p:sp>
      <p:sp>
        <p:nvSpPr>
          <p:cNvPr id="33178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buFontTx/>
              <a:buNone/>
              <a:defRPr sz="1200">
                <a:solidFill>
                  <a:schemeClr val="tx1"/>
                </a:solidFill>
                <a:latin typeface="Arial" charset="0"/>
              </a:defRPr>
            </a:lvl1pPr>
          </a:lstStyle>
          <a:p>
            <a:endParaRPr lang="en-US"/>
          </a:p>
        </p:txBody>
      </p:sp>
      <p:sp>
        <p:nvSpPr>
          <p:cNvPr id="33178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buFontTx/>
              <a:buNone/>
              <a:defRPr sz="1200">
                <a:solidFill>
                  <a:schemeClr val="tx1"/>
                </a:solidFill>
                <a:latin typeface="Arial" charset="0"/>
              </a:defRPr>
            </a:lvl1pPr>
          </a:lstStyle>
          <a:p>
            <a:fld id="{4BD99F92-DA5E-4377-9412-003C88FA5CAB}"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buFontTx/>
              <a:buNone/>
              <a:defRPr sz="1200">
                <a:solidFill>
                  <a:schemeClr val="tx1"/>
                </a:solidFill>
                <a:latin typeface="Arial" charset="0"/>
              </a:defRPr>
            </a:lvl1pPr>
          </a:lstStyle>
          <a:p>
            <a:endParaRPr lang="en-US"/>
          </a:p>
        </p:txBody>
      </p:sp>
      <p:sp>
        <p:nvSpPr>
          <p:cNvPr id="296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FontTx/>
              <a:buNone/>
              <a:defRPr sz="1200">
                <a:solidFill>
                  <a:schemeClr val="tx1"/>
                </a:solidFill>
                <a:latin typeface="Arial" charset="0"/>
              </a:defRPr>
            </a:lvl1pPr>
          </a:lstStyle>
          <a:p>
            <a:endParaRPr lang="en-US"/>
          </a:p>
        </p:txBody>
      </p:sp>
      <p:sp>
        <p:nvSpPr>
          <p:cNvPr id="29700"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297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97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buFontTx/>
              <a:buNone/>
              <a:defRPr sz="1200">
                <a:solidFill>
                  <a:schemeClr val="tx1"/>
                </a:solidFill>
                <a:latin typeface="Arial" charset="0"/>
              </a:defRPr>
            </a:lvl1pPr>
          </a:lstStyle>
          <a:p>
            <a:endParaRPr lang="en-US"/>
          </a:p>
        </p:txBody>
      </p:sp>
      <p:sp>
        <p:nvSpPr>
          <p:cNvPr id="297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buFontTx/>
              <a:buNone/>
              <a:defRPr sz="1200">
                <a:solidFill>
                  <a:schemeClr val="tx1"/>
                </a:solidFill>
                <a:latin typeface="Arial" charset="0"/>
              </a:defRPr>
            </a:lvl1pPr>
          </a:lstStyle>
          <a:p>
            <a:fld id="{02F6D841-75EC-405A-96FA-737538E9D54D}"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F23285-D593-4F5F-ACF4-D0C3ACDB6C6B}" type="slidenum">
              <a:rPr lang="en-US"/>
              <a:pPr/>
              <a:t>2</a:t>
            </a:fld>
            <a:endParaRPr lang="en-US"/>
          </a:p>
        </p:txBody>
      </p:sp>
      <p:sp>
        <p:nvSpPr>
          <p:cNvPr id="337922" name="Rectangle 2"/>
          <p:cNvSpPr>
            <a:spLocks noRot="1" noChangeArrowheads="1" noTextEdit="1"/>
          </p:cNvSpPr>
          <p:nvPr>
            <p:ph type="sldImg"/>
          </p:nvPr>
        </p:nvSpPr>
        <p:spPr>
          <a:ln/>
        </p:spPr>
      </p:sp>
      <p:sp>
        <p:nvSpPr>
          <p:cNvPr id="337923" name="Rectangle 3"/>
          <p:cNvSpPr>
            <a:spLocks noGrp="1" noChangeArrowheads="1"/>
          </p:cNvSpPr>
          <p:nvPr>
            <p:ph type="body" idx="1"/>
          </p:nvPr>
        </p:nvSpPr>
        <p:spPr/>
        <p:txBody>
          <a:bodyPr/>
          <a:lstStyle/>
          <a:p>
            <a:r>
              <a:rPr lang="en-US"/>
              <a:t>The “official story,” or should I say “the official conspiracy theory” would have us believe that … 19 crazed Muslims hijacked 4 planes on the morning of September 11, 2001.</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22A3AA-2057-4EB4-BD89-874FF7BCBDCD}" type="slidenum">
              <a:rPr lang="en-US"/>
              <a:pPr/>
              <a:t>11</a:t>
            </a:fld>
            <a:endParaRPr lang="en-US"/>
          </a:p>
        </p:txBody>
      </p:sp>
      <p:sp>
        <p:nvSpPr>
          <p:cNvPr id="228354" name="Rectangle 2"/>
          <p:cNvSpPr>
            <a:spLocks noRot="1" noChangeArrowheads="1" noTextEdit="1"/>
          </p:cNvSpPr>
          <p:nvPr>
            <p:ph type="sldImg"/>
          </p:nvPr>
        </p:nvSpPr>
        <p:spPr>
          <a:ln/>
        </p:spPr>
      </p:sp>
      <p:sp>
        <p:nvSpPr>
          <p:cNvPr id="228355" name="Rectangle 3"/>
          <p:cNvSpPr>
            <a:spLocks noGrp="1" noChangeArrowheads="1"/>
          </p:cNvSpPr>
          <p:nvPr>
            <p:ph type="body" idx="1"/>
          </p:nvPr>
        </p:nvSpPr>
        <p:spPr/>
        <p:txBody>
          <a:bodyPr/>
          <a:lstStyle/>
          <a:p>
            <a:r>
              <a:rPr lang="en-US"/>
              <a:t>The 9/11 Money Man was visiting members of the Bush administration from September 4</a:t>
            </a:r>
            <a:r>
              <a:rPr lang="en-US" baseline="30000"/>
              <a:t>th</a:t>
            </a:r>
            <a:r>
              <a:rPr lang="en-US"/>
              <a:t> to the 13</a:t>
            </a:r>
            <a:r>
              <a:rPr lang="en-US" baseline="30000"/>
              <a:t>th</a:t>
            </a:r>
            <a:r>
              <a:rPr lang="en-US"/>
              <a:t>, 2001.</a:t>
            </a:r>
          </a:p>
          <a:p>
            <a:endParaRPr lang="en-US"/>
          </a:p>
          <a:p>
            <a:r>
              <a:rPr lang="en-US"/>
              <a:t>It was Lt. General Ahmad (Pakistan’s ISI Director-General) who orchestrated the transfer of money.</a:t>
            </a:r>
          </a:p>
          <a:p>
            <a:endParaRPr lang="en-US"/>
          </a:p>
          <a:p>
            <a:r>
              <a:rPr lang="en-US"/>
              <a:t>$100,000 was transferred to Mohamed Atta just prior to 9/11.</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354A85-166F-49E3-ABCD-9438297766EB}" type="slidenum">
              <a:rPr lang="en-US"/>
              <a:pPr/>
              <a:t>12</a:t>
            </a:fld>
            <a:endParaRPr lang="en-US"/>
          </a:p>
        </p:txBody>
      </p:sp>
      <p:sp>
        <p:nvSpPr>
          <p:cNvPr id="229378" name="Rectangle 2"/>
          <p:cNvSpPr>
            <a:spLocks noRot="1" noChangeArrowheads="1" noTextEdit="1"/>
          </p:cNvSpPr>
          <p:nvPr>
            <p:ph type="sldImg"/>
          </p:nvPr>
        </p:nvSpPr>
        <p:spPr>
          <a:ln/>
        </p:spPr>
      </p:sp>
      <p:sp>
        <p:nvSpPr>
          <p:cNvPr id="229379" name="Rectangle 3"/>
          <p:cNvSpPr>
            <a:spLocks noGrp="1" noChangeArrowheads="1"/>
          </p:cNvSpPr>
          <p:nvPr>
            <p:ph type="body" idx="1"/>
          </p:nvPr>
        </p:nvSpPr>
        <p:spPr/>
        <p:txBody>
          <a:bodyPr/>
          <a:lstStyle/>
          <a:p>
            <a:r>
              <a:rPr lang="en-US"/>
              <a:t>On the FBI’s 10 Most Wanted Fugitives, you’ll see that even though OBL is listed as one of the 10 Most Wanted, (with ties to the US Embassy bombings in Africa back in 1998) there’s no mention of 9/11. Why?</a:t>
            </a:r>
          </a:p>
          <a:p>
            <a:endParaRPr lang="en-US"/>
          </a:p>
          <a:p>
            <a:r>
              <a:rPr lang="en-US"/>
              <a:t>Because according to FBI spokesman, Rex Tomb, “the FBI has no hard evidence connecting Osama bin Laden to 9/11.”</a:t>
            </a:r>
          </a:p>
          <a:p>
            <a:endParaRPr lang="en-US"/>
          </a:p>
          <a:p>
            <a:r>
              <a:rPr lang="en-US"/>
              <a:t>And yet the White House blames him for orchestrating 9/11. Don’t they believe the FBI?</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309000-A159-49F2-9C6C-89B808A02435}" type="slidenum">
              <a:rPr lang="en-US"/>
              <a:pPr/>
              <a:t>13</a:t>
            </a:fld>
            <a:endParaRPr lang="en-US"/>
          </a:p>
        </p:txBody>
      </p:sp>
      <p:sp>
        <p:nvSpPr>
          <p:cNvPr id="230402" name="Rectangle 2"/>
          <p:cNvSpPr>
            <a:spLocks noRot="1" noChangeArrowheads="1" noTextEdit="1"/>
          </p:cNvSpPr>
          <p:nvPr>
            <p:ph type="sldImg"/>
          </p:nvPr>
        </p:nvSpPr>
        <p:spPr>
          <a:ln/>
        </p:spPr>
      </p:sp>
      <p:sp>
        <p:nvSpPr>
          <p:cNvPr id="230403" name="Rectangle 3"/>
          <p:cNvSpPr>
            <a:spLocks noGrp="1" noChangeArrowheads="1"/>
          </p:cNvSpPr>
          <p:nvPr>
            <p:ph type="body" idx="1"/>
          </p:nvPr>
        </p:nvSpPr>
        <p:spPr/>
        <p:txBody>
          <a:bodyPr/>
          <a:lstStyle/>
          <a:p>
            <a:r>
              <a:rPr lang="en-US"/>
              <a:t>OBL was reportedly receiving Kidney Dialysis at the American Hospital in Dubai in July 2001.</a:t>
            </a:r>
          </a:p>
          <a:p>
            <a:endParaRPr lang="en-US"/>
          </a:p>
          <a:p>
            <a:r>
              <a:rPr lang="en-US"/>
              <a:t>And again one day before 9/11 on (September 10) in Rawalpindi at a Pakistani hospital according to Dan Rather of CBS news.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8E6B57-B9F9-4371-BB06-61F51098587C}" type="slidenum">
              <a:rPr lang="en-US"/>
              <a:pPr/>
              <a:t>14</a:t>
            </a:fld>
            <a:endParaRPr lang="en-US"/>
          </a:p>
        </p:txBody>
      </p:sp>
      <p:sp>
        <p:nvSpPr>
          <p:cNvPr id="233474" name="Rectangle 2"/>
          <p:cNvSpPr>
            <a:spLocks noRot="1" noChangeArrowheads="1" noTextEdit="1"/>
          </p:cNvSpPr>
          <p:nvPr>
            <p:ph type="sldImg"/>
          </p:nvPr>
        </p:nvSpPr>
        <p:spPr>
          <a:ln/>
        </p:spPr>
      </p:sp>
      <p:sp>
        <p:nvSpPr>
          <p:cNvPr id="233475" name="Rectangle 3"/>
          <p:cNvSpPr>
            <a:spLocks noGrp="1" noChangeArrowheads="1"/>
          </p:cNvSpPr>
          <p:nvPr>
            <p:ph type="body" idx="1"/>
          </p:nvPr>
        </p:nvSpPr>
        <p:spPr/>
        <p:txBody>
          <a:bodyPr/>
          <a:lstStyle/>
          <a:p>
            <a:r>
              <a:rPr lang="en-US"/>
              <a:t>What evidence has the US government provided to prove that 19 Arabs hijacked the 4 commercial passenger planes on 9/11?</a:t>
            </a:r>
          </a:p>
          <a:p>
            <a:endParaRPr lang="en-US"/>
          </a:p>
          <a:p>
            <a:r>
              <a:rPr lang="en-US"/>
              <a:t>A Passport found at Ground Zero – A video clip of Mohamed Atta and his buddy at a Portland (Maine) airport terminal – Atta’s will (and other incriminating evidence) found in Atta’s unloaded baggage – A passport and red bandana found at Shanksville’s crash site – Around 40 phone calls from the airliner’s including the famous one from Barbara Olson; and – A series of bin Laden “confession tapes” and “warnings of future attacks” after 9/11.</a:t>
            </a:r>
          </a:p>
          <a:p>
            <a:endParaRPr lang="en-US"/>
          </a:p>
          <a:p>
            <a:r>
              <a:rPr lang="en-US"/>
              <a:t>Dr. David Ray Griffin shows that all of this evidence was most likely fabricated. For example: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BB051E-8C17-4EA9-A449-0FD917F8BD2F}" type="slidenum">
              <a:rPr lang="en-US"/>
              <a:pPr/>
              <a:t>15</a:t>
            </a:fld>
            <a:endParaRPr lang="en-US"/>
          </a:p>
        </p:txBody>
      </p:sp>
      <p:sp>
        <p:nvSpPr>
          <p:cNvPr id="232450" name="Rectangle 2"/>
          <p:cNvSpPr>
            <a:spLocks noRot="1" noChangeArrowheads="1" noTextEdit="1"/>
          </p:cNvSpPr>
          <p:nvPr>
            <p:ph type="sldImg"/>
          </p:nvPr>
        </p:nvSpPr>
        <p:spPr>
          <a:ln/>
        </p:spPr>
      </p:sp>
      <p:sp>
        <p:nvSpPr>
          <p:cNvPr id="232451" name="Rectangle 3"/>
          <p:cNvSpPr>
            <a:spLocks noGrp="1" noChangeArrowheads="1"/>
          </p:cNvSpPr>
          <p:nvPr>
            <p:ph type="body" idx="1"/>
          </p:nvPr>
        </p:nvSpPr>
        <p:spPr/>
        <p:txBody>
          <a:bodyPr/>
          <a:lstStyle/>
          <a:p>
            <a:r>
              <a:rPr lang="en-US"/>
              <a:t>OBL has been used as the poster boy for al Qaeda and warnings of future attacks and yet, if you examine the pictures and video messages of him of the so-called “confession tapes” taken after 9/11, it doesn’t even look like him.</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EE8545-AABD-4757-8FFD-4B5EE0E59220}" type="slidenum">
              <a:rPr lang="en-US"/>
              <a:pPr/>
              <a:t>16</a:t>
            </a:fld>
            <a:endParaRPr lang="en-US"/>
          </a:p>
        </p:txBody>
      </p:sp>
      <p:sp>
        <p:nvSpPr>
          <p:cNvPr id="234498" name="Rectangle 2"/>
          <p:cNvSpPr>
            <a:spLocks noRot="1" noChangeArrowheads="1" noTextEdit="1"/>
          </p:cNvSpPr>
          <p:nvPr>
            <p:ph type="sldImg"/>
          </p:nvPr>
        </p:nvSpPr>
        <p:spPr>
          <a:ln/>
        </p:spPr>
      </p:sp>
      <p:sp>
        <p:nvSpPr>
          <p:cNvPr id="234499" name="Rectangle 3"/>
          <p:cNvSpPr>
            <a:spLocks noGrp="1" noChangeArrowheads="1"/>
          </p:cNvSpPr>
          <p:nvPr>
            <p:ph type="body" idx="1"/>
          </p:nvPr>
        </p:nvSpPr>
        <p:spPr/>
        <p:txBody>
          <a:bodyPr/>
          <a:lstStyle/>
          <a:p>
            <a:r>
              <a:rPr lang="en-US"/>
              <a:t>The only evidence that the government has supplied that the alleged hijackers used knives and boxcutters to hijack the planes is a mention of the word “boxcutters” supposedly by Barbara Olson to her husband Solicitor General Ted Olson during two alleged phone calls from Flight 77 as it approached the Pentagon.</a:t>
            </a:r>
          </a:p>
          <a:p>
            <a:endParaRPr lang="en-US"/>
          </a:p>
          <a:p>
            <a:r>
              <a:rPr lang="en-US"/>
              <a:t>However, according to the FBI, during the Zacarias Moussaoui trial, said she made only one phone call and it lasted for 0 seconds.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C12D9-B572-4A4B-8062-5E5A8086FC11}" type="slidenum">
              <a:rPr lang="en-US"/>
              <a:pPr/>
              <a:t>17</a:t>
            </a:fld>
            <a:endParaRPr lang="en-US"/>
          </a:p>
        </p:txBody>
      </p:sp>
      <p:sp>
        <p:nvSpPr>
          <p:cNvPr id="237570" name="Rectangle 2"/>
          <p:cNvSpPr>
            <a:spLocks noRot="1" noChangeArrowheads="1" noTextEdit="1"/>
          </p:cNvSpPr>
          <p:nvPr>
            <p:ph type="sldImg"/>
          </p:nvPr>
        </p:nvSpPr>
        <p:spPr>
          <a:ln/>
        </p:spPr>
      </p:sp>
      <p:sp>
        <p:nvSpPr>
          <p:cNvPr id="237571" name="Rectangle 3"/>
          <p:cNvSpPr>
            <a:spLocks noGrp="1" noChangeArrowheads="1"/>
          </p:cNvSpPr>
          <p:nvPr>
            <p:ph type="body" idx="1"/>
          </p:nvPr>
        </p:nvSpPr>
        <p:spPr/>
        <p:txBody>
          <a:bodyPr/>
          <a:lstStyle/>
          <a:p>
            <a:r>
              <a:rPr lang="en-US"/>
              <a:t>USA Today reported that in the two years before the attacks NORAD conducted exercises using hijacked airliners as weapons, and one target was the World Trade Center.</a:t>
            </a:r>
          </a:p>
          <a:p>
            <a:endParaRPr lang="en-US"/>
          </a:p>
          <a:p>
            <a:r>
              <a:rPr lang="en-US"/>
              <a:t>Here’s the cover of a FEMA Response Manual back in 1997. Operation Mascal simulated a plane crash into the Pentagon eleven months prior to 9/11 in October 2000. One of Bush’s Presidential Daily Briefings in July 2001 was entitiled: “Bin Laden Determined to Strike Inside USA.”</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932D75-FB3F-4CEC-9254-0C2169389824}" type="slidenum">
              <a:rPr lang="en-US"/>
              <a:pPr/>
              <a:t>18</a:t>
            </a:fld>
            <a:endParaRPr lang="en-US"/>
          </a:p>
        </p:txBody>
      </p:sp>
      <p:sp>
        <p:nvSpPr>
          <p:cNvPr id="74754" name="Rectangle 2"/>
          <p:cNvSpPr>
            <a:spLocks noRot="1" noChangeArrowheads="1" noTextEdit="1"/>
          </p:cNvSpPr>
          <p:nvPr>
            <p:ph type="sldImg"/>
          </p:nvPr>
        </p:nvSpPr>
        <p:spPr>
          <a:ln/>
        </p:spPr>
      </p:sp>
      <p:sp>
        <p:nvSpPr>
          <p:cNvPr id="74755" name="Rectangle 3"/>
          <p:cNvSpPr>
            <a:spLocks noGrp="1" noChangeArrowheads="1"/>
          </p:cNvSpPr>
          <p:nvPr>
            <p:ph type="body" idx="1"/>
          </p:nvPr>
        </p:nvSpPr>
        <p:spPr/>
        <p:txBody>
          <a:bodyPr/>
          <a:lstStyle/>
          <a:p>
            <a:r>
              <a:rPr lang="en-US"/>
              <a:t>They flew three of them into symbolic targets in New York and Washington with 100% precision. </a:t>
            </a:r>
          </a:p>
          <a:p>
            <a:endParaRPr lang="en-US"/>
          </a:p>
          <a:p>
            <a:r>
              <a:rPr lang="en-US"/>
              <a:t>The fourth plane which was allegedly hijacked was supposedly prevented from flying into an unknown target by a passenger revolt and as a result, crashed near Shanksville, Pennsylvania.  </a:t>
            </a:r>
          </a:p>
          <a:p>
            <a:endParaRPr lang="en-US"/>
          </a:p>
          <a:p>
            <a:r>
              <a:rPr lang="en-US"/>
              <a:t>This was supposedly a result of massive intelligence failure on behalf of the FAA, NORAD, the CIA, the FBI, the NSA and the White House.</a:t>
            </a:r>
          </a:p>
          <a:p>
            <a:endParaRPr lang="en-US"/>
          </a:p>
          <a:p>
            <a:r>
              <a:rPr lang="en-US"/>
              <a:t>Well, that story has more holes in it than Swiss Cheese.  Here are 26 major anomalies that undermine the official story.</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CBB06A-E7E7-433A-A0AB-CB12D5DFD4B1}" type="slidenum">
              <a:rPr lang="en-US"/>
              <a:pPr/>
              <a:t>19</a:t>
            </a:fld>
            <a:endParaRPr lang="en-US"/>
          </a:p>
        </p:txBody>
      </p:sp>
      <p:sp>
        <p:nvSpPr>
          <p:cNvPr id="236546" name="Rectangle 2"/>
          <p:cNvSpPr>
            <a:spLocks noRot="1" noChangeArrowheads="1" noTextEdit="1"/>
          </p:cNvSpPr>
          <p:nvPr>
            <p:ph type="sldImg"/>
          </p:nvPr>
        </p:nvSpPr>
        <p:spPr>
          <a:ln/>
        </p:spPr>
      </p:sp>
      <p:sp>
        <p:nvSpPr>
          <p:cNvPr id="236547" name="Rectangle 3"/>
          <p:cNvSpPr>
            <a:spLocks noGrp="1" noChangeArrowheads="1"/>
          </p:cNvSpPr>
          <p:nvPr>
            <p:ph type="body" idx="1"/>
          </p:nvPr>
        </p:nvSpPr>
        <p:spPr/>
        <p:txBody>
          <a:bodyPr/>
          <a:lstStyle/>
          <a:p>
            <a:r>
              <a:rPr lang="en-US"/>
              <a:t>None of the four airliners transmitted the simple hijack code. (There’s a very, very simple code that you use if your plane is being hijacked. It takes literally just a split-second for you to flip it over.)</a:t>
            </a:r>
          </a:p>
          <a:p>
            <a:endParaRPr lang="en-US"/>
          </a:p>
          <a:p>
            <a:r>
              <a:rPr lang="en-US"/>
              <a:t>And the US government hasn’t shown us any passenger manifests from the four flights with any of the names of the hijackers on them.</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34B0D3-DDAB-490B-B879-7D7E5B528EA8}" type="slidenum">
              <a:rPr lang="en-US"/>
              <a:pPr/>
              <a:t>20</a:t>
            </a:fld>
            <a:endParaRPr lang="en-US"/>
          </a:p>
        </p:txBody>
      </p:sp>
      <p:sp>
        <p:nvSpPr>
          <p:cNvPr id="244738" name="Rectangle 2"/>
          <p:cNvSpPr>
            <a:spLocks noRot="1" noChangeArrowheads="1" noTextEdit="1"/>
          </p:cNvSpPr>
          <p:nvPr>
            <p:ph type="sldImg"/>
          </p:nvPr>
        </p:nvSpPr>
        <p:spPr>
          <a:ln/>
        </p:spPr>
      </p:sp>
      <p:sp>
        <p:nvSpPr>
          <p:cNvPr id="244739" name="Rectangle 3"/>
          <p:cNvSpPr>
            <a:spLocks noGrp="1" noChangeArrowheads="1"/>
          </p:cNvSpPr>
          <p:nvPr>
            <p:ph type="body" idx="1"/>
          </p:nvPr>
        </p:nvSpPr>
        <p:spPr/>
        <p:txBody>
          <a:bodyPr/>
          <a:lstStyle/>
          <a:p>
            <a:r>
              <a:rPr lang="en-US"/>
              <a:t>Fire has never – prior to 9/11 – caused any steel framed building to collapse. The sudden vertical, explosive and total collapse of the Twin Towers at near free-fall speed can only be explained by controlled demolition.</a:t>
            </a:r>
          </a:p>
          <a:p>
            <a:endParaRPr lang="en-US"/>
          </a:p>
          <a:p>
            <a:r>
              <a:rPr lang="en-US"/>
              <a:t>There are many examples of highrises that have burned for hours and hours without totally collapsing.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48128C-B0C7-4C03-9EBA-9D2EBC9AA259}" type="slidenum">
              <a:rPr lang="en-US"/>
              <a:pPr/>
              <a:t>3</a:t>
            </a:fld>
            <a:endParaRPr lang="en-US"/>
          </a:p>
        </p:txBody>
      </p:sp>
      <p:sp>
        <p:nvSpPr>
          <p:cNvPr id="328706" name="Rectangle 2"/>
          <p:cNvSpPr>
            <a:spLocks noRot="1" noChangeArrowheads="1" noTextEdit="1"/>
          </p:cNvSpPr>
          <p:nvPr>
            <p:ph type="sldImg"/>
          </p:nvPr>
        </p:nvSpPr>
        <p:spPr>
          <a:ln/>
        </p:spPr>
      </p:sp>
      <p:sp>
        <p:nvSpPr>
          <p:cNvPr id="328707" name="Rectangle 3"/>
          <p:cNvSpPr>
            <a:spLocks noGrp="1" noChangeArrowheads="1"/>
          </p:cNvSpPr>
          <p:nvPr>
            <p:ph type="body" idx="1"/>
          </p:nvPr>
        </p:nvSpPr>
        <p:spPr/>
        <p:txBody>
          <a:bodyPr/>
          <a:lstStyle/>
          <a:p>
            <a:r>
              <a:rPr lang="en-US"/>
              <a:t>The “official story,” or should I say “the official conspiracy theory” would have us believe that … 19 crazed Muslims hijacked 4 planes on the morning of September 11, 2001.</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E6E7A1-4E15-4D3E-8767-759CC9BC8C3F}" type="slidenum">
              <a:rPr lang="en-US"/>
              <a:pPr/>
              <a:t>21</a:t>
            </a:fld>
            <a:endParaRPr lang="en-US"/>
          </a:p>
        </p:txBody>
      </p:sp>
      <p:sp>
        <p:nvSpPr>
          <p:cNvPr id="247810" name="Rectangle 2"/>
          <p:cNvSpPr>
            <a:spLocks noRot="1" noChangeArrowheads="1" noTextEdit="1"/>
          </p:cNvSpPr>
          <p:nvPr>
            <p:ph type="sldImg"/>
          </p:nvPr>
        </p:nvSpPr>
        <p:spPr>
          <a:ln/>
        </p:spPr>
      </p:sp>
      <p:sp>
        <p:nvSpPr>
          <p:cNvPr id="247811" name="Rectangle 3"/>
          <p:cNvSpPr>
            <a:spLocks noGrp="1" noChangeArrowheads="1"/>
          </p:cNvSpPr>
          <p:nvPr>
            <p:ph type="body" idx="1"/>
          </p:nvPr>
        </p:nvSpPr>
        <p:spPr/>
        <p:txBody>
          <a:bodyPr/>
          <a:lstStyle/>
          <a:p>
            <a:r>
              <a:rPr lang="en-US"/>
              <a:t>Architect Richard Gage AIA, has found over 1,000 qualified architects and engineers from around the world who agree that the Twin Towers could not have collapsed the way the government said they did.</a:t>
            </a:r>
          </a:p>
          <a:p>
            <a:endParaRPr lang="en-US"/>
          </a:p>
          <a:p>
            <a:r>
              <a:rPr lang="en-US"/>
              <a:t>“What mechanism is required to turn 90,000 tons of concrete into power the width of a human hair?” 	You can see more damning evidence at: www.AE911Truth.org.</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C6C9AA-790D-4E7D-B7A7-ED777F8D307C}" type="slidenum">
              <a:rPr lang="en-US"/>
              <a:pPr/>
              <a:t>22</a:t>
            </a:fld>
            <a:endParaRPr lang="en-US"/>
          </a:p>
        </p:txBody>
      </p:sp>
      <p:sp>
        <p:nvSpPr>
          <p:cNvPr id="246786" name="Rectangle 2"/>
          <p:cNvSpPr>
            <a:spLocks noRot="1" noChangeArrowheads="1" noTextEdit="1"/>
          </p:cNvSpPr>
          <p:nvPr>
            <p:ph type="sldImg"/>
          </p:nvPr>
        </p:nvSpPr>
        <p:spPr>
          <a:ln/>
        </p:spPr>
      </p:sp>
      <p:sp>
        <p:nvSpPr>
          <p:cNvPr id="246787" name="Rectangle 3"/>
          <p:cNvSpPr>
            <a:spLocks noGrp="1" noChangeArrowheads="1"/>
          </p:cNvSpPr>
          <p:nvPr>
            <p:ph type="body" idx="1"/>
          </p:nvPr>
        </p:nvSpPr>
        <p:spPr/>
        <p:txBody>
          <a:bodyPr/>
          <a:lstStyle/>
          <a:p>
            <a:r>
              <a:rPr lang="en-US"/>
              <a:t>Physicist Steven Jones has found traces of nano-thermite in dust samples of the WTC which indicate that military grade explosives were used to bring the towers down. </a:t>
            </a:r>
          </a:p>
          <a:p>
            <a:endParaRPr lang="en-US"/>
          </a:p>
          <a:p>
            <a:r>
              <a:rPr lang="en-US"/>
              <a:t>Willie Rodriguez testified to the 9/11 Commission that he hear an explosion go off in the basement just a few seconds before the first plane hit the first tower, but the 9/11 Commission didn’t report is testimony. </a:t>
            </a:r>
          </a:p>
          <a:p>
            <a:endParaRPr lang="en-US"/>
          </a:p>
          <a:p>
            <a:r>
              <a:rPr lang="en-US"/>
              <a:t>Cleanup workers reported molten metal running “like lava” deep below the WTC rubble for six weeks after the attacks.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646536-79E7-41B6-A945-C362BB4AB86B}" type="slidenum">
              <a:rPr lang="en-US"/>
              <a:pPr/>
              <a:t>23</a:t>
            </a:fld>
            <a:endParaRPr lang="en-US"/>
          </a:p>
        </p:txBody>
      </p:sp>
      <p:sp>
        <p:nvSpPr>
          <p:cNvPr id="322562" name="Rectangle 2"/>
          <p:cNvSpPr>
            <a:spLocks noRot="1" noChangeArrowheads="1" noTextEdit="1"/>
          </p:cNvSpPr>
          <p:nvPr>
            <p:ph type="sldImg"/>
          </p:nvPr>
        </p:nvSpPr>
        <p:spPr>
          <a:ln/>
        </p:spPr>
      </p:sp>
      <p:sp>
        <p:nvSpPr>
          <p:cNvPr id="322563" name="Rectangle 3"/>
          <p:cNvSpPr>
            <a:spLocks noGrp="1" noChangeArrowheads="1"/>
          </p:cNvSpPr>
          <p:nvPr>
            <p:ph type="body" idx="1"/>
          </p:nvPr>
        </p:nvSpPr>
        <p:spPr/>
        <p:txBody>
          <a:bodyPr/>
          <a:lstStyle/>
          <a:p>
            <a:r>
              <a:rPr lang="en-US"/>
              <a:t>Physicist Steven Jones has found traces of nano-thermite in dust samples of the WTC which indicate that military grade explosives were used to bring the towers down. </a:t>
            </a:r>
          </a:p>
          <a:p>
            <a:endParaRPr lang="en-US"/>
          </a:p>
          <a:p>
            <a:r>
              <a:rPr lang="en-US"/>
              <a:t>Willie Rodriguez testified to the 9/11 Commission that he hear an explosion go off in the basement just a few seconds before the first plane hit the first tower, but the 9/11 Commission didn’t report is testimony. </a:t>
            </a:r>
          </a:p>
          <a:p>
            <a:endParaRPr lang="en-US"/>
          </a:p>
          <a:p>
            <a:r>
              <a:rPr lang="en-US"/>
              <a:t>Cleanup workers reported molten metal running “like lava” deep below the WTC rubble for six weeks after the attacks.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C69598-89CA-4D17-9EBC-5B0AA75B27B9}" type="slidenum">
              <a:rPr lang="en-US"/>
              <a:pPr/>
              <a:t>24</a:t>
            </a:fld>
            <a:endParaRPr lang="en-US"/>
          </a:p>
        </p:txBody>
      </p:sp>
      <p:sp>
        <p:nvSpPr>
          <p:cNvPr id="249858" name="Rectangle 2"/>
          <p:cNvSpPr>
            <a:spLocks noRot="1" noChangeArrowheads="1" noTextEdit="1"/>
          </p:cNvSpPr>
          <p:nvPr>
            <p:ph type="sldImg"/>
          </p:nvPr>
        </p:nvSpPr>
        <p:spPr>
          <a:ln/>
        </p:spPr>
      </p:sp>
      <p:sp>
        <p:nvSpPr>
          <p:cNvPr id="249859" name="Rectangle 3"/>
          <p:cNvSpPr>
            <a:spLocks noGrp="1" noChangeArrowheads="1"/>
          </p:cNvSpPr>
          <p:nvPr>
            <p:ph type="body" idx="1"/>
          </p:nvPr>
        </p:nvSpPr>
        <p:spPr/>
        <p:txBody>
          <a:bodyPr/>
          <a:lstStyle/>
          <a:p>
            <a:r>
              <a:rPr lang="en-US"/>
              <a:t>There was incredibly little debris of a giant Boeing 757 aircraft found at the Pentagon crash site. 	There was no wing damage found on the facade of the building. </a:t>
            </a:r>
          </a:p>
          <a:p>
            <a:endParaRPr lang="en-US"/>
          </a:p>
          <a:p>
            <a:r>
              <a:rPr lang="en-US"/>
              <a:t>They never found the two huge six-ton engines made of virtually indestructible tempered steel and titanium belonging to Flight 77. </a:t>
            </a:r>
          </a:p>
          <a:p>
            <a:endParaRPr lang="en-US"/>
          </a:p>
          <a:p>
            <a:r>
              <a:rPr lang="en-US"/>
              <a:t>Allegedly the soft-nosed aircraft penetrated through 6 load bearing walls leaving a 6 foot diameter hole as evidence.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C4D3EF-06E9-4DBF-BDA0-927E17DD4395}" type="slidenum">
              <a:rPr lang="en-US"/>
              <a:pPr/>
              <a:t>25</a:t>
            </a:fld>
            <a:endParaRPr lang="en-US"/>
          </a:p>
        </p:txBody>
      </p:sp>
      <p:sp>
        <p:nvSpPr>
          <p:cNvPr id="251906" name="Rectangle 2"/>
          <p:cNvSpPr>
            <a:spLocks noRot="1" noChangeArrowheads="1" noTextEdit="1"/>
          </p:cNvSpPr>
          <p:nvPr>
            <p:ph type="sldImg"/>
          </p:nvPr>
        </p:nvSpPr>
        <p:spPr>
          <a:ln/>
        </p:spPr>
      </p:sp>
      <p:sp>
        <p:nvSpPr>
          <p:cNvPr id="251907" name="Rectangle 3"/>
          <p:cNvSpPr>
            <a:spLocks noGrp="1" noChangeArrowheads="1"/>
          </p:cNvSpPr>
          <p:nvPr>
            <p:ph type="body" idx="1"/>
          </p:nvPr>
        </p:nvSpPr>
        <p:spPr/>
        <p:txBody>
          <a:bodyPr/>
          <a:lstStyle/>
          <a:p>
            <a:r>
              <a:rPr lang="en-US"/>
              <a:t>Similarly there was very little debris left of Flight 93 which allegedly crashed into a field near Shanksville. 		Debris however was fond scattered over a 5 to 8 mile swath. </a:t>
            </a:r>
          </a:p>
          <a:p>
            <a:endParaRPr lang="en-US"/>
          </a:p>
          <a:p>
            <a:r>
              <a:rPr lang="en-US"/>
              <a:t>The largest piece of debris found was the size of a telephone book. 		Residents in the area heard a loud explosion and saw a military jet pass overhead just prior to the crash.</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5B5242-1C80-4010-95B4-B7F3E68EF3D5}" type="slidenum">
              <a:rPr lang="en-US"/>
              <a:pPr/>
              <a:t>26</a:t>
            </a:fld>
            <a:endParaRPr lang="en-US"/>
          </a:p>
        </p:txBody>
      </p:sp>
      <p:sp>
        <p:nvSpPr>
          <p:cNvPr id="253954" name="Rectangle 2"/>
          <p:cNvSpPr>
            <a:spLocks noRot="1" noChangeArrowheads="1" noTextEdit="1"/>
          </p:cNvSpPr>
          <p:nvPr>
            <p:ph type="sldImg"/>
          </p:nvPr>
        </p:nvSpPr>
        <p:spPr>
          <a:ln/>
        </p:spPr>
      </p:sp>
      <p:sp>
        <p:nvSpPr>
          <p:cNvPr id="253955" name="Rectangle 3"/>
          <p:cNvSpPr>
            <a:spLocks noGrp="1" noChangeArrowheads="1"/>
          </p:cNvSpPr>
          <p:nvPr>
            <p:ph type="body" idx="1"/>
          </p:nvPr>
        </p:nvSpPr>
        <p:spPr/>
        <p:txBody>
          <a:bodyPr/>
          <a:lstStyle/>
          <a:p>
            <a:r>
              <a:rPr lang="en-US"/>
              <a:t>WTC Building 7 wasn’t hit by an airplane, and yet the 47-storey steel-framed skyscraper located 300 feet from the Twin Towers collapsed at 5:20 that afternoon. </a:t>
            </a:r>
          </a:p>
          <a:p>
            <a:endParaRPr lang="en-US"/>
          </a:p>
          <a:p>
            <a:r>
              <a:rPr lang="en-US"/>
              <a:t>It imploded at freefall speed into its own footprint just as you would expect a building to do that was brought down using controlled demolition, and yet NIST ‘s final report (which finally came out in Nov. 2008) blamed structural failure due to fires and debris damage from the Twin Towers. </a:t>
            </a:r>
          </a:p>
          <a:p>
            <a:endParaRPr lang="en-US"/>
          </a:p>
          <a:p>
            <a:r>
              <a:rPr lang="en-US"/>
              <a:t>Reports of multiple explosions by witnesses like Barry Jennings wee completely ignored.</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8FE187-3B8E-4E84-9EA6-D8F2587D2F4A}" type="slidenum">
              <a:rPr lang="en-US"/>
              <a:pPr/>
              <a:t>27</a:t>
            </a:fld>
            <a:endParaRPr lang="en-US"/>
          </a:p>
        </p:txBody>
      </p:sp>
      <p:sp>
        <p:nvSpPr>
          <p:cNvPr id="256002" name="Rectangle 2"/>
          <p:cNvSpPr>
            <a:spLocks noRot="1" noChangeArrowheads="1" noTextEdit="1"/>
          </p:cNvSpPr>
          <p:nvPr>
            <p:ph type="sldImg"/>
          </p:nvPr>
        </p:nvSpPr>
        <p:spPr>
          <a:ln/>
        </p:spPr>
      </p:sp>
      <p:sp>
        <p:nvSpPr>
          <p:cNvPr id="256003" name="Rectangle 3"/>
          <p:cNvSpPr>
            <a:spLocks noGrp="1" noChangeArrowheads="1"/>
          </p:cNvSpPr>
          <p:nvPr>
            <p:ph type="body" idx="1"/>
          </p:nvPr>
        </p:nvSpPr>
        <p:spPr/>
        <p:txBody>
          <a:bodyPr/>
          <a:lstStyle/>
          <a:p>
            <a:r>
              <a:rPr lang="en-US"/>
              <a:t>Larry Silverstein, the owner of the building, made an extraordinary statement on PBS TV during a documentary entitled “America Rebuilds” aired in 2004 which stated: </a:t>
            </a:r>
          </a:p>
          <a:p>
            <a:endParaRPr lang="en-US"/>
          </a:p>
          <a:p>
            <a:r>
              <a:rPr lang="en-US"/>
              <a:t>“There had been such a terrible loss of life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09E02F-9251-4D08-8F57-828518EE1660}" type="slidenum">
              <a:rPr lang="en-US"/>
              <a:pPr/>
              <a:t>28</a:t>
            </a:fld>
            <a:endParaRPr lang="en-US"/>
          </a:p>
        </p:txBody>
      </p:sp>
      <p:sp>
        <p:nvSpPr>
          <p:cNvPr id="50178" name="Rectangle 2"/>
          <p:cNvSpPr>
            <a:spLocks noRot="1" noChangeArrowheads="1" noTextEdit="1"/>
          </p:cNvSpPr>
          <p:nvPr>
            <p:ph type="sldImg"/>
          </p:nvPr>
        </p:nvSpPr>
        <p:spPr>
          <a:ln/>
        </p:spPr>
      </p:sp>
      <p:sp>
        <p:nvSpPr>
          <p:cNvPr id="50179" name="Rectangle 3"/>
          <p:cNvSpPr>
            <a:spLocks noGrp="1" noChangeArrowheads="1"/>
          </p:cNvSpPr>
          <p:nvPr>
            <p:ph type="body" idx="1"/>
          </p:nvPr>
        </p:nvSpPr>
        <p:spPr/>
        <p:txBody>
          <a:bodyPr/>
          <a:lstStyle/>
          <a:p>
            <a:r>
              <a:rPr lang="en-US"/>
              <a:t>Our sad history of bogus terrorism and endless wars of hegemony and resource theft will continue until the public demands a full investigation</a:t>
            </a:r>
          </a:p>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86118A-C90D-4A96-BA07-87E2B56C0976}" type="slidenum">
              <a:rPr lang="en-US"/>
              <a:pPr/>
              <a:t>29</a:t>
            </a:fld>
            <a:endParaRPr lang="en-US"/>
          </a:p>
        </p:txBody>
      </p:sp>
      <p:sp>
        <p:nvSpPr>
          <p:cNvPr id="261122" name="Rectangle 2"/>
          <p:cNvSpPr>
            <a:spLocks noRot="1" noChangeArrowheads="1" noTextEdit="1"/>
          </p:cNvSpPr>
          <p:nvPr>
            <p:ph type="sldImg"/>
          </p:nvPr>
        </p:nvSpPr>
        <p:spPr>
          <a:ln/>
        </p:spPr>
      </p:sp>
      <p:sp>
        <p:nvSpPr>
          <p:cNvPr id="261123" name="Rectangle 3"/>
          <p:cNvSpPr>
            <a:spLocks noGrp="1" noChangeArrowheads="1"/>
          </p:cNvSpPr>
          <p:nvPr>
            <p:ph type="body" idx="1"/>
          </p:nvPr>
        </p:nvSpPr>
        <p:spPr/>
        <p:txBody>
          <a:bodyPr/>
          <a:lstStyle/>
          <a:p>
            <a:r>
              <a:rPr lang="en-US"/>
              <a:t>The Jersey Girls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4F21D8-2CD8-4B02-AFE5-847FB8D62230}" type="slidenum">
              <a:rPr lang="en-US"/>
              <a:pPr/>
              <a:t>30</a:t>
            </a:fld>
            <a:endParaRPr lang="en-US"/>
          </a:p>
        </p:txBody>
      </p:sp>
      <p:sp>
        <p:nvSpPr>
          <p:cNvPr id="259074" name="Rectangle 2"/>
          <p:cNvSpPr>
            <a:spLocks noRot="1" noChangeArrowheads="1" noTextEdit="1"/>
          </p:cNvSpPr>
          <p:nvPr>
            <p:ph type="sldImg"/>
          </p:nvPr>
        </p:nvSpPr>
        <p:spPr>
          <a:ln/>
        </p:spPr>
      </p:sp>
      <p:sp>
        <p:nvSpPr>
          <p:cNvPr id="259075" name="Rectangle 3"/>
          <p:cNvSpPr>
            <a:spLocks noGrp="1" noChangeArrowheads="1"/>
          </p:cNvSpPr>
          <p:nvPr>
            <p:ph type="body" idx="1"/>
          </p:nvPr>
        </p:nvSpPr>
        <p:spPr/>
        <p:txBody>
          <a:bodyPr/>
          <a:lstStyle/>
          <a:p>
            <a:r>
              <a:rPr lang="en-US"/>
              <a:t>The 9/11 Commission was “set up to fail” ... at least according to the two chairmen of the commission, Lee Hamilton and Thomas Kean. 		They admitted they’d been denied access to key witnesses. </a:t>
            </a:r>
          </a:p>
          <a:p>
            <a:endParaRPr lang="en-US"/>
          </a:p>
          <a:p>
            <a:r>
              <a:rPr lang="en-US"/>
              <a:t>Senior Counsel John Farmer admitted that the 9/11 Commission deliberately misled the public about the timeline to hide incompetence. 		Max Cleland one of the commissioners quit during the hearings saying the commission was a whitewash. </a:t>
            </a:r>
          </a:p>
          <a:p>
            <a:endParaRPr lang="en-US"/>
          </a:p>
          <a:p>
            <a:r>
              <a:rPr lang="en-US"/>
              <a:t>It is now known that NORAD, the FBI and the CIA all lied or obstructed justice at one time or another during the hearings.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A6397D-567E-4B94-9F48-6D902B22C18A}" type="slidenum">
              <a:rPr lang="en-US"/>
              <a:pPr/>
              <a:t>4</a:t>
            </a:fld>
            <a:endParaRPr lang="en-US"/>
          </a:p>
        </p:txBody>
      </p:sp>
      <p:sp>
        <p:nvSpPr>
          <p:cNvPr id="48130" name="Rectangle 2"/>
          <p:cNvSpPr>
            <a:spLocks noRot="1" noChangeArrowheads="1" noTextEdit="1"/>
          </p:cNvSpPr>
          <p:nvPr>
            <p:ph type="sldImg"/>
          </p:nvPr>
        </p:nvSpPr>
        <p:spPr>
          <a:ln/>
        </p:spPr>
      </p:sp>
      <p:sp>
        <p:nvSpPr>
          <p:cNvPr id="48131" name="Rectangle 3"/>
          <p:cNvSpPr>
            <a:spLocks noGrp="1" noChangeArrowheads="1"/>
          </p:cNvSpPr>
          <p:nvPr>
            <p:ph type="body" idx="1"/>
          </p:nvPr>
        </p:nvSpPr>
        <p:spPr/>
        <p:txBody>
          <a:bodyPr/>
          <a:lstStyle/>
          <a:p>
            <a:r>
              <a:rPr lang="en-US"/>
              <a:t>It is clear that we have been duped into believing the “Official Story”. The mainstream media has covered up the truth!</a:t>
            </a:r>
          </a:p>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040EC4-8085-4ADE-B1F5-3F7D48146A30}" type="slidenum">
              <a:rPr lang="en-US"/>
              <a:pPr/>
              <a:t>31</a:t>
            </a:fld>
            <a:endParaRPr lang="en-US"/>
          </a:p>
        </p:txBody>
      </p:sp>
      <p:sp>
        <p:nvSpPr>
          <p:cNvPr id="263170" name="Rectangle 2"/>
          <p:cNvSpPr>
            <a:spLocks noRot="1" noChangeArrowheads="1" noTextEdit="1"/>
          </p:cNvSpPr>
          <p:nvPr>
            <p:ph type="sldImg"/>
          </p:nvPr>
        </p:nvSpPr>
        <p:spPr>
          <a:ln/>
        </p:spPr>
      </p:sp>
      <p:sp>
        <p:nvSpPr>
          <p:cNvPr id="263171" name="Rectangle 3"/>
          <p:cNvSpPr>
            <a:spLocks noGrp="1" noChangeArrowheads="1"/>
          </p:cNvSpPr>
          <p:nvPr>
            <p:ph type="body" idx="1"/>
          </p:nvPr>
        </p:nvSpPr>
        <p:spPr/>
        <p:txBody>
          <a:bodyPr/>
          <a:lstStyle/>
          <a:p>
            <a:r>
              <a:rPr lang="en-US"/>
              <a:t>There were warnings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0FD4FF-4746-43C0-A78E-EB4D296EF3F8}" type="slidenum">
              <a:rPr lang="en-US"/>
              <a:pPr/>
              <a:t>32</a:t>
            </a:fld>
            <a:endParaRPr lang="en-US"/>
          </a:p>
        </p:txBody>
      </p:sp>
      <p:sp>
        <p:nvSpPr>
          <p:cNvPr id="265218" name="Rectangle 2"/>
          <p:cNvSpPr>
            <a:spLocks noRot="1" noChangeArrowheads="1" noTextEdit="1"/>
          </p:cNvSpPr>
          <p:nvPr>
            <p:ph type="sldImg"/>
          </p:nvPr>
        </p:nvSpPr>
        <p:spPr>
          <a:ln/>
        </p:spPr>
      </p:sp>
      <p:sp>
        <p:nvSpPr>
          <p:cNvPr id="265219" name="Rectangle 3"/>
          <p:cNvSpPr>
            <a:spLocks noGrp="1" noChangeArrowheads="1"/>
          </p:cNvSpPr>
          <p:nvPr>
            <p:ph type="body" idx="1"/>
          </p:nvPr>
        </p:nvSpPr>
        <p:spPr/>
        <p:txBody>
          <a:bodyPr/>
          <a:lstStyle/>
          <a:p>
            <a:r>
              <a:rPr lang="en-US"/>
              <a:t>Unidentified insiders made millions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327496-387B-4736-B3BF-C908FED3D454}" type="slidenum">
              <a:rPr lang="en-US"/>
              <a:pPr/>
              <a:t>33</a:t>
            </a:fld>
            <a:endParaRPr lang="en-US"/>
          </a:p>
        </p:txBody>
      </p:sp>
      <p:sp>
        <p:nvSpPr>
          <p:cNvPr id="33794" name="Rectangle 2"/>
          <p:cNvSpPr>
            <a:spLocks noRot="1" noChangeArrowheads="1" noTextEdit="1"/>
          </p:cNvSpPr>
          <p:nvPr>
            <p:ph type="sldImg"/>
          </p:nvPr>
        </p:nvSpPr>
        <p:spPr>
          <a:ln/>
        </p:spPr>
      </p:sp>
      <p:sp>
        <p:nvSpPr>
          <p:cNvPr id="33795" name="Rectangle 3"/>
          <p:cNvSpPr>
            <a:spLocks noGrp="1" noChangeArrowheads="1"/>
          </p:cNvSpPr>
          <p:nvPr>
            <p:ph type="body" idx="1"/>
          </p:nvPr>
        </p:nvSpPr>
        <p:spPr/>
        <p:txBody>
          <a:bodyPr/>
          <a:lstStyle/>
          <a:p>
            <a:r>
              <a:rPr lang="en-US"/>
              <a:t>Good Evening Everyone.  Thank you George for your introduction.  Thank you all the members of Citizen’s Inquest for putting on this event.</a:t>
            </a:r>
          </a:p>
          <a:p>
            <a:endParaRPr lang="en-US"/>
          </a:p>
          <a:p>
            <a:r>
              <a:rPr lang="en-US"/>
              <a:t>You could say for the last 6 months I’ve been fortunate to hit the trifecta. Since September of last year, I’ve been invited to conferences and meetings of 9/11 Truthers in three of the most famous cities in the world: New York, Paris and now London!  The big three!  Thanks for inviting me.</a:t>
            </a:r>
          </a:p>
          <a:p>
            <a:endParaRPr lang="en-US"/>
          </a:p>
          <a:p>
            <a:r>
              <a:rPr lang="en-US"/>
              <a:t>Here’s what I’m going to cover this evening:</a:t>
            </a:r>
          </a:p>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E656B1-144D-48A2-AECA-94B861F7A777}" type="slidenum">
              <a:rPr lang="en-US"/>
              <a:pPr/>
              <a:t>34</a:t>
            </a:fld>
            <a:endParaRPr lang="en-US"/>
          </a:p>
        </p:txBody>
      </p:sp>
      <p:sp>
        <p:nvSpPr>
          <p:cNvPr id="273410" name="Rectangle 2"/>
          <p:cNvSpPr>
            <a:spLocks noRot="1" noChangeArrowheads="1" noTextEdit="1"/>
          </p:cNvSpPr>
          <p:nvPr>
            <p:ph type="sldImg"/>
          </p:nvPr>
        </p:nvSpPr>
        <p:spPr>
          <a:ln/>
        </p:spPr>
      </p:sp>
      <p:sp>
        <p:nvSpPr>
          <p:cNvPr id="273411" name="Rectangle 3"/>
          <p:cNvSpPr>
            <a:spLocks noGrp="1" noChangeArrowheads="1"/>
          </p:cNvSpPr>
          <p:nvPr>
            <p:ph type="body" idx="1"/>
          </p:nvPr>
        </p:nvSpPr>
        <p:spPr/>
        <p:txBody>
          <a:bodyPr/>
          <a:lstStyle/>
          <a:p>
            <a:pPr marL="228600" indent="-228600"/>
            <a:r>
              <a:rPr lang="en-US"/>
              <a:t>The evidence shows that these were deliberate failures:</a:t>
            </a:r>
          </a:p>
          <a:p>
            <a:pPr marL="228600" indent="-228600">
              <a:buFontTx/>
              <a:buAutoNum type="alphaLcPeriod"/>
            </a:pPr>
            <a:r>
              <a:rPr lang="en-US"/>
              <a:t>Coleen Rowley’s attempt to get a search warrant for Zacharias Mousaoui’s laptop computer was blocked by Dave Frasca at the FBI just prior to 9/11. Had she been able to get that warrant she may have been able to prevent the so-called attacks. SHE WAS BLOCKED.</a:t>
            </a:r>
          </a:p>
          <a:p>
            <a:pPr marL="228600" indent="-228600"/>
            <a:endParaRPr lang="en-US"/>
          </a:p>
          <a:p>
            <a:pPr marL="228600" indent="-228600"/>
            <a:r>
              <a:rPr lang="en-US"/>
              <a:t>b. Sibel Edmonds – the most gagged woman in US history tried to testify before the 9/11 Commission about FBI message intercepts which revealed prior knowledge of 9/11 but wasn’t allowed to testify. SHE WAS GAGGED.</a:t>
            </a:r>
          </a:p>
          <a:p>
            <a:pPr marL="228600" indent="-228600"/>
            <a:endParaRPr lang="en-US"/>
          </a:p>
          <a:p>
            <a:pPr marL="228600" indent="-228600"/>
            <a:r>
              <a:rPr lang="en-US"/>
              <a:t>c. Michael J. Springmann - Tried to testify in front of the 9/11 Commission about the “Visas for Terrorists Program” which was being run by the CIA in Jeddah, in the years prior to 9/11. Known terrorists from Saudi Arabia and elsewhere were being admitted to the US courtesy of the CIA for some unknown reason. HE WAS IGNORED.</a:t>
            </a:r>
          </a:p>
          <a:p>
            <a:pPr marL="228600" indent="-228600"/>
            <a:endParaRPr lang="en-US"/>
          </a:p>
          <a:p>
            <a:pPr marL="228600" indent="-228600"/>
            <a:r>
              <a:rPr lang="en-US"/>
              <a:t>d. Lt. Col. Anthony Shaffer of the Pentagon testified that he and others were told to shut down their operation “Able Danger” which was tracking two of the three 9/11 terror cells (one led by Mohamed Atta) just prior to 9/11 by the Bush White House. Even though Shaffer met with Phillip Zelikow, the  Executive Director of the 9/11 Commission three times prior to the release of the Commission’s report,  their findings were entirely excluded from it. </a:t>
            </a:r>
          </a:p>
          <a:p>
            <a:pPr marL="228600" indent="-228600"/>
            <a:endParaRPr lang="en-US"/>
          </a:p>
          <a:p>
            <a:pPr marL="228600" indent="-228600"/>
            <a:r>
              <a:rPr lang="en-US"/>
              <a:t>e. Robert Wright of the FBI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B381AD-AF87-4CD1-BD44-D4750F85058C}" type="slidenum">
              <a:rPr lang="en-US"/>
              <a:pPr/>
              <a:t>35</a:t>
            </a:fld>
            <a:endParaRPr lang="en-US"/>
          </a:p>
        </p:txBody>
      </p:sp>
      <p:sp>
        <p:nvSpPr>
          <p:cNvPr id="281602" name="Rectangle 2"/>
          <p:cNvSpPr>
            <a:spLocks noRot="1" noChangeArrowheads="1" noTextEdit="1"/>
          </p:cNvSpPr>
          <p:nvPr>
            <p:ph type="sldImg"/>
          </p:nvPr>
        </p:nvSpPr>
        <p:spPr>
          <a:ln/>
        </p:spPr>
      </p:sp>
      <p:sp>
        <p:nvSpPr>
          <p:cNvPr id="281603" name="Rectangle 3"/>
          <p:cNvSpPr>
            <a:spLocks noGrp="1" noChangeArrowheads="1"/>
          </p:cNvSpPr>
          <p:nvPr>
            <p:ph type="body" idx="1"/>
          </p:nvPr>
        </p:nvSpPr>
        <p:spPr/>
        <p:txBody>
          <a:bodyPr/>
          <a:lstStyle/>
          <a:p>
            <a:pPr marL="247650" indent="-247650"/>
            <a:r>
              <a:rPr lang="en-US"/>
              <a:t>Finally, if, as the official story goes, there was a massive intelligence failure on 9/11, then why were the following people promoted shortly afterwards, instead of being reprimanded?</a:t>
            </a:r>
          </a:p>
          <a:p>
            <a:pPr marL="247650" indent="-247650"/>
            <a:endParaRPr lang="en-US"/>
          </a:p>
          <a:p>
            <a:pPr marL="247650" indent="-247650">
              <a:buFontTx/>
              <a:buAutoNum type="romanLcPeriod"/>
            </a:pPr>
            <a:r>
              <a:rPr lang="en-US"/>
              <a:t>Gen. Richard Myers, acting Joint Chiefs of Staff Chairman on 9/11,was promoted from Vice-Chairman to Chairman three days after 9/11. </a:t>
            </a:r>
          </a:p>
          <a:p>
            <a:pPr marL="247650" indent="-247650"/>
            <a:endParaRPr lang="en-US"/>
          </a:p>
          <a:p>
            <a:pPr marL="247650" indent="-247650"/>
            <a:r>
              <a:rPr lang="en-US"/>
              <a:t>ii. Rep. Porter Goss, Chairman of the House Permanent Select Committee on Intelligence, (and his buddy Senator  Bob Graham) who met with the 9/11 Money Man, General Mahmoud Ahmad in Washington on 9/11, was appointed to be Director of the CIA by President Bush three years later.</a:t>
            </a:r>
          </a:p>
          <a:p>
            <a:pPr marL="247650" indent="-247650"/>
            <a:endParaRPr lang="en-US"/>
          </a:p>
          <a:p>
            <a:pPr marL="247650" indent="-247650"/>
            <a:r>
              <a:rPr lang="en-US"/>
              <a:t>iii. Jane Garvey, head of the FAA at the time of 9/11 was chosen by Presidential nominee John Kerry as an “expert” consultant </a:t>
            </a:r>
            <a:r>
              <a:rPr lang="en-US" i="1"/>
              <a:t>in charge of security </a:t>
            </a:r>
            <a:r>
              <a:rPr lang="en-US"/>
              <a:t>for the 2004 Democratic National Convention, three years later. (In spite of the all the security experts in the United States – which include former or active police chiefs, retired FBI and CIA operatives and private companies that spend 24/7/365 assessing threats.)</a:t>
            </a:r>
          </a:p>
          <a:p>
            <a:pPr marL="247650" indent="-247650"/>
            <a:endParaRPr lang="en-US"/>
          </a:p>
          <a:p>
            <a:pPr marL="247650" indent="-247650"/>
            <a:r>
              <a:rPr lang="en-US"/>
              <a:t>The only reprimands (that I know of) were aimed at 9/11 whistle-blowers inside the FBI, CIA and Pentagon such as Colleen Rowley, Sibel Edmonds, Tony Shaffer, Kenneth Williams and Robert Wright, all of whom tried to stop the plot by the 9/11 hijackers (or should I say ‘patsies’) prior to 9/11.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E88CDF-8110-4110-B637-0B0429A76176}" type="slidenum">
              <a:rPr lang="en-US"/>
              <a:pPr/>
              <a:t>36</a:t>
            </a:fld>
            <a:endParaRPr lang="en-US"/>
          </a:p>
        </p:txBody>
      </p:sp>
      <p:sp>
        <p:nvSpPr>
          <p:cNvPr id="267266" name="Rectangle 2"/>
          <p:cNvSpPr>
            <a:spLocks noRot="1" noChangeArrowheads="1" noTextEdit="1"/>
          </p:cNvSpPr>
          <p:nvPr>
            <p:ph type="sldImg"/>
          </p:nvPr>
        </p:nvSpPr>
        <p:spPr>
          <a:ln/>
        </p:spPr>
      </p:sp>
      <p:sp>
        <p:nvSpPr>
          <p:cNvPr id="267267" name="Rectangle 3"/>
          <p:cNvSpPr>
            <a:spLocks noGrp="1" noChangeArrowheads="1"/>
          </p:cNvSpPr>
          <p:nvPr>
            <p:ph type="body" idx="1"/>
          </p:nvPr>
        </p:nvSpPr>
        <p:spPr/>
        <p:txBody>
          <a:bodyPr/>
          <a:lstStyle/>
          <a:p>
            <a:r>
              <a:rPr lang="en-US"/>
              <a:t>The White House took advantage of this so-called act of terrorism.  		</a:t>
            </a:r>
          </a:p>
          <a:p>
            <a:endParaRPr lang="en-US"/>
          </a:p>
          <a:p>
            <a:r>
              <a:rPr lang="en-US"/>
              <a:t>Just prior to 9/11 in September of 2000, a group of Neo-con hawks, many of who would become key officials in the Bush administration, wrote that their proposed massive military buildup would proceed slowly “absent some catastrophic and catalyzing event – like a new Pearl Harbor.”  </a:t>
            </a:r>
          </a:p>
          <a:p>
            <a:endParaRPr lang="en-US"/>
          </a:p>
          <a:p>
            <a:r>
              <a:rPr lang="en-US"/>
              <a:t>The White House called it an “act of war” and immediately launched a pre-emptive attack on Afghanistan.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142E07-0171-468B-A50B-462673999305}" type="slidenum">
              <a:rPr lang="en-US"/>
              <a:pPr/>
              <a:t>37</a:t>
            </a:fld>
            <a:endParaRPr lang="en-US"/>
          </a:p>
        </p:txBody>
      </p:sp>
      <p:sp>
        <p:nvSpPr>
          <p:cNvPr id="320514" name="Rectangle 2"/>
          <p:cNvSpPr>
            <a:spLocks noRot="1" noChangeArrowheads="1" noTextEdit="1"/>
          </p:cNvSpPr>
          <p:nvPr>
            <p:ph type="sldImg"/>
          </p:nvPr>
        </p:nvSpPr>
        <p:spPr>
          <a:ln/>
        </p:spPr>
      </p:sp>
      <p:sp>
        <p:nvSpPr>
          <p:cNvPr id="320515" name="Rectangle 3"/>
          <p:cNvSpPr>
            <a:spLocks noGrp="1" noChangeArrowheads="1"/>
          </p:cNvSpPr>
          <p:nvPr>
            <p:ph type="body" idx="1"/>
          </p:nvPr>
        </p:nvSpPr>
        <p:spPr/>
        <p:txBody>
          <a:bodyPr/>
          <a:lstStyle/>
          <a:p>
            <a:r>
              <a:rPr lang="en-US"/>
              <a:t>The Taliban, who were ruling Afghanistan at the time, offered to hand over Osama bin Laden to the US after 9/11, provided that the White House provide evidence that he was linked to 9/11, which the US refused to do. </a:t>
            </a:r>
          </a:p>
          <a:p>
            <a:endParaRPr lang="en-US"/>
          </a:p>
          <a:p>
            <a:r>
              <a:rPr lang="en-US"/>
              <a:t>(Prior to invading Afghanistan, Secretary of State Colin Powell promised the UN that he would provide a White Paper with that evidence, but he never did.)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002B6A-3020-448B-81CC-DAA0062E42C7}" type="slidenum">
              <a:rPr lang="en-US"/>
              <a:pPr/>
              <a:t>38</a:t>
            </a:fld>
            <a:endParaRPr lang="en-US"/>
          </a:p>
        </p:txBody>
      </p:sp>
      <p:sp>
        <p:nvSpPr>
          <p:cNvPr id="335874" name="Rectangle 2"/>
          <p:cNvSpPr>
            <a:spLocks noRot="1" noChangeArrowheads="1" noTextEdit="1"/>
          </p:cNvSpPr>
          <p:nvPr>
            <p:ph type="sldImg"/>
          </p:nvPr>
        </p:nvSpPr>
        <p:spPr>
          <a:ln/>
        </p:spPr>
      </p:sp>
      <p:sp>
        <p:nvSpPr>
          <p:cNvPr id="335875" name="Rectangle 3"/>
          <p:cNvSpPr>
            <a:spLocks noGrp="1" noChangeArrowheads="1"/>
          </p:cNvSpPr>
          <p:nvPr>
            <p:ph type="body" idx="1"/>
          </p:nvPr>
        </p:nvSpPr>
        <p:spPr/>
        <p:txBody>
          <a:bodyPr/>
          <a:lstStyle/>
          <a:p>
            <a:r>
              <a:rPr lang="en-US"/>
              <a:t>The Official Conspiracy Theory of 9/11: 19 Muslin / Arab fanatics, funded and trained by al Qaeda, directed by Osama bin Laden from a cave in Afghanistan, hijacked four commercial jets with knives and boxcutters and took the North American Defense System (NORAD) completely by surprise.</a:t>
            </a:r>
          </a:p>
          <a:p>
            <a:endParaRPr lang="en-US"/>
          </a:p>
          <a:p>
            <a:r>
              <a:rPr lang="en-US"/>
              <a:t>As a result, World Trade Towers 1 and 2 collapsed in a “pancake” fashion due to structural failure caused by the crashing planes and ensuing fires.  The plane that hit the Pentagon vaporized upon impact, as did the plane that crashed near a field near Shanksville, Pennsylvania.  Later that day, Building 7 collapsed due to structural failure even though it wasn’t hit by a plane.</a:t>
            </a:r>
          </a:p>
          <a:p>
            <a:endParaRPr lang="en-US"/>
          </a:p>
          <a:p>
            <a:r>
              <a:rPr lang="en-US"/>
              <a:t>The 9/11 Commission found that there were no prior warnings for this “Act of terrorism” and that multiple US government intelligence failures were to blame.</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141642-314B-4E44-AAF3-75488AEA929B}" type="slidenum">
              <a:rPr lang="en-US"/>
              <a:pPr/>
              <a:t>39</a:t>
            </a:fld>
            <a:endParaRPr lang="en-US"/>
          </a:p>
        </p:txBody>
      </p:sp>
      <p:sp>
        <p:nvSpPr>
          <p:cNvPr id="271362" name="Rectangle 2"/>
          <p:cNvSpPr>
            <a:spLocks noRot="1" noChangeArrowheads="1" noTextEdit="1"/>
          </p:cNvSpPr>
          <p:nvPr>
            <p:ph type="sldImg"/>
          </p:nvPr>
        </p:nvSpPr>
        <p:spPr>
          <a:ln/>
        </p:spPr>
      </p:sp>
      <p:sp>
        <p:nvSpPr>
          <p:cNvPr id="271363" name="Rectangle 3"/>
          <p:cNvSpPr>
            <a:spLocks noGrp="1" noChangeArrowheads="1"/>
          </p:cNvSpPr>
          <p:nvPr>
            <p:ph type="body" idx="1"/>
          </p:nvPr>
        </p:nvSpPr>
        <p:spPr/>
        <p:txBody>
          <a:bodyPr/>
          <a:lstStyle/>
          <a:p>
            <a:r>
              <a:rPr lang="en-US"/>
              <a:t>Back in 1999 or so ? Some Texan oil men told the Taliban during negotiations to build an oil pipeline through Afghanistan the oilmen are quoted as saying: </a:t>
            </a:r>
          </a:p>
          <a:p>
            <a:endParaRPr lang="en-US"/>
          </a:p>
          <a:p>
            <a:r>
              <a:rPr lang="en-US"/>
              <a:t>“We can either offer you a carpet of gold, or bury you in a carpet of bombs.” (Please CHECK QUOTE and DATE.)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9EBC35-7EFC-4AA4-9C1A-D2A3F47ACE58}" type="slidenum">
              <a:rPr lang="en-US"/>
              <a:pPr/>
              <a:t>40</a:t>
            </a:fld>
            <a:endParaRPr lang="en-US"/>
          </a:p>
        </p:txBody>
      </p:sp>
      <p:sp>
        <p:nvSpPr>
          <p:cNvPr id="269314" name="Rectangle 2"/>
          <p:cNvSpPr>
            <a:spLocks noRot="1" noChangeArrowheads="1" noTextEdit="1"/>
          </p:cNvSpPr>
          <p:nvPr>
            <p:ph type="sldImg"/>
          </p:nvPr>
        </p:nvSpPr>
        <p:spPr>
          <a:ln/>
        </p:spPr>
      </p:sp>
      <p:sp>
        <p:nvSpPr>
          <p:cNvPr id="269315" name="Rectangle 3"/>
          <p:cNvSpPr>
            <a:spLocks noGrp="1" noChangeArrowheads="1"/>
          </p:cNvSpPr>
          <p:nvPr>
            <p:ph type="body" idx="1"/>
          </p:nvPr>
        </p:nvSpPr>
        <p:spPr/>
        <p:txBody>
          <a:bodyPr/>
          <a:lstStyle/>
          <a:p>
            <a:r>
              <a:rPr lang="en-US"/>
              <a:t>The Taliban, who were ruling Afghanistan at the time, offered to hand over Osama bin Laden to the US after 9/11, provided that the White House provide evidence that he was linked to 9/11, which the US refused to do. </a:t>
            </a:r>
          </a:p>
          <a:p>
            <a:endParaRPr lang="en-US"/>
          </a:p>
          <a:p>
            <a:r>
              <a:rPr lang="en-US"/>
              <a:t>(Prior to invading Afghanistan, Secretary of State Colin Powell promised the UN that he would provide a White Paper with that evidence, but he never did.)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1A35F1-C31D-47DB-9CCA-DFB21F26EB1C}" type="slidenum">
              <a:rPr lang="en-US"/>
              <a:pPr/>
              <a:t>5</a:t>
            </a:fld>
            <a:endParaRPr lang="en-US"/>
          </a:p>
        </p:txBody>
      </p:sp>
      <p:sp>
        <p:nvSpPr>
          <p:cNvPr id="324610" name="Rectangle 2"/>
          <p:cNvSpPr>
            <a:spLocks noRot="1" noChangeArrowheads="1" noTextEdit="1"/>
          </p:cNvSpPr>
          <p:nvPr>
            <p:ph type="sldImg"/>
          </p:nvPr>
        </p:nvSpPr>
        <p:spPr>
          <a:ln/>
        </p:spPr>
      </p:sp>
      <p:sp>
        <p:nvSpPr>
          <p:cNvPr id="324611" name="Rectangle 3"/>
          <p:cNvSpPr>
            <a:spLocks noGrp="1" noChangeArrowheads="1"/>
          </p:cNvSpPr>
          <p:nvPr>
            <p:ph type="body" idx="1"/>
          </p:nvPr>
        </p:nvSpPr>
        <p:spPr/>
        <p:txBody>
          <a:bodyPr/>
          <a:lstStyle/>
          <a:p>
            <a:endParaRPr lang="en-CA"/>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A9EEFD-C407-40D2-95AF-D69DC8B2E4A6}" type="slidenum">
              <a:rPr lang="en-US"/>
              <a:pPr/>
              <a:t>41</a:t>
            </a:fld>
            <a:endParaRPr lang="en-US"/>
          </a:p>
        </p:txBody>
      </p:sp>
      <p:sp>
        <p:nvSpPr>
          <p:cNvPr id="54274" name="Rectangle 2"/>
          <p:cNvSpPr>
            <a:spLocks noRot="1" noChangeArrowheads="1" noTextEdit="1"/>
          </p:cNvSpPr>
          <p:nvPr>
            <p:ph type="sldImg"/>
          </p:nvPr>
        </p:nvSpPr>
        <p:spPr>
          <a:ln/>
        </p:spPr>
      </p:sp>
      <p:sp>
        <p:nvSpPr>
          <p:cNvPr id="54275" name="Rectangle 3"/>
          <p:cNvSpPr>
            <a:spLocks noGrp="1" noChangeArrowheads="1"/>
          </p:cNvSpPr>
          <p:nvPr>
            <p:ph type="body" idx="1"/>
          </p:nvPr>
        </p:nvSpPr>
        <p:spPr/>
        <p:txBody>
          <a:bodyPr/>
          <a:lstStyle/>
          <a:p>
            <a:r>
              <a:rPr lang="en-US"/>
              <a:t>Once you see how easy it is for governments to start wars using false pretexts, you’ll realize how easy it has been for them to fool us into going to war using what is called “state-sponsored terrorism.”</a:t>
            </a:r>
          </a:p>
          <a:p>
            <a:endParaRPr lang="en-US"/>
          </a:p>
          <a:p>
            <a:r>
              <a:rPr lang="en-US"/>
              <a:t>Now back to our original question: </a:t>
            </a:r>
            <a:r>
              <a:rPr lang="en-US" b="1" i="1"/>
              <a:t>Why is Understanding 9/11 Crucial to Our Future?</a:t>
            </a:r>
            <a:r>
              <a:rPr lang="en-US"/>
              <a:t> </a:t>
            </a:r>
          </a:p>
          <a:p>
            <a:endParaRPr lang="en-US"/>
          </a:p>
          <a:p>
            <a:r>
              <a:rPr lang="en-US"/>
              <a:t>As George Santayana once said, “Those who cannot remember the past are doomed to repeat it.”		And repeat it we are ... with devastating consequences.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9D5A25-81B8-4CED-8560-90959C2B5971}" type="slidenum">
              <a:rPr lang="en-US"/>
              <a:pPr/>
              <a:t>53</a:t>
            </a:fld>
            <a:endParaRPr lang="en-US"/>
          </a:p>
        </p:txBody>
      </p:sp>
      <p:sp>
        <p:nvSpPr>
          <p:cNvPr id="344066" name="Rectangle 2"/>
          <p:cNvSpPr>
            <a:spLocks noRot="1" noChangeArrowheads="1" noTextEdit="1"/>
          </p:cNvSpPr>
          <p:nvPr>
            <p:ph type="sldImg"/>
          </p:nvPr>
        </p:nvSpPr>
        <p:spPr>
          <a:ln/>
        </p:spPr>
      </p:sp>
      <p:sp>
        <p:nvSpPr>
          <p:cNvPr id="344067" name="Rectangle 3"/>
          <p:cNvSpPr>
            <a:spLocks noGrp="1" noChangeArrowheads="1"/>
          </p:cNvSpPr>
          <p:nvPr>
            <p:ph type="body" idx="1"/>
          </p:nvPr>
        </p:nvSpPr>
        <p:spPr/>
        <p:txBody>
          <a:bodyPr/>
          <a:lstStyle/>
          <a:p>
            <a:r>
              <a:rPr lang="en-US"/>
              <a:t>Once you see how easy it is for governments to start wars using false pretexts, you’ll realize how easy it has been for them to fool us into going to war using what is called “state-sponsored terrorism.”</a:t>
            </a:r>
          </a:p>
          <a:p>
            <a:endParaRPr lang="en-US"/>
          </a:p>
          <a:p>
            <a:r>
              <a:rPr lang="en-US"/>
              <a:t>Now back to our original question: </a:t>
            </a:r>
            <a:r>
              <a:rPr lang="en-US" b="1" i="1"/>
              <a:t>Why is Understanding 9/11 Crucial to Our Future?</a:t>
            </a:r>
            <a:r>
              <a:rPr lang="en-US"/>
              <a:t> </a:t>
            </a:r>
          </a:p>
          <a:p>
            <a:endParaRPr lang="en-US"/>
          </a:p>
          <a:p>
            <a:r>
              <a:rPr lang="en-US"/>
              <a:t>As George Santayana once said, “Those who cannot remember the past are doomed to repeat it.”		And repeat it we are ... with devastating consequences.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8BD054-01C7-45AA-80B5-FAD6F561C781}" type="slidenum">
              <a:rPr lang="en-US"/>
              <a:pPr/>
              <a:t>54</a:t>
            </a:fld>
            <a:endParaRPr lang="en-US"/>
          </a:p>
        </p:txBody>
      </p:sp>
      <p:sp>
        <p:nvSpPr>
          <p:cNvPr id="275458" name="Rectangle 2"/>
          <p:cNvSpPr>
            <a:spLocks noRot="1" noChangeArrowheads="1" noTextEdit="1"/>
          </p:cNvSpPr>
          <p:nvPr>
            <p:ph type="sldImg"/>
          </p:nvPr>
        </p:nvSpPr>
        <p:spPr>
          <a:ln/>
        </p:spPr>
      </p:sp>
      <p:sp>
        <p:nvSpPr>
          <p:cNvPr id="275459" name="Rectangle 3"/>
          <p:cNvSpPr>
            <a:spLocks noGrp="1" noChangeArrowheads="1"/>
          </p:cNvSpPr>
          <p:nvPr>
            <p:ph type="body" idx="1"/>
          </p:nvPr>
        </p:nvSpPr>
        <p:spPr/>
        <p:txBody>
          <a:bodyPr/>
          <a:lstStyle/>
          <a:p>
            <a:r>
              <a:rPr lang="en-US"/>
              <a:t>The Madrid Commuter Train Bombings of 3/11 – 2004 – 191 killed, 1,460 wounded – Used as an attempt to re-elect a right-wing (pro-Iraq War) government in Spain on March 14 which didn’t work.</a:t>
            </a:r>
          </a:p>
          <a:p>
            <a:endParaRPr lang="en-US"/>
          </a:p>
          <a:p>
            <a:r>
              <a:rPr lang="en-US"/>
              <a:t>Some of the anomalies included the fact that: two of the bombing suspects were police informants, another one was linked to the Spanish security service, and the bomb damage was inconsistent with backpack bombs which were allegedly used to blow up the trains.</a:t>
            </a:r>
          </a:p>
          <a:p>
            <a:endParaRPr lang="en-US"/>
          </a:p>
          <a:p>
            <a:r>
              <a:rPr lang="en-US"/>
              <a:t>They were most likely hidden under the train carriages. Shortly afterwards, all the suspects were conveniently killed in an apartment building shootout.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6242C9-2018-437F-99D3-8FC2AE372D2E}" type="slidenum">
              <a:rPr lang="en-US"/>
              <a:pPr/>
              <a:t>55</a:t>
            </a:fld>
            <a:endParaRPr lang="en-US"/>
          </a:p>
        </p:txBody>
      </p:sp>
      <p:sp>
        <p:nvSpPr>
          <p:cNvPr id="287746" name="Rectangle 2"/>
          <p:cNvSpPr>
            <a:spLocks noRot="1" noChangeArrowheads="1" noTextEdit="1"/>
          </p:cNvSpPr>
          <p:nvPr>
            <p:ph type="sldImg"/>
          </p:nvPr>
        </p:nvSpPr>
        <p:spPr>
          <a:ln/>
        </p:spPr>
      </p:sp>
      <p:sp>
        <p:nvSpPr>
          <p:cNvPr id="287747" name="Rectangle 3"/>
          <p:cNvSpPr>
            <a:spLocks noGrp="1" noChangeArrowheads="1"/>
          </p:cNvSpPr>
          <p:nvPr>
            <p:ph type="body" idx="1"/>
          </p:nvPr>
        </p:nvSpPr>
        <p:spPr/>
        <p:txBody>
          <a:bodyPr/>
          <a:lstStyle/>
          <a:p>
            <a:r>
              <a:rPr lang="en-US"/>
              <a:t>The London Public Transit Bombings of 7/7 – 2005 – 56 people killed and 700 injured – Used to legitimize British involvement in the Iraq War, put an end to the anti-globalization protests and terrorize the populace into accepting yet more draconian police state measures to maintain ‘security.’</a:t>
            </a:r>
          </a:p>
          <a:p>
            <a:endParaRPr lang="en-US"/>
          </a:p>
          <a:p>
            <a:r>
              <a:rPr lang="en-US"/>
              <a:t>Some of the anomalies included that fact that: The attack was timed right in the middle of the G8 summit at the Glenn Eagles Hotel in Scotland which was under siege by anti-globalization protestors who had been inspired by the Live 8 concerts to “Make Poverty History.” </a:t>
            </a:r>
          </a:p>
          <a:p>
            <a:endParaRPr lang="en-US"/>
          </a:p>
          <a:p>
            <a:r>
              <a:rPr lang="en-US"/>
              <a:t>The bombings cleared the front pages of the demand by the public for fairer trade rules for poor countries. For some strange reason, the four young Muslim men had bought </a:t>
            </a:r>
            <a:r>
              <a:rPr lang="en-US" i="1"/>
              <a:t>return</a:t>
            </a:r>
            <a:r>
              <a:rPr lang="en-US"/>
              <a:t> tickets and long-term car park tickets. </a:t>
            </a:r>
          </a:p>
          <a:p>
            <a:endParaRPr lang="en-US"/>
          </a:p>
          <a:p>
            <a:r>
              <a:rPr lang="en-US"/>
              <a:t>Two of them had pregnant wives. The damage from the three subway bombs indicated the explosions came from underneath the train carriage floors, not from backpacks placed on the floor. As with 9/11, terrorist attack simulations exercises were taking place at the exact same time, and the exact same locations as the real attacks. What a coincidence!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D7D7B6-EF5E-468B-852B-CE220752A9C4}" type="slidenum">
              <a:rPr lang="en-US"/>
              <a:pPr/>
              <a:t>56</a:t>
            </a:fld>
            <a:endParaRPr lang="en-US"/>
          </a:p>
        </p:txBody>
      </p:sp>
      <p:sp>
        <p:nvSpPr>
          <p:cNvPr id="289794" name="Rectangle 2"/>
          <p:cNvSpPr>
            <a:spLocks noRot="1" noChangeArrowheads="1" noTextEdit="1"/>
          </p:cNvSpPr>
          <p:nvPr>
            <p:ph type="sldImg"/>
          </p:nvPr>
        </p:nvSpPr>
        <p:spPr>
          <a:ln/>
        </p:spPr>
      </p:sp>
      <p:sp>
        <p:nvSpPr>
          <p:cNvPr id="289795" name="Rectangle 3"/>
          <p:cNvSpPr>
            <a:spLocks noGrp="1" noChangeArrowheads="1"/>
          </p:cNvSpPr>
          <p:nvPr>
            <p:ph type="body" idx="1"/>
          </p:nvPr>
        </p:nvSpPr>
        <p:spPr/>
        <p:txBody>
          <a:bodyPr/>
          <a:lstStyle/>
          <a:p>
            <a:r>
              <a:rPr lang="en-US"/>
              <a:t>Same pattern. Same outcome. 	And more recently, quite possibly:		The Detroit Bound Underwear Bomber of Christmas Day – 2009</a:t>
            </a:r>
          </a:p>
          <a:p>
            <a:endParaRPr lang="en-US"/>
          </a:p>
          <a:p>
            <a:r>
              <a:rPr lang="en-US"/>
              <a:t>Some of the anomalies include the fact that: Umar Abdul Mutallab was able to board the plane in Amsterdam without a passport and without any baggage. According to attorney Kurt Haskell and his wife Lori, a well-dressed East Indian man made all the arrangements with the people at the check-in counter for Northwest Airlines Flight 253. </a:t>
            </a:r>
          </a:p>
          <a:p>
            <a:endParaRPr lang="en-US"/>
          </a:p>
          <a:p>
            <a:r>
              <a:rPr lang="en-US"/>
              <a:t>According to one military analyst, the 80 grams of explosives Mutallab had on him couldn’t have even blown up his own seat. His father, the head of a major bank, warned the CIA station chief in Nigeria just one month before the incident that his son was a risk, but they obviously did nothing to prevent him from flying even though he was on a Terror Watch List. </a:t>
            </a:r>
          </a:p>
          <a:p>
            <a:endParaRPr lang="en-US"/>
          </a:p>
          <a:p>
            <a:r>
              <a:rPr lang="en-US"/>
              <a:t>The same outfit which was in charge of Amsterdam’s Schiphol Airport that day – Verint – was in charge of security cameras at: the three airports allegedly used by the 9/11 hijackers, the London bus system during 7/7 bombings and Charles de Gaulle Airport on Dec. 22, 2001 when ‘shoe bomber’ Richard Reid boarded a plane in Paris.</a:t>
            </a:r>
          </a:p>
          <a:p>
            <a:endParaRPr lang="en-US"/>
          </a:p>
          <a:p>
            <a:r>
              <a:rPr lang="en-US"/>
              <a:t>Two of them had pregnant wives. The damage from the three subway bombs indicated the explosions came from underneath the train carriage floors, not from backpacks placed on the floor. As with 9/11, terrorist attack simulations exercises were taking place at the exact same time, and the exact same locations as the real attacks. What a coincidence!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A70AF7-5535-492F-ABC3-F98CE12A7409}" type="slidenum">
              <a:rPr lang="en-US"/>
              <a:pPr/>
              <a:t>57</a:t>
            </a:fld>
            <a:endParaRPr lang="en-US"/>
          </a:p>
        </p:txBody>
      </p:sp>
      <p:sp>
        <p:nvSpPr>
          <p:cNvPr id="277506" name="Rectangle 2"/>
          <p:cNvSpPr>
            <a:spLocks noRot="1" noChangeArrowheads="1" noTextEdit="1"/>
          </p:cNvSpPr>
          <p:nvPr>
            <p:ph type="sldImg"/>
          </p:nvPr>
        </p:nvSpPr>
        <p:spPr>
          <a:ln/>
        </p:spPr>
      </p:sp>
      <p:sp>
        <p:nvSpPr>
          <p:cNvPr id="277507" name="Rectangle 3"/>
          <p:cNvSpPr>
            <a:spLocks noGrp="1" noChangeArrowheads="1"/>
          </p:cNvSpPr>
          <p:nvPr>
            <p:ph type="body" idx="1"/>
          </p:nvPr>
        </p:nvSpPr>
        <p:spPr/>
        <p:txBody>
          <a:bodyPr/>
          <a:lstStyle/>
          <a:p>
            <a:r>
              <a:rPr lang="en-US"/>
              <a:t>We have to learn to recognize the patterns of false flag operations so we can be prepared for the next one, and the next one, and the next one after that, until we know them so well, we, as members of the public at large, don’t get fooled again. Otherwise, it’s the same old drill: 	Problem, reaction, solution.		National security problem: terrorism; public reaction: fear; government solution: more control over the public.</a:t>
            </a:r>
          </a:p>
          <a:p>
            <a:endParaRPr lang="en-US"/>
          </a:p>
          <a:p>
            <a:r>
              <a:rPr lang="en-US"/>
              <a:t>Instead it should be:	State-sponsored terrorism: the problem; public reaction: disbelief; public solution: outing the criminal elements within the government who have created the problem in the first place.</a:t>
            </a:r>
          </a:p>
          <a:p>
            <a:endParaRPr lang="en-US"/>
          </a:p>
          <a:p>
            <a:r>
              <a:rPr lang="en-US"/>
              <a:t>False flag operations are a fact of life. They exist. They are a governments’ deadliest deceits. And they are responsible for most of the major wars throughout our history. A false flag fraud could, in fact, be used to spark another world war.</a:t>
            </a:r>
          </a:p>
          <a:p>
            <a:endParaRPr lang="en-US"/>
          </a:p>
          <a:p>
            <a:r>
              <a:rPr lang="en-US"/>
              <a:t>That is why it is imperative for us to be able to recognize the next false flag operation whenever and wherever it happens.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A2FA63-B40B-47D5-A0B2-538B1160DD36}" type="slidenum">
              <a:rPr lang="en-US"/>
              <a:pPr/>
              <a:t>58</a:t>
            </a:fld>
            <a:endParaRPr lang="en-US"/>
          </a:p>
        </p:txBody>
      </p:sp>
      <p:sp>
        <p:nvSpPr>
          <p:cNvPr id="279554" name="Rectangle 2"/>
          <p:cNvSpPr>
            <a:spLocks noRot="1" noChangeArrowheads="1" noTextEdit="1"/>
          </p:cNvSpPr>
          <p:nvPr>
            <p:ph type="sldImg"/>
          </p:nvPr>
        </p:nvSpPr>
        <p:spPr>
          <a:ln/>
        </p:spPr>
      </p:sp>
      <p:sp>
        <p:nvSpPr>
          <p:cNvPr id="279555" name="Rectangle 3"/>
          <p:cNvSpPr>
            <a:spLocks noGrp="1" noChangeArrowheads="1"/>
          </p:cNvSpPr>
          <p:nvPr>
            <p:ph type="body" idx="1"/>
          </p:nvPr>
        </p:nvSpPr>
        <p:spPr/>
        <p:txBody>
          <a:bodyPr/>
          <a:lstStyle/>
          <a:p>
            <a:r>
              <a:rPr lang="en-US"/>
              <a:t>Now let’s turn our attention to the 2010 Olympics happening right now in B.C.		Could that be the next big false flag operation which the power elites will use to manipulate us?</a:t>
            </a:r>
          </a:p>
          <a:p>
            <a:endParaRPr lang="en-US"/>
          </a:p>
          <a:p>
            <a:r>
              <a:rPr lang="en-US"/>
              <a:t>Consider the following facts compiled in an online essay entitled: “Could Vancouver 2010 be the next 9/11?” by Marc Stinebaugh:</a:t>
            </a:r>
          </a:p>
          <a:p>
            <a:endParaRPr lang="en-US"/>
          </a:p>
          <a:p>
            <a:r>
              <a:rPr lang="en-US"/>
              <a:t>In his opinion, the motive for an attack during the Olympics “would be the perfect way to bring in more police state measures and to more fully integrate the US and Canada into a functioning North American Union” or “to expand the ‘war on terror’ into more nations while blaming an attack on their scapegoat for everything, al Qaeda” or even “Iran” to give the US an excuse to “bomb bomb Iran.”</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F2CF7-3578-4B0D-8D78-71A42CE54864}" type="slidenum">
              <a:rPr lang="en-US"/>
              <a:pPr/>
              <a:t>59</a:t>
            </a:fld>
            <a:endParaRPr lang="en-US"/>
          </a:p>
        </p:txBody>
      </p:sp>
      <p:sp>
        <p:nvSpPr>
          <p:cNvPr id="299010" name="Rectangle 2"/>
          <p:cNvSpPr>
            <a:spLocks noRot="1" noChangeArrowheads="1" noTextEdit="1"/>
          </p:cNvSpPr>
          <p:nvPr>
            <p:ph type="sldImg"/>
          </p:nvPr>
        </p:nvSpPr>
        <p:spPr>
          <a:ln/>
        </p:spPr>
      </p:sp>
      <p:sp>
        <p:nvSpPr>
          <p:cNvPr id="299011" name="Rectangle 3"/>
          <p:cNvSpPr>
            <a:spLocks noGrp="1" noChangeArrowheads="1"/>
          </p:cNvSpPr>
          <p:nvPr>
            <p:ph type="body" idx="1"/>
          </p:nvPr>
        </p:nvSpPr>
        <p:spPr/>
        <p:txBody>
          <a:bodyPr/>
          <a:lstStyle/>
          <a:p>
            <a:pPr marL="228600" indent="-228600"/>
            <a:r>
              <a:rPr lang="en-US"/>
              <a:t>So we shouldn’t be surprised if we see something happen at the Olympics any time soon, especially on February 22nd  as that is a number that would fit the pattern of doubled numbers that appears so frequently for false flag operations or assassinations: 9/11 in New York, 3/11 in Madrid, JFK was assassinated on 11/ 22, RFK on 6/6 , the London 7/7 Bombings, and coming soon February 22nd (2/22) or possibly March 3rd (3/3) in Vancouver .</a:t>
            </a:r>
          </a:p>
          <a:p>
            <a:pPr marL="228600" indent="-228600"/>
            <a:r>
              <a:rPr lang="en-US"/>
              <a:t>If something does happen, how will we react?</a:t>
            </a:r>
          </a:p>
          <a:p>
            <a:pPr marL="228600" indent="-228600"/>
            <a:r>
              <a:rPr lang="en-US"/>
              <a:t>Hopefully, by understanding how we have been deceived by our governments and media previously especially on 9/11. Then we’ll be prepared to dismiss the cover story dished out by the mainstream media and the government spokespersons.</a:t>
            </a:r>
          </a:p>
          <a:p>
            <a:pPr marL="228600" indent="-228600"/>
            <a:r>
              <a:rPr lang="en-US"/>
              <a:t>As Bob McKeown host of “the fifth estate” program on 9/11 said last December, “The real importance of the fight over 9/11 Truth may have less to do with the past than it does with the future.”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24A4B-7788-4478-8CAA-4A19A234C0D5}" type="slidenum">
              <a:rPr lang="en-US"/>
              <a:pPr/>
              <a:t>60</a:t>
            </a:fld>
            <a:endParaRPr lang="en-US"/>
          </a:p>
        </p:txBody>
      </p:sp>
      <p:sp>
        <p:nvSpPr>
          <p:cNvPr id="64514" name="Rectangle 2"/>
          <p:cNvSpPr>
            <a:spLocks noRot="1" noChangeArrowheads="1" noTextEdit="1"/>
          </p:cNvSpPr>
          <p:nvPr>
            <p:ph type="sldImg"/>
          </p:nvPr>
        </p:nvSpPr>
        <p:spPr>
          <a:ln/>
        </p:spPr>
      </p:sp>
      <p:sp>
        <p:nvSpPr>
          <p:cNvPr id="64515" name="Rectangle 3"/>
          <p:cNvSpPr>
            <a:spLocks noGrp="1" noChangeArrowheads="1"/>
          </p:cNvSpPr>
          <p:nvPr>
            <p:ph type="body" idx="1"/>
          </p:nvPr>
        </p:nvSpPr>
        <p:spPr/>
        <p:txBody>
          <a:bodyPr/>
          <a:lstStyle/>
          <a:p>
            <a:r>
              <a:rPr lang="en-US"/>
              <a:t>When will it ever end? Good question – especially when you begin to think that maybe the same people behind the terror attacks may be the arms dealers, the war profiteers, or power hungry politicians. In short, the military-industrial-complex – which owns the Mainstream Media and the politicians in Congress.</a:t>
            </a:r>
          </a:p>
          <a:p>
            <a:endParaRPr lang="en-US"/>
          </a:p>
          <a:p>
            <a:r>
              <a:rPr lang="en-US"/>
              <a:t>All these nasty outcomes will never end – until we reveal the truth and lies hidden behind the “official story” of 9/11.</a:t>
            </a:r>
          </a:p>
          <a:p>
            <a:endParaRPr lang="en-US"/>
          </a:p>
          <a:p>
            <a:r>
              <a:rPr lang="en-US"/>
              <a:t>Because those who stand to benefit have too much to lose.</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30A836-7F43-47F9-9219-CAD977D6871E}" type="slidenum">
              <a:rPr lang="en-US"/>
              <a:pPr/>
              <a:t>61</a:t>
            </a:fld>
            <a:endParaRPr lang="en-US"/>
          </a:p>
        </p:txBody>
      </p:sp>
      <p:sp>
        <p:nvSpPr>
          <p:cNvPr id="66562" name="Rectangle 2"/>
          <p:cNvSpPr>
            <a:spLocks noRot="1" noChangeArrowheads="1" noTextEdit="1"/>
          </p:cNvSpPr>
          <p:nvPr>
            <p:ph type="sldImg"/>
          </p:nvPr>
        </p:nvSpPr>
        <p:spPr>
          <a:ln/>
        </p:spPr>
      </p:sp>
      <p:sp>
        <p:nvSpPr>
          <p:cNvPr id="66563" name="Rectangle 3"/>
          <p:cNvSpPr>
            <a:spLocks noGrp="1" noChangeArrowheads="1"/>
          </p:cNvSpPr>
          <p:nvPr>
            <p:ph type="body" idx="1"/>
          </p:nvPr>
        </p:nvSpPr>
        <p:spPr/>
        <p:txBody>
          <a:bodyPr/>
          <a:lstStyle/>
          <a:p>
            <a:r>
              <a:rPr lang="en-US"/>
              <a:t>President Johnson was once asked by a senior military officer why he didn’t order all of the US troops out of Vietnam when it was clear it was unwinnable. LBJ replied: “Because I have too many friends that are profiting from it.”</a:t>
            </a:r>
          </a:p>
          <a:p>
            <a:endParaRPr lang="en-US"/>
          </a:p>
          <a:p>
            <a:r>
              <a:rPr lang="en-US"/>
              <a:t>So if you want to see an end to all the nasty outcomes of 9/11, you’d better take a serious interest in understanding 9/11 – it’s the biggest deception in modern times</a:t>
            </a:r>
          </a:p>
          <a:p>
            <a:endParaRPr lang="en-US"/>
          </a:p>
          <a:p>
            <a:r>
              <a:rPr lang="en-US"/>
              <a:t>We can't expect different results, if we keep accepting this one big lie.  If you don’t think it’s a lie, let me try and prove it to you.</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2004C6-17FA-476B-BD7A-F6871B42FD32}" type="slidenum">
              <a:rPr lang="en-US"/>
              <a:pPr/>
              <a:t>6</a:t>
            </a:fld>
            <a:endParaRPr lang="en-US"/>
          </a:p>
        </p:txBody>
      </p:sp>
      <p:sp>
        <p:nvSpPr>
          <p:cNvPr id="35842" name="Rectangle 2"/>
          <p:cNvSpPr>
            <a:spLocks noRot="1" noChangeArrowheads="1" noTextEdit="1"/>
          </p:cNvSpPr>
          <p:nvPr>
            <p:ph type="sldImg"/>
          </p:nvPr>
        </p:nvSpPr>
        <p:spPr>
          <a:ln/>
        </p:spPr>
      </p:sp>
      <p:sp>
        <p:nvSpPr>
          <p:cNvPr id="35843" name="Rectangle 3"/>
          <p:cNvSpPr>
            <a:spLocks noGrp="1" noChangeArrowheads="1"/>
          </p:cNvSpPr>
          <p:nvPr>
            <p:ph type="body" idx="1"/>
          </p:nvPr>
        </p:nvSpPr>
        <p:spPr/>
        <p:txBody>
          <a:bodyPr/>
          <a:lstStyle/>
          <a:p>
            <a:endParaRPr lang="en-CA"/>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92F298-A584-413C-B11C-1C095C84305D}" type="slidenum">
              <a:rPr lang="en-US"/>
              <a:pPr/>
              <a:t>62</a:t>
            </a:fld>
            <a:endParaRPr lang="en-US"/>
          </a:p>
        </p:txBody>
      </p:sp>
      <p:sp>
        <p:nvSpPr>
          <p:cNvPr id="62466" name="Rectangle 2"/>
          <p:cNvSpPr>
            <a:spLocks noRot="1" noChangeArrowheads="1" noTextEdit="1"/>
          </p:cNvSpPr>
          <p:nvPr>
            <p:ph type="sldImg"/>
          </p:nvPr>
        </p:nvSpPr>
        <p:spPr>
          <a:ln/>
        </p:spPr>
      </p:sp>
      <p:sp>
        <p:nvSpPr>
          <p:cNvPr id="62467" name="Rectangle 3"/>
          <p:cNvSpPr>
            <a:spLocks noGrp="1" noChangeArrowheads="1"/>
          </p:cNvSpPr>
          <p:nvPr>
            <p:ph type="body" idx="1"/>
          </p:nvPr>
        </p:nvSpPr>
        <p:spPr/>
        <p:txBody>
          <a:bodyPr/>
          <a:lstStyle/>
          <a:p>
            <a:r>
              <a:rPr lang="en-US"/>
              <a:t>It is the casus belli for the “war on terror” and all its consequences:</a:t>
            </a:r>
          </a:p>
          <a:p>
            <a:endParaRPr lang="en-US"/>
          </a:p>
          <a:p>
            <a:r>
              <a:rPr lang="en-US"/>
              <a:t>All the killings and mayhem in Afghanistan and Iraq	All the atrocities we’ve heard about at Abu Ghraib and Guantanamo Bay	Enemy Combatants who are denied their rights (like Habeus Corpus)		Renditioning of innocent people such as Mahar Arar	Ongoing use of torture: Waterboarding, Frequent Flyer Programs		Secret No-Fly lists, Terror Watch lists, Full body scans		Continual Erosion of our civil liberties: the Patriot Act		Increased Public surveillance, Homeland Security	More and more doublespeak: Colleteral Damage = Civilian Casualties, War = Peace		That we will have to give up more of our freedoms for more security		More incidents of “terrorism”, More announcements from Osama		Endless Wars that “won’t end in our lifetimes.”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05070F-2C44-41FE-A9D1-69450DC66783}" type="slidenum">
              <a:rPr lang="en-US"/>
              <a:pPr/>
              <a:t>63</a:t>
            </a:fld>
            <a:endParaRPr lang="en-US"/>
          </a:p>
        </p:txBody>
      </p:sp>
      <p:sp>
        <p:nvSpPr>
          <p:cNvPr id="330754" name="Rectangle 2"/>
          <p:cNvSpPr>
            <a:spLocks noRot="1" noChangeArrowheads="1" noTextEdit="1"/>
          </p:cNvSpPr>
          <p:nvPr>
            <p:ph type="sldImg"/>
          </p:nvPr>
        </p:nvSpPr>
        <p:spPr>
          <a:ln/>
        </p:spPr>
      </p:sp>
      <p:sp>
        <p:nvSpPr>
          <p:cNvPr id="330755" name="Rectangle 3"/>
          <p:cNvSpPr>
            <a:spLocks noGrp="1" noChangeArrowheads="1"/>
          </p:cNvSpPr>
          <p:nvPr>
            <p:ph type="body" idx="1"/>
          </p:nvPr>
        </p:nvSpPr>
        <p:spPr/>
        <p:txBody>
          <a:bodyPr/>
          <a:lstStyle/>
          <a:p>
            <a:r>
              <a:rPr lang="en-US"/>
              <a:t>President Johnson was once asked by a senior military officer why he didn’t order all of the US troops out of Vietnam when it was clear it was unwinnable. LBJ replied: “Because I have too many friends that are profiting from it.”</a:t>
            </a:r>
          </a:p>
          <a:p>
            <a:endParaRPr lang="en-US"/>
          </a:p>
          <a:p>
            <a:r>
              <a:rPr lang="en-US"/>
              <a:t>So if you want to see an end to all the nasty outcomes of 9/11, you’d better take a serious interest in understanding 9/11 – it’s the biggest deception in modern times</a:t>
            </a:r>
          </a:p>
          <a:p>
            <a:endParaRPr lang="en-US"/>
          </a:p>
          <a:p>
            <a:r>
              <a:rPr lang="en-US"/>
              <a:t>We can't expect different results, if we keep accepting this one big lie.  If you don’t think it’s a lie, let me try and prove it to you.</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71B0F7-B150-4F5D-9FB5-38111948B096}" type="slidenum">
              <a:rPr lang="en-US"/>
              <a:pPr/>
              <a:t>64</a:t>
            </a:fld>
            <a:endParaRPr lang="en-US"/>
          </a:p>
        </p:txBody>
      </p:sp>
      <p:sp>
        <p:nvSpPr>
          <p:cNvPr id="306178" name="Rectangle 2"/>
          <p:cNvSpPr>
            <a:spLocks noRo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So I ask you, “How can we expect different results, if we keep accepting the same lies?” We can’t!</a:t>
            </a:r>
          </a:p>
          <a:p>
            <a:endParaRPr lang="en-US"/>
          </a:p>
          <a:p>
            <a:r>
              <a:rPr lang="en-US"/>
              <a:t>But there’s one chink in their armor. A smart peaceful way to pull the curtain back on it all – </a:t>
            </a:r>
          </a:p>
          <a:p>
            <a:endParaRPr lang="en-US"/>
          </a:p>
          <a:p>
            <a:r>
              <a:rPr lang="en-US"/>
              <a:t>For all of us to support a new, completely independent inquiry into 9/11 ... to get at the </a:t>
            </a:r>
            <a:r>
              <a:rPr lang="en-US" b="1" i="1"/>
              <a:t>real</a:t>
            </a:r>
            <a:r>
              <a:rPr lang="en-US"/>
              <a:t> truth.</a:t>
            </a:r>
          </a:p>
          <a:p>
            <a:endParaRPr lang="en-US"/>
          </a:p>
          <a:p>
            <a:r>
              <a:rPr lang="en-US"/>
              <a:t>If we get that, then maybe we’ll see some real justice in this world!</a:t>
            </a:r>
          </a:p>
          <a:p>
            <a:endParaRPr lang="en-US"/>
          </a:p>
          <a:p>
            <a:r>
              <a:rPr lang="en-US"/>
              <a:t>Remember there is no peace without justice.</a:t>
            </a:r>
          </a:p>
          <a:p>
            <a:endParaRPr lang="en-US"/>
          </a:p>
          <a:p>
            <a:r>
              <a:rPr lang="en-US"/>
              <a:t>And, there is no justice without truth.</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857841-9E77-41C8-92DD-274A9D88E338}" type="slidenum">
              <a:rPr lang="en-US"/>
              <a:pPr/>
              <a:t>65</a:t>
            </a:fld>
            <a:endParaRPr lang="en-US"/>
          </a:p>
        </p:txBody>
      </p:sp>
      <p:sp>
        <p:nvSpPr>
          <p:cNvPr id="317442" name="Rectangle 2"/>
          <p:cNvSpPr>
            <a:spLocks noRot="1" noChangeArrowheads="1" noTextEdit="1"/>
          </p:cNvSpPr>
          <p:nvPr>
            <p:ph type="sldImg"/>
          </p:nvPr>
        </p:nvSpPr>
        <p:spPr>
          <a:ln/>
        </p:spPr>
      </p:sp>
      <p:sp>
        <p:nvSpPr>
          <p:cNvPr id="317443" name="Rectangle 3"/>
          <p:cNvSpPr>
            <a:spLocks noGrp="1" noChangeArrowheads="1"/>
          </p:cNvSpPr>
          <p:nvPr>
            <p:ph type="body" idx="1"/>
          </p:nvPr>
        </p:nvSpPr>
        <p:spPr/>
        <p:txBody>
          <a:bodyPr/>
          <a:lstStyle/>
          <a:p>
            <a:r>
              <a:rPr lang="en-US"/>
              <a:t>Example One: the Invasion of Iraq in 2003 was based on a lie: WMDs</a:t>
            </a:r>
          </a:p>
          <a:p>
            <a:endParaRPr lang="en-US"/>
          </a:p>
          <a:p>
            <a:r>
              <a:rPr lang="en-US"/>
              <a:t>As a result, over 4,700 members of coalition forces have been killed so far in the process</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F6F924-C7D0-449E-AFF5-8768C5D2A147}" type="slidenum">
              <a:rPr lang="en-US"/>
              <a:pPr/>
              <a:t>66</a:t>
            </a:fld>
            <a:endParaRPr lang="en-US"/>
          </a:p>
        </p:txBody>
      </p:sp>
      <p:sp>
        <p:nvSpPr>
          <p:cNvPr id="58370" name="Rectangle 2"/>
          <p:cNvSpPr>
            <a:spLocks noRot="1" noChangeArrowheads="1" noTextEdit="1"/>
          </p:cNvSpPr>
          <p:nvPr>
            <p:ph type="sldImg"/>
          </p:nvPr>
        </p:nvSpPr>
        <p:spPr>
          <a:ln/>
        </p:spPr>
      </p:sp>
      <p:sp>
        <p:nvSpPr>
          <p:cNvPr id="58371" name="Rectangle 3"/>
          <p:cNvSpPr>
            <a:spLocks noGrp="1" noChangeArrowheads="1"/>
          </p:cNvSpPr>
          <p:nvPr>
            <p:ph type="body" idx="1"/>
          </p:nvPr>
        </p:nvSpPr>
        <p:spPr/>
        <p:txBody>
          <a:bodyPr/>
          <a:lstStyle/>
          <a:p>
            <a:r>
              <a:rPr lang="en-US"/>
              <a:t>Example Two: the EPA’s Christy Todd Whitman told us that “the air was safe to breath.” in Lower Manhattan just a couple days after 9/11, even though it wasn’t. They were told by the Bush White House so Wall Street could get back to business.</a:t>
            </a:r>
          </a:p>
          <a:p>
            <a:endParaRPr lang="en-US"/>
          </a:p>
          <a:p>
            <a:r>
              <a:rPr lang="en-US"/>
              <a:t>As a result, many of the 40,000 rescue and clean-up workers are sick and several have died as a result.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AAF7DB-2DA8-4A32-824D-D6A6FF2CB159}" type="slidenum">
              <a:rPr lang="en-US"/>
              <a:pPr/>
              <a:t>67</a:t>
            </a:fld>
            <a:endParaRPr lang="en-US"/>
          </a:p>
        </p:txBody>
      </p:sp>
      <p:sp>
        <p:nvSpPr>
          <p:cNvPr id="68610" name="Rectangle 2"/>
          <p:cNvSpPr>
            <a:spLocks noRot="1" noChangeArrowheads="1" noTextEdit="1"/>
          </p:cNvSpPr>
          <p:nvPr>
            <p:ph type="sldImg"/>
          </p:nvPr>
        </p:nvSpPr>
        <p:spPr>
          <a:ln/>
        </p:spPr>
      </p:sp>
      <p:sp>
        <p:nvSpPr>
          <p:cNvPr id="68611" name="Rectangle 3"/>
          <p:cNvSpPr>
            <a:spLocks noGrp="1" noChangeArrowheads="1"/>
          </p:cNvSpPr>
          <p:nvPr>
            <p:ph type="body" idx="1"/>
          </p:nvPr>
        </p:nvSpPr>
        <p:spPr/>
        <p:txBody>
          <a:bodyPr/>
          <a:lstStyle/>
          <a:p>
            <a:r>
              <a:rPr lang="en-US"/>
              <a:t>Just because 9/11 is called a “conspiracy theory” doesn’t mean it’s true.  Here are some examples of historically proven conspiracies:</a:t>
            </a:r>
          </a:p>
          <a:p>
            <a:endParaRPr lang="en-US"/>
          </a:p>
          <a:p>
            <a:r>
              <a:rPr lang="en-US"/>
              <a:t>The Plot to Kill Julius Caesar by some Roman Senators in 44 B.C.	The Mafia in Italy from 1865 onwards		The Dreyfus Affair exposed by Emil Zola in France in 1894		The Business Plot to overthrow FDR in the US in 1933		Operation Paperclip to move top scientists out of Nazi Germany in 1945		MK-ULTRA mind control experiments in Canada and the US from 1953 to the 1960’s		The Pentagon Papers leaked the secret US expansion of the war in Vietnam in 1971		The Watergate Burglary and Nixon cover-up in Washington in 1972		Iran-Contra Affair – the sale of arms to Iran to fund Nicaraguan contras in 1986		The Conspiracy by the US government to Assassinate Martin Luther King Jr. in 1999 (See: “An Act of State” by William Pepper.		The Enron manipulation of the electricity market in California in 2000 and 2001.</a:t>
            </a:r>
          </a:p>
          <a:p>
            <a:endParaRPr lang="en-US"/>
          </a:p>
          <a:p>
            <a:r>
              <a:rPr lang="en-US"/>
              <a:t>All good examples of conspiracies that turned out to be true.</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61B845-D02E-4D1B-B8E1-B6C95C0315EF}" type="slidenum">
              <a:rPr lang="en-US"/>
              <a:pPr/>
              <a:t>68</a:t>
            </a:fld>
            <a:endParaRPr lang="en-US"/>
          </a:p>
        </p:txBody>
      </p:sp>
      <p:sp>
        <p:nvSpPr>
          <p:cNvPr id="60418" name="Rectangle 2"/>
          <p:cNvSpPr>
            <a:spLocks noRot="1" noChangeArrowheads="1" noTextEdit="1"/>
          </p:cNvSpPr>
          <p:nvPr>
            <p:ph type="sldImg"/>
          </p:nvPr>
        </p:nvSpPr>
        <p:spPr>
          <a:ln/>
        </p:spPr>
      </p:sp>
      <p:sp>
        <p:nvSpPr>
          <p:cNvPr id="60419" name="Rectangle 3"/>
          <p:cNvSpPr>
            <a:spLocks noGrp="1" noChangeArrowheads="1"/>
          </p:cNvSpPr>
          <p:nvPr>
            <p:ph type="body" idx="1"/>
          </p:nvPr>
        </p:nvSpPr>
        <p:spPr/>
        <p:txBody>
          <a:bodyPr/>
          <a:lstStyle/>
          <a:p>
            <a:r>
              <a:rPr lang="en-US"/>
              <a:t>If they lied to us about two fairly significant post 9/11 events, isn’t it possible that the Bush administration may have lied to us about what happened on 9/11 itself?</a:t>
            </a:r>
          </a:p>
          <a:p>
            <a:endParaRPr lang="en-US"/>
          </a:p>
          <a:p>
            <a:r>
              <a:rPr lang="en-US"/>
              <a:t>And with what consequences?</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2A8FB9-9F7A-4F86-8832-89241C4D5DA4}" type="slidenum">
              <a:rPr lang="en-US"/>
              <a:pPr/>
              <a:t>69</a:t>
            </a:fld>
            <a:endParaRPr lang="en-US"/>
          </a:p>
        </p:txBody>
      </p:sp>
      <p:sp>
        <p:nvSpPr>
          <p:cNvPr id="226306" name="Rectangle 2"/>
          <p:cNvSpPr>
            <a:spLocks noRot="1" noChangeArrowheads="1" noTextEdit="1"/>
          </p:cNvSpPr>
          <p:nvPr>
            <p:ph type="sldImg"/>
          </p:nvPr>
        </p:nvSpPr>
        <p:spPr>
          <a:ln/>
        </p:spPr>
      </p:sp>
      <p:sp>
        <p:nvSpPr>
          <p:cNvPr id="226307" name="Rectangle 3"/>
          <p:cNvSpPr>
            <a:spLocks noGrp="1" noChangeArrowheads="1"/>
          </p:cNvSpPr>
          <p:nvPr>
            <p:ph type="body" idx="1"/>
          </p:nvPr>
        </p:nvSpPr>
        <p:spPr/>
        <p:txBody>
          <a:bodyPr/>
          <a:lstStyle/>
          <a:p>
            <a:r>
              <a:rPr lang="en-US"/>
              <a:t>As you can see all the evidence points to one truth, as David Ray Griffin says: ... that “the official story is a lie.”</a:t>
            </a:r>
          </a:p>
          <a:p>
            <a:endParaRPr lang="en-US"/>
          </a:p>
          <a:p>
            <a:r>
              <a:rPr lang="en-US"/>
              <a:t>If so, we, as a group of ‘civilized’ nations have accepted this lie which has deceptively launched us all, whether we like it or not, into what they call: “the war on terror” with all its deadly outcomes and nasty consequences.</a:t>
            </a:r>
          </a:p>
          <a:p>
            <a:endParaRPr lang="en-US"/>
          </a:p>
          <a:p>
            <a:r>
              <a:rPr lang="en-US"/>
              <a:t>9/11 was not the first false flag operation used in history to deceptively trigger a war or cause an assassination.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BAEFD0-43D6-4DC4-8C4B-01894AD6DCA1}" type="slidenum">
              <a:rPr lang="en-US"/>
              <a:pPr/>
              <a:t>7</a:t>
            </a:fld>
            <a:endParaRPr lang="en-US"/>
          </a:p>
        </p:txBody>
      </p:sp>
      <p:sp>
        <p:nvSpPr>
          <p:cNvPr id="158722" name="Rectangle 2"/>
          <p:cNvSpPr>
            <a:spLocks noRot="1" noChangeArrowheads="1" noTextEdit="1"/>
          </p:cNvSpPr>
          <p:nvPr>
            <p:ph type="sldImg"/>
          </p:nvPr>
        </p:nvSpPr>
        <p:spPr>
          <a:ln/>
        </p:spPr>
      </p:sp>
      <p:sp>
        <p:nvSpPr>
          <p:cNvPr id="158723" name="Rectangle 3"/>
          <p:cNvSpPr>
            <a:spLocks noGrp="1" noChangeArrowheads="1"/>
          </p:cNvSpPr>
          <p:nvPr>
            <p:ph type="body" idx="1"/>
          </p:nvPr>
        </p:nvSpPr>
        <p:spPr/>
        <p:txBody>
          <a:bodyPr/>
          <a:lstStyle/>
          <a:p>
            <a:r>
              <a:rPr lang="en-US"/>
              <a:t>The Official Conspiracy Theory of 9/11: 19 Muslin / Arab fanatics, funded and trained by al Qaeda, directed by Osama bin Laden from a cave in Afghanistan, hijacked four commercial jets with knives and boxcutters and took the North American Defense System (NORAD) completely by surprise.</a:t>
            </a:r>
          </a:p>
          <a:p>
            <a:endParaRPr lang="en-US"/>
          </a:p>
          <a:p>
            <a:r>
              <a:rPr lang="en-US"/>
              <a:t>As a result, World Trade Towers 1 and 2 collapsed in a “pancake” fashion due to structural failure caused by the crashing planes and ensuing fires.  The plane that hit the Pentagon vaporized upon impact, as did the plane that crashed near a field near Shanksville, Pennsylvania.  Later that day, Building 7 collapsed due to structural failure even though it wasn’t hit by a plane.</a:t>
            </a:r>
          </a:p>
          <a:p>
            <a:endParaRPr lang="en-US"/>
          </a:p>
          <a:p>
            <a:r>
              <a:rPr lang="en-US"/>
              <a:t>The 9/11 Commission found that there were no prior warnings for this “Act of terrorism” and that multiple US government intelligence failures were to blame.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79E26D-58BB-4E7B-906B-8DE69B8917FF}" type="slidenum">
              <a:rPr lang="en-US"/>
              <a:pPr/>
              <a:t>8</a:t>
            </a:fld>
            <a:endParaRPr lang="en-US"/>
          </a:p>
        </p:txBody>
      </p:sp>
      <p:sp>
        <p:nvSpPr>
          <p:cNvPr id="72706" name="Rectangle 2"/>
          <p:cNvSpPr>
            <a:spLocks noRot="1" noChangeArrowheads="1" noTextEdit="1"/>
          </p:cNvSpPr>
          <p:nvPr>
            <p:ph type="sldImg"/>
          </p:nvPr>
        </p:nvSpPr>
        <p:spPr>
          <a:ln/>
        </p:spPr>
      </p:sp>
      <p:sp>
        <p:nvSpPr>
          <p:cNvPr id="72707" name="Rectangle 3"/>
          <p:cNvSpPr>
            <a:spLocks noGrp="1" noChangeArrowheads="1"/>
          </p:cNvSpPr>
          <p:nvPr>
            <p:ph type="body" idx="1"/>
          </p:nvPr>
        </p:nvSpPr>
        <p:spPr/>
        <p:txBody>
          <a:bodyPr/>
          <a:lstStyle/>
          <a:p>
            <a:r>
              <a:rPr lang="en-US"/>
              <a:t>The “official story,” or should I say “the official conspiracy theory” would have us believe that … 19 crazed Muslims hijacked 4 planes on the morning of September 11, 2001.</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3D79CB-AAEA-4EC4-9F38-F85B1222B580}" type="slidenum">
              <a:rPr lang="en-US"/>
              <a:pPr/>
              <a:t>9</a:t>
            </a:fld>
            <a:endParaRPr lang="en-US"/>
          </a:p>
        </p:txBody>
      </p:sp>
      <p:sp>
        <p:nvSpPr>
          <p:cNvPr id="326658" name="Rectangle 2"/>
          <p:cNvSpPr>
            <a:spLocks noRot="1" noChangeArrowheads="1" noTextEdit="1"/>
          </p:cNvSpPr>
          <p:nvPr>
            <p:ph type="sldImg"/>
          </p:nvPr>
        </p:nvSpPr>
        <p:spPr>
          <a:ln/>
        </p:spPr>
      </p:sp>
      <p:sp>
        <p:nvSpPr>
          <p:cNvPr id="326659" name="Rectangle 3"/>
          <p:cNvSpPr>
            <a:spLocks noGrp="1" noChangeArrowheads="1"/>
          </p:cNvSpPr>
          <p:nvPr>
            <p:ph type="body" idx="1"/>
          </p:nvPr>
        </p:nvSpPr>
        <p:spPr/>
        <p:txBody>
          <a:bodyPr/>
          <a:lstStyle/>
          <a:p>
            <a:r>
              <a:rPr lang="en-US"/>
              <a:t>The “official story,” or should I say “the official conspiracy theory” would have us believe that … 19 crazed Muslims hijacked 4 planes on the morning of September 11, 2001.</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282493-D8B2-4666-88A2-01D2120B6D0E}" type="slidenum">
              <a:rPr lang="en-US"/>
              <a:pPr/>
              <a:t>10</a:t>
            </a:fld>
            <a:endParaRPr lang="en-US"/>
          </a:p>
        </p:txBody>
      </p:sp>
      <p:sp>
        <p:nvSpPr>
          <p:cNvPr id="227330" name="Rectangle 2"/>
          <p:cNvSpPr>
            <a:spLocks noRot="1" noChangeArrowheads="1" noTextEdit="1"/>
          </p:cNvSpPr>
          <p:nvPr>
            <p:ph type="sldImg"/>
          </p:nvPr>
        </p:nvSpPr>
        <p:spPr>
          <a:ln/>
        </p:spPr>
      </p:sp>
      <p:sp>
        <p:nvSpPr>
          <p:cNvPr id="227331" name="Rectangle 3"/>
          <p:cNvSpPr>
            <a:spLocks noGrp="1" noChangeArrowheads="1"/>
          </p:cNvSpPr>
          <p:nvPr>
            <p:ph type="body" idx="1"/>
          </p:nvPr>
        </p:nvSpPr>
        <p:spPr/>
        <p:txBody>
          <a:bodyPr/>
          <a:lstStyle/>
          <a:p>
            <a:r>
              <a:rPr lang="en-US"/>
              <a:t>Half a dozen of the alleged 9/11 “suicide hijackers” were reported still alive after 9/11 by the BBC and The Guardian.  </a:t>
            </a:r>
          </a:p>
          <a:p>
            <a:endParaRPr lang="en-US"/>
          </a:p>
          <a:p>
            <a:r>
              <a:rPr lang="en-US"/>
              <a:t>At least five of them may have trained at US military bases, as reported in Newsweek.</a:t>
            </a:r>
          </a:p>
          <a:p>
            <a:endParaRPr lang="en-US"/>
          </a:p>
          <a:p>
            <a:r>
              <a:rPr lang="en-US"/>
              <a:t>Some of the alleged hijackers who were portrayed by the Bush White House as devout Muslims were seen at strip clubs buying lap dances just prior to 9/11.</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49186" name="Rectangle 2"/>
          <p:cNvSpPr>
            <a:spLocks noGrp="1" noChangeArrowheads="1"/>
          </p:cNvSpPr>
          <p:nvPr>
            <p:ph type="ctrTitle" sz="quarter"/>
          </p:nvPr>
        </p:nvSpPr>
        <p:spPr>
          <a:xfrm>
            <a:off x="685800" y="1997075"/>
            <a:ext cx="7772400" cy="1431925"/>
          </a:xfrm>
        </p:spPr>
        <p:txBody>
          <a:bodyPr anchor="b" anchorCtr="1"/>
          <a:lstStyle>
            <a:lvl1pPr>
              <a:defRPr/>
            </a:lvl1pPr>
          </a:lstStyle>
          <a:p>
            <a:r>
              <a:rPr lang="en-US"/>
              <a:t>Click to edit Master title style</a:t>
            </a:r>
          </a:p>
        </p:txBody>
      </p:sp>
      <p:sp>
        <p:nvSpPr>
          <p:cNvPr id="349187"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349188"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endParaRPr lang="en-US"/>
          </a:p>
        </p:txBody>
      </p:sp>
      <p:sp>
        <p:nvSpPr>
          <p:cNvPr id="349189" name="Rectangle 5"/>
          <p:cNvSpPr>
            <a:spLocks noGrp="1" noChangeArrowheads="1"/>
          </p:cNvSpPr>
          <p:nvPr>
            <p:ph type="ftr" sz="quarter" idx="3"/>
          </p:nvPr>
        </p:nvSpPr>
        <p:spPr/>
        <p:txBody>
          <a:bodyPr/>
          <a:lstStyle>
            <a:lvl1pPr>
              <a:defRPr/>
            </a:lvl1pPr>
          </a:lstStyle>
          <a:p>
            <a:endParaRPr lang="en-US"/>
          </a:p>
        </p:txBody>
      </p:sp>
      <p:sp>
        <p:nvSpPr>
          <p:cNvPr id="349190" name="Rectangle 6"/>
          <p:cNvSpPr>
            <a:spLocks noGrp="1" noChangeArrowheads="1"/>
          </p:cNvSpPr>
          <p:nvPr>
            <p:ph type="sldNum" sz="quarter" idx="4"/>
          </p:nvPr>
        </p:nvSpPr>
        <p:spPr/>
        <p:txBody>
          <a:bodyPr/>
          <a:lstStyle>
            <a:lvl1pPr>
              <a:defRPr/>
            </a:lvl1pPr>
          </a:lstStyle>
          <a:p>
            <a:fld id="{5CDCB7D5-466D-4F8B-A177-BDCA09E11440}" type="slidenum">
              <a:rPr lang="en-US"/>
              <a:pPr/>
              <a:t>‹#›</a:t>
            </a:fld>
            <a:endParaRPr lang="en-US"/>
          </a:p>
        </p:txBody>
      </p:sp>
      <p:sp>
        <p:nvSpPr>
          <p:cNvPr id="349191" name="Rectangle 7"/>
          <p:cNvSpPr>
            <a:spLocks noGrp="1" noChangeArrowheads="1"/>
          </p:cNvSpPr>
          <p:nvPr>
            <p:ph type="dt" sz="quarter" idx="2"/>
          </p:nvPr>
        </p:nvSpPr>
        <p:spPr/>
        <p:txBody>
          <a:bodyPr/>
          <a:lstStyle>
            <a:lvl1pPr>
              <a:defRPr/>
            </a:lvl1p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F5D2EA0-5740-492A-901C-A52C08D8055E}"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5077E27-C56F-4682-8D15-755FBA577672}"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51234"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351235"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351236"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endParaRPr lang="en-US"/>
          </a:p>
        </p:txBody>
      </p:sp>
      <p:sp>
        <p:nvSpPr>
          <p:cNvPr id="351237" name="Rectangle 5"/>
          <p:cNvSpPr>
            <a:spLocks noGrp="1" noChangeArrowheads="1"/>
          </p:cNvSpPr>
          <p:nvPr>
            <p:ph type="ftr" sz="quarter" idx="3"/>
          </p:nvPr>
        </p:nvSpPr>
        <p:spPr/>
        <p:txBody>
          <a:bodyPr/>
          <a:lstStyle>
            <a:lvl1pPr>
              <a:defRPr/>
            </a:lvl1pPr>
          </a:lstStyle>
          <a:p>
            <a:endParaRPr lang="en-US"/>
          </a:p>
        </p:txBody>
      </p:sp>
      <p:sp>
        <p:nvSpPr>
          <p:cNvPr id="351238" name="Rectangle 6"/>
          <p:cNvSpPr>
            <a:spLocks noGrp="1" noChangeArrowheads="1"/>
          </p:cNvSpPr>
          <p:nvPr>
            <p:ph type="sldNum" sz="quarter" idx="4"/>
          </p:nvPr>
        </p:nvSpPr>
        <p:spPr/>
        <p:txBody>
          <a:bodyPr/>
          <a:lstStyle>
            <a:lvl1pPr>
              <a:defRPr/>
            </a:lvl1pPr>
          </a:lstStyle>
          <a:p>
            <a:fld id="{FD6E2239-2C37-4277-A9A7-BE412D66AAB9}" type="slidenum">
              <a:rPr lang="en-US"/>
              <a:pPr/>
              <a:t>‹#›</a:t>
            </a:fld>
            <a:endParaRPr lang="en-US"/>
          </a:p>
        </p:txBody>
      </p:sp>
      <p:sp>
        <p:nvSpPr>
          <p:cNvPr id="351239" name="Rectangle 7"/>
          <p:cNvSpPr>
            <a:spLocks noGrp="1" noChangeArrowheads="1"/>
          </p:cNvSpPr>
          <p:nvPr>
            <p:ph type="dt" sz="quarter" idx="2"/>
          </p:nvPr>
        </p:nvSpPr>
        <p:spPr/>
        <p:txBody>
          <a:bodyPr/>
          <a:lstStyle>
            <a:lvl1pPr>
              <a:defRPr/>
            </a:lvl1pPr>
          </a:lstStyle>
          <a:p>
            <a:endParaRPr lang="en-US"/>
          </a:p>
        </p:txBody>
      </p:sp>
    </p:spTree>
  </p:cSld>
  <p:clrMapOvr>
    <a:masterClrMapping/>
  </p:clrMapOvr>
  <p:transition spd="med">
    <p:random/>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2ACC43B-FC10-4B61-8C74-3C9A42F91AAF}" type="slidenum">
              <a:rPr lang="en-US"/>
              <a:pPr/>
              <a:t>‹#›</a:t>
            </a:fld>
            <a:endParaRPr lang="en-US"/>
          </a:p>
        </p:txBody>
      </p:sp>
    </p:spTree>
  </p:cSld>
  <p:clrMapOvr>
    <a:masterClrMapping/>
  </p:clrMapOvr>
  <p:transition spd="med">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FE46C96-E5FA-4429-B687-C4210277A838}" type="slidenum">
              <a:rPr lang="en-US"/>
              <a:pPr/>
              <a:t>‹#›</a:t>
            </a:fld>
            <a:endParaRPr lang="en-US"/>
          </a:p>
        </p:txBody>
      </p:sp>
    </p:spTree>
  </p:cSld>
  <p:clrMapOvr>
    <a:masterClrMapping/>
  </p:clrMapOvr>
  <p:transition spd="med">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C519DE0-234E-4125-8805-4989079E31F7}" type="slidenum">
              <a:rPr lang="en-US"/>
              <a:pPr/>
              <a:t>‹#›</a:t>
            </a:fld>
            <a:endParaRPr lang="en-US"/>
          </a:p>
        </p:txBody>
      </p:sp>
    </p:spTree>
  </p:cSld>
  <p:clrMapOvr>
    <a:masterClrMapping/>
  </p:clrMapOvr>
  <p:transition spd="med">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91A56856-5F79-4BA1-961A-10EA395C3CD5}" type="slidenum">
              <a:rPr lang="en-US"/>
              <a:pPr/>
              <a:t>‹#›</a:t>
            </a:fld>
            <a:endParaRPr lang="en-US"/>
          </a:p>
        </p:txBody>
      </p:sp>
    </p:spTree>
  </p:cSld>
  <p:clrMapOvr>
    <a:masterClrMapping/>
  </p:clrMapOvr>
  <p:transition spd="med">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29771D5-09DF-4976-A39A-3671B532FB32}" type="slidenum">
              <a:rPr lang="en-US"/>
              <a:pPr/>
              <a:t>‹#›</a:t>
            </a:fld>
            <a:endParaRPr lang="en-US"/>
          </a:p>
        </p:txBody>
      </p:sp>
    </p:spTree>
  </p:cSld>
  <p:clrMapOvr>
    <a:masterClrMapping/>
  </p:clrMapOvr>
  <p:transition spd="med">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6CBC96A4-303B-4717-B476-D6FD13082320}" type="slidenum">
              <a:rPr lang="en-US"/>
              <a:pPr/>
              <a:t>‹#›</a:t>
            </a:fld>
            <a:endParaRPr lang="en-US"/>
          </a:p>
        </p:txBody>
      </p:sp>
    </p:spTree>
  </p:cSld>
  <p:clrMapOvr>
    <a:masterClrMapping/>
  </p:clrMapOvr>
  <p:transition spd="med">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EC67856-CB54-43CE-8698-212596BB782E}" type="slidenum">
              <a:rPr lang="en-US"/>
              <a:pPr/>
              <a:t>‹#›</a:t>
            </a:fld>
            <a:endParaRPr lang="en-US"/>
          </a:p>
        </p:txBody>
      </p:sp>
    </p:spTree>
  </p:cSld>
  <p:clrMapOvr>
    <a:masterClrMapping/>
  </p:clrMapOvr>
  <p:transition spd="med">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4BD8BF0-C7E9-482D-8747-2362C5B9DD55}"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AA4B202-69AF-48A9-ABED-8D21EB9289B5}" type="slidenum">
              <a:rPr lang="en-US"/>
              <a:pPr/>
              <a:t>‹#›</a:t>
            </a:fld>
            <a:endParaRPr lang="en-US"/>
          </a:p>
        </p:txBody>
      </p:sp>
    </p:spTree>
  </p:cSld>
  <p:clrMapOvr>
    <a:masterClrMapping/>
  </p:clrMapOvr>
  <p:transition spd="med">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8BF9D86-4F3C-410C-9089-82B2E6B9F698}" type="slidenum">
              <a:rPr lang="en-US"/>
              <a:pPr/>
              <a:t>‹#›</a:t>
            </a:fld>
            <a:endParaRPr lang="en-US"/>
          </a:p>
        </p:txBody>
      </p:sp>
    </p:spTree>
  </p:cSld>
  <p:clrMapOvr>
    <a:masterClrMapping/>
  </p:clrMapOvr>
  <p:transition spd="med">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EE0A0A8-06A3-4636-BC6E-7582BC440D1D}" type="slidenum">
              <a:rPr lang="en-US"/>
              <a:pPr/>
              <a:t>‹#›</a:t>
            </a:fld>
            <a:endParaRPr lang="en-US"/>
          </a:p>
        </p:txBody>
      </p:sp>
    </p:spTree>
  </p:cSld>
  <p:clrMapOvr>
    <a:masterClrMapping/>
  </p:clrMapOvr>
  <p:transition spd="med">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05000"/>
            <a:ext cx="8229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4038600"/>
            <a:ext cx="8229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CAF75AD-9612-4553-9511-9D1F5B79DCC9}" type="slidenum">
              <a:rPr lang="en-US"/>
              <a:pPr/>
              <a:t>‹#›</a:t>
            </a:fld>
            <a:endParaRPr lang="en-US"/>
          </a:p>
        </p:txBody>
      </p:sp>
    </p:spTree>
  </p:cSld>
  <p:clrMapOvr>
    <a:masterClrMapping/>
  </p:clrMapOvr>
  <p:transition spd="med">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EF522BC-2F0B-42F7-A2EF-BD770F623317}"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0E754FE-0DFC-4E4F-AFF9-23744461E7DD}"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77DD08F-74FD-43B9-AE79-5993A4B259C3}"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DAA51F6-C89B-4185-84F4-766724395FF7}"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4736FE78-9BE0-4740-AF62-F14442BA8F73}"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71A3FF5-111C-49CB-B783-A8DB6C68FC88}"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F660DB0-AFD0-4F4D-85B1-7A37BD4DB75D}"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348162"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48163"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481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buFontTx/>
              <a:buNone/>
              <a:defRPr sz="1400">
                <a:solidFill>
                  <a:schemeClr val="tx1"/>
                </a:solidFill>
                <a:effectLst>
                  <a:outerShdw blurRad="38100" dist="38100" dir="2700000" algn="tl">
                    <a:srgbClr val="000000"/>
                  </a:outerShdw>
                </a:effectLst>
                <a:latin typeface="Arial" charset="0"/>
              </a:defRPr>
            </a:lvl1pPr>
          </a:lstStyle>
          <a:p>
            <a:endParaRPr lang="en-US"/>
          </a:p>
        </p:txBody>
      </p:sp>
      <p:sp>
        <p:nvSpPr>
          <p:cNvPr id="3481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buFontTx/>
              <a:buNone/>
              <a:defRPr sz="1400">
                <a:solidFill>
                  <a:schemeClr val="tx1"/>
                </a:solidFill>
                <a:effectLst>
                  <a:outerShdw blurRad="38100" dist="38100" dir="2700000" algn="tl">
                    <a:srgbClr val="000000"/>
                  </a:outerShdw>
                </a:effectLst>
                <a:latin typeface="Arial" charset="0"/>
              </a:defRPr>
            </a:lvl1pPr>
          </a:lstStyle>
          <a:p>
            <a:endParaRPr lang="en-US"/>
          </a:p>
        </p:txBody>
      </p:sp>
      <p:sp>
        <p:nvSpPr>
          <p:cNvPr id="3481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buFontTx/>
              <a:buNone/>
              <a:defRPr sz="1400">
                <a:solidFill>
                  <a:schemeClr val="tx1"/>
                </a:solidFill>
                <a:effectLst>
                  <a:outerShdw blurRad="38100" dist="38100" dir="2700000" algn="tl">
                    <a:srgbClr val="000000"/>
                  </a:outerShdw>
                </a:effectLst>
                <a:latin typeface="Arial" charset="0"/>
              </a:defRPr>
            </a:lvl1pPr>
          </a:lstStyle>
          <a:p>
            <a:fld id="{9360D2D1-1771-4CC9-A53B-0627467E4855}"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57"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l"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2pPr>
      <a:lvl3pPr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3pPr>
      <a:lvl4pPr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4pPr>
      <a:lvl5pPr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2900" indent="-342900" algn="l" rtl="0" fontAlgn="base">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50211"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5021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buFontTx/>
              <a:buNone/>
              <a:defRPr sz="1400">
                <a:solidFill>
                  <a:schemeClr val="tx1"/>
                </a:solidFill>
                <a:effectLst>
                  <a:outerShdw blurRad="38100" dist="38100" dir="2700000" algn="tl">
                    <a:srgbClr val="000000"/>
                  </a:outerShdw>
                </a:effectLst>
                <a:latin typeface="Arial" charset="0"/>
              </a:defRPr>
            </a:lvl1pPr>
          </a:lstStyle>
          <a:p>
            <a:endParaRPr lang="en-US"/>
          </a:p>
        </p:txBody>
      </p:sp>
      <p:sp>
        <p:nvSpPr>
          <p:cNvPr id="35021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buFontTx/>
              <a:buNone/>
              <a:defRPr sz="1400">
                <a:solidFill>
                  <a:schemeClr val="tx1"/>
                </a:solidFill>
                <a:effectLst>
                  <a:outerShdw blurRad="38100" dist="38100" dir="2700000" algn="tl">
                    <a:srgbClr val="000000"/>
                  </a:outerShdw>
                </a:effectLst>
                <a:latin typeface="Arial" charset="0"/>
              </a:defRPr>
            </a:lvl1pPr>
          </a:lstStyle>
          <a:p>
            <a:endParaRPr lang="en-US"/>
          </a:p>
        </p:txBody>
      </p:sp>
      <p:sp>
        <p:nvSpPr>
          <p:cNvPr id="35021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buFontTx/>
              <a:buNone/>
              <a:defRPr sz="1400">
                <a:solidFill>
                  <a:schemeClr val="tx1"/>
                </a:solidFill>
                <a:effectLst>
                  <a:outerShdw blurRad="38100" dist="38100" dir="2700000" algn="tl">
                    <a:srgbClr val="000000"/>
                  </a:outerShdw>
                </a:effectLst>
                <a:latin typeface="Arial" charset="0"/>
              </a:defRPr>
            </a:lvl1pPr>
          </a:lstStyle>
          <a:p>
            <a:fld id="{F40B642E-FD80-498E-A61C-857A3F181A0B}"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5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transition spd="med">
    <p:random/>
  </p:transition>
  <p:timing>
    <p:tnLst>
      <p:par>
        <p:cTn id="1" dur="indefinite" restart="never" nodeType="tmRoot"/>
      </p:par>
    </p:tnLst>
  </p:timing>
  <p:txStyles>
    <p:titleStyle>
      <a:lvl1pPr algn="l"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2pPr>
      <a:lvl3pPr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3pPr>
      <a:lvl4pPr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4pPr>
      <a:lvl5pPr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2900" indent="-342900" algn="l" rtl="0" fontAlgn="base">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3.xml"/><Relationship Id="rId5" Type="http://schemas.openxmlformats.org/officeDocument/2006/relationships/image" Target="../media/image11.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image" Target="../media/image21.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31.jpe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36.jpeg"/><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42.jpeg"/><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46.jpeg"/><Relationship Id="rId5" Type="http://schemas.openxmlformats.org/officeDocument/2006/relationships/image" Target="../media/image45.jpeg"/><Relationship Id="rId10" Type="http://schemas.openxmlformats.org/officeDocument/2006/relationships/image" Target="../media/image50.jpeg"/><Relationship Id="rId4" Type="http://schemas.openxmlformats.org/officeDocument/2006/relationships/image" Target="../media/image44.jpeg"/><Relationship Id="rId9"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58.jpeg"/><Relationship Id="rId4" Type="http://schemas.openxmlformats.org/officeDocument/2006/relationships/image" Target="../media/image57.jpeg"/></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3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70.jpeg"/></Relationships>
</file>

<file path=ppt/slides/_rels/slide3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72.jpeg"/></Relationships>
</file>

<file path=ppt/slides/_rels/slide3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34.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3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36.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hyperlink" Target="http://images.google.ca/imgres?imgurl=http://graphics8.nytimes.com/images/2009/01/23/opinion/reuters1.jpg&amp;imgrefurl=http://morris.blogs.nytimes.com/2009/01/25/mirror-mirror-on-the-wall/&amp;usg=__mcf6yR8K_5rb18OdeCnXbYFVfpo=&amp;h=436&amp;w=533&amp;sz=63&amp;hl=en&amp;start=13&amp;itbs=1&amp;tbnid=JGKNbzrSVALG3M:&amp;tbnh=108&amp;tbnw=132&amp;prev=/images%3Fq%3DBush%2Bin%2BBooker%2Belementary%26gbv%3D2%26hl%3Den" TargetMode="External"/><Relationship Id="rId7" Type="http://schemas.openxmlformats.org/officeDocument/2006/relationships/hyperlink" Target="http://images.google.ca/imgres?imgurl=http://i.ytimg.com/vi/IedVRYUNWUU/0.jpg&amp;imgrefurl=http://wrx-sti-blog.ru/index.php%3Fkey%3Delementary&amp;usg=__-qPO2S7M6vnn1sdFUPgtHqcNJYI=&amp;h=360&amp;w=480&amp;sz=20&amp;hl=en&amp;start=1&amp;itbs=1&amp;tbnid=J4UaBVnaT_wqpM:&amp;tbnh=97&amp;tbnw=129&amp;prev=/images%3Fq%3DBush%2Bin%2BBooker%2Belementary%26gbv%3D2%26hl%3Den" TargetMode="External"/><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85.jpeg"/><Relationship Id="rId5" Type="http://schemas.openxmlformats.org/officeDocument/2006/relationships/hyperlink" Target="http://images.google.ca/imgres?imgurl=http://www.calgary911truth.org/my_weblog/images/2007/05/04/295_card_tells_bush20500817229210.jpg&amp;imgrefurl=http://www.calgary911truth.org/my_weblog/911_videos/page/2/&amp;usg=__XV09-C5lXK3c3IYToSmiqJPSy3A=&amp;h=297&amp;w=300&amp;sz=37&amp;hl=en&amp;start=8&amp;itbs=1&amp;tbnid=cjm6bFTqTQXQuM:&amp;tbnh=115&amp;tbnw=116&amp;prev=/images%3Fq%3DBush%2Bin%2BBooker%2Belementary%26gbv%3D2%26hl%3Den" TargetMode="External"/><Relationship Id="rId10" Type="http://schemas.openxmlformats.org/officeDocument/2006/relationships/image" Target="../media/image87.jpeg"/><Relationship Id="rId4" Type="http://schemas.openxmlformats.org/officeDocument/2006/relationships/image" Target="../media/image84.jpeg"/><Relationship Id="rId9" Type="http://schemas.openxmlformats.org/officeDocument/2006/relationships/hyperlink" Target="http://images.google.ca/imgres?imgurl=http://whatreallyhappened.com/IMAGES/bush_booker_905.jpg&amp;imgrefurl=http://whatreallyhappened.com/WRHARTICLES/9-11secretservice.html&amp;usg=__5CB0eqFTkIO8hdMTLwS1om_3_X0=&amp;h=338&amp;w=600&amp;sz=28&amp;hl=en&amp;start=4&amp;itbs=1&amp;tbnid=M_xTgpM2yTk7cM:&amp;tbnh=76&amp;tbnw=135&amp;prev=/images%3Fq%3DBush%2Bin%2BBooker%2Belementary%26gbv%3D2%26hl%3Den"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89.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91.jpeg"/></Relationships>
</file>

<file path=ppt/slides/_rels/slide4.xml.rels><?xml version="1.0" encoding="UTF-8" standalone="yes"?>
<Relationships xmlns="http://schemas.openxmlformats.org/package/2006/relationships"><Relationship Id="rId3" Type="http://schemas.openxmlformats.org/officeDocument/2006/relationships/hyperlink" Target="http://www.globaloutlook.ca/Store/Magazines/13/issue_13.htm"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4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109.jpeg"/></Relationships>
</file>

<file path=ppt/slides/_rels/slide5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111.jpeg"/></Relationships>
</file>

<file path=ppt/slides/_rels/slide5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19.jpeg"/><Relationship Id="rId7" Type="http://schemas.openxmlformats.org/officeDocument/2006/relationships/image" Target="../media/image123.jpe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 Id="rId9" Type="http://schemas.openxmlformats.org/officeDocument/2006/relationships/image" Target="../media/image125.jpeg"/></Relationships>
</file>

<file path=ppt/slides/_rels/slide6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128.jpeg"/></Relationships>
</file>

<file path=ppt/slides/_rels/slide6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130.jpeg"/></Relationships>
</file>

<file path=ppt/slides/_rels/slide6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32.jpeg"/></Relationships>
</file>

<file path=ppt/slides/_rels/slide68.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1" name="Rectangle 3"/>
          <p:cNvSpPr>
            <a:spLocks noGrp="1" noChangeArrowheads="1"/>
          </p:cNvSpPr>
          <p:nvPr>
            <p:ph type="body" idx="1"/>
          </p:nvPr>
        </p:nvSpPr>
        <p:spPr/>
        <p:txBody>
          <a:bodyPr/>
          <a:lstStyle/>
          <a:p>
            <a:pPr algn="ctr">
              <a:buFontTx/>
              <a:buNone/>
            </a:pPr>
            <a:r>
              <a:rPr lang="en-US" sz="5400" b="1">
                <a:latin typeface="Times New Roman" pitchFamily="18" charset="0"/>
              </a:rPr>
              <a:t>Why Understanding 9/11 </a:t>
            </a:r>
          </a:p>
          <a:p>
            <a:pPr algn="ctr">
              <a:buFontTx/>
              <a:buNone/>
            </a:pPr>
            <a:r>
              <a:rPr lang="en-US" sz="5400" b="1">
                <a:latin typeface="Times New Roman" pitchFamily="18" charset="0"/>
              </a:rPr>
              <a:t>is </a:t>
            </a:r>
          </a:p>
          <a:p>
            <a:pPr algn="ctr">
              <a:buFontTx/>
              <a:buNone/>
            </a:pPr>
            <a:r>
              <a:rPr lang="en-US" sz="5400" b="1">
                <a:latin typeface="Times New Roman" pitchFamily="18" charset="0"/>
              </a:rPr>
              <a:t>Crucial to Our Future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body" sz="half" idx="1"/>
          </p:nvPr>
        </p:nvSpPr>
        <p:spPr>
          <a:xfrm>
            <a:off x="228600" y="381000"/>
            <a:ext cx="8763000" cy="1066800"/>
          </a:xfrm>
        </p:spPr>
        <p:txBody>
          <a:bodyPr/>
          <a:lstStyle/>
          <a:p>
            <a:pPr>
              <a:spcBef>
                <a:spcPct val="0"/>
              </a:spcBef>
              <a:buFontTx/>
              <a:buNone/>
            </a:pPr>
            <a:r>
              <a:rPr lang="en-US" b="1">
                <a:solidFill>
                  <a:srgbClr val="000000"/>
                </a:solidFill>
                <a:effectLst>
                  <a:outerShdw blurRad="38100" dist="38100" dir="2700000" algn="tl">
                    <a:srgbClr val="FFFFFF"/>
                  </a:outerShdw>
                </a:effectLst>
                <a:latin typeface="Times New Roman" pitchFamily="18" charset="0"/>
              </a:rPr>
              <a:t>19 Muslim/Arab Fanatics …</a:t>
            </a:r>
            <a:endParaRPr lang="en-US" sz="3600" b="1">
              <a:solidFill>
                <a:srgbClr val="000000"/>
              </a:solidFill>
              <a:effectLst>
                <a:outerShdw blurRad="38100" dist="38100" dir="2700000" algn="tl">
                  <a:srgbClr val="FFFFFF"/>
                </a:outerShdw>
              </a:effectLst>
              <a:latin typeface="Times New Roman" pitchFamily="18" charset="0"/>
            </a:endParaRPr>
          </a:p>
        </p:txBody>
      </p:sp>
      <p:pic>
        <p:nvPicPr>
          <p:cNvPr id="96261" name="Picture 5" descr="BBC"/>
          <p:cNvPicPr>
            <a:picLocks noChangeAspect="1" noChangeArrowheads="1"/>
          </p:cNvPicPr>
          <p:nvPr/>
        </p:nvPicPr>
        <p:blipFill>
          <a:blip r:embed="rId3" cstate="print"/>
          <a:srcRect/>
          <a:stretch>
            <a:fillRect/>
          </a:stretch>
        </p:blipFill>
        <p:spPr bwMode="auto">
          <a:xfrm>
            <a:off x="762000" y="1295400"/>
            <a:ext cx="1828800" cy="571500"/>
          </a:xfrm>
          <a:prstGeom prst="rect">
            <a:avLst/>
          </a:prstGeom>
          <a:noFill/>
        </p:spPr>
      </p:pic>
      <p:pic>
        <p:nvPicPr>
          <p:cNvPr id="96264" name="Picture 8" descr="art116guardian455"/>
          <p:cNvPicPr>
            <a:picLocks noChangeAspect="1" noChangeArrowheads="1"/>
          </p:cNvPicPr>
          <p:nvPr/>
        </p:nvPicPr>
        <p:blipFill>
          <a:blip r:embed="rId4" cstate="print"/>
          <a:srcRect/>
          <a:stretch>
            <a:fillRect/>
          </a:stretch>
        </p:blipFill>
        <p:spPr bwMode="auto">
          <a:xfrm>
            <a:off x="4724400" y="1143000"/>
            <a:ext cx="4032250" cy="2684463"/>
          </a:xfrm>
          <a:prstGeom prst="rect">
            <a:avLst/>
          </a:prstGeom>
          <a:noFill/>
        </p:spPr>
      </p:pic>
      <p:pic>
        <p:nvPicPr>
          <p:cNvPr id="96262" name="Picture 6" descr="hijackers-still-alive"/>
          <p:cNvPicPr>
            <a:picLocks noChangeAspect="1" noChangeArrowheads="1"/>
          </p:cNvPicPr>
          <p:nvPr/>
        </p:nvPicPr>
        <p:blipFill>
          <a:blip r:embed="rId5" cstate="print"/>
          <a:srcRect/>
          <a:stretch>
            <a:fillRect/>
          </a:stretch>
        </p:blipFill>
        <p:spPr bwMode="auto">
          <a:xfrm>
            <a:off x="1752600" y="1828800"/>
            <a:ext cx="4838700" cy="4300538"/>
          </a:xfrm>
          <a:prstGeom prst="rect">
            <a:avLst/>
          </a:prstGeom>
          <a:noFill/>
        </p:spPr>
      </p:pic>
    </p:spTree>
  </p:cSld>
  <p:clrMapOvr>
    <a:masterClrMapping/>
  </p:clrMapOvr>
  <p:transition spd="med">
    <p:random/>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pic>
        <p:nvPicPr>
          <p:cNvPr id="133122" name="Picture 2" descr="18"/>
          <p:cNvPicPr>
            <a:picLocks noChangeAspect="1" noChangeArrowheads="1"/>
          </p:cNvPicPr>
          <p:nvPr/>
        </p:nvPicPr>
        <p:blipFill>
          <a:blip r:embed="rId3" cstate="print"/>
          <a:srcRect/>
          <a:stretch>
            <a:fillRect/>
          </a:stretch>
        </p:blipFill>
        <p:spPr bwMode="auto">
          <a:xfrm>
            <a:off x="1524000" y="152400"/>
            <a:ext cx="3556000" cy="2679700"/>
          </a:xfrm>
          <a:prstGeom prst="rect">
            <a:avLst/>
          </a:prstGeom>
          <a:noFill/>
        </p:spPr>
      </p:pic>
      <p:pic>
        <p:nvPicPr>
          <p:cNvPr id="133123" name="Picture 3" descr="19"/>
          <p:cNvPicPr>
            <a:picLocks noChangeAspect="1" noChangeArrowheads="1"/>
          </p:cNvPicPr>
          <p:nvPr/>
        </p:nvPicPr>
        <p:blipFill>
          <a:blip r:embed="rId4" cstate="print"/>
          <a:srcRect/>
          <a:stretch>
            <a:fillRect/>
          </a:stretch>
        </p:blipFill>
        <p:spPr bwMode="auto">
          <a:xfrm>
            <a:off x="2895600" y="2819400"/>
            <a:ext cx="3162300" cy="2371725"/>
          </a:xfrm>
          <a:prstGeom prst="rect">
            <a:avLst/>
          </a:prstGeom>
          <a:noFill/>
          <a:ln w="9525">
            <a:noFill/>
            <a:miter lim="800000"/>
            <a:headEnd/>
            <a:tailEnd/>
          </a:ln>
        </p:spPr>
      </p:pic>
      <p:sp>
        <p:nvSpPr>
          <p:cNvPr id="133124" name="Text Box 4"/>
          <p:cNvSpPr txBox="1">
            <a:spLocks noChangeArrowheads="1"/>
          </p:cNvSpPr>
          <p:nvPr/>
        </p:nvSpPr>
        <p:spPr bwMode="auto">
          <a:xfrm>
            <a:off x="0" y="6338888"/>
            <a:ext cx="7239000" cy="366712"/>
          </a:xfrm>
          <a:prstGeom prst="rect">
            <a:avLst/>
          </a:prstGeom>
          <a:noFill/>
          <a:ln w="9525">
            <a:noFill/>
            <a:miter lim="800000"/>
            <a:headEnd/>
            <a:tailEnd/>
          </a:ln>
          <a:effectLst/>
        </p:spPr>
        <p:txBody>
          <a:bodyPr>
            <a:spAutoFit/>
          </a:bodyPr>
          <a:lstStyle/>
          <a:p>
            <a:pPr algn="ctr" eaLnBrk="0" hangingPunct="0">
              <a:spcBef>
                <a:spcPct val="50000"/>
              </a:spcBef>
              <a:buFontTx/>
              <a:buNone/>
            </a:pPr>
            <a:r>
              <a:rPr lang="en-US" sz="1800" b="1"/>
              <a:t>Lt. General Mahmoud Ahmad – the 9/11 Money Man</a:t>
            </a:r>
            <a:endParaRPr lang="en-US" sz="2400"/>
          </a:p>
        </p:txBody>
      </p:sp>
      <p:sp>
        <p:nvSpPr>
          <p:cNvPr id="133125" name="Text Box 5"/>
          <p:cNvSpPr txBox="1">
            <a:spLocks noChangeArrowheads="1"/>
          </p:cNvSpPr>
          <p:nvPr/>
        </p:nvSpPr>
        <p:spPr bwMode="auto">
          <a:xfrm>
            <a:off x="2895600" y="5181600"/>
            <a:ext cx="3200400" cy="641350"/>
          </a:xfrm>
          <a:prstGeom prst="rect">
            <a:avLst/>
          </a:prstGeom>
          <a:noFill/>
          <a:ln w="9525">
            <a:noFill/>
            <a:miter lim="800000"/>
            <a:headEnd/>
            <a:tailEnd/>
          </a:ln>
          <a:effectLst/>
        </p:spPr>
        <p:txBody>
          <a:bodyPr>
            <a:spAutoFit/>
          </a:bodyPr>
          <a:lstStyle/>
          <a:p>
            <a:pPr algn="ctr" eaLnBrk="0" hangingPunct="0">
              <a:spcBef>
                <a:spcPct val="50000"/>
              </a:spcBef>
              <a:buFontTx/>
              <a:buNone/>
            </a:pPr>
            <a:r>
              <a:rPr lang="en-US" sz="1800" b="1"/>
              <a:t>Mohammed Atta – 9/11 Ringleader</a:t>
            </a:r>
            <a:endParaRPr lang="en-US" sz="2400"/>
          </a:p>
        </p:txBody>
      </p:sp>
      <p:sp>
        <p:nvSpPr>
          <p:cNvPr id="133126" name="Text Box 6"/>
          <p:cNvSpPr txBox="1">
            <a:spLocks noChangeArrowheads="1"/>
          </p:cNvSpPr>
          <p:nvPr/>
        </p:nvSpPr>
        <p:spPr bwMode="auto">
          <a:xfrm>
            <a:off x="457200" y="381000"/>
            <a:ext cx="1066800" cy="915988"/>
          </a:xfrm>
          <a:prstGeom prst="rect">
            <a:avLst/>
          </a:prstGeom>
          <a:noFill/>
          <a:ln w="9525">
            <a:noFill/>
            <a:miter lim="800000"/>
            <a:headEnd/>
            <a:tailEnd/>
          </a:ln>
          <a:effectLst/>
        </p:spPr>
        <p:txBody>
          <a:bodyPr>
            <a:spAutoFit/>
          </a:bodyPr>
          <a:lstStyle/>
          <a:p>
            <a:pPr algn="r" eaLnBrk="0" hangingPunct="0">
              <a:buFontTx/>
              <a:buNone/>
            </a:pPr>
            <a:r>
              <a:rPr lang="en-US" sz="1800" b="1"/>
              <a:t>Airport Security </a:t>
            </a:r>
          </a:p>
          <a:p>
            <a:pPr algn="r" eaLnBrk="0" hangingPunct="0">
              <a:buFontTx/>
              <a:buNone/>
            </a:pPr>
            <a:r>
              <a:rPr lang="en-US" sz="1800" b="1"/>
              <a:t>Video</a:t>
            </a:r>
            <a:endParaRPr lang="en-US" sz="2400"/>
          </a:p>
        </p:txBody>
      </p:sp>
      <p:sp>
        <p:nvSpPr>
          <p:cNvPr id="133127" name="Oval 7"/>
          <p:cNvSpPr>
            <a:spLocks noChangeArrowheads="1"/>
          </p:cNvSpPr>
          <p:nvPr/>
        </p:nvSpPr>
        <p:spPr bwMode="auto">
          <a:xfrm>
            <a:off x="3962400" y="762000"/>
            <a:ext cx="914400" cy="685800"/>
          </a:xfrm>
          <a:prstGeom prst="ellipse">
            <a:avLst/>
          </a:prstGeom>
          <a:noFill/>
          <a:ln w="15875">
            <a:solidFill>
              <a:srgbClr val="FFFF00"/>
            </a:solidFill>
            <a:round/>
            <a:headEnd/>
            <a:tailEnd/>
          </a:ln>
          <a:effectLst/>
        </p:spPr>
        <p:txBody>
          <a:bodyPr wrap="none" anchor="ctr"/>
          <a:lstStyle/>
          <a:p>
            <a:endParaRPr lang="en-US"/>
          </a:p>
        </p:txBody>
      </p:sp>
      <p:sp>
        <p:nvSpPr>
          <p:cNvPr id="133128" name="Line 8"/>
          <p:cNvSpPr>
            <a:spLocks noChangeShapeType="1"/>
          </p:cNvSpPr>
          <p:nvPr/>
        </p:nvSpPr>
        <p:spPr bwMode="auto">
          <a:xfrm flipH="1">
            <a:off x="4267200" y="1447800"/>
            <a:ext cx="76200" cy="1524000"/>
          </a:xfrm>
          <a:prstGeom prst="line">
            <a:avLst/>
          </a:prstGeom>
          <a:noFill/>
          <a:ln w="12700">
            <a:solidFill>
              <a:srgbClr val="FFFF00"/>
            </a:solidFill>
            <a:round/>
            <a:headEnd/>
            <a:tailEnd type="triangle" w="med" len="med"/>
          </a:ln>
          <a:effectLst/>
        </p:spPr>
        <p:txBody>
          <a:bodyPr wrap="none" anchor="ctr"/>
          <a:lstStyle/>
          <a:p>
            <a:endParaRPr lang="en-US"/>
          </a:p>
        </p:txBody>
      </p:sp>
      <p:sp>
        <p:nvSpPr>
          <p:cNvPr id="133129" name="Rectangle 9"/>
          <p:cNvSpPr>
            <a:spLocks noGrp="1" noChangeArrowheads="1"/>
          </p:cNvSpPr>
          <p:nvPr>
            <p:ph type="title"/>
          </p:nvPr>
        </p:nvSpPr>
        <p:spPr>
          <a:xfrm>
            <a:off x="6096000" y="1905000"/>
            <a:ext cx="3124200" cy="2743200"/>
          </a:xfrm>
        </p:spPr>
        <p:txBody>
          <a:bodyPr/>
          <a:lstStyle/>
          <a:p>
            <a:r>
              <a:rPr lang="en-US" sz="3200" b="1">
                <a:solidFill>
                  <a:srgbClr val="000000"/>
                </a:solidFill>
                <a:effectLst>
                  <a:outerShdw blurRad="38100" dist="38100" dir="2700000" algn="tl">
                    <a:srgbClr val="FFFFFF"/>
                  </a:outerShdw>
                </a:effectLst>
                <a:latin typeface="Times New Roman" pitchFamily="18" charset="0"/>
              </a:rPr>
              <a:t>… Funded and trained by </a:t>
            </a:r>
            <a:br>
              <a:rPr lang="en-US" sz="3200" b="1">
                <a:solidFill>
                  <a:srgbClr val="000000"/>
                </a:solidFill>
                <a:effectLst>
                  <a:outerShdw blurRad="38100" dist="38100" dir="2700000" algn="tl">
                    <a:srgbClr val="FFFFFF"/>
                  </a:outerShdw>
                </a:effectLst>
                <a:latin typeface="Times New Roman" pitchFamily="18" charset="0"/>
              </a:rPr>
            </a:br>
            <a:r>
              <a:rPr lang="en-US" sz="3200" b="1">
                <a:solidFill>
                  <a:srgbClr val="000000"/>
                </a:solidFill>
                <a:effectLst>
                  <a:outerShdw blurRad="38100" dist="38100" dir="2700000" algn="tl">
                    <a:srgbClr val="FFFFFF"/>
                  </a:outerShdw>
                </a:effectLst>
                <a:latin typeface="Times New Roman" pitchFamily="18" charset="0"/>
              </a:rPr>
              <a:t>al Qaeda?</a:t>
            </a:r>
            <a:endParaRPr lang="en-US" sz="2800" b="1" i="1">
              <a:solidFill>
                <a:srgbClr val="000000"/>
              </a:solidFill>
              <a:effectLst>
                <a:outerShdw blurRad="38100" dist="38100" dir="2700000" algn="tl">
                  <a:srgbClr val="FFFFFF"/>
                </a:outerShdw>
              </a:effectLst>
              <a:latin typeface="Times New Roman" pitchFamily="18" charset="0"/>
            </a:endParaRPr>
          </a:p>
        </p:txBody>
      </p:sp>
      <p:pic>
        <p:nvPicPr>
          <p:cNvPr id="133130" name="Picture 10" descr="18"/>
          <p:cNvPicPr>
            <a:picLocks noChangeAspect="1" noChangeArrowheads="1"/>
          </p:cNvPicPr>
          <p:nvPr/>
        </p:nvPicPr>
        <p:blipFill>
          <a:blip r:embed="rId5" cstate="print"/>
          <a:srcRect/>
          <a:stretch>
            <a:fillRect/>
          </a:stretch>
        </p:blipFill>
        <p:spPr bwMode="auto">
          <a:xfrm>
            <a:off x="304800" y="3062288"/>
            <a:ext cx="2660650" cy="3192462"/>
          </a:xfrm>
          <a:prstGeom prst="rect">
            <a:avLst/>
          </a:prstGeom>
          <a:noFill/>
        </p:spPr>
      </p:pic>
    </p:spTree>
  </p:cSld>
  <p:clrMapOvr>
    <a:masterClrMapping/>
  </p:clrMapOvr>
  <p:transition spd="med">
    <p:random/>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5181600" y="228600"/>
            <a:ext cx="3505200" cy="2209800"/>
          </a:xfrm>
        </p:spPr>
        <p:txBody>
          <a:bodyPr/>
          <a:lstStyle/>
          <a:p>
            <a:pPr marL="4763" indent="4763"/>
            <a:r>
              <a:rPr lang="en-US" sz="3200" b="1">
                <a:solidFill>
                  <a:srgbClr val="000000"/>
                </a:solidFill>
                <a:effectLst>
                  <a:outerShdw blurRad="38100" dist="38100" dir="2700000" algn="tl">
                    <a:srgbClr val="FFFFFF"/>
                  </a:outerShdw>
                </a:effectLst>
                <a:latin typeface="Times New Roman" pitchFamily="18" charset="0"/>
              </a:rPr>
              <a:t>Directed by </a:t>
            </a:r>
            <a:br>
              <a:rPr lang="en-US" sz="3200" b="1">
                <a:solidFill>
                  <a:srgbClr val="000000"/>
                </a:solidFill>
                <a:effectLst>
                  <a:outerShdw blurRad="38100" dist="38100" dir="2700000" algn="tl">
                    <a:srgbClr val="FFFFFF"/>
                  </a:outerShdw>
                </a:effectLst>
                <a:latin typeface="Times New Roman" pitchFamily="18" charset="0"/>
              </a:rPr>
            </a:br>
            <a:r>
              <a:rPr lang="en-US" sz="3200" b="1">
                <a:solidFill>
                  <a:srgbClr val="000000"/>
                </a:solidFill>
                <a:effectLst>
                  <a:outerShdw blurRad="38100" dist="38100" dir="2700000" algn="tl">
                    <a:srgbClr val="FFFFFF"/>
                  </a:outerShdw>
                </a:effectLst>
                <a:latin typeface="Times New Roman" pitchFamily="18" charset="0"/>
              </a:rPr>
              <a:t>Osama bin Laden from a cave in Afghanistan.</a:t>
            </a:r>
            <a:endParaRPr lang="en-US" sz="2800" b="1" i="1">
              <a:solidFill>
                <a:srgbClr val="000000"/>
              </a:solidFill>
              <a:effectLst>
                <a:outerShdw blurRad="38100" dist="38100" dir="2700000" algn="tl">
                  <a:srgbClr val="FFFFFF"/>
                </a:outerShdw>
              </a:effectLst>
              <a:latin typeface="Times New Roman" pitchFamily="18" charset="0"/>
            </a:endParaRPr>
          </a:p>
        </p:txBody>
      </p:sp>
      <p:pic>
        <p:nvPicPr>
          <p:cNvPr id="137222" name="Picture 6" descr="FBI Ten Most Wanted Fugitive - Usama Bin Laden1 copy"/>
          <p:cNvPicPr>
            <a:picLocks noChangeAspect="1" noChangeArrowheads="1"/>
          </p:cNvPicPr>
          <p:nvPr/>
        </p:nvPicPr>
        <p:blipFill>
          <a:blip r:embed="rId3" cstate="print"/>
          <a:srcRect/>
          <a:stretch>
            <a:fillRect/>
          </a:stretch>
        </p:blipFill>
        <p:spPr bwMode="auto">
          <a:xfrm>
            <a:off x="152400" y="228600"/>
            <a:ext cx="5056188" cy="6257925"/>
          </a:xfrm>
          <a:prstGeom prst="rect">
            <a:avLst/>
          </a:prstGeom>
          <a:noFill/>
        </p:spPr>
      </p:pic>
      <p:sp>
        <p:nvSpPr>
          <p:cNvPr id="137223" name="Text Box 7"/>
          <p:cNvSpPr txBox="1">
            <a:spLocks noChangeArrowheads="1"/>
          </p:cNvSpPr>
          <p:nvPr/>
        </p:nvSpPr>
        <p:spPr bwMode="auto">
          <a:xfrm>
            <a:off x="5334000" y="2743200"/>
            <a:ext cx="3581400" cy="3387725"/>
          </a:xfrm>
          <a:prstGeom prst="rect">
            <a:avLst/>
          </a:prstGeom>
          <a:noFill/>
          <a:ln w="9525" algn="ctr">
            <a:noFill/>
            <a:miter lim="800000"/>
            <a:headEnd/>
            <a:tailEnd/>
          </a:ln>
          <a:effectLst/>
        </p:spPr>
        <p:txBody>
          <a:bodyPr anchor="b" anchorCtr="1">
            <a:spAutoFit/>
          </a:bodyPr>
          <a:lstStyle/>
          <a:p>
            <a:pPr>
              <a:buFontTx/>
              <a:buNone/>
            </a:pPr>
            <a:r>
              <a:rPr lang="en-US" sz="1800"/>
              <a:t>“</a:t>
            </a:r>
            <a:r>
              <a:rPr lang="en-US" sz="1800" b="1"/>
              <a:t>USAMA BIN LADEN IS WANTED IN CONNECTION WITH THE AUGUST 7, 1998, BOMBINGS OF THE UNITED STATES EMBASSIES IN DAR ES SALAAM, TANZANIA, AND NAIROBI, KENYA. THESE ATTACKS KILLED OVER 200 PEOPLE. IN ADDITION, BIN LADEN IS A SUSPECT IN OTHER TERRORIST ATTACKS THROUGHOUT THE WORLD.</a:t>
            </a:r>
            <a:r>
              <a:rPr lang="en-US" sz="1800"/>
              <a:t>”</a:t>
            </a:r>
          </a:p>
        </p:txBody>
      </p:sp>
    </p:spTree>
  </p:cSld>
  <p:clrMapOvr>
    <a:masterClrMapping/>
  </p:clrMapOvr>
  <p:transition spd="med">
    <p:random/>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pic>
        <p:nvPicPr>
          <p:cNvPr id="131076" name="Picture 4" descr="17"/>
          <p:cNvPicPr>
            <a:picLocks noChangeAspect="1" noChangeArrowheads="1"/>
          </p:cNvPicPr>
          <p:nvPr/>
        </p:nvPicPr>
        <p:blipFill>
          <a:blip r:embed="rId3" cstate="print"/>
          <a:srcRect/>
          <a:stretch>
            <a:fillRect/>
          </a:stretch>
        </p:blipFill>
        <p:spPr bwMode="auto">
          <a:xfrm>
            <a:off x="457200" y="685800"/>
            <a:ext cx="4122738" cy="2103438"/>
          </a:xfrm>
          <a:prstGeom prst="rect">
            <a:avLst/>
          </a:prstGeom>
          <a:noFill/>
        </p:spPr>
      </p:pic>
      <p:sp>
        <p:nvSpPr>
          <p:cNvPr id="131077" name="Text Box 5"/>
          <p:cNvSpPr txBox="1">
            <a:spLocks noChangeArrowheads="1"/>
          </p:cNvSpPr>
          <p:nvPr/>
        </p:nvSpPr>
        <p:spPr bwMode="auto">
          <a:xfrm>
            <a:off x="533400" y="3352800"/>
            <a:ext cx="4038600" cy="2282825"/>
          </a:xfrm>
          <a:prstGeom prst="rect">
            <a:avLst/>
          </a:prstGeom>
          <a:noFill/>
          <a:ln w="9525">
            <a:noFill/>
            <a:miter lim="800000"/>
            <a:headEnd/>
            <a:tailEnd/>
          </a:ln>
          <a:effectLst/>
        </p:spPr>
        <p:txBody>
          <a:bodyPr>
            <a:spAutoFit/>
          </a:bodyPr>
          <a:lstStyle/>
          <a:p>
            <a:pPr algn="ctr" eaLnBrk="0" hangingPunct="0">
              <a:spcBef>
                <a:spcPct val="50000"/>
              </a:spcBef>
              <a:buFontTx/>
              <a:buNone/>
            </a:pPr>
            <a:r>
              <a:rPr lang="en-US" sz="2400" b="1" i="1"/>
              <a:t>Le Figaro</a:t>
            </a:r>
            <a:r>
              <a:rPr lang="en-US" sz="2400" b="1"/>
              <a:t> reported that bin Laden was receiving kidney dialysis at the American Hospital in Dubai in July of 2001. And that he was visited by the CIA Station Chief.</a:t>
            </a:r>
            <a:endParaRPr lang="en-US" sz="2400"/>
          </a:p>
        </p:txBody>
      </p:sp>
      <p:pic>
        <p:nvPicPr>
          <p:cNvPr id="131078" name="Picture 6" descr="Dan Rather CBS"/>
          <p:cNvPicPr>
            <a:picLocks noChangeAspect="1" noChangeArrowheads="1"/>
          </p:cNvPicPr>
          <p:nvPr/>
        </p:nvPicPr>
        <p:blipFill>
          <a:blip r:embed="rId4" cstate="print"/>
          <a:srcRect/>
          <a:stretch>
            <a:fillRect/>
          </a:stretch>
        </p:blipFill>
        <p:spPr bwMode="auto">
          <a:xfrm>
            <a:off x="5029200" y="762000"/>
            <a:ext cx="3143250" cy="2362200"/>
          </a:xfrm>
          <a:prstGeom prst="rect">
            <a:avLst/>
          </a:prstGeom>
          <a:noFill/>
        </p:spPr>
      </p:pic>
      <p:sp>
        <p:nvSpPr>
          <p:cNvPr id="131079" name="Text Box 7"/>
          <p:cNvSpPr txBox="1">
            <a:spLocks noChangeArrowheads="1"/>
          </p:cNvSpPr>
          <p:nvPr/>
        </p:nvSpPr>
        <p:spPr bwMode="auto">
          <a:xfrm>
            <a:off x="4953000" y="3657600"/>
            <a:ext cx="3962400" cy="1917700"/>
          </a:xfrm>
          <a:prstGeom prst="rect">
            <a:avLst/>
          </a:prstGeom>
          <a:noFill/>
          <a:ln w="9525" algn="ctr">
            <a:noFill/>
            <a:miter lim="800000"/>
            <a:headEnd/>
            <a:tailEnd/>
          </a:ln>
          <a:effectLst/>
        </p:spPr>
        <p:txBody>
          <a:bodyPr anchor="b" anchorCtr="1">
            <a:spAutoFit/>
          </a:bodyPr>
          <a:lstStyle/>
          <a:p>
            <a:pPr>
              <a:buFontTx/>
              <a:buNone/>
            </a:pPr>
            <a:r>
              <a:rPr lang="en-US" sz="2400" b="1"/>
              <a:t>Dan Rather reported bin Laden was seen at a military hospital in Rawalpindi in Pakistan on September 10, 2001.</a:t>
            </a:r>
          </a:p>
        </p:txBody>
      </p:sp>
    </p:spTree>
  </p:cSld>
  <p:clrMapOvr>
    <a:masterClrMapping/>
  </p:clrMapOvr>
  <p:transition spd="med">
    <p:random/>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pic>
        <p:nvPicPr>
          <p:cNvPr id="98309" name="Picture 5" descr="18"/>
          <p:cNvPicPr>
            <a:picLocks noChangeAspect="1" noChangeArrowheads="1"/>
          </p:cNvPicPr>
          <p:nvPr/>
        </p:nvPicPr>
        <p:blipFill>
          <a:blip r:embed="rId3" cstate="print"/>
          <a:srcRect/>
          <a:stretch>
            <a:fillRect/>
          </a:stretch>
        </p:blipFill>
        <p:spPr bwMode="auto">
          <a:xfrm>
            <a:off x="2895600" y="533400"/>
            <a:ext cx="2565400" cy="1933575"/>
          </a:xfrm>
          <a:prstGeom prst="rect">
            <a:avLst/>
          </a:prstGeom>
          <a:noFill/>
        </p:spPr>
      </p:pic>
      <p:pic>
        <p:nvPicPr>
          <p:cNvPr id="98310" name="Picture 6" descr="302_barbara_olson2050081722-9123"/>
          <p:cNvPicPr>
            <a:picLocks noChangeAspect="1" noChangeArrowheads="1"/>
          </p:cNvPicPr>
          <p:nvPr/>
        </p:nvPicPr>
        <p:blipFill>
          <a:blip r:embed="rId4" cstate="print"/>
          <a:srcRect/>
          <a:stretch>
            <a:fillRect/>
          </a:stretch>
        </p:blipFill>
        <p:spPr bwMode="auto">
          <a:xfrm>
            <a:off x="6324600" y="685800"/>
            <a:ext cx="1985963" cy="2641600"/>
          </a:xfrm>
          <a:prstGeom prst="rect">
            <a:avLst/>
          </a:prstGeom>
          <a:noFill/>
        </p:spPr>
      </p:pic>
      <p:pic>
        <p:nvPicPr>
          <p:cNvPr id="98311" name="Picture 7" descr="472_saeed_alghamdi_passport2050081722-13059"/>
          <p:cNvPicPr>
            <a:picLocks noChangeAspect="1" noChangeArrowheads="1"/>
          </p:cNvPicPr>
          <p:nvPr/>
        </p:nvPicPr>
        <p:blipFill>
          <a:blip r:embed="rId5" cstate="print"/>
          <a:srcRect/>
          <a:stretch>
            <a:fillRect/>
          </a:stretch>
        </p:blipFill>
        <p:spPr bwMode="auto">
          <a:xfrm>
            <a:off x="1524000" y="2667000"/>
            <a:ext cx="1304925" cy="1828800"/>
          </a:xfrm>
          <a:prstGeom prst="rect">
            <a:avLst/>
          </a:prstGeom>
          <a:noFill/>
        </p:spPr>
      </p:pic>
      <p:pic>
        <p:nvPicPr>
          <p:cNvPr id="98312" name="Picture 8" descr="atta_will1"/>
          <p:cNvPicPr>
            <a:picLocks noChangeAspect="1" noChangeArrowheads="1"/>
          </p:cNvPicPr>
          <p:nvPr/>
        </p:nvPicPr>
        <p:blipFill>
          <a:blip r:embed="rId6" cstate="print"/>
          <a:srcRect/>
          <a:stretch>
            <a:fillRect/>
          </a:stretch>
        </p:blipFill>
        <p:spPr bwMode="auto">
          <a:xfrm>
            <a:off x="3429000" y="2667000"/>
            <a:ext cx="3352800" cy="1814513"/>
          </a:xfrm>
          <a:prstGeom prst="rect">
            <a:avLst/>
          </a:prstGeom>
          <a:noFill/>
        </p:spPr>
      </p:pic>
      <p:pic>
        <p:nvPicPr>
          <p:cNvPr id="98313" name="Picture 9" descr="bandana_hi"/>
          <p:cNvPicPr>
            <a:picLocks noChangeAspect="1" noChangeArrowheads="1"/>
          </p:cNvPicPr>
          <p:nvPr/>
        </p:nvPicPr>
        <p:blipFill>
          <a:blip r:embed="rId7" cstate="print"/>
          <a:srcRect/>
          <a:stretch>
            <a:fillRect/>
          </a:stretch>
        </p:blipFill>
        <p:spPr bwMode="auto">
          <a:xfrm>
            <a:off x="228600" y="4267200"/>
            <a:ext cx="1828800" cy="1524000"/>
          </a:xfrm>
          <a:prstGeom prst="rect">
            <a:avLst/>
          </a:prstGeom>
          <a:noFill/>
        </p:spPr>
      </p:pic>
      <p:pic>
        <p:nvPicPr>
          <p:cNvPr id="98314" name="Picture 10" descr="cell_phone_with_pic copy"/>
          <p:cNvPicPr>
            <a:picLocks noChangeAspect="1" noChangeArrowheads="1"/>
          </p:cNvPicPr>
          <p:nvPr/>
        </p:nvPicPr>
        <p:blipFill>
          <a:blip r:embed="rId8" cstate="print"/>
          <a:srcRect/>
          <a:stretch>
            <a:fillRect/>
          </a:stretch>
        </p:blipFill>
        <p:spPr bwMode="auto">
          <a:xfrm>
            <a:off x="7827963" y="1752600"/>
            <a:ext cx="711200" cy="1666875"/>
          </a:xfrm>
          <a:prstGeom prst="rect">
            <a:avLst/>
          </a:prstGeom>
          <a:noFill/>
        </p:spPr>
      </p:pic>
      <p:pic>
        <p:nvPicPr>
          <p:cNvPr id="98316" name="Picture 12" descr="Magic911Passport"/>
          <p:cNvPicPr>
            <a:picLocks noChangeAspect="1" noChangeArrowheads="1"/>
          </p:cNvPicPr>
          <p:nvPr/>
        </p:nvPicPr>
        <p:blipFill>
          <a:blip r:embed="rId9" cstate="print"/>
          <a:srcRect/>
          <a:stretch>
            <a:fillRect/>
          </a:stretch>
        </p:blipFill>
        <p:spPr bwMode="auto">
          <a:xfrm>
            <a:off x="762000" y="381000"/>
            <a:ext cx="1376363" cy="1876425"/>
          </a:xfrm>
          <a:prstGeom prst="rect">
            <a:avLst/>
          </a:prstGeom>
          <a:noFill/>
        </p:spPr>
      </p:pic>
      <p:pic>
        <p:nvPicPr>
          <p:cNvPr id="98317" name="Picture 13" descr="binladen_tape"/>
          <p:cNvPicPr>
            <a:picLocks noChangeAspect="1" noChangeArrowheads="1"/>
          </p:cNvPicPr>
          <p:nvPr/>
        </p:nvPicPr>
        <p:blipFill>
          <a:blip r:embed="rId10" cstate="print"/>
          <a:srcRect/>
          <a:stretch>
            <a:fillRect/>
          </a:stretch>
        </p:blipFill>
        <p:spPr bwMode="auto">
          <a:xfrm>
            <a:off x="2667000" y="4648200"/>
            <a:ext cx="6172200" cy="1960563"/>
          </a:xfrm>
          <a:prstGeom prst="rect">
            <a:avLst/>
          </a:prstGeom>
          <a:noFill/>
        </p:spPr>
      </p:pic>
      <p:sp>
        <p:nvSpPr>
          <p:cNvPr id="98318" name="Text Box 14"/>
          <p:cNvSpPr txBox="1">
            <a:spLocks noChangeArrowheads="1"/>
          </p:cNvSpPr>
          <p:nvPr/>
        </p:nvSpPr>
        <p:spPr bwMode="auto">
          <a:xfrm>
            <a:off x="381000" y="381000"/>
            <a:ext cx="381000" cy="396875"/>
          </a:xfrm>
          <a:prstGeom prst="rect">
            <a:avLst/>
          </a:prstGeom>
          <a:noFill/>
          <a:ln w="9525" algn="ctr">
            <a:noFill/>
            <a:miter lim="800000"/>
            <a:headEnd/>
            <a:tailEnd/>
          </a:ln>
          <a:effectLst/>
        </p:spPr>
        <p:txBody>
          <a:bodyPr anchor="b" anchorCtr="1">
            <a:spAutoFit/>
          </a:bodyPr>
          <a:lstStyle/>
          <a:p>
            <a:pPr>
              <a:spcBef>
                <a:spcPct val="50000"/>
              </a:spcBef>
              <a:buFontTx/>
              <a:buNone/>
            </a:pPr>
            <a:r>
              <a:rPr lang="en-US" sz="2000" b="1"/>
              <a:t>A</a:t>
            </a:r>
          </a:p>
        </p:txBody>
      </p:sp>
      <p:sp>
        <p:nvSpPr>
          <p:cNvPr id="98319" name="Text Box 15"/>
          <p:cNvSpPr txBox="1">
            <a:spLocks noChangeArrowheads="1"/>
          </p:cNvSpPr>
          <p:nvPr/>
        </p:nvSpPr>
        <p:spPr bwMode="auto">
          <a:xfrm>
            <a:off x="2438400" y="609600"/>
            <a:ext cx="381000" cy="396875"/>
          </a:xfrm>
          <a:prstGeom prst="rect">
            <a:avLst/>
          </a:prstGeom>
          <a:noFill/>
          <a:ln w="9525" algn="ctr">
            <a:noFill/>
            <a:miter lim="800000"/>
            <a:headEnd/>
            <a:tailEnd/>
          </a:ln>
          <a:effectLst/>
        </p:spPr>
        <p:txBody>
          <a:bodyPr anchor="b" anchorCtr="1">
            <a:spAutoFit/>
          </a:bodyPr>
          <a:lstStyle/>
          <a:p>
            <a:pPr>
              <a:spcBef>
                <a:spcPct val="50000"/>
              </a:spcBef>
              <a:buFontTx/>
              <a:buNone/>
            </a:pPr>
            <a:r>
              <a:rPr lang="en-US" sz="2000" b="1"/>
              <a:t>B</a:t>
            </a:r>
          </a:p>
        </p:txBody>
      </p:sp>
      <p:sp>
        <p:nvSpPr>
          <p:cNvPr id="98320" name="Text Box 16"/>
          <p:cNvSpPr txBox="1">
            <a:spLocks noChangeArrowheads="1"/>
          </p:cNvSpPr>
          <p:nvPr/>
        </p:nvSpPr>
        <p:spPr bwMode="auto">
          <a:xfrm>
            <a:off x="3048000" y="2667000"/>
            <a:ext cx="381000" cy="396875"/>
          </a:xfrm>
          <a:prstGeom prst="rect">
            <a:avLst/>
          </a:prstGeom>
          <a:noFill/>
          <a:ln w="9525" algn="ctr">
            <a:noFill/>
            <a:miter lim="800000"/>
            <a:headEnd/>
            <a:tailEnd/>
          </a:ln>
          <a:effectLst/>
        </p:spPr>
        <p:txBody>
          <a:bodyPr anchor="b" anchorCtr="1">
            <a:spAutoFit/>
          </a:bodyPr>
          <a:lstStyle/>
          <a:p>
            <a:pPr>
              <a:spcBef>
                <a:spcPct val="50000"/>
              </a:spcBef>
              <a:buFontTx/>
              <a:buNone/>
            </a:pPr>
            <a:r>
              <a:rPr lang="en-US" sz="2000" b="1"/>
              <a:t>C</a:t>
            </a:r>
          </a:p>
        </p:txBody>
      </p:sp>
      <p:sp>
        <p:nvSpPr>
          <p:cNvPr id="98321" name="Text Box 17"/>
          <p:cNvSpPr txBox="1">
            <a:spLocks noChangeArrowheads="1"/>
          </p:cNvSpPr>
          <p:nvPr/>
        </p:nvSpPr>
        <p:spPr bwMode="auto">
          <a:xfrm>
            <a:off x="1066800" y="3733800"/>
            <a:ext cx="381000" cy="396875"/>
          </a:xfrm>
          <a:prstGeom prst="rect">
            <a:avLst/>
          </a:prstGeom>
          <a:noFill/>
          <a:ln w="9525" algn="ctr">
            <a:noFill/>
            <a:miter lim="800000"/>
            <a:headEnd/>
            <a:tailEnd/>
          </a:ln>
          <a:effectLst/>
        </p:spPr>
        <p:txBody>
          <a:bodyPr anchor="b" anchorCtr="1">
            <a:spAutoFit/>
          </a:bodyPr>
          <a:lstStyle/>
          <a:p>
            <a:pPr>
              <a:spcBef>
                <a:spcPct val="50000"/>
              </a:spcBef>
              <a:buFontTx/>
              <a:buNone/>
            </a:pPr>
            <a:r>
              <a:rPr lang="en-US" sz="2000" b="1"/>
              <a:t>D</a:t>
            </a:r>
          </a:p>
        </p:txBody>
      </p:sp>
      <p:sp>
        <p:nvSpPr>
          <p:cNvPr id="98322" name="Text Box 18"/>
          <p:cNvSpPr txBox="1">
            <a:spLocks noChangeArrowheads="1"/>
          </p:cNvSpPr>
          <p:nvPr/>
        </p:nvSpPr>
        <p:spPr bwMode="auto">
          <a:xfrm>
            <a:off x="5867400" y="685800"/>
            <a:ext cx="381000" cy="396875"/>
          </a:xfrm>
          <a:prstGeom prst="rect">
            <a:avLst/>
          </a:prstGeom>
          <a:noFill/>
          <a:ln w="9525" algn="ctr">
            <a:noFill/>
            <a:miter lim="800000"/>
            <a:headEnd/>
            <a:tailEnd/>
          </a:ln>
          <a:effectLst/>
        </p:spPr>
        <p:txBody>
          <a:bodyPr anchor="b" anchorCtr="1">
            <a:spAutoFit/>
          </a:bodyPr>
          <a:lstStyle/>
          <a:p>
            <a:pPr>
              <a:spcBef>
                <a:spcPct val="50000"/>
              </a:spcBef>
              <a:buFontTx/>
              <a:buNone/>
            </a:pPr>
            <a:r>
              <a:rPr lang="en-US" sz="2000" b="1"/>
              <a:t>E</a:t>
            </a:r>
          </a:p>
        </p:txBody>
      </p:sp>
      <p:sp>
        <p:nvSpPr>
          <p:cNvPr id="98323" name="Text Box 19"/>
          <p:cNvSpPr txBox="1">
            <a:spLocks noChangeArrowheads="1"/>
          </p:cNvSpPr>
          <p:nvPr/>
        </p:nvSpPr>
        <p:spPr bwMode="auto">
          <a:xfrm>
            <a:off x="2209800" y="6172200"/>
            <a:ext cx="381000" cy="396875"/>
          </a:xfrm>
          <a:prstGeom prst="rect">
            <a:avLst/>
          </a:prstGeom>
          <a:noFill/>
          <a:ln w="9525" algn="ctr">
            <a:noFill/>
            <a:miter lim="800000"/>
            <a:headEnd/>
            <a:tailEnd/>
          </a:ln>
          <a:effectLst/>
        </p:spPr>
        <p:txBody>
          <a:bodyPr anchor="b" anchorCtr="1">
            <a:spAutoFit/>
          </a:bodyPr>
          <a:lstStyle/>
          <a:p>
            <a:pPr>
              <a:spcBef>
                <a:spcPct val="50000"/>
              </a:spcBef>
              <a:buFontTx/>
              <a:buNone/>
            </a:pPr>
            <a:r>
              <a:rPr lang="en-US" sz="2000" b="1"/>
              <a:t>F</a:t>
            </a:r>
          </a:p>
        </p:txBody>
      </p:sp>
    </p:spTree>
  </p:cSld>
  <p:clrMapOvr>
    <a:masterClrMapping/>
  </p:clrMapOvr>
  <p:transition spd="med">
    <p:random/>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pic>
        <p:nvPicPr>
          <p:cNvPr id="231432" name="Picture 8" descr="binladen8"/>
          <p:cNvPicPr>
            <a:picLocks noChangeAspect="1" noChangeArrowheads="1"/>
          </p:cNvPicPr>
          <p:nvPr/>
        </p:nvPicPr>
        <p:blipFill>
          <a:blip r:embed="rId3" cstate="print"/>
          <a:srcRect/>
          <a:stretch>
            <a:fillRect/>
          </a:stretch>
        </p:blipFill>
        <p:spPr bwMode="auto">
          <a:xfrm>
            <a:off x="0" y="1981200"/>
            <a:ext cx="9144000" cy="2814638"/>
          </a:xfrm>
          <a:prstGeom prst="rect">
            <a:avLst/>
          </a:prstGeom>
          <a:noFill/>
        </p:spPr>
      </p:pic>
      <p:sp>
        <p:nvSpPr>
          <p:cNvPr id="231433" name="Text Box 9"/>
          <p:cNvSpPr txBox="1">
            <a:spLocks noChangeArrowheads="1"/>
          </p:cNvSpPr>
          <p:nvPr/>
        </p:nvSpPr>
        <p:spPr bwMode="auto">
          <a:xfrm>
            <a:off x="-50800" y="5562600"/>
            <a:ext cx="8980488" cy="579438"/>
          </a:xfrm>
          <a:prstGeom prst="rect">
            <a:avLst/>
          </a:prstGeom>
          <a:noFill/>
          <a:ln w="9525" algn="ctr">
            <a:noFill/>
            <a:miter lim="800000"/>
            <a:headEnd/>
            <a:tailEnd/>
          </a:ln>
          <a:effectLst/>
        </p:spPr>
        <p:txBody>
          <a:bodyPr wrap="none" anchor="b" anchorCtr="1">
            <a:spAutoFit/>
          </a:bodyPr>
          <a:lstStyle/>
          <a:p>
            <a:pPr>
              <a:buFontTx/>
              <a:buNone/>
            </a:pPr>
            <a:r>
              <a:rPr lang="en-CA" sz="3200"/>
              <a:t> The guy on the right is supposedly Osama bin Laden.</a:t>
            </a:r>
          </a:p>
        </p:txBody>
      </p:sp>
      <p:sp>
        <p:nvSpPr>
          <p:cNvPr id="231434" name="Text Box 10"/>
          <p:cNvSpPr txBox="1">
            <a:spLocks noChangeArrowheads="1"/>
          </p:cNvSpPr>
          <p:nvPr/>
        </p:nvSpPr>
        <p:spPr bwMode="auto">
          <a:xfrm>
            <a:off x="762000" y="685800"/>
            <a:ext cx="7367588" cy="762000"/>
          </a:xfrm>
          <a:prstGeom prst="rect">
            <a:avLst/>
          </a:prstGeom>
          <a:noFill/>
          <a:ln w="9525" algn="ctr">
            <a:noFill/>
            <a:miter lim="800000"/>
            <a:headEnd/>
            <a:tailEnd/>
          </a:ln>
          <a:effectLst/>
        </p:spPr>
        <p:txBody>
          <a:bodyPr wrap="none" anchor="b" anchorCtr="1">
            <a:spAutoFit/>
          </a:bodyPr>
          <a:lstStyle/>
          <a:p>
            <a:pPr>
              <a:buFontTx/>
              <a:buNone/>
            </a:pPr>
            <a:r>
              <a:rPr lang="en-CA"/>
              <a:t>Osama Confession Video Tapes</a:t>
            </a:r>
          </a:p>
        </p:txBody>
      </p:sp>
    </p:spTree>
  </p:cSld>
  <p:clrMapOvr>
    <a:masterClrMapping/>
  </p:clrMapOvr>
  <p:transition spd="med">
    <p:random/>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pic>
        <p:nvPicPr>
          <p:cNvPr id="99334" name="Picture 6" descr="Image310197"/>
          <p:cNvPicPr>
            <a:picLocks noChangeAspect="1" noChangeArrowheads="1"/>
          </p:cNvPicPr>
          <p:nvPr/>
        </p:nvPicPr>
        <p:blipFill>
          <a:blip r:embed="rId3" cstate="print"/>
          <a:srcRect/>
          <a:stretch>
            <a:fillRect/>
          </a:stretch>
        </p:blipFill>
        <p:spPr bwMode="auto">
          <a:xfrm>
            <a:off x="838200" y="0"/>
            <a:ext cx="7419975" cy="5245100"/>
          </a:xfrm>
          <a:prstGeom prst="rect">
            <a:avLst/>
          </a:prstGeom>
          <a:noFill/>
        </p:spPr>
      </p:pic>
      <p:pic>
        <p:nvPicPr>
          <p:cNvPr id="99335" name="Picture 7" descr="theodore-olson-sm"/>
          <p:cNvPicPr>
            <a:picLocks noChangeAspect="1" noChangeArrowheads="1"/>
          </p:cNvPicPr>
          <p:nvPr/>
        </p:nvPicPr>
        <p:blipFill>
          <a:blip r:embed="rId4" cstate="print"/>
          <a:srcRect/>
          <a:stretch>
            <a:fillRect/>
          </a:stretch>
        </p:blipFill>
        <p:spPr bwMode="auto">
          <a:xfrm>
            <a:off x="6781800" y="3429000"/>
            <a:ext cx="1371600" cy="1712913"/>
          </a:xfrm>
          <a:prstGeom prst="rect">
            <a:avLst/>
          </a:prstGeom>
          <a:noFill/>
        </p:spPr>
      </p:pic>
      <p:sp>
        <p:nvSpPr>
          <p:cNvPr id="99338" name="Rectangle 10"/>
          <p:cNvSpPr>
            <a:spLocks noChangeArrowheads="1"/>
          </p:cNvSpPr>
          <p:nvPr/>
        </p:nvSpPr>
        <p:spPr bwMode="auto">
          <a:xfrm>
            <a:off x="11380788" y="7426325"/>
            <a:ext cx="519112" cy="762000"/>
          </a:xfrm>
          <a:prstGeom prst="rect">
            <a:avLst/>
          </a:prstGeom>
          <a:noFill/>
          <a:ln w="9525" algn="ctr">
            <a:noFill/>
            <a:miter lim="800000"/>
            <a:headEnd/>
            <a:tailEnd/>
          </a:ln>
          <a:effectLst/>
        </p:spPr>
        <p:txBody>
          <a:bodyPr wrap="none" anchor="b" anchorCtr="1">
            <a:spAutoFit/>
          </a:bodyPr>
          <a:lstStyle/>
          <a:p>
            <a:r>
              <a:rPr lang="en-US"/>
              <a:t>.</a:t>
            </a:r>
          </a:p>
        </p:txBody>
      </p:sp>
      <p:sp>
        <p:nvSpPr>
          <p:cNvPr id="99340" name="Text Box 12"/>
          <p:cNvSpPr txBox="1">
            <a:spLocks noChangeArrowheads="1"/>
          </p:cNvSpPr>
          <p:nvPr/>
        </p:nvSpPr>
        <p:spPr bwMode="auto">
          <a:xfrm>
            <a:off x="533400" y="5410200"/>
            <a:ext cx="8242300" cy="1187450"/>
          </a:xfrm>
          <a:prstGeom prst="rect">
            <a:avLst/>
          </a:prstGeom>
          <a:noFill/>
          <a:ln w="9525" algn="ctr">
            <a:noFill/>
            <a:miter lim="800000"/>
            <a:headEnd/>
            <a:tailEnd/>
          </a:ln>
          <a:effectLst/>
        </p:spPr>
        <p:txBody>
          <a:bodyPr anchor="b" anchorCtr="1">
            <a:spAutoFit/>
          </a:bodyPr>
          <a:lstStyle/>
          <a:p>
            <a:pPr algn="ctr">
              <a:buFontTx/>
              <a:buNone/>
            </a:pPr>
            <a:r>
              <a:rPr lang="en-US" sz="2400"/>
              <a:t>Ted Olsen said he received 2 one-minute phone calls from his wife Barbara. But the FBI say she only made one call</a:t>
            </a:r>
          </a:p>
          <a:p>
            <a:pPr algn="ctr">
              <a:buFontTx/>
              <a:buNone/>
            </a:pPr>
            <a:r>
              <a:rPr lang="en-US" sz="2400"/>
              <a:t> that lasted 0 seconds, i.e. it was disconnected.</a:t>
            </a:r>
          </a:p>
        </p:txBody>
      </p:sp>
    </p:spTree>
  </p:cSld>
  <p:clrMapOvr>
    <a:masterClrMapping/>
  </p:clrMapOvr>
  <p:transition spd="med">
    <p:random/>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body" sz="half" idx="1"/>
          </p:nvPr>
        </p:nvSpPr>
        <p:spPr>
          <a:xfrm>
            <a:off x="228600" y="381000"/>
            <a:ext cx="8763000" cy="609600"/>
          </a:xfrm>
          <a:noFill/>
          <a:ln/>
        </p:spPr>
        <p:txBody>
          <a:bodyPr/>
          <a:lstStyle/>
          <a:p>
            <a:pPr marL="3175" indent="-3175">
              <a:spcBef>
                <a:spcPct val="0"/>
              </a:spcBef>
              <a:buFontTx/>
              <a:buNone/>
            </a:pPr>
            <a:r>
              <a:rPr lang="en-US" sz="2800" b="1">
                <a:solidFill>
                  <a:srgbClr val="000000"/>
                </a:solidFill>
                <a:effectLst>
                  <a:outerShdw blurRad="38100" dist="38100" dir="2700000" algn="tl">
                    <a:srgbClr val="FFFFFF"/>
                  </a:outerShdw>
                </a:effectLst>
                <a:latin typeface="Times New Roman" pitchFamily="18" charset="0"/>
              </a:rPr>
              <a:t>The hijackers took the NORAD completely by surprise,</a:t>
            </a:r>
          </a:p>
        </p:txBody>
      </p:sp>
      <p:pic>
        <p:nvPicPr>
          <p:cNvPr id="238595" name="Picture 3" descr="1997%20FEMA%20Cover"/>
          <p:cNvPicPr>
            <a:picLocks noChangeAspect="1" noChangeArrowheads="1"/>
          </p:cNvPicPr>
          <p:nvPr/>
        </p:nvPicPr>
        <p:blipFill>
          <a:blip r:embed="rId3" cstate="print"/>
          <a:srcRect/>
          <a:stretch>
            <a:fillRect/>
          </a:stretch>
        </p:blipFill>
        <p:spPr bwMode="auto">
          <a:xfrm>
            <a:off x="609600" y="1676400"/>
            <a:ext cx="3067050" cy="4191000"/>
          </a:xfrm>
          <a:prstGeom prst="rect">
            <a:avLst/>
          </a:prstGeom>
          <a:noFill/>
        </p:spPr>
      </p:pic>
      <p:pic>
        <p:nvPicPr>
          <p:cNvPr id="238596" name="Picture 4" descr="PDB-slice"/>
          <p:cNvPicPr>
            <a:picLocks noChangeAspect="1" noChangeArrowheads="1"/>
          </p:cNvPicPr>
          <p:nvPr/>
        </p:nvPicPr>
        <p:blipFill>
          <a:blip r:embed="rId4" cstate="print"/>
          <a:srcRect/>
          <a:stretch>
            <a:fillRect/>
          </a:stretch>
        </p:blipFill>
        <p:spPr bwMode="auto">
          <a:xfrm>
            <a:off x="4343400" y="914400"/>
            <a:ext cx="3978275" cy="1633538"/>
          </a:xfrm>
          <a:prstGeom prst="rect">
            <a:avLst/>
          </a:prstGeom>
          <a:noFill/>
        </p:spPr>
      </p:pic>
      <p:pic>
        <p:nvPicPr>
          <p:cNvPr id="238598" name="Picture 6" descr="project_mascal_pentagon_exercise1"/>
          <p:cNvPicPr>
            <a:picLocks noChangeAspect="1" noChangeArrowheads="1"/>
          </p:cNvPicPr>
          <p:nvPr/>
        </p:nvPicPr>
        <p:blipFill>
          <a:blip r:embed="rId5" cstate="print"/>
          <a:srcRect/>
          <a:stretch>
            <a:fillRect/>
          </a:stretch>
        </p:blipFill>
        <p:spPr bwMode="auto">
          <a:xfrm>
            <a:off x="5029200" y="3429000"/>
            <a:ext cx="2486025" cy="2171700"/>
          </a:xfrm>
          <a:prstGeom prst="rect">
            <a:avLst/>
          </a:prstGeom>
          <a:noFill/>
        </p:spPr>
      </p:pic>
      <p:sp>
        <p:nvSpPr>
          <p:cNvPr id="238599" name="Text Box 7"/>
          <p:cNvSpPr txBox="1">
            <a:spLocks noChangeArrowheads="1"/>
          </p:cNvSpPr>
          <p:nvPr/>
        </p:nvSpPr>
        <p:spPr bwMode="auto">
          <a:xfrm>
            <a:off x="4191000" y="5715000"/>
            <a:ext cx="4114800" cy="822325"/>
          </a:xfrm>
          <a:prstGeom prst="rect">
            <a:avLst/>
          </a:prstGeom>
          <a:noFill/>
          <a:ln w="9525" algn="ctr">
            <a:noFill/>
            <a:miter lim="800000"/>
            <a:headEnd/>
            <a:tailEnd/>
          </a:ln>
          <a:effectLst/>
        </p:spPr>
        <p:txBody>
          <a:bodyPr anchor="b" anchorCtr="1">
            <a:spAutoFit/>
          </a:bodyPr>
          <a:lstStyle/>
          <a:p>
            <a:pPr>
              <a:buFontTx/>
              <a:buNone/>
            </a:pPr>
            <a:r>
              <a:rPr lang="en-US" sz="2400" b="1"/>
              <a:t>Operation Mascal (Scenario)</a:t>
            </a:r>
          </a:p>
          <a:p>
            <a:pPr>
              <a:buFontTx/>
              <a:buNone/>
            </a:pPr>
            <a:r>
              <a:rPr lang="en-US" sz="2400" b="1"/>
              <a:t>at the Pentagon – in Oct. 2000</a:t>
            </a:r>
          </a:p>
        </p:txBody>
      </p:sp>
      <p:sp>
        <p:nvSpPr>
          <p:cNvPr id="238600" name="Text Box 8"/>
          <p:cNvSpPr txBox="1">
            <a:spLocks noChangeArrowheads="1"/>
          </p:cNvSpPr>
          <p:nvPr/>
        </p:nvSpPr>
        <p:spPr bwMode="auto">
          <a:xfrm>
            <a:off x="609600" y="5943600"/>
            <a:ext cx="3048000" cy="457200"/>
          </a:xfrm>
          <a:prstGeom prst="rect">
            <a:avLst/>
          </a:prstGeom>
          <a:noFill/>
          <a:ln w="9525" algn="ctr">
            <a:noFill/>
            <a:miter lim="800000"/>
            <a:headEnd/>
            <a:tailEnd/>
          </a:ln>
          <a:effectLst/>
        </p:spPr>
        <p:txBody>
          <a:bodyPr anchor="b" anchorCtr="1">
            <a:spAutoFit/>
          </a:bodyPr>
          <a:lstStyle/>
          <a:p>
            <a:pPr>
              <a:buFontTx/>
              <a:buNone/>
            </a:pPr>
            <a:r>
              <a:rPr lang="en-US" sz="2400" b="1"/>
              <a:t>FEMA Manual - 1997</a:t>
            </a:r>
          </a:p>
        </p:txBody>
      </p:sp>
      <p:sp>
        <p:nvSpPr>
          <p:cNvPr id="238601" name="Text Box 9"/>
          <p:cNvSpPr txBox="1">
            <a:spLocks noChangeArrowheads="1"/>
          </p:cNvSpPr>
          <p:nvPr/>
        </p:nvSpPr>
        <p:spPr bwMode="auto">
          <a:xfrm>
            <a:off x="4343400" y="2590800"/>
            <a:ext cx="3962400" cy="822325"/>
          </a:xfrm>
          <a:prstGeom prst="rect">
            <a:avLst/>
          </a:prstGeom>
          <a:noFill/>
          <a:ln w="9525" algn="ctr">
            <a:noFill/>
            <a:miter lim="800000"/>
            <a:headEnd/>
            <a:tailEnd/>
          </a:ln>
          <a:effectLst/>
        </p:spPr>
        <p:txBody>
          <a:bodyPr anchor="b" anchorCtr="1">
            <a:spAutoFit/>
          </a:bodyPr>
          <a:lstStyle/>
          <a:p>
            <a:pPr>
              <a:buFontTx/>
              <a:buNone/>
            </a:pPr>
            <a:r>
              <a:rPr lang="en-US" sz="2400" b="1"/>
              <a:t>Bush’s Presidential Daily Briefing – in July 2001</a:t>
            </a:r>
          </a:p>
        </p:txBody>
      </p:sp>
    </p:spTree>
  </p:cSld>
  <p:clrMapOvr>
    <a:masterClrMapping/>
  </p:clrMapOvr>
  <p:transition spd="med">
    <p:random/>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pic>
        <p:nvPicPr>
          <p:cNvPr id="73732" name="Picture 4" descr="Flight Paths of hijackers"/>
          <p:cNvPicPr>
            <a:picLocks noChangeAspect="1" noChangeArrowheads="1"/>
          </p:cNvPicPr>
          <p:nvPr/>
        </p:nvPicPr>
        <p:blipFill>
          <a:blip r:embed="rId3" cstate="print"/>
          <a:srcRect/>
          <a:stretch>
            <a:fillRect/>
          </a:stretch>
        </p:blipFill>
        <p:spPr bwMode="auto">
          <a:xfrm>
            <a:off x="304800" y="152400"/>
            <a:ext cx="8458200" cy="6534150"/>
          </a:xfrm>
          <a:prstGeom prst="rect">
            <a:avLst/>
          </a:prstGeom>
          <a:noFill/>
        </p:spPr>
      </p:pic>
      <p:sp>
        <p:nvSpPr>
          <p:cNvPr id="73731" name="Text Box 3"/>
          <p:cNvSpPr txBox="1">
            <a:spLocks noChangeArrowheads="1"/>
          </p:cNvSpPr>
          <p:nvPr/>
        </p:nvSpPr>
        <p:spPr bwMode="auto">
          <a:xfrm>
            <a:off x="304800" y="152400"/>
            <a:ext cx="7239000" cy="1752600"/>
          </a:xfrm>
          <a:prstGeom prst="rect">
            <a:avLst/>
          </a:prstGeom>
          <a:solidFill>
            <a:schemeClr val="tx2"/>
          </a:solidFill>
          <a:ln w="9525" algn="ctr">
            <a:noFill/>
            <a:miter lim="800000"/>
            <a:headEnd/>
            <a:tailEnd/>
          </a:ln>
          <a:effectLst/>
        </p:spPr>
        <p:txBody>
          <a:bodyPr wrap="none" lIns="18000" rIns="18000"/>
          <a:lstStyle/>
          <a:p>
            <a:pPr>
              <a:buFontTx/>
              <a:buNone/>
            </a:pPr>
            <a:r>
              <a:rPr lang="en-US" sz="1400" b="1" i="1">
                <a:latin typeface="Arial" charset="0"/>
              </a:rPr>
              <a:t>Flight	Takeoff	From	Takeover	Reported	Crash	Site	Flt. time</a:t>
            </a:r>
          </a:p>
          <a:p>
            <a:pPr>
              <a:buFontTx/>
              <a:buNone/>
            </a:pPr>
            <a:r>
              <a:rPr lang="en-US" sz="1200">
                <a:latin typeface="Arial" charset="0"/>
              </a:rPr>
              <a:t>AA11	    7:59	Logan	     8:20	      8:38	  8:46	WTC 1	00:47 min</a:t>
            </a:r>
          </a:p>
          <a:p>
            <a:pPr>
              <a:buFontTx/>
              <a:buNone/>
            </a:pPr>
            <a:r>
              <a:rPr lang="en-US" sz="1200">
                <a:latin typeface="Arial" charset="0"/>
              </a:rPr>
              <a:t>UA175	    8:14	Logan	     8:42	      8:43	  9:03	WTC 2	00:49 min</a:t>
            </a:r>
          </a:p>
          <a:p>
            <a:pPr>
              <a:buFontTx/>
              <a:buNone/>
            </a:pPr>
            <a:r>
              <a:rPr lang="en-US" sz="1200">
                <a:latin typeface="Arial" charset="0"/>
              </a:rPr>
              <a:t>AA77	    8:20	Dulles	     8:46	      9:25	  9:38	Pentagon	01:18 min</a:t>
            </a:r>
          </a:p>
          <a:p>
            <a:pPr>
              <a:buFontTx/>
              <a:buNone/>
            </a:pPr>
            <a:r>
              <a:rPr lang="en-US" sz="1200">
                <a:latin typeface="Arial" charset="0"/>
              </a:rPr>
              <a:t>UA93	    8:42	Newark	     9:40	        --	10:06	Shanksville 	01:24 min</a:t>
            </a:r>
            <a:endParaRPr lang="en-US" sz="1200" b="1" i="1">
              <a:latin typeface="Arial" charset="0"/>
            </a:endParaRPr>
          </a:p>
          <a:p>
            <a:pPr>
              <a:buFontTx/>
              <a:buNone/>
            </a:pPr>
            <a:r>
              <a:rPr lang="en-US" sz="1200">
                <a:latin typeface="Arial" charset="0"/>
              </a:rPr>
              <a:t>The </a:t>
            </a:r>
            <a:r>
              <a:rPr lang="en-US" sz="1200" i="1">
                <a:latin typeface="Arial" charset="0"/>
              </a:rPr>
              <a:t>takeover</a:t>
            </a:r>
            <a:r>
              <a:rPr lang="en-US" sz="1200">
                <a:latin typeface="Arial" charset="0"/>
              </a:rPr>
              <a:t> column gives the times that the planes veered off course.</a:t>
            </a:r>
          </a:p>
          <a:p>
            <a:pPr>
              <a:buFontTx/>
              <a:buNone/>
            </a:pPr>
            <a:r>
              <a:rPr lang="en-US" sz="1200">
                <a:latin typeface="Arial" charset="0"/>
              </a:rPr>
              <a:t>The </a:t>
            </a:r>
            <a:r>
              <a:rPr lang="en-US" sz="1200" i="1">
                <a:latin typeface="Arial" charset="0"/>
              </a:rPr>
              <a:t>reported</a:t>
            </a:r>
            <a:r>
              <a:rPr lang="en-US" sz="1200">
                <a:latin typeface="Arial" charset="0"/>
              </a:rPr>
              <a:t> column gives the times that the FAA notified NORAD.</a:t>
            </a:r>
          </a:p>
          <a:p>
            <a:pPr>
              <a:buFontTx/>
              <a:buNone/>
            </a:pPr>
            <a:r>
              <a:rPr lang="en-US" sz="1200">
                <a:latin typeface="Arial" charset="0"/>
              </a:rPr>
              <a:t>Total time flights were being simultaneously ‘hijacked’: </a:t>
            </a:r>
            <a:r>
              <a:rPr lang="en-US" sz="1200" b="1" i="1">
                <a:latin typeface="Arial" charset="0"/>
              </a:rPr>
              <a:t>1 hour 46 mins.</a:t>
            </a:r>
          </a:p>
          <a:p>
            <a:pPr>
              <a:buFontTx/>
              <a:buNone/>
            </a:pPr>
            <a:r>
              <a:rPr lang="en-US" sz="1200" i="1">
                <a:latin typeface="Arial" charset="0"/>
              </a:rPr>
              <a:t>Source: Washington Post, 9/12/01; NORAD, 9/18/01</a:t>
            </a:r>
            <a:endParaRPr lang="en-US" sz="1200">
              <a:latin typeface="Arial" charset="0"/>
            </a:endParaRPr>
          </a:p>
        </p:txBody>
      </p:sp>
      <p:sp>
        <p:nvSpPr>
          <p:cNvPr id="73733" name="Text Box 5"/>
          <p:cNvSpPr txBox="1">
            <a:spLocks noChangeArrowheads="1"/>
          </p:cNvSpPr>
          <p:nvPr/>
        </p:nvSpPr>
        <p:spPr bwMode="auto">
          <a:xfrm>
            <a:off x="2743200" y="6172200"/>
            <a:ext cx="1295400" cy="336550"/>
          </a:xfrm>
          <a:prstGeom prst="rect">
            <a:avLst/>
          </a:prstGeom>
          <a:noFill/>
          <a:ln w="9525" algn="ctr">
            <a:noFill/>
            <a:miter lim="800000"/>
            <a:headEnd/>
            <a:tailEnd/>
          </a:ln>
          <a:effectLst/>
        </p:spPr>
        <p:txBody>
          <a:bodyPr anchor="b" anchorCtr="1">
            <a:spAutoFit/>
          </a:bodyPr>
          <a:lstStyle/>
          <a:p>
            <a:pPr algn="just">
              <a:buFontTx/>
              <a:buNone/>
            </a:pPr>
            <a:r>
              <a:rPr lang="en-US" sz="1600" b="1" i="1">
                <a:solidFill>
                  <a:schemeClr val="tx1"/>
                </a:solidFill>
                <a:latin typeface="Arial" charset="0"/>
              </a:rPr>
              <a:t>Flight 77</a:t>
            </a:r>
            <a:endParaRPr lang="en-US" sz="1600" i="1">
              <a:solidFill>
                <a:schemeClr val="tx1"/>
              </a:solidFill>
              <a:latin typeface="Arial" charset="0"/>
            </a:endParaRPr>
          </a:p>
        </p:txBody>
      </p:sp>
      <p:sp>
        <p:nvSpPr>
          <p:cNvPr id="73734" name="Text Box 6"/>
          <p:cNvSpPr txBox="1">
            <a:spLocks noChangeArrowheads="1"/>
          </p:cNvSpPr>
          <p:nvPr/>
        </p:nvSpPr>
        <p:spPr bwMode="auto">
          <a:xfrm>
            <a:off x="2209800" y="3886200"/>
            <a:ext cx="1219200" cy="336550"/>
          </a:xfrm>
          <a:prstGeom prst="rect">
            <a:avLst/>
          </a:prstGeom>
          <a:noFill/>
          <a:ln w="9525" algn="ctr">
            <a:noFill/>
            <a:miter lim="800000"/>
            <a:headEnd/>
            <a:tailEnd/>
          </a:ln>
          <a:effectLst/>
        </p:spPr>
        <p:txBody>
          <a:bodyPr anchor="b" anchorCtr="1">
            <a:spAutoFit/>
          </a:bodyPr>
          <a:lstStyle/>
          <a:p>
            <a:pPr algn="just">
              <a:buFontTx/>
              <a:buNone/>
            </a:pPr>
            <a:r>
              <a:rPr lang="en-US" sz="1600" b="1" i="1">
                <a:solidFill>
                  <a:schemeClr val="tx1"/>
                </a:solidFill>
                <a:latin typeface="Arial" charset="0"/>
              </a:rPr>
              <a:t>Flight 93</a:t>
            </a:r>
          </a:p>
        </p:txBody>
      </p:sp>
      <p:sp>
        <p:nvSpPr>
          <p:cNvPr id="73735" name="Text Box 7"/>
          <p:cNvSpPr txBox="1">
            <a:spLocks noChangeArrowheads="1"/>
          </p:cNvSpPr>
          <p:nvPr/>
        </p:nvSpPr>
        <p:spPr bwMode="auto">
          <a:xfrm>
            <a:off x="6705600" y="2071688"/>
            <a:ext cx="1219200" cy="336550"/>
          </a:xfrm>
          <a:prstGeom prst="rect">
            <a:avLst/>
          </a:prstGeom>
          <a:noFill/>
          <a:ln w="9525" algn="ctr">
            <a:noFill/>
            <a:miter lim="800000"/>
            <a:headEnd/>
            <a:tailEnd/>
          </a:ln>
          <a:effectLst/>
        </p:spPr>
        <p:txBody>
          <a:bodyPr anchor="b" anchorCtr="1">
            <a:spAutoFit/>
          </a:bodyPr>
          <a:lstStyle/>
          <a:p>
            <a:pPr algn="just">
              <a:buFontTx/>
              <a:buNone/>
            </a:pPr>
            <a:r>
              <a:rPr lang="en-US" sz="1600" b="1" i="1">
                <a:solidFill>
                  <a:schemeClr val="tx1"/>
                </a:solidFill>
                <a:latin typeface="Arial" charset="0"/>
              </a:rPr>
              <a:t>Flight 11</a:t>
            </a:r>
          </a:p>
        </p:txBody>
      </p:sp>
      <p:sp>
        <p:nvSpPr>
          <p:cNvPr id="73736" name="Text Box 8"/>
          <p:cNvSpPr txBox="1">
            <a:spLocks noChangeArrowheads="1"/>
          </p:cNvSpPr>
          <p:nvPr/>
        </p:nvSpPr>
        <p:spPr bwMode="auto">
          <a:xfrm>
            <a:off x="6553200" y="3062288"/>
            <a:ext cx="1219200" cy="336550"/>
          </a:xfrm>
          <a:prstGeom prst="rect">
            <a:avLst/>
          </a:prstGeom>
          <a:noFill/>
          <a:ln w="9525" algn="ctr">
            <a:noFill/>
            <a:miter lim="800000"/>
            <a:headEnd/>
            <a:tailEnd/>
          </a:ln>
          <a:effectLst/>
        </p:spPr>
        <p:txBody>
          <a:bodyPr anchor="b" anchorCtr="1">
            <a:spAutoFit/>
          </a:bodyPr>
          <a:lstStyle/>
          <a:p>
            <a:pPr algn="just">
              <a:buFontTx/>
              <a:buNone/>
            </a:pPr>
            <a:r>
              <a:rPr lang="en-US" sz="1600" b="1" i="1">
                <a:solidFill>
                  <a:schemeClr val="tx1"/>
                </a:solidFill>
                <a:latin typeface="Arial" charset="0"/>
              </a:rPr>
              <a:t>Flight 175</a:t>
            </a:r>
            <a:endParaRPr lang="en-US" sz="1600" i="1">
              <a:solidFill>
                <a:schemeClr val="tx1"/>
              </a:solidFill>
              <a:latin typeface="Arial"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pic>
        <p:nvPicPr>
          <p:cNvPr id="235527" name="Picture 7" descr="Alt Text"/>
          <p:cNvPicPr>
            <a:picLocks noChangeAspect="1" noChangeArrowheads="1"/>
          </p:cNvPicPr>
          <p:nvPr/>
        </p:nvPicPr>
        <p:blipFill>
          <a:blip r:embed="rId3" cstate="print"/>
          <a:srcRect/>
          <a:stretch>
            <a:fillRect/>
          </a:stretch>
        </p:blipFill>
        <p:spPr bwMode="auto">
          <a:xfrm>
            <a:off x="4038600" y="304800"/>
            <a:ext cx="3333750" cy="5715000"/>
          </a:xfrm>
          <a:prstGeom prst="rect">
            <a:avLst/>
          </a:prstGeom>
          <a:noFill/>
        </p:spPr>
      </p:pic>
      <p:sp>
        <p:nvSpPr>
          <p:cNvPr id="235528" name="Rectangle 8"/>
          <p:cNvSpPr>
            <a:spLocks noChangeArrowheads="1"/>
          </p:cNvSpPr>
          <p:nvPr/>
        </p:nvSpPr>
        <p:spPr bwMode="auto">
          <a:xfrm>
            <a:off x="228600" y="1219200"/>
            <a:ext cx="3657600" cy="3081338"/>
          </a:xfrm>
          <a:prstGeom prst="rect">
            <a:avLst/>
          </a:prstGeom>
          <a:noFill/>
          <a:ln w="9525" algn="ctr">
            <a:noFill/>
            <a:miter lim="800000"/>
            <a:headEnd/>
            <a:tailEnd/>
          </a:ln>
          <a:effectLst/>
        </p:spPr>
        <p:txBody>
          <a:bodyPr anchor="b" anchorCtr="1">
            <a:spAutoFit/>
          </a:bodyPr>
          <a:lstStyle/>
          <a:p>
            <a:pPr>
              <a:buFontTx/>
              <a:buNone/>
            </a:pPr>
            <a:r>
              <a:rPr lang="en-US" sz="2800"/>
              <a:t>As a result, World Trade Towers 1 &amp; 2 collapsed in a ‘pancake’ fashion due to structural failure caused by the crashing planes and ensuing fires.</a:t>
            </a:r>
          </a:p>
        </p:txBody>
      </p:sp>
    </p:spTree>
  </p:cSld>
  <p:clrMapOvr>
    <a:masterClrMapping/>
  </p:clrMapOvr>
  <p:transition spd="med">
    <p:random/>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pic>
        <p:nvPicPr>
          <p:cNvPr id="336898" name="Picture 2" descr="Alt Text"/>
          <p:cNvPicPr>
            <a:picLocks noChangeAspect="1" noChangeArrowheads="1"/>
          </p:cNvPicPr>
          <p:nvPr/>
        </p:nvPicPr>
        <p:blipFill>
          <a:blip r:embed="rId3" cstate="print"/>
          <a:srcRect/>
          <a:stretch>
            <a:fillRect/>
          </a:stretch>
        </p:blipFill>
        <p:spPr bwMode="auto">
          <a:xfrm>
            <a:off x="0" y="-90488"/>
            <a:ext cx="9144000" cy="6948488"/>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a:xfrm>
            <a:off x="304800" y="304800"/>
            <a:ext cx="8534400" cy="1600200"/>
          </a:xfrm>
        </p:spPr>
        <p:txBody>
          <a:bodyPr/>
          <a:lstStyle/>
          <a:p>
            <a:r>
              <a:rPr lang="en-US" sz="2800" b="1">
                <a:solidFill>
                  <a:srgbClr val="000000"/>
                </a:solidFill>
                <a:effectLst>
                  <a:outerShdw blurRad="38100" dist="38100" dir="2700000" algn="tl">
                    <a:srgbClr val="FFFFFF"/>
                  </a:outerShdw>
                </a:effectLst>
                <a:latin typeface="Times New Roman" pitchFamily="18" charset="0"/>
              </a:rPr>
              <a:t>Fire has never before (or after 9/11) caused steel-framed hi-rises to completely collapse from crashing planes and/or extremely hot office fires. (Four examples are mentioned below:)</a:t>
            </a:r>
          </a:p>
        </p:txBody>
      </p:sp>
      <p:pic>
        <p:nvPicPr>
          <p:cNvPr id="243716" name="Picture 4" descr="04"/>
          <p:cNvPicPr>
            <a:picLocks noChangeAspect="1" noChangeArrowheads="1"/>
          </p:cNvPicPr>
          <p:nvPr/>
        </p:nvPicPr>
        <p:blipFill>
          <a:blip r:embed="rId3" cstate="print"/>
          <a:srcRect/>
          <a:stretch>
            <a:fillRect/>
          </a:stretch>
        </p:blipFill>
        <p:spPr bwMode="auto">
          <a:xfrm>
            <a:off x="5334000" y="1600200"/>
            <a:ext cx="3427413" cy="2687638"/>
          </a:xfrm>
          <a:prstGeom prst="rect">
            <a:avLst/>
          </a:prstGeom>
          <a:noFill/>
          <a:ln w="9525">
            <a:noFill/>
            <a:miter lim="800000"/>
            <a:headEnd/>
            <a:tailEnd/>
          </a:ln>
        </p:spPr>
      </p:pic>
      <p:pic>
        <p:nvPicPr>
          <p:cNvPr id="243717" name="Picture 5" descr="Highrise Fires"/>
          <p:cNvPicPr>
            <a:picLocks noChangeAspect="1" noChangeArrowheads="1"/>
          </p:cNvPicPr>
          <p:nvPr/>
        </p:nvPicPr>
        <p:blipFill>
          <a:blip r:embed="rId4" cstate="print"/>
          <a:srcRect/>
          <a:stretch>
            <a:fillRect/>
          </a:stretch>
        </p:blipFill>
        <p:spPr bwMode="auto">
          <a:xfrm>
            <a:off x="304800" y="2362200"/>
            <a:ext cx="5829300" cy="1925638"/>
          </a:xfrm>
          <a:prstGeom prst="rect">
            <a:avLst/>
          </a:prstGeom>
          <a:noFill/>
        </p:spPr>
      </p:pic>
      <p:pic>
        <p:nvPicPr>
          <p:cNvPr id="243719" name="Picture 7" descr="Fires CHart copy"/>
          <p:cNvPicPr>
            <a:picLocks noChangeAspect="1" noChangeArrowheads="1"/>
          </p:cNvPicPr>
          <p:nvPr/>
        </p:nvPicPr>
        <p:blipFill>
          <a:blip r:embed="rId5" cstate="print"/>
          <a:srcRect/>
          <a:stretch>
            <a:fillRect/>
          </a:stretch>
        </p:blipFill>
        <p:spPr bwMode="auto">
          <a:xfrm>
            <a:off x="304800" y="4495800"/>
            <a:ext cx="8420100" cy="2057400"/>
          </a:xfrm>
          <a:prstGeom prst="rect">
            <a:avLst/>
          </a:prstGeom>
          <a:noFill/>
        </p:spPr>
      </p:pic>
    </p:spTree>
  </p:cSld>
  <p:clrMapOvr>
    <a:masterClrMapping/>
  </p:clrMapOvr>
  <p:transition spd="med">
    <p:random/>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pic>
        <p:nvPicPr>
          <p:cNvPr id="257026" name="Picture 2" descr="Richard%20Gage%20220%20JPG80"/>
          <p:cNvPicPr>
            <a:picLocks noChangeAspect="1" noChangeArrowheads="1"/>
          </p:cNvPicPr>
          <p:nvPr/>
        </p:nvPicPr>
        <p:blipFill>
          <a:blip r:embed="rId3" cstate="print"/>
          <a:srcRect/>
          <a:stretch>
            <a:fillRect/>
          </a:stretch>
        </p:blipFill>
        <p:spPr bwMode="auto">
          <a:xfrm>
            <a:off x="762000" y="304800"/>
            <a:ext cx="2387600" cy="2794000"/>
          </a:xfrm>
          <a:prstGeom prst="rect">
            <a:avLst/>
          </a:prstGeom>
          <a:noFill/>
        </p:spPr>
      </p:pic>
      <p:sp>
        <p:nvSpPr>
          <p:cNvPr id="257027" name="Text Box 3"/>
          <p:cNvSpPr txBox="1">
            <a:spLocks noChangeArrowheads="1"/>
          </p:cNvSpPr>
          <p:nvPr/>
        </p:nvSpPr>
        <p:spPr bwMode="auto">
          <a:xfrm>
            <a:off x="304800" y="3276600"/>
            <a:ext cx="8534400" cy="701675"/>
          </a:xfrm>
          <a:prstGeom prst="rect">
            <a:avLst/>
          </a:prstGeom>
          <a:noFill/>
          <a:ln w="9525" algn="ctr">
            <a:noFill/>
            <a:miter lim="800000"/>
            <a:headEnd/>
            <a:tailEnd/>
          </a:ln>
          <a:effectLst/>
        </p:spPr>
        <p:txBody>
          <a:bodyPr anchor="b" anchorCtr="1">
            <a:spAutoFit/>
          </a:bodyPr>
          <a:lstStyle/>
          <a:p>
            <a:pPr>
              <a:spcBef>
                <a:spcPct val="50000"/>
              </a:spcBef>
              <a:buFontTx/>
              <a:buNone/>
            </a:pPr>
            <a:r>
              <a:rPr lang="en-US" sz="2000" b="1"/>
              <a:t>Architect Richard Gage, AIA</a:t>
            </a:r>
            <a:r>
              <a:rPr lang="en-US" sz="2000"/>
              <a:t> has now signed up over 1,000 certified Architects and Engineers from around the world who strongly doubt the “official story.”</a:t>
            </a:r>
          </a:p>
        </p:txBody>
      </p:sp>
      <p:pic>
        <p:nvPicPr>
          <p:cNvPr id="257028" name="Picture 4" descr="AE911TruthHomePageSlice"/>
          <p:cNvPicPr>
            <a:picLocks noChangeAspect="1" noChangeArrowheads="1"/>
          </p:cNvPicPr>
          <p:nvPr/>
        </p:nvPicPr>
        <p:blipFill>
          <a:blip r:embed="rId4" cstate="print"/>
          <a:srcRect/>
          <a:stretch>
            <a:fillRect/>
          </a:stretch>
        </p:blipFill>
        <p:spPr bwMode="auto">
          <a:xfrm>
            <a:off x="2133600" y="4191000"/>
            <a:ext cx="6419850" cy="1462088"/>
          </a:xfrm>
          <a:prstGeom prst="rect">
            <a:avLst/>
          </a:prstGeom>
          <a:noFill/>
        </p:spPr>
      </p:pic>
      <p:sp>
        <p:nvSpPr>
          <p:cNvPr id="257029" name="Text Box 5"/>
          <p:cNvSpPr txBox="1">
            <a:spLocks noChangeArrowheads="1"/>
          </p:cNvSpPr>
          <p:nvPr/>
        </p:nvSpPr>
        <p:spPr bwMode="auto">
          <a:xfrm>
            <a:off x="2133600" y="5867400"/>
            <a:ext cx="6400800" cy="519113"/>
          </a:xfrm>
          <a:prstGeom prst="rect">
            <a:avLst/>
          </a:prstGeom>
          <a:noFill/>
          <a:ln w="9525" algn="ctr">
            <a:noFill/>
            <a:miter lim="800000"/>
            <a:headEnd/>
            <a:tailEnd/>
          </a:ln>
          <a:effectLst/>
        </p:spPr>
        <p:txBody>
          <a:bodyPr anchor="b" anchorCtr="1">
            <a:spAutoFit/>
          </a:bodyPr>
          <a:lstStyle/>
          <a:p>
            <a:pPr>
              <a:spcBef>
                <a:spcPct val="50000"/>
              </a:spcBef>
              <a:buFontTx/>
              <a:buNone/>
            </a:pPr>
            <a:r>
              <a:rPr lang="en-US" sz="2800"/>
              <a:t>Their website: </a:t>
            </a:r>
            <a:r>
              <a:rPr lang="en-US" sz="2800" b="1"/>
              <a:t>www.AE911Truth.org</a:t>
            </a:r>
          </a:p>
        </p:txBody>
      </p:sp>
    </p:spTree>
  </p:cSld>
  <p:clrMapOvr>
    <a:masterClrMapping/>
  </p:clrMapOvr>
  <p:transition spd="med">
    <p:random/>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pic>
        <p:nvPicPr>
          <p:cNvPr id="245770" name="Picture 10" descr="Alt Text"/>
          <p:cNvPicPr>
            <a:picLocks noChangeAspect="1" noChangeArrowheads="1"/>
          </p:cNvPicPr>
          <p:nvPr/>
        </p:nvPicPr>
        <p:blipFill>
          <a:blip r:embed="rId3" cstate="print"/>
          <a:srcRect/>
          <a:stretch>
            <a:fillRect/>
          </a:stretch>
        </p:blipFill>
        <p:spPr bwMode="auto">
          <a:xfrm>
            <a:off x="914400" y="533400"/>
            <a:ext cx="3333750" cy="5715000"/>
          </a:xfrm>
          <a:prstGeom prst="rect">
            <a:avLst/>
          </a:prstGeom>
          <a:noFill/>
        </p:spPr>
      </p:pic>
      <p:sp>
        <p:nvSpPr>
          <p:cNvPr id="245771" name="Text Box 11"/>
          <p:cNvSpPr txBox="1">
            <a:spLocks noChangeArrowheads="1"/>
          </p:cNvSpPr>
          <p:nvPr/>
        </p:nvSpPr>
        <p:spPr bwMode="auto">
          <a:xfrm>
            <a:off x="4419600" y="990600"/>
            <a:ext cx="4495800" cy="4849813"/>
          </a:xfrm>
          <a:prstGeom prst="rect">
            <a:avLst/>
          </a:prstGeom>
          <a:noFill/>
          <a:ln w="9525" algn="ctr">
            <a:noFill/>
            <a:miter lim="800000"/>
            <a:headEnd/>
            <a:tailEnd/>
          </a:ln>
          <a:effectLst/>
        </p:spPr>
        <p:txBody>
          <a:bodyPr anchor="b" anchorCtr="1">
            <a:spAutoFit/>
          </a:bodyPr>
          <a:lstStyle/>
          <a:p>
            <a:pPr>
              <a:buFontTx/>
              <a:buNone/>
            </a:pPr>
            <a:r>
              <a:rPr lang="en-US" sz="2800"/>
              <a:t>What caused 90,000 tons</a:t>
            </a:r>
          </a:p>
          <a:p>
            <a:pPr>
              <a:buFontTx/>
              <a:buNone/>
            </a:pPr>
            <a:r>
              <a:rPr lang="en-US" sz="2800"/>
              <a:t>of concrete to be transformed into dust the size of the width of a human hair and the consistency of talcum powder? Where were all the large chunks of concrete you would suspect would have resulted from a “pancake collapse”?</a:t>
            </a:r>
          </a:p>
          <a:p>
            <a:pPr>
              <a:buFontTx/>
              <a:buNone/>
            </a:pPr>
            <a:endParaRPr lang="en-US" sz="3200"/>
          </a:p>
        </p:txBody>
      </p:sp>
    </p:spTree>
  </p:cSld>
  <p:clrMapOvr>
    <a:masterClrMapping/>
  </p:clrMapOvr>
  <p:transition spd="med">
    <p:random/>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pic>
        <p:nvPicPr>
          <p:cNvPr id="321538" name="Picture 2" descr="Steven Jones"/>
          <p:cNvPicPr>
            <a:picLocks noChangeAspect="1" noChangeArrowheads="1"/>
          </p:cNvPicPr>
          <p:nvPr/>
        </p:nvPicPr>
        <p:blipFill>
          <a:blip r:embed="rId3" cstate="print"/>
          <a:srcRect/>
          <a:stretch>
            <a:fillRect/>
          </a:stretch>
        </p:blipFill>
        <p:spPr bwMode="auto">
          <a:xfrm>
            <a:off x="838200" y="381000"/>
            <a:ext cx="2314575" cy="2743200"/>
          </a:xfrm>
          <a:prstGeom prst="rect">
            <a:avLst/>
          </a:prstGeom>
          <a:noFill/>
        </p:spPr>
      </p:pic>
      <p:sp>
        <p:nvSpPr>
          <p:cNvPr id="321539" name="Text Box 3"/>
          <p:cNvSpPr txBox="1">
            <a:spLocks noChangeArrowheads="1"/>
          </p:cNvSpPr>
          <p:nvPr/>
        </p:nvSpPr>
        <p:spPr bwMode="auto">
          <a:xfrm>
            <a:off x="609600" y="3200400"/>
            <a:ext cx="2819400" cy="396875"/>
          </a:xfrm>
          <a:prstGeom prst="rect">
            <a:avLst/>
          </a:prstGeom>
          <a:noFill/>
          <a:ln w="9525" algn="ctr">
            <a:noFill/>
            <a:miter lim="800000"/>
            <a:headEnd/>
            <a:tailEnd/>
          </a:ln>
          <a:effectLst/>
        </p:spPr>
        <p:txBody>
          <a:bodyPr anchor="b" anchorCtr="1">
            <a:spAutoFit/>
          </a:bodyPr>
          <a:lstStyle/>
          <a:p>
            <a:pPr>
              <a:spcBef>
                <a:spcPct val="50000"/>
              </a:spcBef>
              <a:buFontTx/>
              <a:buNone/>
            </a:pPr>
            <a:r>
              <a:rPr lang="en-US" sz="2000"/>
              <a:t>Dr. Steven Jones, Phd.</a:t>
            </a:r>
          </a:p>
        </p:txBody>
      </p:sp>
      <p:pic>
        <p:nvPicPr>
          <p:cNvPr id="321540" name="Picture 4" descr="Rodriguez_150"/>
          <p:cNvPicPr>
            <a:picLocks noChangeAspect="1" noChangeArrowheads="1"/>
          </p:cNvPicPr>
          <p:nvPr/>
        </p:nvPicPr>
        <p:blipFill>
          <a:blip r:embed="rId4" cstate="print"/>
          <a:srcRect/>
          <a:stretch>
            <a:fillRect/>
          </a:stretch>
        </p:blipFill>
        <p:spPr bwMode="auto">
          <a:xfrm>
            <a:off x="1066800" y="3657600"/>
            <a:ext cx="1828800" cy="2438400"/>
          </a:xfrm>
          <a:prstGeom prst="rect">
            <a:avLst/>
          </a:prstGeom>
          <a:noFill/>
        </p:spPr>
      </p:pic>
      <p:sp>
        <p:nvSpPr>
          <p:cNvPr id="321541" name="Text Box 5"/>
          <p:cNvSpPr txBox="1">
            <a:spLocks noChangeArrowheads="1"/>
          </p:cNvSpPr>
          <p:nvPr/>
        </p:nvSpPr>
        <p:spPr bwMode="auto">
          <a:xfrm>
            <a:off x="209550" y="6172200"/>
            <a:ext cx="3657600" cy="396875"/>
          </a:xfrm>
          <a:prstGeom prst="rect">
            <a:avLst/>
          </a:prstGeom>
          <a:noFill/>
          <a:ln w="9525" algn="ctr">
            <a:noFill/>
            <a:miter lim="800000"/>
            <a:headEnd/>
            <a:tailEnd/>
          </a:ln>
          <a:effectLst/>
        </p:spPr>
        <p:txBody>
          <a:bodyPr anchor="b" anchorCtr="1">
            <a:spAutoFit/>
          </a:bodyPr>
          <a:lstStyle/>
          <a:p>
            <a:pPr>
              <a:spcBef>
                <a:spcPct val="50000"/>
              </a:spcBef>
              <a:buFontTx/>
              <a:buNone/>
            </a:pPr>
            <a:r>
              <a:rPr lang="en-US" sz="2000"/>
              <a:t> Custodian Willie Rodriguez</a:t>
            </a:r>
          </a:p>
        </p:txBody>
      </p:sp>
      <p:pic>
        <p:nvPicPr>
          <p:cNvPr id="321542" name="Picture 6" descr="molten-steel"/>
          <p:cNvPicPr>
            <a:picLocks noChangeAspect="1" noChangeArrowheads="1"/>
          </p:cNvPicPr>
          <p:nvPr/>
        </p:nvPicPr>
        <p:blipFill>
          <a:blip r:embed="rId5" cstate="print"/>
          <a:srcRect/>
          <a:stretch>
            <a:fillRect/>
          </a:stretch>
        </p:blipFill>
        <p:spPr bwMode="auto">
          <a:xfrm>
            <a:off x="3581400" y="381000"/>
            <a:ext cx="4603750" cy="3303588"/>
          </a:xfrm>
          <a:prstGeom prst="rect">
            <a:avLst/>
          </a:prstGeom>
          <a:noFill/>
        </p:spPr>
      </p:pic>
      <p:sp>
        <p:nvSpPr>
          <p:cNvPr id="321543" name="Text Box 7"/>
          <p:cNvSpPr txBox="1">
            <a:spLocks noChangeArrowheads="1"/>
          </p:cNvSpPr>
          <p:nvPr/>
        </p:nvSpPr>
        <p:spPr bwMode="auto">
          <a:xfrm>
            <a:off x="3657600" y="4114800"/>
            <a:ext cx="4625975" cy="1798638"/>
          </a:xfrm>
          <a:prstGeom prst="rect">
            <a:avLst/>
          </a:prstGeom>
          <a:noFill/>
          <a:ln w="9525" algn="ctr">
            <a:noFill/>
            <a:miter lim="800000"/>
            <a:headEnd/>
            <a:tailEnd/>
          </a:ln>
          <a:effectLst/>
        </p:spPr>
        <p:txBody>
          <a:bodyPr anchor="b" anchorCtr="1">
            <a:spAutoFit/>
          </a:bodyPr>
          <a:lstStyle/>
          <a:p>
            <a:pPr algn="ctr">
              <a:spcBef>
                <a:spcPct val="50000"/>
              </a:spcBef>
              <a:buFontTx/>
              <a:buNone/>
            </a:pPr>
            <a:r>
              <a:rPr lang="en-US" sz="3200"/>
              <a:t> Molten metal being</a:t>
            </a:r>
          </a:p>
          <a:p>
            <a:pPr algn="ctr">
              <a:spcBef>
                <a:spcPct val="50000"/>
              </a:spcBef>
              <a:buFontTx/>
              <a:buNone/>
            </a:pPr>
            <a:r>
              <a:rPr lang="en-US" sz="3200"/>
              <a:t>pulled from the rubble weeks after the collapses.</a:t>
            </a:r>
          </a:p>
        </p:txBody>
      </p:sp>
    </p:spTree>
  </p:cSld>
  <p:clrMapOvr>
    <a:masterClrMapping/>
  </p:clrMapOvr>
  <p:transition spd="med">
    <p:random/>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248836" name="Text Box 4"/>
          <p:cNvSpPr txBox="1">
            <a:spLocks noChangeArrowheads="1"/>
          </p:cNvSpPr>
          <p:nvPr/>
        </p:nvSpPr>
        <p:spPr bwMode="auto">
          <a:xfrm>
            <a:off x="304800" y="1233488"/>
            <a:ext cx="8456613" cy="517525"/>
          </a:xfrm>
          <a:prstGeom prst="rect">
            <a:avLst/>
          </a:prstGeom>
          <a:noFill/>
          <a:ln w="9525" algn="ctr">
            <a:noFill/>
            <a:miter lim="800000"/>
            <a:headEnd/>
            <a:tailEnd/>
          </a:ln>
          <a:effectLst/>
        </p:spPr>
        <p:txBody>
          <a:bodyPr/>
          <a:lstStyle/>
          <a:p>
            <a:pPr>
              <a:spcBef>
                <a:spcPct val="50000"/>
              </a:spcBef>
              <a:buFontTx/>
              <a:buNone/>
            </a:pPr>
            <a:endParaRPr lang="en-CA" sz="2800"/>
          </a:p>
        </p:txBody>
      </p:sp>
      <p:sp>
        <p:nvSpPr>
          <p:cNvPr id="248838" name="Rectangle 6"/>
          <p:cNvSpPr>
            <a:spLocks noGrp="1" noChangeArrowheads="1"/>
          </p:cNvSpPr>
          <p:nvPr>
            <p:ph type="title"/>
          </p:nvPr>
        </p:nvSpPr>
        <p:spPr>
          <a:xfrm>
            <a:off x="304800" y="304800"/>
            <a:ext cx="8534400" cy="762000"/>
          </a:xfrm>
          <a:noFill/>
          <a:ln/>
        </p:spPr>
        <p:txBody>
          <a:bodyPr/>
          <a:lstStyle/>
          <a:p>
            <a:r>
              <a:rPr lang="en-US" sz="2800" b="1">
                <a:solidFill>
                  <a:srgbClr val="000000"/>
                </a:solidFill>
                <a:effectLst>
                  <a:outerShdw blurRad="38100" dist="38100" dir="2700000" algn="tl">
                    <a:srgbClr val="FFFFFF"/>
                  </a:outerShdw>
                </a:effectLst>
                <a:latin typeface="Times New Roman" pitchFamily="18" charset="0"/>
              </a:rPr>
              <a:t>The 3</a:t>
            </a:r>
            <a:r>
              <a:rPr lang="en-US" sz="2800" b="1" baseline="30000">
                <a:solidFill>
                  <a:srgbClr val="000000"/>
                </a:solidFill>
                <a:effectLst>
                  <a:outerShdw blurRad="38100" dist="38100" dir="2700000" algn="tl">
                    <a:srgbClr val="FFFFFF"/>
                  </a:outerShdw>
                </a:effectLst>
                <a:latin typeface="Times New Roman" pitchFamily="18" charset="0"/>
              </a:rPr>
              <a:t>rd</a:t>
            </a:r>
            <a:r>
              <a:rPr lang="en-US" sz="2800" b="1">
                <a:solidFill>
                  <a:srgbClr val="000000"/>
                </a:solidFill>
                <a:effectLst>
                  <a:outerShdw blurRad="38100" dist="38100" dir="2700000" algn="tl">
                    <a:srgbClr val="FFFFFF"/>
                  </a:outerShdw>
                </a:effectLst>
                <a:latin typeface="Times New Roman" pitchFamily="18" charset="0"/>
              </a:rPr>
              <a:t> Plane that hit the Pentagon, </a:t>
            </a:r>
            <a:br>
              <a:rPr lang="en-US" sz="2800" b="1">
                <a:solidFill>
                  <a:srgbClr val="000000"/>
                </a:solidFill>
                <a:effectLst>
                  <a:outerShdw blurRad="38100" dist="38100" dir="2700000" algn="tl">
                    <a:srgbClr val="FFFFFF"/>
                  </a:outerShdw>
                </a:effectLst>
                <a:latin typeface="Times New Roman" pitchFamily="18" charset="0"/>
              </a:rPr>
            </a:br>
            <a:r>
              <a:rPr lang="en-US" sz="2800" b="1">
                <a:solidFill>
                  <a:srgbClr val="000000"/>
                </a:solidFill>
                <a:effectLst>
                  <a:outerShdw blurRad="38100" dist="38100" dir="2700000" algn="tl">
                    <a:srgbClr val="FFFFFF"/>
                  </a:outerShdw>
                </a:effectLst>
                <a:latin typeface="Times New Roman" pitchFamily="18" charset="0"/>
              </a:rPr>
              <a:t>disappeared … into the building.</a:t>
            </a:r>
          </a:p>
        </p:txBody>
      </p:sp>
      <p:pic>
        <p:nvPicPr>
          <p:cNvPr id="248839" name="Picture 7" descr="07"/>
          <p:cNvPicPr>
            <a:picLocks noChangeAspect="1" noChangeArrowheads="1"/>
          </p:cNvPicPr>
          <p:nvPr/>
        </p:nvPicPr>
        <p:blipFill>
          <a:blip r:embed="rId3" cstate="print"/>
          <a:srcRect/>
          <a:stretch>
            <a:fillRect/>
          </a:stretch>
        </p:blipFill>
        <p:spPr bwMode="auto">
          <a:xfrm>
            <a:off x="1295400" y="2590800"/>
            <a:ext cx="3429000" cy="2243138"/>
          </a:xfrm>
          <a:prstGeom prst="rect">
            <a:avLst/>
          </a:prstGeom>
          <a:noFill/>
          <a:ln w="9525">
            <a:noFill/>
            <a:miter lim="800000"/>
            <a:headEnd/>
            <a:tailEnd/>
          </a:ln>
        </p:spPr>
      </p:pic>
      <p:pic>
        <p:nvPicPr>
          <p:cNvPr id="248840" name="Picture 8" descr="pentagonxox30"/>
          <p:cNvPicPr>
            <a:picLocks noChangeAspect="1" noChangeArrowheads="1"/>
          </p:cNvPicPr>
          <p:nvPr/>
        </p:nvPicPr>
        <p:blipFill>
          <a:blip r:embed="rId4" cstate="print"/>
          <a:srcRect/>
          <a:stretch>
            <a:fillRect/>
          </a:stretch>
        </p:blipFill>
        <p:spPr bwMode="auto">
          <a:xfrm>
            <a:off x="304800" y="4800600"/>
            <a:ext cx="3656013" cy="1828800"/>
          </a:xfrm>
          <a:prstGeom prst="rect">
            <a:avLst/>
          </a:prstGeom>
          <a:noFill/>
          <a:ln w="9525">
            <a:noFill/>
            <a:miter lim="800000"/>
            <a:headEnd/>
            <a:tailEnd/>
          </a:ln>
        </p:spPr>
      </p:pic>
      <p:pic>
        <p:nvPicPr>
          <p:cNvPr id="248841" name="Picture 9" descr="Pentagon"/>
          <p:cNvPicPr>
            <a:picLocks noChangeAspect="1" noChangeArrowheads="1"/>
          </p:cNvPicPr>
          <p:nvPr/>
        </p:nvPicPr>
        <p:blipFill>
          <a:blip r:embed="rId5" cstate="print"/>
          <a:srcRect r="7785"/>
          <a:stretch>
            <a:fillRect/>
          </a:stretch>
        </p:blipFill>
        <p:spPr bwMode="auto">
          <a:xfrm>
            <a:off x="4953000" y="3810000"/>
            <a:ext cx="1898650" cy="2701925"/>
          </a:xfrm>
          <a:prstGeom prst="rect">
            <a:avLst/>
          </a:prstGeom>
          <a:noFill/>
        </p:spPr>
      </p:pic>
      <p:pic>
        <p:nvPicPr>
          <p:cNvPr id="248842" name="Picture 10" descr="08"/>
          <p:cNvPicPr>
            <a:picLocks noChangeAspect="1" noChangeArrowheads="1"/>
          </p:cNvPicPr>
          <p:nvPr/>
        </p:nvPicPr>
        <p:blipFill>
          <a:blip r:embed="rId6" cstate="print"/>
          <a:srcRect/>
          <a:stretch>
            <a:fillRect/>
          </a:stretch>
        </p:blipFill>
        <p:spPr bwMode="auto">
          <a:xfrm>
            <a:off x="228600" y="1257300"/>
            <a:ext cx="1617663" cy="1028700"/>
          </a:xfrm>
          <a:prstGeom prst="rect">
            <a:avLst/>
          </a:prstGeom>
          <a:noFill/>
        </p:spPr>
      </p:pic>
      <p:pic>
        <p:nvPicPr>
          <p:cNvPr id="248843" name="Picture 11" descr="08"/>
          <p:cNvPicPr>
            <a:picLocks noChangeAspect="1" noChangeArrowheads="1"/>
          </p:cNvPicPr>
          <p:nvPr/>
        </p:nvPicPr>
        <p:blipFill>
          <a:blip r:embed="rId7" cstate="print"/>
          <a:srcRect/>
          <a:stretch>
            <a:fillRect/>
          </a:stretch>
        </p:blipFill>
        <p:spPr bwMode="auto">
          <a:xfrm>
            <a:off x="2057400" y="1257300"/>
            <a:ext cx="1617663" cy="1025525"/>
          </a:xfrm>
          <a:prstGeom prst="rect">
            <a:avLst/>
          </a:prstGeom>
          <a:noFill/>
        </p:spPr>
      </p:pic>
      <p:pic>
        <p:nvPicPr>
          <p:cNvPr id="248844" name="Picture 12" descr="08"/>
          <p:cNvPicPr>
            <a:picLocks noChangeAspect="1" noChangeArrowheads="1"/>
          </p:cNvPicPr>
          <p:nvPr/>
        </p:nvPicPr>
        <p:blipFill>
          <a:blip r:embed="rId8" cstate="print"/>
          <a:srcRect/>
          <a:stretch>
            <a:fillRect/>
          </a:stretch>
        </p:blipFill>
        <p:spPr bwMode="auto">
          <a:xfrm>
            <a:off x="3886200" y="1257300"/>
            <a:ext cx="1617663" cy="1028700"/>
          </a:xfrm>
          <a:prstGeom prst="rect">
            <a:avLst/>
          </a:prstGeom>
          <a:noFill/>
        </p:spPr>
      </p:pic>
      <p:pic>
        <p:nvPicPr>
          <p:cNvPr id="248845" name="Picture 13" descr="08"/>
          <p:cNvPicPr>
            <a:picLocks noChangeAspect="1" noChangeArrowheads="1"/>
          </p:cNvPicPr>
          <p:nvPr/>
        </p:nvPicPr>
        <p:blipFill>
          <a:blip r:embed="rId9" cstate="print"/>
          <a:srcRect/>
          <a:stretch>
            <a:fillRect/>
          </a:stretch>
        </p:blipFill>
        <p:spPr bwMode="auto">
          <a:xfrm>
            <a:off x="5715000" y="1257300"/>
            <a:ext cx="1617663" cy="1020763"/>
          </a:xfrm>
          <a:prstGeom prst="rect">
            <a:avLst/>
          </a:prstGeom>
          <a:noFill/>
        </p:spPr>
      </p:pic>
      <p:pic>
        <p:nvPicPr>
          <p:cNvPr id="248847" name="Picture 15" descr="Pentagon"/>
          <p:cNvPicPr>
            <a:picLocks noChangeAspect="1" noChangeArrowheads="1"/>
          </p:cNvPicPr>
          <p:nvPr/>
        </p:nvPicPr>
        <p:blipFill>
          <a:blip r:embed="rId10" cstate="print"/>
          <a:srcRect/>
          <a:stretch>
            <a:fillRect/>
          </a:stretch>
        </p:blipFill>
        <p:spPr bwMode="auto">
          <a:xfrm>
            <a:off x="6324600" y="2362200"/>
            <a:ext cx="2667000" cy="1958975"/>
          </a:xfrm>
          <a:prstGeom prst="rect">
            <a:avLst/>
          </a:prstGeom>
          <a:noFill/>
        </p:spPr>
      </p:pic>
    </p:spTree>
  </p:cSld>
  <p:clrMapOvr>
    <a:masterClrMapping/>
  </p:clrMapOvr>
  <p:transition spd="med">
    <p:random/>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250884" name="Rectangle 4"/>
          <p:cNvSpPr>
            <a:spLocks noGrp="1" noChangeArrowheads="1"/>
          </p:cNvSpPr>
          <p:nvPr>
            <p:ph type="title"/>
          </p:nvPr>
        </p:nvSpPr>
        <p:spPr>
          <a:xfrm>
            <a:off x="304800" y="304800"/>
            <a:ext cx="8534400" cy="990600"/>
          </a:xfrm>
          <a:noFill/>
          <a:ln/>
        </p:spPr>
        <p:txBody>
          <a:bodyPr/>
          <a:lstStyle/>
          <a:p>
            <a:r>
              <a:rPr lang="en-US" sz="2800" b="1">
                <a:solidFill>
                  <a:srgbClr val="000000"/>
                </a:solidFill>
                <a:effectLst>
                  <a:outerShdw blurRad="38100" dist="38100" dir="2700000" algn="tl">
                    <a:srgbClr val="FFFFFF"/>
                  </a:outerShdw>
                </a:effectLst>
                <a:latin typeface="Times New Roman" pitchFamily="18" charset="0"/>
              </a:rPr>
              <a:t>As did the 4</a:t>
            </a:r>
            <a:r>
              <a:rPr lang="en-US" sz="2800" b="1" baseline="30000">
                <a:solidFill>
                  <a:srgbClr val="000000"/>
                </a:solidFill>
                <a:effectLst>
                  <a:outerShdw blurRad="38100" dist="38100" dir="2700000" algn="tl">
                    <a:srgbClr val="FFFFFF"/>
                  </a:outerShdw>
                </a:effectLst>
                <a:latin typeface="Times New Roman" pitchFamily="18" charset="0"/>
              </a:rPr>
              <a:t>th</a:t>
            </a:r>
            <a:r>
              <a:rPr lang="en-US" sz="2800" b="1">
                <a:solidFill>
                  <a:srgbClr val="000000"/>
                </a:solidFill>
                <a:effectLst>
                  <a:outerShdw blurRad="38100" dist="38100" dir="2700000" algn="tl">
                    <a:srgbClr val="FFFFFF"/>
                  </a:outerShdw>
                </a:effectLst>
                <a:latin typeface="Times New Roman" pitchFamily="18" charset="0"/>
              </a:rPr>
              <a:t> plane that crashed into a field near Shanksville, Pennsylvania, which disappeared into a field.</a:t>
            </a:r>
          </a:p>
        </p:txBody>
      </p:sp>
      <p:pic>
        <p:nvPicPr>
          <p:cNvPr id="250885" name="Picture 5" descr="09"/>
          <p:cNvPicPr>
            <a:picLocks noChangeAspect="1" noChangeArrowheads="1"/>
          </p:cNvPicPr>
          <p:nvPr/>
        </p:nvPicPr>
        <p:blipFill>
          <a:blip r:embed="rId3" cstate="print"/>
          <a:srcRect t="7732" b="10309"/>
          <a:stretch>
            <a:fillRect/>
          </a:stretch>
        </p:blipFill>
        <p:spPr bwMode="auto">
          <a:xfrm>
            <a:off x="457200" y="1524000"/>
            <a:ext cx="5354638" cy="2659063"/>
          </a:xfrm>
          <a:prstGeom prst="rect">
            <a:avLst/>
          </a:prstGeom>
          <a:noFill/>
        </p:spPr>
      </p:pic>
      <p:pic>
        <p:nvPicPr>
          <p:cNvPr id="250886" name="Picture 6" descr="09"/>
          <p:cNvPicPr>
            <a:picLocks noChangeAspect="1" noChangeArrowheads="1"/>
          </p:cNvPicPr>
          <p:nvPr/>
        </p:nvPicPr>
        <p:blipFill>
          <a:blip r:embed="rId4" cstate="print"/>
          <a:srcRect r="9143"/>
          <a:stretch>
            <a:fillRect/>
          </a:stretch>
        </p:blipFill>
        <p:spPr bwMode="auto">
          <a:xfrm>
            <a:off x="6096000" y="1744663"/>
            <a:ext cx="2725738" cy="1714500"/>
          </a:xfrm>
          <a:prstGeom prst="rect">
            <a:avLst/>
          </a:prstGeom>
          <a:noFill/>
        </p:spPr>
      </p:pic>
      <p:pic>
        <p:nvPicPr>
          <p:cNvPr id="250887" name="Picture 7" descr="09"/>
          <p:cNvPicPr>
            <a:picLocks noChangeAspect="1" noChangeArrowheads="1"/>
          </p:cNvPicPr>
          <p:nvPr/>
        </p:nvPicPr>
        <p:blipFill>
          <a:blip r:embed="rId5" cstate="print"/>
          <a:srcRect t="8000" b="24001"/>
          <a:stretch>
            <a:fillRect/>
          </a:stretch>
        </p:blipFill>
        <p:spPr bwMode="auto">
          <a:xfrm>
            <a:off x="4394200" y="4030663"/>
            <a:ext cx="4597400" cy="2133600"/>
          </a:xfrm>
          <a:prstGeom prst="rect">
            <a:avLst/>
          </a:prstGeom>
          <a:noFill/>
          <a:ln w="9525">
            <a:noFill/>
            <a:miter lim="800000"/>
            <a:headEnd/>
            <a:tailEnd/>
          </a:ln>
        </p:spPr>
      </p:pic>
      <p:pic>
        <p:nvPicPr>
          <p:cNvPr id="250888" name="Picture 8" descr="09"/>
          <p:cNvPicPr>
            <a:picLocks noChangeAspect="1" noChangeArrowheads="1"/>
          </p:cNvPicPr>
          <p:nvPr/>
        </p:nvPicPr>
        <p:blipFill>
          <a:blip r:embed="rId6" cstate="print"/>
          <a:srcRect/>
          <a:stretch>
            <a:fillRect/>
          </a:stretch>
        </p:blipFill>
        <p:spPr bwMode="auto">
          <a:xfrm>
            <a:off x="2209800" y="4335463"/>
            <a:ext cx="1836738" cy="1377950"/>
          </a:xfrm>
          <a:prstGeom prst="rect">
            <a:avLst/>
          </a:prstGeom>
          <a:noFill/>
          <a:ln w="9525">
            <a:noFill/>
            <a:miter lim="800000"/>
            <a:headEnd/>
            <a:tailEnd/>
          </a:ln>
        </p:spPr>
      </p:pic>
      <p:pic>
        <p:nvPicPr>
          <p:cNvPr id="250889" name="Picture 9" descr="09"/>
          <p:cNvPicPr>
            <a:picLocks noChangeAspect="1" noChangeArrowheads="1"/>
          </p:cNvPicPr>
          <p:nvPr/>
        </p:nvPicPr>
        <p:blipFill>
          <a:blip r:embed="rId7" cstate="print"/>
          <a:srcRect/>
          <a:stretch>
            <a:fillRect/>
          </a:stretch>
        </p:blipFill>
        <p:spPr bwMode="auto">
          <a:xfrm>
            <a:off x="304800" y="4335463"/>
            <a:ext cx="1836738" cy="1377950"/>
          </a:xfrm>
          <a:prstGeom prst="rect">
            <a:avLst/>
          </a:prstGeom>
          <a:noFill/>
        </p:spPr>
      </p:pic>
      <p:sp>
        <p:nvSpPr>
          <p:cNvPr id="250890" name="Text Box 10"/>
          <p:cNvSpPr txBox="1">
            <a:spLocks noChangeArrowheads="1"/>
          </p:cNvSpPr>
          <p:nvPr/>
        </p:nvSpPr>
        <p:spPr bwMode="auto">
          <a:xfrm>
            <a:off x="304800" y="5943600"/>
            <a:ext cx="3886200" cy="457200"/>
          </a:xfrm>
          <a:prstGeom prst="rect">
            <a:avLst/>
          </a:prstGeom>
          <a:noFill/>
          <a:ln w="9525">
            <a:noFill/>
            <a:miter lim="800000"/>
            <a:headEnd/>
            <a:tailEnd/>
          </a:ln>
          <a:effectLst/>
        </p:spPr>
        <p:txBody>
          <a:bodyPr>
            <a:spAutoFit/>
          </a:bodyPr>
          <a:lstStyle/>
          <a:p>
            <a:pPr algn="ctr" eaLnBrk="0" hangingPunct="0">
              <a:spcBef>
                <a:spcPct val="50000"/>
              </a:spcBef>
              <a:buFontTx/>
              <a:buNone/>
            </a:pPr>
            <a:r>
              <a:rPr lang="en-US" sz="2400" b="1"/>
              <a:t>Small Pieces of Debris</a:t>
            </a:r>
            <a:endParaRPr lang="en-US" sz="2400"/>
          </a:p>
        </p:txBody>
      </p:sp>
    </p:spTree>
  </p:cSld>
  <p:clrMapOvr>
    <a:masterClrMapping/>
  </p:clrMapOvr>
  <p:transition spd="med">
    <p:random/>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252932" name="Rectangle 4"/>
          <p:cNvSpPr>
            <a:spLocks noGrp="1" noChangeArrowheads="1"/>
          </p:cNvSpPr>
          <p:nvPr>
            <p:ph type="title"/>
          </p:nvPr>
        </p:nvSpPr>
        <p:spPr>
          <a:xfrm>
            <a:off x="152400" y="304800"/>
            <a:ext cx="8839200" cy="990600"/>
          </a:xfrm>
          <a:noFill/>
          <a:ln/>
        </p:spPr>
        <p:txBody>
          <a:bodyPr/>
          <a:lstStyle/>
          <a:p>
            <a:r>
              <a:rPr lang="en-US" sz="2800" b="1">
                <a:solidFill>
                  <a:srgbClr val="000000"/>
                </a:solidFill>
                <a:effectLst>
                  <a:outerShdw blurRad="38100" dist="38100" dir="2700000" algn="tl">
                    <a:srgbClr val="FFFFFF"/>
                  </a:outerShdw>
                </a:effectLst>
                <a:latin typeface="Times New Roman" pitchFamily="18" charset="0"/>
              </a:rPr>
              <a:t>Later that day WTC Building 7 collapsed due to structural failure due to falling debris and ensuing fires.</a:t>
            </a:r>
          </a:p>
        </p:txBody>
      </p:sp>
      <p:pic>
        <p:nvPicPr>
          <p:cNvPr id="252933" name="Picture 5" descr="06"/>
          <p:cNvPicPr>
            <a:picLocks noChangeAspect="1" noChangeArrowheads="1"/>
          </p:cNvPicPr>
          <p:nvPr/>
        </p:nvPicPr>
        <p:blipFill>
          <a:blip r:embed="rId3" cstate="print"/>
          <a:srcRect/>
          <a:stretch>
            <a:fillRect/>
          </a:stretch>
        </p:blipFill>
        <p:spPr bwMode="auto">
          <a:xfrm>
            <a:off x="533400" y="1371600"/>
            <a:ext cx="3886200" cy="5181600"/>
          </a:xfrm>
          <a:prstGeom prst="rect">
            <a:avLst/>
          </a:prstGeom>
          <a:noFill/>
          <a:ln w="9525">
            <a:noFill/>
            <a:miter lim="800000"/>
            <a:headEnd/>
            <a:tailEnd/>
          </a:ln>
        </p:spPr>
      </p:pic>
      <p:pic>
        <p:nvPicPr>
          <p:cNvPr id="252934" name="Picture 6" descr="WTC7_Rubble_FromNOAA"/>
          <p:cNvPicPr preferRelativeResize="0">
            <a:picLocks noChangeArrowheads="1"/>
          </p:cNvPicPr>
          <p:nvPr/>
        </p:nvPicPr>
        <p:blipFill>
          <a:blip r:embed="rId4" cstate="print"/>
          <a:srcRect/>
          <a:stretch>
            <a:fillRect/>
          </a:stretch>
        </p:blipFill>
        <p:spPr bwMode="auto">
          <a:xfrm>
            <a:off x="4876800" y="1600200"/>
            <a:ext cx="3784600" cy="2559050"/>
          </a:xfrm>
          <a:prstGeom prst="rect">
            <a:avLst/>
          </a:prstGeom>
          <a:noFill/>
          <a:ln w="9525">
            <a:noFill/>
            <a:miter lim="800000"/>
            <a:headEnd/>
            <a:tailEnd/>
          </a:ln>
        </p:spPr>
      </p:pic>
      <p:pic>
        <p:nvPicPr>
          <p:cNvPr id="252935" name="Picture 7" descr="Barry Jennings"/>
          <p:cNvPicPr>
            <a:picLocks noChangeAspect="1" noChangeArrowheads="1"/>
          </p:cNvPicPr>
          <p:nvPr/>
        </p:nvPicPr>
        <p:blipFill>
          <a:blip r:embed="rId5" cstate="print"/>
          <a:srcRect/>
          <a:stretch>
            <a:fillRect/>
          </a:stretch>
        </p:blipFill>
        <p:spPr bwMode="auto">
          <a:xfrm>
            <a:off x="6096000" y="4267200"/>
            <a:ext cx="1647825" cy="1828800"/>
          </a:xfrm>
          <a:prstGeom prst="rect">
            <a:avLst/>
          </a:prstGeom>
          <a:noFill/>
        </p:spPr>
      </p:pic>
      <p:sp>
        <p:nvSpPr>
          <p:cNvPr id="252938" name="Text Box 10"/>
          <p:cNvSpPr txBox="1">
            <a:spLocks noChangeArrowheads="1"/>
          </p:cNvSpPr>
          <p:nvPr/>
        </p:nvSpPr>
        <p:spPr bwMode="auto">
          <a:xfrm>
            <a:off x="4114800" y="6096000"/>
            <a:ext cx="5029200" cy="396875"/>
          </a:xfrm>
          <a:prstGeom prst="rect">
            <a:avLst/>
          </a:prstGeom>
          <a:noFill/>
          <a:ln w="9525" algn="ctr">
            <a:noFill/>
            <a:miter lim="800000"/>
            <a:headEnd/>
            <a:tailEnd/>
          </a:ln>
          <a:effectLst/>
        </p:spPr>
        <p:txBody>
          <a:bodyPr anchor="b" anchorCtr="1">
            <a:spAutoFit/>
          </a:bodyPr>
          <a:lstStyle/>
          <a:p>
            <a:pPr>
              <a:spcBef>
                <a:spcPct val="50000"/>
              </a:spcBef>
              <a:buFontTx/>
              <a:buNone/>
            </a:pPr>
            <a:r>
              <a:rPr lang="en-US" sz="2000"/>
              <a:t>     </a:t>
            </a:r>
            <a:r>
              <a:rPr lang="en-US" sz="1800"/>
              <a:t>Eyewitness </a:t>
            </a:r>
            <a:r>
              <a:rPr lang="en-US" sz="1800" b="1"/>
              <a:t>Barry Jennings</a:t>
            </a:r>
            <a:r>
              <a:rPr lang="en-US" sz="1800"/>
              <a:t> heard explosions.</a:t>
            </a:r>
          </a:p>
        </p:txBody>
      </p:sp>
    </p:spTree>
  </p:cSld>
  <p:clrMapOvr>
    <a:masterClrMapping/>
  </p:clrMapOvr>
  <p:transition spd="med">
    <p:random/>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pic>
        <p:nvPicPr>
          <p:cNvPr id="254980" name="Picture 4" descr="Larry_Silverstein"/>
          <p:cNvPicPr>
            <a:picLocks noChangeAspect="1" noChangeArrowheads="1"/>
          </p:cNvPicPr>
          <p:nvPr/>
        </p:nvPicPr>
        <p:blipFill>
          <a:blip r:embed="rId3" cstate="print"/>
          <a:srcRect/>
          <a:stretch>
            <a:fillRect/>
          </a:stretch>
        </p:blipFill>
        <p:spPr bwMode="auto">
          <a:xfrm>
            <a:off x="2895600" y="457200"/>
            <a:ext cx="2540000" cy="3048000"/>
          </a:xfrm>
          <a:prstGeom prst="rect">
            <a:avLst/>
          </a:prstGeom>
          <a:noFill/>
        </p:spPr>
      </p:pic>
      <p:sp>
        <p:nvSpPr>
          <p:cNvPr id="254981" name="Text Box 5"/>
          <p:cNvSpPr txBox="1">
            <a:spLocks noChangeArrowheads="1"/>
          </p:cNvSpPr>
          <p:nvPr/>
        </p:nvSpPr>
        <p:spPr bwMode="auto">
          <a:xfrm>
            <a:off x="533400" y="3581400"/>
            <a:ext cx="7239000" cy="396875"/>
          </a:xfrm>
          <a:prstGeom prst="rect">
            <a:avLst/>
          </a:prstGeom>
          <a:noFill/>
          <a:ln w="9525" algn="ctr">
            <a:noFill/>
            <a:miter lim="800000"/>
            <a:headEnd/>
            <a:tailEnd/>
          </a:ln>
          <a:effectLst/>
        </p:spPr>
        <p:txBody>
          <a:bodyPr anchor="b" anchorCtr="1">
            <a:spAutoFit/>
          </a:bodyPr>
          <a:lstStyle/>
          <a:p>
            <a:pPr>
              <a:spcBef>
                <a:spcPct val="50000"/>
              </a:spcBef>
              <a:buFontTx/>
              <a:buNone/>
            </a:pPr>
            <a:r>
              <a:rPr lang="en-US" sz="2000" b="1"/>
              <a:t>Larry Silverstein, Landlord and Owner of WTC Building 7</a:t>
            </a:r>
          </a:p>
        </p:txBody>
      </p:sp>
      <p:sp>
        <p:nvSpPr>
          <p:cNvPr id="254982" name="Text Box 6"/>
          <p:cNvSpPr txBox="1">
            <a:spLocks noChangeArrowheads="1"/>
          </p:cNvSpPr>
          <p:nvPr/>
        </p:nvSpPr>
        <p:spPr bwMode="auto">
          <a:xfrm>
            <a:off x="304800" y="4114800"/>
            <a:ext cx="8610600" cy="2282825"/>
          </a:xfrm>
          <a:prstGeom prst="rect">
            <a:avLst/>
          </a:prstGeom>
          <a:noFill/>
          <a:ln w="9525" algn="ctr">
            <a:noFill/>
            <a:miter lim="800000"/>
            <a:headEnd/>
            <a:tailEnd/>
          </a:ln>
          <a:effectLst/>
        </p:spPr>
        <p:txBody>
          <a:bodyPr anchor="b" anchorCtr="1">
            <a:spAutoFit/>
          </a:bodyPr>
          <a:lstStyle/>
          <a:p>
            <a:pPr>
              <a:buFontTx/>
              <a:buNone/>
            </a:pPr>
            <a:r>
              <a:rPr lang="en-US" sz="2400"/>
              <a:t>“I remember getting a call from the fire department commander, telling me that they were not sure that they were gonna be able to contain the fire, and I said, ‘You know, we’ve had such a terrible loss of life, maybe the smartest thing to do is ... pull it.’ </a:t>
            </a:r>
          </a:p>
          <a:p>
            <a:pPr>
              <a:buFontTx/>
              <a:buNone/>
            </a:pPr>
            <a:r>
              <a:rPr lang="en-US" sz="2400"/>
              <a:t>And they made that decision to pull and then we watched the building collapse.” </a:t>
            </a:r>
          </a:p>
        </p:txBody>
      </p:sp>
    </p:spTree>
  </p:cSld>
  <p:clrMapOvr>
    <a:masterClrMapping/>
  </p:clrMapOvr>
  <p:transition spd="med">
    <p:random/>
  </p:transition>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FFCC99"/>
        </a:solidFill>
        <a:effectLst/>
      </p:bgPr>
    </p:bg>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609600" y="4357688"/>
            <a:ext cx="7696200" cy="2132012"/>
          </a:xfrm>
          <a:prstGeom prst="rect">
            <a:avLst/>
          </a:prstGeom>
          <a:noFill/>
          <a:ln w="9525" algn="ctr">
            <a:noFill/>
            <a:miter lim="800000"/>
            <a:headEnd/>
            <a:tailEnd/>
          </a:ln>
          <a:effectLst/>
        </p:spPr>
        <p:txBody>
          <a:bodyPr anchor="b" anchorCtr="1">
            <a:spAutoFit/>
          </a:bodyPr>
          <a:lstStyle/>
          <a:p>
            <a:pPr>
              <a:buFontTx/>
              <a:buNone/>
            </a:pPr>
            <a:r>
              <a:rPr lang="en-US" sz="2400" b="1"/>
              <a:t>“The 9/11 Commission was set-up to fail.”</a:t>
            </a:r>
          </a:p>
          <a:p>
            <a:pPr>
              <a:buFontTx/>
              <a:buNone/>
            </a:pPr>
            <a:endParaRPr lang="en-US" sz="2400" b="1"/>
          </a:p>
          <a:p>
            <a:pPr>
              <a:buFontTx/>
              <a:buNone/>
            </a:pPr>
            <a:r>
              <a:rPr lang="en-US" sz="2400" b="1"/>
              <a:t>… at least according to the two chairmen of the 9/11 Commission: Thomas H. Kean and Lee H. Hamilton.</a:t>
            </a:r>
          </a:p>
          <a:p>
            <a:pPr>
              <a:buFontTx/>
              <a:buNone/>
            </a:pPr>
            <a:endParaRPr lang="en-US" sz="2000" b="1"/>
          </a:p>
          <a:p>
            <a:pPr>
              <a:buFontTx/>
              <a:buNone/>
            </a:pPr>
            <a:r>
              <a:rPr lang="en-US" sz="1800" b="1"/>
              <a:t>In their book: </a:t>
            </a:r>
            <a:r>
              <a:rPr lang="en-US" sz="1800" b="1" i="1"/>
              <a:t>Without Precedent: The Inside Story of the 9/11 Commission</a:t>
            </a:r>
          </a:p>
        </p:txBody>
      </p:sp>
      <p:pic>
        <p:nvPicPr>
          <p:cNvPr id="49156" name="Picture 4" descr="lee%20hamilton%20kean%20mtp%20december%202005-288x183"/>
          <p:cNvPicPr>
            <a:picLocks noChangeAspect="1" noChangeArrowheads="1"/>
          </p:cNvPicPr>
          <p:nvPr/>
        </p:nvPicPr>
        <p:blipFill>
          <a:blip r:embed="rId3" cstate="print"/>
          <a:srcRect/>
          <a:stretch>
            <a:fillRect/>
          </a:stretch>
        </p:blipFill>
        <p:spPr bwMode="auto">
          <a:xfrm>
            <a:off x="609600" y="533400"/>
            <a:ext cx="5105400" cy="3244850"/>
          </a:xfrm>
          <a:prstGeom prst="rect">
            <a:avLst/>
          </a:prstGeom>
          <a:noFill/>
        </p:spPr>
      </p:pic>
      <p:pic>
        <p:nvPicPr>
          <p:cNvPr id="49158" name="Picture 6" descr="911report"/>
          <p:cNvPicPr>
            <a:picLocks noChangeAspect="1" noChangeArrowheads="1"/>
          </p:cNvPicPr>
          <p:nvPr/>
        </p:nvPicPr>
        <p:blipFill>
          <a:blip r:embed="rId4" cstate="print"/>
          <a:srcRect/>
          <a:stretch>
            <a:fillRect/>
          </a:stretch>
        </p:blipFill>
        <p:spPr bwMode="auto">
          <a:xfrm>
            <a:off x="6400800" y="609600"/>
            <a:ext cx="2405063" cy="3176588"/>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pic>
        <p:nvPicPr>
          <p:cNvPr id="260100" name="Picture 4" descr="TheJerseyGirls"/>
          <p:cNvPicPr>
            <a:picLocks noChangeAspect="1" noChangeArrowheads="1"/>
          </p:cNvPicPr>
          <p:nvPr/>
        </p:nvPicPr>
        <p:blipFill>
          <a:blip r:embed="rId3" cstate="print"/>
          <a:srcRect/>
          <a:stretch>
            <a:fillRect/>
          </a:stretch>
        </p:blipFill>
        <p:spPr bwMode="auto">
          <a:xfrm>
            <a:off x="2362200" y="1371600"/>
            <a:ext cx="4445000" cy="3378200"/>
          </a:xfrm>
          <a:prstGeom prst="rect">
            <a:avLst/>
          </a:prstGeom>
          <a:noFill/>
        </p:spPr>
      </p:pic>
      <p:sp>
        <p:nvSpPr>
          <p:cNvPr id="260101" name="Text Box 5"/>
          <p:cNvSpPr txBox="1">
            <a:spLocks noChangeArrowheads="1"/>
          </p:cNvSpPr>
          <p:nvPr/>
        </p:nvSpPr>
        <p:spPr bwMode="auto">
          <a:xfrm>
            <a:off x="2133600" y="5334000"/>
            <a:ext cx="5029200" cy="854075"/>
          </a:xfrm>
          <a:prstGeom prst="rect">
            <a:avLst/>
          </a:prstGeom>
          <a:noFill/>
          <a:ln w="9525" algn="ctr">
            <a:noFill/>
            <a:miter lim="800000"/>
            <a:headEnd/>
            <a:tailEnd/>
          </a:ln>
          <a:effectLst/>
        </p:spPr>
        <p:txBody>
          <a:bodyPr anchor="b" anchorCtr="1">
            <a:spAutoFit/>
          </a:bodyPr>
          <a:lstStyle/>
          <a:p>
            <a:pPr algn="ctr">
              <a:spcBef>
                <a:spcPct val="50000"/>
              </a:spcBef>
              <a:buFontTx/>
              <a:buNone/>
            </a:pPr>
            <a:r>
              <a:rPr lang="en-US" sz="2000" b="1"/>
              <a:t>The Jersey Girls – Four of the Many</a:t>
            </a:r>
          </a:p>
          <a:p>
            <a:pPr algn="ctr">
              <a:spcBef>
                <a:spcPct val="50000"/>
              </a:spcBef>
              <a:buFontTx/>
              <a:buNone/>
            </a:pPr>
            <a:r>
              <a:rPr lang="en-US" sz="2000" b="1"/>
              <a:t>Members of the Family Steering Committee</a:t>
            </a:r>
          </a:p>
        </p:txBody>
      </p:sp>
    </p:spTree>
  </p:cSld>
  <p:clrMapOvr>
    <a:masterClrMapping/>
  </p:clrMapOvr>
  <p:transition spd="med">
    <p:random/>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pic>
        <p:nvPicPr>
          <p:cNvPr id="327685" name="Picture 5" descr="Alt Text"/>
          <p:cNvPicPr>
            <a:picLocks noChangeAspect="1" noChangeArrowheads="1"/>
          </p:cNvPicPr>
          <p:nvPr/>
        </p:nvPicPr>
        <p:blipFill>
          <a:blip r:embed="rId3" cstate="print"/>
          <a:srcRect/>
          <a:stretch>
            <a:fillRect/>
          </a:stretch>
        </p:blipFill>
        <p:spPr bwMode="auto">
          <a:xfrm>
            <a:off x="298450" y="152400"/>
            <a:ext cx="3822700" cy="6553200"/>
          </a:xfrm>
          <a:prstGeom prst="rect">
            <a:avLst/>
          </a:prstGeom>
          <a:noFill/>
        </p:spPr>
      </p:pic>
      <p:pic>
        <p:nvPicPr>
          <p:cNvPr id="327687" name="Picture 7" descr="Alt Text"/>
          <p:cNvPicPr>
            <a:picLocks noChangeAspect="1" noChangeArrowheads="1"/>
          </p:cNvPicPr>
          <p:nvPr/>
        </p:nvPicPr>
        <p:blipFill>
          <a:blip r:embed="rId4" cstate="print"/>
          <a:srcRect/>
          <a:stretch>
            <a:fillRect/>
          </a:stretch>
        </p:blipFill>
        <p:spPr bwMode="auto">
          <a:xfrm>
            <a:off x="4495800" y="152400"/>
            <a:ext cx="4229100" cy="3214688"/>
          </a:xfrm>
          <a:prstGeom prst="rect">
            <a:avLst/>
          </a:prstGeom>
          <a:noFill/>
        </p:spPr>
      </p:pic>
      <p:pic>
        <p:nvPicPr>
          <p:cNvPr id="327689" name="Picture 9" descr="Alt Text"/>
          <p:cNvPicPr>
            <a:picLocks noChangeAspect="1" noChangeArrowheads="1"/>
          </p:cNvPicPr>
          <p:nvPr/>
        </p:nvPicPr>
        <p:blipFill>
          <a:blip r:embed="rId5" cstate="print"/>
          <a:srcRect/>
          <a:stretch>
            <a:fillRect/>
          </a:stretch>
        </p:blipFill>
        <p:spPr bwMode="auto">
          <a:xfrm>
            <a:off x="4495800" y="3505200"/>
            <a:ext cx="4267200" cy="3235325"/>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258052" name="Rectangle 4"/>
          <p:cNvSpPr>
            <a:spLocks noGrp="1" noChangeArrowheads="1"/>
          </p:cNvSpPr>
          <p:nvPr>
            <p:ph type="title"/>
          </p:nvPr>
        </p:nvSpPr>
        <p:spPr>
          <a:xfrm>
            <a:off x="304800" y="304800"/>
            <a:ext cx="8534400" cy="609600"/>
          </a:xfrm>
          <a:noFill/>
          <a:ln/>
        </p:spPr>
        <p:txBody>
          <a:bodyPr/>
          <a:lstStyle/>
          <a:p>
            <a:r>
              <a:rPr lang="en-US" sz="2800" b="1">
                <a:solidFill>
                  <a:srgbClr val="000000"/>
                </a:solidFill>
                <a:effectLst>
                  <a:outerShdw blurRad="38100" dist="38100" dir="2700000" algn="tl">
                    <a:srgbClr val="FFFFFF"/>
                  </a:outerShdw>
                </a:effectLst>
                <a:latin typeface="Times New Roman" pitchFamily="18" charset="0"/>
              </a:rPr>
              <a:t>The 9/11 Commission found that …</a:t>
            </a:r>
          </a:p>
        </p:txBody>
      </p:sp>
      <p:pic>
        <p:nvPicPr>
          <p:cNvPr id="258053" name="Picture 5" descr="Kean1"/>
          <p:cNvPicPr>
            <a:picLocks noChangeAspect="1" noChangeArrowheads="1"/>
          </p:cNvPicPr>
          <p:nvPr/>
        </p:nvPicPr>
        <p:blipFill>
          <a:blip r:embed="rId3" cstate="print"/>
          <a:srcRect/>
          <a:stretch>
            <a:fillRect/>
          </a:stretch>
        </p:blipFill>
        <p:spPr bwMode="auto">
          <a:xfrm>
            <a:off x="3124200" y="1143000"/>
            <a:ext cx="2574925" cy="2971800"/>
          </a:xfrm>
          <a:prstGeom prst="rect">
            <a:avLst/>
          </a:prstGeom>
          <a:noFill/>
        </p:spPr>
      </p:pic>
      <p:pic>
        <p:nvPicPr>
          <p:cNvPr id="258054" name="Picture 6" descr="Hamilton"/>
          <p:cNvPicPr>
            <a:picLocks noChangeAspect="1" noChangeArrowheads="1"/>
          </p:cNvPicPr>
          <p:nvPr/>
        </p:nvPicPr>
        <p:blipFill>
          <a:blip r:embed="rId4" cstate="print"/>
          <a:srcRect/>
          <a:stretch>
            <a:fillRect/>
          </a:stretch>
        </p:blipFill>
        <p:spPr bwMode="auto">
          <a:xfrm>
            <a:off x="457200" y="1295400"/>
            <a:ext cx="2427288" cy="2660650"/>
          </a:xfrm>
          <a:prstGeom prst="rect">
            <a:avLst/>
          </a:prstGeom>
          <a:noFill/>
        </p:spPr>
      </p:pic>
      <p:sp>
        <p:nvSpPr>
          <p:cNvPr id="258055" name="Text Box 7"/>
          <p:cNvSpPr txBox="1">
            <a:spLocks noChangeArrowheads="1"/>
          </p:cNvSpPr>
          <p:nvPr/>
        </p:nvSpPr>
        <p:spPr bwMode="auto">
          <a:xfrm>
            <a:off x="457200" y="4038600"/>
            <a:ext cx="2514600" cy="396875"/>
          </a:xfrm>
          <a:prstGeom prst="rect">
            <a:avLst/>
          </a:prstGeom>
          <a:noFill/>
          <a:ln w="9525" algn="ctr">
            <a:noFill/>
            <a:miter lim="800000"/>
            <a:headEnd/>
            <a:tailEnd/>
          </a:ln>
          <a:effectLst/>
        </p:spPr>
        <p:txBody>
          <a:bodyPr anchor="b" anchorCtr="1">
            <a:spAutoFit/>
          </a:bodyPr>
          <a:lstStyle/>
          <a:p>
            <a:pPr>
              <a:spcBef>
                <a:spcPct val="50000"/>
              </a:spcBef>
              <a:buFontTx/>
              <a:buNone/>
            </a:pPr>
            <a:r>
              <a:rPr lang="en-US" sz="2000" b="1"/>
              <a:t>Lee Hamilton</a:t>
            </a:r>
          </a:p>
        </p:txBody>
      </p:sp>
      <p:sp>
        <p:nvSpPr>
          <p:cNvPr id="258056" name="Text Box 8"/>
          <p:cNvSpPr txBox="1">
            <a:spLocks noChangeArrowheads="1"/>
          </p:cNvSpPr>
          <p:nvPr/>
        </p:nvSpPr>
        <p:spPr bwMode="auto">
          <a:xfrm>
            <a:off x="3124200" y="4114800"/>
            <a:ext cx="2514600" cy="396875"/>
          </a:xfrm>
          <a:prstGeom prst="rect">
            <a:avLst/>
          </a:prstGeom>
          <a:noFill/>
          <a:ln w="9525" algn="ctr">
            <a:noFill/>
            <a:miter lim="800000"/>
            <a:headEnd/>
            <a:tailEnd/>
          </a:ln>
          <a:effectLst/>
        </p:spPr>
        <p:txBody>
          <a:bodyPr anchor="b" anchorCtr="1">
            <a:spAutoFit/>
          </a:bodyPr>
          <a:lstStyle/>
          <a:p>
            <a:pPr>
              <a:spcBef>
                <a:spcPct val="50000"/>
              </a:spcBef>
              <a:buFontTx/>
              <a:buNone/>
            </a:pPr>
            <a:r>
              <a:rPr lang="en-US" sz="2000" b="1"/>
              <a:t>Thomas Kean</a:t>
            </a:r>
          </a:p>
        </p:txBody>
      </p:sp>
      <p:pic>
        <p:nvPicPr>
          <p:cNvPr id="258057" name="Picture 9" descr="MaxCleland"/>
          <p:cNvPicPr>
            <a:picLocks noChangeAspect="1" noChangeArrowheads="1"/>
          </p:cNvPicPr>
          <p:nvPr/>
        </p:nvPicPr>
        <p:blipFill>
          <a:blip r:embed="rId5" cstate="print"/>
          <a:srcRect/>
          <a:stretch>
            <a:fillRect/>
          </a:stretch>
        </p:blipFill>
        <p:spPr bwMode="auto">
          <a:xfrm>
            <a:off x="6477000" y="1600200"/>
            <a:ext cx="1524000" cy="2057400"/>
          </a:xfrm>
          <a:prstGeom prst="rect">
            <a:avLst/>
          </a:prstGeom>
          <a:noFill/>
        </p:spPr>
      </p:pic>
      <p:sp>
        <p:nvSpPr>
          <p:cNvPr id="258058" name="Text Box 10"/>
          <p:cNvSpPr txBox="1">
            <a:spLocks noChangeArrowheads="1"/>
          </p:cNvSpPr>
          <p:nvPr/>
        </p:nvSpPr>
        <p:spPr bwMode="auto">
          <a:xfrm>
            <a:off x="6019800" y="3733800"/>
            <a:ext cx="2514600" cy="854075"/>
          </a:xfrm>
          <a:prstGeom prst="rect">
            <a:avLst/>
          </a:prstGeom>
          <a:noFill/>
          <a:ln w="9525" algn="ctr">
            <a:noFill/>
            <a:miter lim="800000"/>
            <a:headEnd/>
            <a:tailEnd/>
          </a:ln>
          <a:effectLst/>
        </p:spPr>
        <p:txBody>
          <a:bodyPr anchor="b" anchorCtr="1">
            <a:spAutoFit/>
          </a:bodyPr>
          <a:lstStyle/>
          <a:p>
            <a:pPr algn="ctr">
              <a:spcBef>
                <a:spcPct val="50000"/>
              </a:spcBef>
              <a:buFontTx/>
              <a:buNone/>
            </a:pPr>
            <a:r>
              <a:rPr lang="en-US" sz="2000" b="1"/>
              <a:t>Max Cleland</a:t>
            </a:r>
          </a:p>
          <a:p>
            <a:pPr algn="ctr">
              <a:spcBef>
                <a:spcPct val="50000"/>
              </a:spcBef>
              <a:buFontTx/>
              <a:buNone/>
            </a:pPr>
            <a:r>
              <a:rPr lang="en-US" sz="2000"/>
              <a:t>“It was a whitewash.”</a:t>
            </a:r>
          </a:p>
        </p:txBody>
      </p:sp>
      <p:pic>
        <p:nvPicPr>
          <p:cNvPr id="258059" name="Picture 11" descr="fbi_logo"/>
          <p:cNvPicPr>
            <a:picLocks noChangeAspect="1" noChangeArrowheads="1"/>
          </p:cNvPicPr>
          <p:nvPr/>
        </p:nvPicPr>
        <p:blipFill>
          <a:blip r:embed="rId6" cstate="print"/>
          <a:srcRect/>
          <a:stretch>
            <a:fillRect/>
          </a:stretch>
        </p:blipFill>
        <p:spPr bwMode="auto">
          <a:xfrm>
            <a:off x="3581400" y="4876800"/>
            <a:ext cx="1697038" cy="1752600"/>
          </a:xfrm>
          <a:prstGeom prst="rect">
            <a:avLst/>
          </a:prstGeom>
          <a:noFill/>
        </p:spPr>
      </p:pic>
      <p:pic>
        <p:nvPicPr>
          <p:cNvPr id="258060" name="Picture 12" descr="cia_logo"/>
          <p:cNvPicPr>
            <a:picLocks noChangeAspect="1" noChangeArrowheads="1"/>
          </p:cNvPicPr>
          <p:nvPr/>
        </p:nvPicPr>
        <p:blipFill>
          <a:blip r:embed="rId7" cstate="print"/>
          <a:srcRect/>
          <a:stretch>
            <a:fillRect/>
          </a:stretch>
        </p:blipFill>
        <p:spPr bwMode="auto">
          <a:xfrm>
            <a:off x="5638800" y="4876800"/>
            <a:ext cx="1727200" cy="1714500"/>
          </a:xfrm>
          <a:prstGeom prst="rect">
            <a:avLst/>
          </a:prstGeom>
          <a:noFill/>
        </p:spPr>
      </p:pic>
      <p:pic>
        <p:nvPicPr>
          <p:cNvPr id="258061" name="Picture 13" descr="NoRAD logo"/>
          <p:cNvPicPr>
            <a:picLocks noChangeAspect="1" noChangeArrowheads="1"/>
          </p:cNvPicPr>
          <p:nvPr/>
        </p:nvPicPr>
        <p:blipFill>
          <a:blip r:embed="rId8" cstate="print"/>
          <a:srcRect/>
          <a:stretch>
            <a:fillRect/>
          </a:stretch>
        </p:blipFill>
        <p:spPr bwMode="auto">
          <a:xfrm>
            <a:off x="1371600" y="4953000"/>
            <a:ext cx="1754188" cy="1614488"/>
          </a:xfrm>
          <a:prstGeom prst="rect">
            <a:avLst/>
          </a:prstGeom>
          <a:noFill/>
        </p:spPr>
      </p:pic>
    </p:spTree>
  </p:cSld>
  <p:clrMapOvr>
    <a:masterClrMapping/>
  </p:clrMapOvr>
  <p:transition spd="med">
    <p:random/>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262148" name="Rectangle 4"/>
          <p:cNvSpPr>
            <a:spLocks noGrp="1" noChangeArrowheads="1"/>
          </p:cNvSpPr>
          <p:nvPr>
            <p:ph type="title"/>
          </p:nvPr>
        </p:nvSpPr>
        <p:spPr>
          <a:xfrm>
            <a:off x="304800" y="304800"/>
            <a:ext cx="8534400" cy="685800"/>
          </a:xfrm>
          <a:noFill/>
          <a:ln/>
        </p:spPr>
        <p:txBody>
          <a:bodyPr/>
          <a:lstStyle/>
          <a:p>
            <a:r>
              <a:rPr lang="en-US" sz="2800" b="1">
                <a:solidFill>
                  <a:srgbClr val="000000"/>
                </a:solidFill>
                <a:effectLst>
                  <a:outerShdw blurRad="38100" dist="38100" dir="2700000" algn="tl">
                    <a:srgbClr val="FFFFFF"/>
                  </a:outerShdw>
                </a:effectLst>
                <a:latin typeface="Times New Roman" pitchFamily="18" charset="0"/>
              </a:rPr>
              <a:t>There were no prior warnings?</a:t>
            </a:r>
          </a:p>
        </p:txBody>
      </p:sp>
      <p:pic>
        <p:nvPicPr>
          <p:cNvPr id="262152" name="Picture 8" descr="John-Ashcroft"/>
          <p:cNvPicPr>
            <a:picLocks noChangeAspect="1" noChangeArrowheads="1"/>
          </p:cNvPicPr>
          <p:nvPr/>
        </p:nvPicPr>
        <p:blipFill>
          <a:blip r:embed="rId3" cstate="print"/>
          <a:srcRect/>
          <a:stretch>
            <a:fillRect/>
          </a:stretch>
        </p:blipFill>
        <p:spPr bwMode="auto">
          <a:xfrm>
            <a:off x="5257800" y="2574925"/>
            <a:ext cx="2286000" cy="2286000"/>
          </a:xfrm>
          <a:prstGeom prst="rect">
            <a:avLst/>
          </a:prstGeom>
          <a:noFill/>
        </p:spPr>
      </p:pic>
      <p:pic>
        <p:nvPicPr>
          <p:cNvPr id="262153" name="Picture 9" descr="Willie-Brown"/>
          <p:cNvPicPr>
            <a:picLocks noChangeAspect="1" noChangeArrowheads="1"/>
          </p:cNvPicPr>
          <p:nvPr/>
        </p:nvPicPr>
        <p:blipFill>
          <a:blip r:embed="rId4" cstate="print"/>
          <a:srcRect/>
          <a:stretch>
            <a:fillRect/>
          </a:stretch>
        </p:blipFill>
        <p:spPr bwMode="auto">
          <a:xfrm>
            <a:off x="1447800" y="2057400"/>
            <a:ext cx="2333625" cy="2009775"/>
          </a:xfrm>
          <a:prstGeom prst="rect">
            <a:avLst/>
          </a:prstGeom>
          <a:noFill/>
        </p:spPr>
      </p:pic>
      <p:sp>
        <p:nvSpPr>
          <p:cNvPr id="262154" name="Text Box 10"/>
          <p:cNvSpPr txBox="1">
            <a:spLocks noChangeArrowheads="1"/>
          </p:cNvSpPr>
          <p:nvPr/>
        </p:nvSpPr>
        <p:spPr bwMode="auto">
          <a:xfrm>
            <a:off x="1371600" y="4572000"/>
            <a:ext cx="2438400" cy="1158875"/>
          </a:xfrm>
          <a:prstGeom prst="rect">
            <a:avLst/>
          </a:prstGeom>
          <a:noFill/>
          <a:ln w="9525" algn="ctr">
            <a:noFill/>
            <a:miter lim="800000"/>
            <a:headEnd/>
            <a:tailEnd/>
          </a:ln>
          <a:effectLst/>
        </p:spPr>
        <p:txBody>
          <a:bodyPr anchor="b" anchorCtr="1">
            <a:spAutoFit/>
          </a:bodyPr>
          <a:lstStyle/>
          <a:p>
            <a:pPr>
              <a:spcBef>
                <a:spcPct val="50000"/>
              </a:spcBef>
              <a:buFontTx/>
              <a:buNone/>
            </a:pPr>
            <a:r>
              <a:rPr lang="en-US" sz="2000" b="1"/>
              <a:t>Mayor Willie Brown</a:t>
            </a:r>
          </a:p>
          <a:p>
            <a:pPr>
              <a:spcBef>
                <a:spcPct val="50000"/>
              </a:spcBef>
              <a:buFontTx/>
              <a:buNone/>
            </a:pPr>
            <a:r>
              <a:rPr lang="en-US" sz="2000" b="1"/>
              <a:t>was warned not to fly.</a:t>
            </a:r>
          </a:p>
        </p:txBody>
      </p:sp>
      <p:sp>
        <p:nvSpPr>
          <p:cNvPr id="262155" name="Text Box 11"/>
          <p:cNvSpPr txBox="1">
            <a:spLocks noChangeArrowheads="1"/>
          </p:cNvSpPr>
          <p:nvPr/>
        </p:nvSpPr>
        <p:spPr bwMode="auto">
          <a:xfrm>
            <a:off x="5257800" y="5181600"/>
            <a:ext cx="2438400" cy="1158875"/>
          </a:xfrm>
          <a:prstGeom prst="rect">
            <a:avLst/>
          </a:prstGeom>
          <a:noFill/>
          <a:ln w="9525" algn="ctr">
            <a:noFill/>
            <a:miter lim="800000"/>
            <a:headEnd/>
            <a:tailEnd/>
          </a:ln>
          <a:effectLst/>
        </p:spPr>
        <p:txBody>
          <a:bodyPr anchor="b" anchorCtr="1">
            <a:spAutoFit/>
          </a:bodyPr>
          <a:lstStyle/>
          <a:p>
            <a:pPr>
              <a:spcBef>
                <a:spcPct val="50000"/>
              </a:spcBef>
              <a:buFontTx/>
              <a:buNone/>
            </a:pPr>
            <a:r>
              <a:rPr lang="en-US" sz="2000" b="1"/>
              <a:t>John Ashcroft</a:t>
            </a:r>
          </a:p>
          <a:p>
            <a:pPr>
              <a:spcBef>
                <a:spcPct val="50000"/>
              </a:spcBef>
              <a:buFontTx/>
              <a:buNone/>
            </a:pPr>
            <a:r>
              <a:rPr lang="en-US" sz="2000" b="1"/>
              <a:t>was warned not to fly.</a:t>
            </a:r>
          </a:p>
        </p:txBody>
      </p:sp>
    </p:spTree>
  </p:cSld>
  <p:clrMapOvr>
    <a:masterClrMapping/>
  </p:clrMapOvr>
  <p:transition spd="med">
    <p:random/>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pic>
        <p:nvPicPr>
          <p:cNvPr id="264196" name="Picture 4" descr="UAL-logo"/>
          <p:cNvPicPr>
            <a:picLocks noChangeAspect="1" noChangeArrowheads="1"/>
          </p:cNvPicPr>
          <p:nvPr/>
        </p:nvPicPr>
        <p:blipFill>
          <a:blip r:embed="rId3" cstate="print"/>
          <a:srcRect/>
          <a:stretch>
            <a:fillRect/>
          </a:stretch>
        </p:blipFill>
        <p:spPr bwMode="auto">
          <a:xfrm>
            <a:off x="5181600" y="381000"/>
            <a:ext cx="3086100" cy="2463800"/>
          </a:xfrm>
          <a:prstGeom prst="rect">
            <a:avLst/>
          </a:prstGeom>
          <a:noFill/>
        </p:spPr>
      </p:pic>
      <p:pic>
        <p:nvPicPr>
          <p:cNvPr id="264197" name="Picture 5" descr="AA_logo"/>
          <p:cNvPicPr>
            <a:picLocks noChangeAspect="1" noChangeArrowheads="1"/>
          </p:cNvPicPr>
          <p:nvPr/>
        </p:nvPicPr>
        <p:blipFill>
          <a:blip r:embed="rId4" cstate="print"/>
          <a:srcRect/>
          <a:stretch>
            <a:fillRect/>
          </a:stretch>
        </p:blipFill>
        <p:spPr bwMode="auto">
          <a:xfrm>
            <a:off x="5181600" y="3224213"/>
            <a:ext cx="3048000" cy="2808287"/>
          </a:xfrm>
          <a:prstGeom prst="rect">
            <a:avLst/>
          </a:prstGeom>
          <a:noFill/>
        </p:spPr>
      </p:pic>
      <p:sp>
        <p:nvSpPr>
          <p:cNvPr id="264198" name="Text Box 6"/>
          <p:cNvSpPr txBox="1">
            <a:spLocks noChangeArrowheads="1"/>
          </p:cNvSpPr>
          <p:nvPr/>
        </p:nvSpPr>
        <p:spPr bwMode="auto">
          <a:xfrm>
            <a:off x="228600" y="960438"/>
            <a:ext cx="4652963" cy="5453062"/>
          </a:xfrm>
          <a:prstGeom prst="rect">
            <a:avLst/>
          </a:prstGeom>
          <a:noFill/>
          <a:ln w="9525" algn="ctr">
            <a:noFill/>
            <a:miter lim="800000"/>
            <a:headEnd/>
            <a:tailEnd/>
          </a:ln>
          <a:effectLst/>
        </p:spPr>
        <p:txBody>
          <a:bodyPr anchor="b" anchorCtr="1">
            <a:spAutoFit/>
          </a:bodyPr>
          <a:lstStyle/>
          <a:p>
            <a:pPr>
              <a:buFontTx/>
              <a:buNone/>
            </a:pPr>
            <a:r>
              <a:rPr lang="en-US" sz="3200"/>
              <a:t>Put options were placed, a</a:t>
            </a:r>
          </a:p>
          <a:p>
            <a:pPr>
              <a:buFontTx/>
              <a:buNone/>
            </a:pPr>
            <a:r>
              <a:rPr lang="en-US" sz="3200"/>
              <a:t>few days prior to the attacks, on United Airlines and American Airlines betting that their shares would drop in value on or after 9/11 …  which obviously they did!</a:t>
            </a:r>
          </a:p>
          <a:p>
            <a:pPr>
              <a:buFontTx/>
              <a:buNone/>
            </a:pPr>
            <a:endParaRPr lang="en-US" sz="3200"/>
          </a:p>
          <a:p>
            <a:pPr>
              <a:buFontTx/>
              <a:buNone/>
            </a:pPr>
            <a:r>
              <a:rPr lang="en-US" sz="3200"/>
              <a:t>SO WHO PROFITED?!</a:t>
            </a:r>
          </a:p>
          <a:p>
            <a:pPr>
              <a:buFontTx/>
              <a:buNone/>
            </a:pPr>
            <a:endParaRPr lang="en-US" sz="3200"/>
          </a:p>
        </p:txBody>
      </p:sp>
    </p:spTree>
  </p:cSld>
  <p:clrMapOvr>
    <a:masterClrMapping/>
  </p:clrMapOvr>
  <p:transition spd="med">
    <p:rand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entrefold"/>
          <p:cNvPicPr>
            <a:picLocks noChangeAspect="1" noChangeArrowheads="1"/>
          </p:cNvPicPr>
          <p:nvPr/>
        </p:nvPicPr>
        <p:blipFill>
          <a:blip r:embed="rId3" cstate="print"/>
          <a:srcRect l="2362" t="1807" r="3545" b="3613"/>
          <a:stretch>
            <a:fillRect/>
          </a:stretch>
        </p:blipFill>
        <p:spPr bwMode="auto">
          <a:xfrm>
            <a:off x="0" y="0"/>
            <a:ext cx="9151938" cy="6897688"/>
          </a:xfrm>
          <a:prstGeom prst="rect">
            <a:avLst/>
          </a:prstGeom>
          <a:noFill/>
          <a:ln w="9525">
            <a:noFill/>
            <a:miter lim="800000"/>
            <a:headEnd/>
            <a:tailEnd/>
          </a:ln>
        </p:spPr>
      </p:pic>
      <p:pic>
        <p:nvPicPr>
          <p:cNvPr id="32772" name="Picture 4" descr="GO Logo"/>
          <p:cNvPicPr>
            <a:picLocks noChangeAspect="1" noChangeArrowheads="1"/>
          </p:cNvPicPr>
          <p:nvPr/>
        </p:nvPicPr>
        <p:blipFill>
          <a:blip r:embed="rId4" cstate="print"/>
          <a:srcRect/>
          <a:stretch>
            <a:fillRect/>
          </a:stretch>
        </p:blipFill>
        <p:spPr bwMode="auto">
          <a:xfrm>
            <a:off x="7315200" y="0"/>
            <a:ext cx="1838325" cy="2708275"/>
          </a:xfrm>
          <a:prstGeom prst="rect">
            <a:avLst/>
          </a:prstGeom>
          <a:noFill/>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8" name="Rectangle 4"/>
          <p:cNvSpPr>
            <a:spLocks noChangeArrowheads="1"/>
          </p:cNvSpPr>
          <p:nvPr/>
        </p:nvSpPr>
        <p:spPr bwMode="auto">
          <a:xfrm>
            <a:off x="228600" y="381000"/>
            <a:ext cx="8610600" cy="946150"/>
          </a:xfrm>
          <a:prstGeom prst="rect">
            <a:avLst/>
          </a:prstGeom>
          <a:noFill/>
          <a:ln w="9525" algn="ctr">
            <a:noFill/>
            <a:miter lim="800000"/>
            <a:headEnd/>
            <a:tailEnd/>
          </a:ln>
          <a:effectLst/>
        </p:spPr>
        <p:txBody>
          <a:bodyPr anchor="ctr">
            <a:spAutoFit/>
          </a:bodyPr>
          <a:lstStyle/>
          <a:p>
            <a:pPr>
              <a:buFontTx/>
              <a:buNone/>
            </a:pPr>
            <a:r>
              <a:rPr lang="en-US" sz="2800" b="1">
                <a:solidFill>
                  <a:schemeClr val="tx1"/>
                </a:solidFill>
                <a:effectLst>
                  <a:outerShdw blurRad="38100" dist="38100" dir="2700000" algn="tl">
                    <a:srgbClr val="000000"/>
                  </a:outerShdw>
                </a:effectLst>
              </a:rPr>
              <a:t>And that multiple US government intelligence failures were to blame.</a:t>
            </a:r>
          </a:p>
        </p:txBody>
      </p:sp>
      <p:pic>
        <p:nvPicPr>
          <p:cNvPr id="272389" name="Picture 5" descr="415_sibel_edmonds"/>
          <p:cNvPicPr>
            <a:picLocks noChangeAspect="1" noChangeArrowheads="1"/>
          </p:cNvPicPr>
          <p:nvPr/>
        </p:nvPicPr>
        <p:blipFill>
          <a:blip r:embed="rId3" cstate="print"/>
          <a:srcRect/>
          <a:stretch>
            <a:fillRect/>
          </a:stretch>
        </p:blipFill>
        <p:spPr bwMode="auto">
          <a:xfrm>
            <a:off x="4191000" y="1143000"/>
            <a:ext cx="1574800" cy="2006600"/>
          </a:xfrm>
          <a:prstGeom prst="rect">
            <a:avLst/>
          </a:prstGeom>
          <a:noFill/>
        </p:spPr>
      </p:pic>
      <p:pic>
        <p:nvPicPr>
          <p:cNvPr id="272390" name="Picture 6" descr="Anthony%20ShafferD%20220%20JPG80"/>
          <p:cNvPicPr>
            <a:picLocks noChangeAspect="1" noChangeArrowheads="1"/>
          </p:cNvPicPr>
          <p:nvPr/>
        </p:nvPicPr>
        <p:blipFill>
          <a:blip r:embed="rId4" cstate="print"/>
          <a:srcRect/>
          <a:stretch>
            <a:fillRect/>
          </a:stretch>
        </p:blipFill>
        <p:spPr bwMode="auto">
          <a:xfrm>
            <a:off x="685800" y="4572000"/>
            <a:ext cx="1600200" cy="2095500"/>
          </a:xfrm>
          <a:prstGeom prst="rect">
            <a:avLst/>
          </a:prstGeom>
          <a:noFill/>
        </p:spPr>
      </p:pic>
      <p:pic>
        <p:nvPicPr>
          <p:cNvPr id="272391" name="Picture 7" descr="Michael Springmann"/>
          <p:cNvPicPr>
            <a:picLocks noChangeAspect="1" noChangeArrowheads="1"/>
          </p:cNvPicPr>
          <p:nvPr/>
        </p:nvPicPr>
        <p:blipFill>
          <a:blip r:embed="rId5" cstate="print"/>
          <a:srcRect/>
          <a:stretch>
            <a:fillRect/>
          </a:stretch>
        </p:blipFill>
        <p:spPr bwMode="auto">
          <a:xfrm>
            <a:off x="6324600" y="2209800"/>
            <a:ext cx="1971675" cy="2286000"/>
          </a:xfrm>
          <a:prstGeom prst="rect">
            <a:avLst/>
          </a:prstGeom>
          <a:noFill/>
        </p:spPr>
      </p:pic>
      <p:pic>
        <p:nvPicPr>
          <p:cNvPr id="272392" name="Picture 8" descr="robert_wright"/>
          <p:cNvPicPr>
            <a:picLocks noChangeAspect="1" noChangeArrowheads="1"/>
          </p:cNvPicPr>
          <p:nvPr/>
        </p:nvPicPr>
        <p:blipFill>
          <a:blip r:embed="rId6" cstate="print"/>
          <a:srcRect/>
          <a:stretch>
            <a:fillRect/>
          </a:stretch>
        </p:blipFill>
        <p:spPr bwMode="auto">
          <a:xfrm>
            <a:off x="3352800" y="4114800"/>
            <a:ext cx="1371600" cy="2009775"/>
          </a:xfrm>
          <a:prstGeom prst="rect">
            <a:avLst/>
          </a:prstGeom>
          <a:noFill/>
        </p:spPr>
      </p:pic>
      <p:pic>
        <p:nvPicPr>
          <p:cNvPr id="272393" name="Picture 9" descr="rowley"/>
          <p:cNvPicPr>
            <a:picLocks noChangeAspect="1" noChangeArrowheads="1"/>
          </p:cNvPicPr>
          <p:nvPr/>
        </p:nvPicPr>
        <p:blipFill>
          <a:blip r:embed="rId7" cstate="print"/>
          <a:srcRect/>
          <a:stretch>
            <a:fillRect/>
          </a:stretch>
        </p:blipFill>
        <p:spPr bwMode="auto">
          <a:xfrm>
            <a:off x="1371600" y="1600200"/>
            <a:ext cx="1968500" cy="2133600"/>
          </a:xfrm>
          <a:prstGeom prst="rect">
            <a:avLst/>
          </a:prstGeom>
          <a:noFill/>
        </p:spPr>
      </p:pic>
      <p:sp>
        <p:nvSpPr>
          <p:cNvPr id="272394" name="Text Box 10"/>
          <p:cNvSpPr txBox="1">
            <a:spLocks noChangeArrowheads="1"/>
          </p:cNvSpPr>
          <p:nvPr/>
        </p:nvSpPr>
        <p:spPr bwMode="auto">
          <a:xfrm>
            <a:off x="152400" y="2057400"/>
            <a:ext cx="1219200" cy="701675"/>
          </a:xfrm>
          <a:prstGeom prst="rect">
            <a:avLst/>
          </a:prstGeom>
          <a:noFill/>
          <a:ln w="9525" algn="ctr">
            <a:noFill/>
            <a:miter lim="800000"/>
            <a:headEnd/>
            <a:tailEnd/>
          </a:ln>
          <a:effectLst/>
        </p:spPr>
        <p:txBody>
          <a:bodyPr anchor="b" anchorCtr="1">
            <a:spAutoFit/>
          </a:bodyPr>
          <a:lstStyle/>
          <a:p>
            <a:pPr>
              <a:spcBef>
                <a:spcPct val="50000"/>
              </a:spcBef>
              <a:buFontTx/>
              <a:buNone/>
            </a:pPr>
            <a:r>
              <a:rPr lang="en-US" sz="2000" b="1">
                <a:solidFill>
                  <a:schemeClr val="tx1"/>
                </a:solidFill>
                <a:effectLst>
                  <a:outerShdw blurRad="38100" dist="38100" dir="2700000" algn="tl">
                    <a:srgbClr val="000000"/>
                  </a:outerShdw>
                </a:effectLst>
              </a:rPr>
              <a:t>Coleen Rowley</a:t>
            </a:r>
            <a:endParaRPr lang="en-US" sz="2000">
              <a:solidFill>
                <a:schemeClr val="tx1"/>
              </a:solidFill>
              <a:effectLst>
                <a:outerShdw blurRad="38100" dist="38100" dir="2700000" algn="tl">
                  <a:srgbClr val="000000"/>
                </a:outerShdw>
              </a:effectLst>
            </a:endParaRPr>
          </a:p>
        </p:txBody>
      </p:sp>
      <p:sp>
        <p:nvSpPr>
          <p:cNvPr id="272397" name="Text Box 13"/>
          <p:cNvSpPr txBox="1">
            <a:spLocks noChangeArrowheads="1"/>
          </p:cNvSpPr>
          <p:nvPr/>
        </p:nvSpPr>
        <p:spPr bwMode="auto">
          <a:xfrm>
            <a:off x="-228600" y="3962400"/>
            <a:ext cx="3352800" cy="396875"/>
          </a:xfrm>
          <a:prstGeom prst="rect">
            <a:avLst/>
          </a:prstGeom>
          <a:noFill/>
          <a:ln w="9525" algn="ctr">
            <a:noFill/>
            <a:miter lim="800000"/>
            <a:headEnd/>
            <a:tailEnd/>
          </a:ln>
          <a:effectLst/>
        </p:spPr>
        <p:txBody>
          <a:bodyPr anchor="b" anchorCtr="1">
            <a:spAutoFit/>
          </a:bodyPr>
          <a:lstStyle/>
          <a:p>
            <a:pPr>
              <a:spcBef>
                <a:spcPct val="50000"/>
              </a:spcBef>
              <a:buFontTx/>
              <a:buNone/>
            </a:pPr>
            <a:r>
              <a:rPr lang="en-US" sz="2000" b="1">
                <a:solidFill>
                  <a:schemeClr val="tx1"/>
                </a:solidFill>
              </a:rPr>
              <a:t>Lt. Col. Anthony Shaffer</a:t>
            </a:r>
          </a:p>
        </p:txBody>
      </p:sp>
      <p:sp>
        <p:nvSpPr>
          <p:cNvPr id="272398" name="Text Box 14"/>
          <p:cNvSpPr txBox="1">
            <a:spLocks noChangeArrowheads="1"/>
          </p:cNvSpPr>
          <p:nvPr/>
        </p:nvSpPr>
        <p:spPr bwMode="auto">
          <a:xfrm>
            <a:off x="2362200" y="4267200"/>
            <a:ext cx="533400" cy="396875"/>
          </a:xfrm>
          <a:prstGeom prst="rect">
            <a:avLst/>
          </a:prstGeom>
          <a:noFill/>
          <a:ln w="9525" algn="ctr">
            <a:noFill/>
            <a:miter lim="800000"/>
            <a:headEnd/>
            <a:tailEnd/>
          </a:ln>
          <a:effectLst/>
        </p:spPr>
        <p:txBody>
          <a:bodyPr anchor="b" anchorCtr="1">
            <a:spAutoFit/>
          </a:bodyPr>
          <a:lstStyle/>
          <a:p>
            <a:pPr>
              <a:spcBef>
                <a:spcPct val="50000"/>
              </a:spcBef>
              <a:buFontTx/>
              <a:buNone/>
            </a:pPr>
            <a:r>
              <a:rPr lang="en-US" sz="2000"/>
              <a:t>.</a:t>
            </a:r>
          </a:p>
        </p:txBody>
      </p:sp>
      <p:sp>
        <p:nvSpPr>
          <p:cNvPr id="272399" name="Text Box 15"/>
          <p:cNvSpPr txBox="1">
            <a:spLocks noChangeArrowheads="1"/>
          </p:cNvSpPr>
          <p:nvPr/>
        </p:nvSpPr>
        <p:spPr bwMode="auto">
          <a:xfrm>
            <a:off x="5410200" y="5257800"/>
            <a:ext cx="2871788" cy="1066800"/>
          </a:xfrm>
          <a:prstGeom prst="rect">
            <a:avLst/>
          </a:prstGeom>
          <a:noFill/>
          <a:ln w="9525" algn="ctr">
            <a:noFill/>
            <a:miter lim="800000"/>
            <a:headEnd/>
            <a:tailEnd/>
          </a:ln>
          <a:effectLst/>
        </p:spPr>
        <p:txBody>
          <a:bodyPr wrap="none" anchor="b" anchorCtr="1">
            <a:spAutoFit/>
          </a:bodyPr>
          <a:lstStyle/>
          <a:p>
            <a:pPr algn="ctr">
              <a:buFontTx/>
              <a:buNone/>
            </a:pPr>
            <a:r>
              <a:rPr lang="en-US" sz="3200" b="1">
                <a:solidFill>
                  <a:schemeClr val="tx1"/>
                </a:solidFill>
              </a:rPr>
              <a:t>A Few 9/11 </a:t>
            </a:r>
          </a:p>
          <a:p>
            <a:pPr algn="ctr">
              <a:buFontTx/>
              <a:buNone/>
            </a:pPr>
            <a:r>
              <a:rPr lang="en-US" sz="3200" b="1">
                <a:solidFill>
                  <a:schemeClr val="tx1"/>
                </a:solidFill>
              </a:rPr>
              <a:t>Whistleblowers</a:t>
            </a:r>
          </a:p>
        </p:txBody>
      </p:sp>
      <p:sp>
        <p:nvSpPr>
          <p:cNvPr id="272400" name="Text Box 16"/>
          <p:cNvSpPr txBox="1">
            <a:spLocks noChangeArrowheads="1"/>
          </p:cNvSpPr>
          <p:nvPr/>
        </p:nvSpPr>
        <p:spPr bwMode="auto">
          <a:xfrm>
            <a:off x="2819400" y="6172200"/>
            <a:ext cx="2743200" cy="396875"/>
          </a:xfrm>
          <a:prstGeom prst="rect">
            <a:avLst/>
          </a:prstGeom>
          <a:noFill/>
          <a:ln w="9525" algn="ctr">
            <a:noFill/>
            <a:miter lim="800000"/>
            <a:headEnd/>
            <a:tailEnd/>
          </a:ln>
          <a:effectLst/>
        </p:spPr>
        <p:txBody>
          <a:bodyPr anchor="b" anchorCtr="1">
            <a:spAutoFit/>
          </a:bodyPr>
          <a:lstStyle/>
          <a:p>
            <a:pPr>
              <a:spcBef>
                <a:spcPct val="50000"/>
              </a:spcBef>
              <a:buFontTx/>
              <a:buNone/>
            </a:pPr>
            <a:r>
              <a:rPr lang="en-US" sz="2000" b="1">
                <a:solidFill>
                  <a:schemeClr val="tx1"/>
                </a:solidFill>
              </a:rPr>
              <a:t>Robert Wright</a:t>
            </a:r>
          </a:p>
        </p:txBody>
      </p:sp>
      <p:sp>
        <p:nvSpPr>
          <p:cNvPr id="272401" name="Text Box 17"/>
          <p:cNvSpPr txBox="1">
            <a:spLocks noChangeArrowheads="1"/>
          </p:cNvSpPr>
          <p:nvPr/>
        </p:nvSpPr>
        <p:spPr bwMode="auto">
          <a:xfrm>
            <a:off x="3581400" y="3200400"/>
            <a:ext cx="2743200" cy="396875"/>
          </a:xfrm>
          <a:prstGeom prst="rect">
            <a:avLst/>
          </a:prstGeom>
          <a:noFill/>
          <a:ln w="9525" algn="ctr">
            <a:noFill/>
            <a:miter lim="800000"/>
            <a:headEnd/>
            <a:tailEnd/>
          </a:ln>
          <a:effectLst/>
        </p:spPr>
        <p:txBody>
          <a:bodyPr anchor="b" anchorCtr="1">
            <a:spAutoFit/>
          </a:bodyPr>
          <a:lstStyle/>
          <a:p>
            <a:pPr>
              <a:spcBef>
                <a:spcPct val="50000"/>
              </a:spcBef>
              <a:buFontTx/>
              <a:buNone/>
            </a:pPr>
            <a:r>
              <a:rPr lang="en-US" sz="2000" b="1">
                <a:solidFill>
                  <a:schemeClr val="tx1"/>
                </a:solidFill>
              </a:rPr>
              <a:t>Sibel Edmonds</a:t>
            </a:r>
          </a:p>
        </p:txBody>
      </p:sp>
      <p:sp>
        <p:nvSpPr>
          <p:cNvPr id="272402" name="Text Box 18"/>
          <p:cNvSpPr txBox="1">
            <a:spLocks noChangeArrowheads="1"/>
          </p:cNvSpPr>
          <p:nvPr/>
        </p:nvSpPr>
        <p:spPr bwMode="auto">
          <a:xfrm>
            <a:off x="5715000" y="4648200"/>
            <a:ext cx="2743200" cy="396875"/>
          </a:xfrm>
          <a:prstGeom prst="rect">
            <a:avLst/>
          </a:prstGeom>
          <a:noFill/>
          <a:ln w="9525" algn="ctr">
            <a:noFill/>
            <a:miter lim="800000"/>
            <a:headEnd/>
            <a:tailEnd/>
          </a:ln>
          <a:effectLst/>
        </p:spPr>
        <p:txBody>
          <a:bodyPr anchor="b" anchorCtr="1">
            <a:spAutoFit/>
          </a:bodyPr>
          <a:lstStyle/>
          <a:p>
            <a:pPr>
              <a:spcBef>
                <a:spcPct val="50000"/>
              </a:spcBef>
              <a:buFontTx/>
              <a:buNone/>
            </a:pPr>
            <a:r>
              <a:rPr lang="en-US" sz="2000" b="1">
                <a:solidFill>
                  <a:schemeClr val="tx1"/>
                </a:solidFill>
              </a:rPr>
              <a:t>Michael J. Springmann</a:t>
            </a:r>
          </a:p>
        </p:txBody>
      </p:sp>
    </p:spTree>
  </p:cSld>
  <p:clrMapOvr>
    <a:masterClrMapping/>
  </p:clrMapOvr>
  <p:transition spd="med">
    <p:rand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84" name="Picture 8" descr="Jane Garvey head of the FAA"/>
          <p:cNvPicPr>
            <a:picLocks noChangeAspect="1" noChangeArrowheads="1"/>
          </p:cNvPicPr>
          <p:nvPr/>
        </p:nvPicPr>
        <p:blipFill>
          <a:blip r:embed="rId3" cstate="print"/>
          <a:srcRect/>
          <a:stretch>
            <a:fillRect/>
          </a:stretch>
        </p:blipFill>
        <p:spPr bwMode="auto">
          <a:xfrm>
            <a:off x="6553200" y="1676400"/>
            <a:ext cx="1524000" cy="2286000"/>
          </a:xfrm>
          <a:prstGeom prst="rect">
            <a:avLst/>
          </a:prstGeom>
          <a:noFill/>
        </p:spPr>
      </p:pic>
      <p:pic>
        <p:nvPicPr>
          <p:cNvPr id="280585" name="Picture 9" descr="GeneralRichardMeyers"/>
          <p:cNvPicPr>
            <a:picLocks noChangeAspect="1" noChangeArrowheads="1"/>
          </p:cNvPicPr>
          <p:nvPr/>
        </p:nvPicPr>
        <p:blipFill>
          <a:blip r:embed="rId4" cstate="print"/>
          <a:srcRect/>
          <a:stretch>
            <a:fillRect/>
          </a:stretch>
        </p:blipFill>
        <p:spPr bwMode="auto">
          <a:xfrm>
            <a:off x="990600" y="762000"/>
            <a:ext cx="1778000" cy="2286000"/>
          </a:xfrm>
          <a:prstGeom prst="rect">
            <a:avLst/>
          </a:prstGeom>
          <a:noFill/>
        </p:spPr>
      </p:pic>
      <p:pic>
        <p:nvPicPr>
          <p:cNvPr id="280586" name="Picture 10" descr="porter Goss"/>
          <p:cNvPicPr>
            <a:picLocks noChangeAspect="1" noChangeArrowheads="1"/>
          </p:cNvPicPr>
          <p:nvPr/>
        </p:nvPicPr>
        <p:blipFill>
          <a:blip r:embed="rId5" cstate="print"/>
          <a:srcRect/>
          <a:stretch>
            <a:fillRect/>
          </a:stretch>
        </p:blipFill>
        <p:spPr bwMode="auto">
          <a:xfrm>
            <a:off x="3352800" y="762000"/>
            <a:ext cx="2286000" cy="2286000"/>
          </a:xfrm>
          <a:prstGeom prst="rect">
            <a:avLst/>
          </a:prstGeom>
          <a:noFill/>
        </p:spPr>
      </p:pic>
      <p:sp>
        <p:nvSpPr>
          <p:cNvPr id="280587" name="Text Box 11"/>
          <p:cNvSpPr txBox="1">
            <a:spLocks noChangeArrowheads="1"/>
          </p:cNvSpPr>
          <p:nvPr/>
        </p:nvSpPr>
        <p:spPr bwMode="auto">
          <a:xfrm>
            <a:off x="3276600" y="228600"/>
            <a:ext cx="2438400" cy="396875"/>
          </a:xfrm>
          <a:prstGeom prst="rect">
            <a:avLst/>
          </a:prstGeom>
          <a:noFill/>
          <a:ln w="9525" algn="ctr">
            <a:noFill/>
            <a:miter lim="800000"/>
            <a:headEnd/>
            <a:tailEnd/>
          </a:ln>
          <a:effectLst/>
        </p:spPr>
        <p:txBody>
          <a:bodyPr anchor="b" anchorCtr="1">
            <a:spAutoFit/>
          </a:bodyPr>
          <a:lstStyle/>
          <a:p>
            <a:pPr>
              <a:spcBef>
                <a:spcPct val="50000"/>
              </a:spcBef>
              <a:buFontTx/>
              <a:buNone/>
            </a:pPr>
            <a:r>
              <a:rPr lang="en-US" sz="2000" b="1">
                <a:solidFill>
                  <a:schemeClr val="tx1"/>
                </a:solidFill>
              </a:rPr>
              <a:t>Porter Goss, CIA</a:t>
            </a:r>
          </a:p>
        </p:txBody>
      </p:sp>
      <p:sp>
        <p:nvSpPr>
          <p:cNvPr id="280588" name="Text Box 12"/>
          <p:cNvSpPr txBox="1">
            <a:spLocks noChangeArrowheads="1"/>
          </p:cNvSpPr>
          <p:nvPr/>
        </p:nvSpPr>
        <p:spPr bwMode="auto">
          <a:xfrm>
            <a:off x="6172200" y="3962400"/>
            <a:ext cx="2438400" cy="396875"/>
          </a:xfrm>
          <a:prstGeom prst="rect">
            <a:avLst/>
          </a:prstGeom>
          <a:noFill/>
          <a:ln w="9525" algn="ctr">
            <a:noFill/>
            <a:miter lim="800000"/>
            <a:headEnd/>
            <a:tailEnd/>
          </a:ln>
          <a:effectLst/>
        </p:spPr>
        <p:txBody>
          <a:bodyPr anchor="b" anchorCtr="1">
            <a:spAutoFit/>
          </a:bodyPr>
          <a:lstStyle/>
          <a:p>
            <a:pPr>
              <a:spcBef>
                <a:spcPct val="50000"/>
              </a:spcBef>
              <a:buFontTx/>
              <a:buNone/>
            </a:pPr>
            <a:r>
              <a:rPr lang="en-US" sz="2000" b="1">
                <a:solidFill>
                  <a:schemeClr val="tx1"/>
                </a:solidFill>
              </a:rPr>
              <a:t>Jane Garvey, FAA</a:t>
            </a:r>
          </a:p>
        </p:txBody>
      </p:sp>
      <p:sp>
        <p:nvSpPr>
          <p:cNvPr id="280589" name="Text Box 13"/>
          <p:cNvSpPr txBox="1">
            <a:spLocks noChangeArrowheads="1"/>
          </p:cNvSpPr>
          <p:nvPr/>
        </p:nvSpPr>
        <p:spPr bwMode="auto">
          <a:xfrm>
            <a:off x="304800" y="3352800"/>
            <a:ext cx="2971800" cy="1768475"/>
          </a:xfrm>
          <a:prstGeom prst="rect">
            <a:avLst/>
          </a:prstGeom>
          <a:noFill/>
          <a:ln w="9525" algn="ctr">
            <a:noFill/>
            <a:miter lim="800000"/>
            <a:headEnd/>
            <a:tailEnd/>
          </a:ln>
          <a:effectLst/>
        </p:spPr>
        <p:txBody>
          <a:bodyPr anchor="b" anchorCtr="1">
            <a:spAutoFit/>
          </a:bodyPr>
          <a:lstStyle/>
          <a:p>
            <a:pPr algn="ctr">
              <a:spcBef>
                <a:spcPct val="50000"/>
              </a:spcBef>
              <a:buFontTx/>
              <a:buNone/>
            </a:pPr>
            <a:r>
              <a:rPr lang="en-US" sz="2000" b="1">
                <a:solidFill>
                  <a:schemeClr val="tx1"/>
                </a:solidFill>
              </a:rPr>
              <a:t>General Richard Meyers</a:t>
            </a:r>
          </a:p>
          <a:p>
            <a:pPr algn="ctr">
              <a:spcBef>
                <a:spcPct val="50000"/>
              </a:spcBef>
              <a:buFontTx/>
              <a:buNone/>
            </a:pPr>
            <a:r>
              <a:rPr lang="en-US" sz="2000" b="1">
                <a:solidFill>
                  <a:schemeClr val="tx1"/>
                </a:solidFill>
              </a:rPr>
              <a:t>Chairman,</a:t>
            </a:r>
          </a:p>
          <a:p>
            <a:pPr algn="ctr">
              <a:spcBef>
                <a:spcPct val="50000"/>
              </a:spcBef>
              <a:buFontTx/>
              <a:buNone/>
            </a:pPr>
            <a:r>
              <a:rPr lang="en-US" sz="2000" b="1">
                <a:solidFill>
                  <a:schemeClr val="tx1"/>
                </a:solidFill>
              </a:rPr>
              <a:t> Joint Chiefs of Staff</a:t>
            </a:r>
          </a:p>
          <a:p>
            <a:pPr algn="ctr">
              <a:spcBef>
                <a:spcPct val="50000"/>
              </a:spcBef>
              <a:buFontTx/>
              <a:buNone/>
            </a:pPr>
            <a:r>
              <a:rPr lang="en-US" sz="2000" b="1">
                <a:solidFill>
                  <a:schemeClr val="tx1"/>
                </a:solidFill>
              </a:rPr>
              <a:t>(Pentagon)</a:t>
            </a:r>
          </a:p>
        </p:txBody>
      </p:sp>
      <p:pic>
        <p:nvPicPr>
          <p:cNvPr id="280593" name="Picture 17" descr="FBI Director Robert Mueller  testified before a Senate Appropriations subcommittee April 5 on his budget needs. "/>
          <p:cNvPicPr>
            <a:picLocks noChangeAspect="1" noChangeArrowheads="1"/>
          </p:cNvPicPr>
          <p:nvPr/>
        </p:nvPicPr>
        <p:blipFill>
          <a:blip r:embed="rId6" cstate="print"/>
          <a:srcRect/>
          <a:stretch>
            <a:fillRect/>
          </a:stretch>
        </p:blipFill>
        <p:spPr bwMode="auto">
          <a:xfrm>
            <a:off x="3581400" y="3200400"/>
            <a:ext cx="1909763" cy="2743200"/>
          </a:xfrm>
          <a:prstGeom prst="rect">
            <a:avLst/>
          </a:prstGeom>
          <a:noFill/>
        </p:spPr>
      </p:pic>
      <p:sp>
        <p:nvSpPr>
          <p:cNvPr id="280594" name="Text Box 18"/>
          <p:cNvSpPr txBox="1">
            <a:spLocks noChangeArrowheads="1"/>
          </p:cNvSpPr>
          <p:nvPr/>
        </p:nvSpPr>
        <p:spPr bwMode="auto">
          <a:xfrm>
            <a:off x="3352800" y="5738813"/>
            <a:ext cx="2286000" cy="762000"/>
          </a:xfrm>
          <a:prstGeom prst="rect">
            <a:avLst/>
          </a:prstGeom>
          <a:noFill/>
          <a:ln w="9525" algn="ctr">
            <a:noFill/>
            <a:miter lim="800000"/>
            <a:headEnd/>
            <a:tailEnd/>
          </a:ln>
          <a:effectLst/>
        </p:spPr>
        <p:txBody>
          <a:bodyPr anchor="b" anchorCtr="1">
            <a:spAutoFit/>
          </a:bodyPr>
          <a:lstStyle/>
          <a:p>
            <a:endParaRPr lang="en-CA"/>
          </a:p>
        </p:txBody>
      </p:sp>
      <p:sp>
        <p:nvSpPr>
          <p:cNvPr id="280595" name="Text Box 19"/>
          <p:cNvSpPr txBox="1">
            <a:spLocks noChangeArrowheads="1"/>
          </p:cNvSpPr>
          <p:nvPr/>
        </p:nvSpPr>
        <p:spPr bwMode="auto">
          <a:xfrm>
            <a:off x="3317875" y="6096000"/>
            <a:ext cx="2419350" cy="396875"/>
          </a:xfrm>
          <a:prstGeom prst="rect">
            <a:avLst/>
          </a:prstGeom>
          <a:noFill/>
          <a:ln w="9525" algn="ctr">
            <a:noFill/>
            <a:miter lim="800000"/>
            <a:headEnd/>
            <a:tailEnd/>
          </a:ln>
          <a:effectLst/>
        </p:spPr>
        <p:txBody>
          <a:bodyPr wrap="none" anchor="b" anchorCtr="1">
            <a:spAutoFit/>
          </a:bodyPr>
          <a:lstStyle/>
          <a:p>
            <a:pPr>
              <a:buFontTx/>
              <a:buNone/>
            </a:pPr>
            <a:r>
              <a:rPr lang="en-US" sz="2000" b="1">
                <a:solidFill>
                  <a:schemeClr val="tx1"/>
                </a:solidFill>
              </a:rPr>
              <a:t>Robert Mueller, FBI</a:t>
            </a:r>
          </a:p>
        </p:txBody>
      </p:sp>
    </p:spTree>
  </p:cSld>
  <p:clrMapOvr>
    <a:masterClrMapping/>
  </p:clrMapOvr>
  <p:transition spd="med">
    <p:rand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4" name="Rectangle 4"/>
          <p:cNvSpPr>
            <a:spLocks noGrp="1" noChangeArrowheads="1"/>
          </p:cNvSpPr>
          <p:nvPr>
            <p:ph type="title"/>
          </p:nvPr>
        </p:nvSpPr>
        <p:spPr>
          <a:xfrm>
            <a:off x="4191000" y="228600"/>
            <a:ext cx="4572000" cy="3505200"/>
          </a:xfrm>
          <a:noFill/>
          <a:ln/>
        </p:spPr>
        <p:txBody>
          <a:bodyPr/>
          <a:lstStyle/>
          <a:p>
            <a:r>
              <a:rPr lang="en-US" sz="2800" b="1">
                <a:latin typeface="Times New Roman" pitchFamily="18" charset="0"/>
              </a:rPr>
              <a:t>Bush being warned by </a:t>
            </a:r>
            <a:br>
              <a:rPr lang="en-US" sz="2800" b="1">
                <a:latin typeface="Times New Roman" pitchFamily="18" charset="0"/>
              </a:rPr>
            </a:br>
            <a:r>
              <a:rPr lang="en-US" sz="2800" b="1">
                <a:latin typeface="Times New Roman" pitchFamily="18" charset="0"/>
              </a:rPr>
              <a:t>Andy Card:</a:t>
            </a:r>
            <a:br>
              <a:rPr lang="en-US" sz="2800" b="1">
                <a:latin typeface="Times New Roman" pitchFamily="18" charset="0"/>
              </a:rPr>
            </a:br>
            <a:r>
              <a:rPr lang="en-US" sz="2800" b="1">
                <a:latin typeface="Times New Roman" pitchFamily="18" charset="0"/>
              </a:rPr>
              <a:t>“America is under attack!”</a:t>
            </a:r>
            <a:br>
              <a:rPr lang="en-US" sz="2800" b="1">
                <a:latin typeface="Times New Roman" pitchFamily="18" charset="0"/>
              </a:rPr>
            </a:br>
            <a:r>
              <a:rPr lang="en-US" sz="1000" b="1">
                <a:latin typeface="Times New Roman" pitchFamily="18" charset="0"/>
              </a:rPr>
              <a:t> </a:t>
            </a:r>
            <a:r>
              <a:rPr lang="en-US" sz="2800" b="1">
                <a:latin typeface="Times New Roman" pitchFamily="18" charset="0"/>
              </a:rPr>
              <a:t/>
            </a:r>
            <a:br>
              <a:rPr lang="en-US" sz="2800" b="1">
                <a:latin typeface="Times New Roman" pitchFamily="18" charset="0"/>
              </a:rPr>
            </a:br>
            <a:r>
              <a:rPr lang="en-US" sz="2800" b="1">
                <a:latin typeface="Times New Roman" pitchFamily="18" charset="0"/>
              </a:rPr>
              <a:t>Bush, America’s so-called Commander-in-Chief just sits there for </a:t>
            </a:r>
            <a:br>
              <a:rPr lang="en-US" sz="2800" b="1">
                <a:latin typeface="Times New Roman" pitchFamily="18" charset="0"/>
              </a:rPr>
            </a:br>
            <a:r>
              <a:rPr lang="en-US" sz="2800" b="1">
                <a:latin typeface="Times New Roman" pitchFamily="18" charset="0"/>
              </a:rPr>
              <a:t>another 7 or 8 minutes.</a:t>
            </a:r>
          </a:p>
        </p:txBody>
      </p:sp>
      <p:pic>
        <p:nvPicPr>
          <p:cNvPr id="266246" name="Picture 6" descr="reuters1">
            <a:hlinkClick r:id="rId3"/>
          </p:cNvPr>
          <p:cNvPicPr>
            <a:picLocks noChangeAspect="1" noChangeArrowheads="1"/>
          </p:cNvPicPr>
          <p:nvPr/>
        </p:nvPicPr>
        <p:blipFill>
          <a:blip r:embed="rId4" cstate="print"/>
          <a:srcRect/>
          <a:stretch>
            <a:fillRect/>
          </a:stretch>
        </p:blipFill>
        <p:spPr bwMode="auto">
          <a:xfrm>
            <a:off x="1905000" y="2209800"/>
            <a:ext cx="2209800" cy="1808163"/>
          </a:xfrm>
          <a:prstGeom prst="rect">
            <a:avLst/>
          </a:prstGeom>
          <a:noFill/>
        </p:spPr>
      </p:pic>
      <p:pic>
        <p:nvPicPr>
          <p:cNvPr id="266248" name="Picture 8" descr="295_card_tells_bush20500817229210">
            <a:hlinkClick r:id="rId5"/>
          </p:cNvPr>
          <p:cNvPicPr>
            <a:picLocks noChangeAspect="1" noChangeArrowheads="1"/>
          </p:cNvPicPr>
          <p:nvPr/>
        </p:nvPicPr>
        <p:blipFill>
          <a:blip r:embed="rId6" cstate="print"/>
          <a:srcRect/>
          <a:stretch>
            <a:fillRect/>
          </a:stretch>
        </p:blipFill>
        <p:spPr bwMode="auto">
          <a:xfrm>
            <a:off x="4191000" y="3657600"/>
            <a:ext cx="1981200" cy="1963738"/>
          </a:xfrm>
          <a:prstGeom prst="rect">
            <a:avLst/>
          </a:prstGeom>
          <a:noFill/>
        </p:spPr>
      </p:pic>
      <p:pic>
        <p:nvPicPr>
          <p:cNvPr id="266250" name="Picture 10" descr="0">
            <a:hlinkClick r:id="rId7"/>
          </p:cNvPr>
          <p:cNvPicPr>
            <a:picLocks noChangeAspect="1" noChangeArrowheads="1"/>
          </p:cNvPicPr>
          <p:nvPr/>
        </p:nvPicPr>
        <p:blipFill>
          <a:blip r:embed="rId8" cstate="print"/>
          <a:srcRect/>
          <a:stretch>
            <a:fillRect/>
          </a:stretch>
        </p:blipFill>
        <p:spPr bwMode="auto">
          <a:xfrm>
            <a:off x="609600" y="533400"/>
            <a:ext cx="2066925" cy="1554163"/>
          </a:xfrm>
          <a:prstGeom prst="rect">
            <a:avLst/>
          </a:prstGeom>
          <a:noFill/>
        </p:spPr>
      </p:pic>
      <p:pic>
        <p:nvPicPr>
          <p:cNvPr id="266252" name="Picture 12" descr="bush_booker_905">
            <a:hlinkClick r:id="rId9"/>
          </p:cNvPr>
          <p:cNvPicPr>
            <a:picLocks noChangeAspect="1" noChangeArrowheads="1"/>
          </p:cNvPicPr>
          <p:nvPr/>
        </p:nvPicPr>
        <p:blipFill>
          <a:blip r:embed="rId10" cstate="print"/>
          <a:srcRect/>
          <a:stretch>
            <a:fillRect/>
          </a:stretch>
        </p:blipFill>
        <p:spPr bwMode="auto">
          <a:xfrm>
            <a:off x="6400800" y="4724400"/>
            <a:ext cx="2590800" cy="1649413"/>
          </a:xfrm>
          <a:prstGeom prst="rect">
            <a:avLst/>
          </a:prstGeom>
          <a:noFill/>
        </p:spPr>
      </p:pic>
      <p:sp>
        <p:nvSpPr>
          <p:cNvPr id="266253" name="Text Box 13"/>
          <p:cNvSpPr txBox="1">
            <a:spLocks noChangeArrowheads="1"/>
          </p:cNvSpPr>
          <p:nvPr/>
        </p:nvSpPr>
        <p:spPr bwMode="auto">
          <a:xfrm>
            <a:off x="533400" y="4419600"/>
            <a:ext cx="2743200" cy="1616075"/>
          </a:xfrm>
          <a:prstGeom prst="rect">
            <a:avLst/>
          </a:prstGeom>
          <a:noFill/>
          <a:ln w="9525" algn="ctr">
            <a:noFill/>
            <a:miter lim="800000"/>
            <a:headEnd/>
            <a:tailEnd/>
          </a:ln>
          <a:effectLst/>
        </p:spPr>
        <p:txBody>
          <a:bodyPr anchor="b" anchorCtr="1">
            <a:spAutoFit/>
          </a:bodyPr>
          <a:lstStyle/>
          <a:p>
            <a:pPr algn="ctr">
              <a:spcBef>
                <a:spcPct val="50000"/>
              </a:spcBef>
              <a:buFontTx/>
              <a:buNone/>
            </a:pPr>
            <a:r>
              <a:rPr lang="en-US" sz="2000" b="1">
                <a:solidFill>
                  <a:schemeClr val="tx1"/>
                </a:solidFill>
              </a:rPr>
              <a:t>President Bush at Booker Elementary School in Sarasota Florida – 9:00 am on September 11, 2001.</a:t>
            </a:r>
          </a:p>
        </p:txBody>
      </p:sp>
    </p:spTree>
  </p:cSld>
  <p:clrMapOvr>
    <a:masterClrMapping/>
  </p:clrMapOvr>
  <p:transition spd="med">
    <p:rand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93" name="Picture 5" descr="Alt Text"/>
          <p:cNvPicPr>
            <a:picLocks noChangeAspect="1" noChangeArrowheads="1"/>
          </p:cNvPicPr>
          <p:nvPr/>
        </p:nvPicPr>
        <p:blipFill>
          <a:blip r:embed="rId3" cstate="print"/>
          <a:srcRect/>
          <a:stretch>
            <a:fillRect/>
          </a:stretch>
        </p:blipFill>
        <p:spPr bwMode="auto">
          <a:xfrm>
            <a:off x="4724400" y="533400"/>
            <a:ext cx="3333750" cy="5715000"/>
          </a:xfrm>
          <a:prstGeom prst="rect">
            <a:avLst/>
          </a:prstGeom>
          <a:noFill/>
        </p:spPr>
      </p:pic>
      <p:pic>
        <p:nvPicPr>
          <p:cNvPr id="319494" name="Picture 6" descr="APSmoke billows from a World Trade Center tower."/>
          <p:cNvPicPr>
            <a:picLocks noChangeAspect="1" noChangeArrowheads="1"/>
          </p:cNvPicPr>
          <p:nvPr/>
        </p:nvPicPr>
        <p:blipFill>
          <a:blip r:embed="rId4" cstate="print"/>
          <a:srcRect/>
          <a:stretch>
            <a:fillRect/>
          </a:stretch>
        </p:blipFill>
        <p:spPr bwMode="auto">
          <a:xfrm>
            <a:off x="685800" y="533400"/>
            <a:ext cx="2857500" cy="4286250"/>
          </a:xfrm>
          <a:prstGeom prst="rect">
            <a:avLst/>
          </a:prstGeom>
          <a:noFill/>
        </p:spPr>
      </p:pic>
      <p:sp>
        <p:nvSpPr>
          <p:cNvPr id="319495" name="Text Box 7"/>
          <p:cNvSpPr txBox="1">
            <a:spLocks noChangeArrowheads="1"/>
          </p:cNvSpPr>
          <p:nvPr/>
        </p:nvSpPr>
        <p:spPr bwMode="auto">
          <a:xfrm>
            <a:off x="685800" y="5181600"/>
            <a:ext cx="2743200" cy="1006475"/>
          </a:xfrm>
          <a:prstGeom prst="rect">
            <a:avLst/>
          </a:prstGeom>
          <a:noFill/>
          <a:ln w="9525" algn="ctr">
            <a:noFill/>
            <a:miter lim="800000"/>
            <a:headEnd/>
            <a:tailEnd/>
          </a:ln>
          <a:effectLst/>
        </p:spPr>
        <p:txBody>
          <a:bodyPr anchor="b" anchorCtr="1">
            <a:spAutoFit/>
          </a:bodyPr>
          <a:lstStyle/>
          <a:p>
            <a:pPr algn="ctr">
              <a:spcBef>
                <a:spcPct val="50000"/>
              </a:spcBef>
              <a:buFontTx/>
              <a:buNone/>
            </a:pPr>
            <a:r>
              <a:rPr lang="en-US" sz="2000" b="1">
                <a:solidFill>
                  <a:schemeClr val="tx1"/>
                </a:solidFill>
              </a:rPr>
              <a:t>Meanwhile people are dying in the Twin Towers.</a:t>
            </a:r>
          </a:p>
        </p:txBody>
      </p:sp>
    </p:spTree>
  </p:cSld>
  <p:clrMapOvr>
    <a:masterClrMapping/>
  </p:clrMapOvr>
  <p:transition spd="med">
    <p:rand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Grp="1" noChangeArrowheads="1"/>
          </p:cNvSpPr>
          <p:nvPr>
            <p:ph type="ctrTitle"/>
          </p:nvPr>
        </p:nvSpPr>
        <p:spPr>
          <a:xfrm>
            <a:off x="457200" y="533400"/>
            <a:ext cx="8305800" cy="1143000"/>
          </a:xfrm>
        </p:spPr>
        <p:txBody>
          <a:bodyPr/>
          <a:lstStyle/>
          <a:p>
            <a:r>
              <a:rPr lang="en-US" sz="4800" b="1">
                <a:latin typeface="Times New Roman" pitchFamily="18" charset="0"/>
              </a:rPr>
              <a:t>The Official Story of 9/11 </a:t>
            </a:r>
            <a:br>
              <a:rPr lang="en-US" sz="4800" b="1">
                <a:latin typeface="Times New Roman" pitchFamily="18" charset="0"/>
              </a:rPr>
            </a:br>
            <a:endParaRPr lang="en-US" sz="4800" b="1">
              <a:latin typeface="Times New Roman" pitchFamily="18" charset="0"/>
            </a:endParaRPr>
          </a:p>
        </p:txBody>
      </p:sp>
      <p:sp>
        <p:nvSpPr>
          <p:cNvPr id="334851" name="Text Box 3"/>
          <p:cNvSpPr txBox="1">
            <a:spLocks noChangeArrowheads="1"/>
          </p:cNvSpPr>
          <p:nvPr/>
        </p:nvSpPr>
        <p:spPr bwMode="auto">
          <a:xfrm>
            <a:off x="5103813" y="8794750"/>
            <a:ext cx="8153400" cy="579438"/>
          </a:xfrm>
          <a:prstGeom prst="rect">
            <a:avLst/>
          </a:prstGeom>
          <a:noFill/>
          <a:ln w="9525" algn="ctr">
            <a:noFill/>
            <a:miter lim="800000"/>
            <a:headEnd/>
            <a:tailEnd/>
          </a:ln>
          <a:effectLst/>
        </p:spPr>
        <p:txBody>
          <a:bodyPr>
            <a:spAutoFit/>
          </a:bodyPr>
          <a:lstStyle/>
          <a:p>
            <a:pPr>
              <a:spcBef>
                <a:spcPct val="50000"/>
              </a:spcBef>
              <a:buFontTx/>
              <a:buNone/>
            </a:pPr>
            <a:endParaRPr lang="en-CA" sz="3200"/>
          </a:p>
        </p:txBody>
      </p:sp>
      <p:sp>
        <p:nvSpPr>
          <p:cNvPr id="334852" name="Text Box 4"/>
          <p:cNvSpPr txBox="1">
            <a:spLocks noChangeArrowheads="1"/>
          </p:cNvSpPr>
          <p:nvPr/>
        </p:nvSpPr>
        <p:spPr bwMode="auto">
          <a:xfrm>
            <a:off x="457200" y="1524000"/>
            <a:ext cx="7316788" cy="1371600"/>
          </a:xfrm>
          <a:prstGeom prst="rect">
            <a:avLst/>
          </a:prstGeom>
          <a:noFill/>
          <a:ln w="9525" algn="ctr">
            <a:noFill/>
            <a:miter lim="800000"/>
            <a:headEnd/>
            <a:tailEnd/>
          </a:ln>
          <a:effectLst/>
        </p:spPr>
        <p:txBody>
          <a:bodyPr/>
          <a:lstStyle/>
          <a:p>
            <a:pPr>
              <a:spcBef>
                <a:spcPct val="50000"/>
              </a:spcBef>
            </a:pPr>
            <a:endParaRPr lang="en-CA" sz="1800">
              <a:solidFill>
                <a:schemeClr val="tx1"/>
              </a:solidFill>
            </a:endParaRPr>
          </a:p>
        </p:txBody>
      </p:sp>
      <p:sp>
        <p:nvSpPr>
          <p:cNvPr id="334853" name="Text Box 5"/>
          <p:cNvSpPr txBox="1">
            <a:spLocks noChangeArrowheads="1"/>
          </p:cNvSpPr>
          <p:nvPr/>
        </p:nvSpPr>
        <p:spPr bwMode="auto">
          <a:xfrm>
            <a:off x="228600" y="1066800"/>
            <a:ext cx="8534400" cy="5105400"/>
          </a:xfrm>
          <a:prstGeom prst="rect">
            <a:avLst/>
          </a:prstGeom>
          <a:noFill/>
          <a:ln w="9525" algn="ctr">
            <a:noFill/>
            <a:miter lim="800000"/>
            <a:headEnd/>
            <a:tailEnd/>
          </a:ln>
          <a:effectLst/>
        </p:spPr>
        <p:txBody>
          <a:bodyPr/>
          <a:lstStyle/>
          <a:p>
            <a:r>
              <a:rPr lang="en-US" sz="2000">
                <a:solidFill>
                  <a:schemeClr val="tx1"/>
                </a:solidFill>
                <a:effectLst>
                  <a:outerShdw blurRad="38100" dist="38100" dir="2700000" algn="tl">
                    <a:srgbClr val="000000"/>
                  </a:outerShdw>
                </a:effectLst>
              </a:rPr>
              <a:t> 19 Muslim / Arab fanatics</a:t>
            </a:r>
          </a:p>
          <a:p>
            <a:pPr marL="536575" lvl="1" indent="-179388">
              <a:spcBef>
                <a:spcPct val="50000"/>
              </a:spcBef>
            </a:pPr>
            <a:r>
              <a:rPr lang="en-US" sz="1800">
                <a:solidFill>
                  <a:schemeClr val="tx1"/>
                </a:solidFill>
                <a:effectLst>
                  <a:outerShdw blurRad="38100" dist="38100" dir="2700000" algn="tl">
                    <a:srgbClr val="000000"/>
                  </a:outerShdw>
                </a:effectLst>
              </a:rPr>
              <a:t>Who were funded  and trained by al Qaeda </a:t>
            </a:r>
          </a:p>
          <a:p>
            <a:pPr marL="536575" lvl="1" indent="-179388">
              <a:spcBef>
                <a:spcPct val="50000"/>
              </a:spcBef>
            </a:pPr>
            <a:r>
              <a:rPr lang="en-US" sz="1800">
                <a:solidFill>
                  <a:schemeClr val="tx1"/>
                </a:solidFill>
                <a:effectLst>
                  <a:outerShdw blurRad="38100" dist="38100" dir="2700000" algn="tl">
                    <a:srgbClr val="000000"/>
                  </a:outerShdw>
                </a:effectLst>
              </a:rPr>
              <a:t>and directed by Osama bin Laden from cave in Afghanistan</a:t>
            </a:r>
          </a:p>
          <a:p>
            <a:pPr>
              <a:spcBef>
                <a:spcPct val="50000"/>
              </a:spcBef>
            </a:pPr>
            <a:r>
              <a:rPr lang="en-US" sz="2000">
                <a:solidFill>
                  <a:schemeClr val="tx1"/>
                </a:solidFill>
                <a:effectLst>
                  <a:outerShdw blurRad="38100" dist="38100" dir="2700000" algn="tl">
                    <a:srgbClr val="000000"/>
                  </a:outerShdw>
                </a:effectLst>
              </a:rPr>
              <a:t> Hijacked four Commercial jets with knives &amp; box cutters on Sept. 11, 2001.</a:t>
            </a:r>
          </a:p>
          <a:p>
            <a:pPr marL="536575" lvl="1" indent="-179388">
              <a:spcBef>
                <a:spcPct val="50000"/>
              </a:spcBef>
            </a:pPr>
            <a:r>
              <a:rPr lang="en-US" sz="1800">
                <a:solidFill>
                  <a:schemeClr val="tx1"/>
                </a:solidFill>
                <a:effectLst>
                  <a:outerShdw blurRad="38100" dist="38100" dir="2700000" algn="tl">
                    <a:srgbClr val="000000"/>
                  </a:outerShdw>
                </a:effectLst>
              </a:rPr>
              <a:t>They took the North American Defense Command (NORAD) completely by surprise</a:t>
            </a:r>
          </a:p>
          <a:p>
            <a:pPr marL="536575" lvl="1" indent="-179388">
              <a:spcBef>
                <a:spcPct val="50000"/>
              </a:spcBef>
            </a:pPr>
            <a:r>
              <a:rPr lang="en-US" sz="1800">
                <a:solidFill>
                  <a:schemeClr val="tx1"/>
                </a:solidFill>
                <a:effectLst>
                  <a:outerShdw blurRad="38100" dist="38100" dir="2700000" algn="tl">
                    <a:srgbClr val="000000"/>
                  </a:outerShdw>
                </a:effectLst>
              </a:rPr>
              <a:t>Flying two of them into the Twin Towers</a:t>
            </a:r>
          </a:p>
          <a:p>
            <a:pPr>
              <a:spcBef>
                <a:spcPct val="50000"/>
              </a:spcBef>
            </a:pPr>
            <a:r>
              <a:rPr lang="en-US" sz="2000">
                <a:solidFill>
                  <a:schemeClr val="tx1"/>
                </a:solidFill>
                <a:effectLst>
                  <a:outerShdw blurRad="38100" dist="38100" dir="2700000" algn="tl">
                    <a:srgbClr val="000000"/>
                  </a:outerShdw>
                </a:effectLst>
              </a:rPr>
              <a:t> As a result, WTC 1&amp;2 collapsed in a “pancake” fashion due to structural failure</a:t>
            </a:r>
          </a:p>
          <a:p>
            <a:pPr marL="536575" lvl="1" indent="-179388">
              <a:spcBef>
                <a:spcPct val="50000"/>
              </a:spcBef>
            </a:pPr>
            <a:r>
              <a:rPr lang="en-US" sz="1800">
                <a:solidFill>
                  <a:schemeClr val="tx1"/>
                </a:solidFill>
                <a:effectLst>
                  <a:outerShdw blurRad="38100" dist="38100" dir="2700000" algn="tl">
                    <a:srgbClr val="000000"/>
                  </a:outerShdw>
                </a:effectLst>
              </a:rPr>
              <a:t>The third plane that hit Pentagon and disappeared … into the building,  </a:t>
            </a:r>
          </a:p>
          <a:p>
            <a:pPr marL="536575" lvl="1" indent="-179388">
              <a:spcBef>
                <a:spcPct val="50000"/>
              </a:spcBef>
            </a:pPr>
            <a:r>
              <a:rPr lang="en-US" sz="1800">
                <a:solidFill>
                  <a:schemeClr val="tx1"/>
                </a:solidFill>
                <a:effectLst>
                  <a:outerShdw blurRad="38100" dist="38100" dir="2700000" algn="tl">
                    <a:srgbClr val="000000"/>
                  </a:outerShdw>
                </a:effectLst>
              </a:rPr>
              <a:t>As did the fourth plane that crashed in a field near Shanksville, Pennsylvania</a:t>
            </a:r>
          </a:p>
          <a:p>
            <a:pPr marL="536575" lvl="1" indent="-179388">
              <a:spcBef>
                <a:spcPct val="50000"/>
              </a:spcBef>
            </a:pPr>
            <a:r>
              <a:rPr lang="en-US" sz="1800">
                <a:solidFill>
                  <a:schemeClr val="tx1"/>
                </a:solidFill>
                <a:effectLst>
                  <a:outerShdw blurRad="38100" dist="38100" dir="2700000" algn="tl">
                    <a:srgbClr val="000000"/>
                  </a:outerShdw>
                </a:effectLst>
              </a:rPr>
              <a:t>WTC Building 7 collapsed due to structural failure caused by falling debris and fires.</a:t>
            </a:r>
          </a:p>
          <a:p>
            <a:pPr>
              <a:spcBef>
                <a:spcPct val="50000"/>
              </a:spcBef>
            </a:pPr>
            <a:r>
              <a:rPr lang="en-US" sz="1800">
                <a:solidFill>
                  <a:schemeClr val="tx1"/>
                </a:solidFill>
                <a:effectLst>
                  <a:outerShdw blurRad="38100" dist="38100" dir="2700000" algn="tl">
                    <a:srgbClr val="000000"/>
                  </a:outerShdw>
                </a:effectLst>
              </a:rPr>
              <a:t> </a:t>
            </a:r>
            <a:r>
              <a:rPr lang="en-US" sz="2000">
                <a:solidFill>
                  <a:schemeClr val="tx1"/>
                </a:solidFill>
                <a:effectLst>
                  <a:outerShdw blurRad="38100" dist="38100" dir="2700000" algn="tl">
                    <a:srgbClr val="000000"/>
                  </a:outerShdw>
                </a:effectLst>
              </a:rPr>
              <a:t>The 9/11 Commission found:</a:t>
            </a:r>
            <a:r>
              <a:rPr lang="en-US" sz="1800">
                <a:solidFill>
                  <a:schemeClr val="tx1"/>
                </a:solidFill>
                <a:effectLst>
                  <a:outerShdw blurRad="38100" dist="38100" dir="2700000" algn="tl">
                    <a:srgbClr val="000000"/>
                  </a:outerShdw>
                </a:effectLst>
              </a:rPr>
              <a:t> </a:t>
            </a:r>
          </a:p>
          <a:p>
            <a:pPr marL="536575" lvl="1" indent="-179388">
              <a:spcBef>
                <a:spcPct val="50000"/>
              </a:spcBef>
            </a:pPr>
            <a:r>
              <a:rPr lang="en-US" sz="1800">
                <a:solidFill>
                  <a:schemeClr val="tx1"/>
                </a:solidFill>
                <a:effectLst>
                  <a:outerShdw blurRad="38100" dist="38100" dir="2700000" algn="tl">
                    <a:srgbClr val="000000"/>
                  </a:outerShdw>
                </a:effectLst>
              </a:rPr>
              <a:t>that there were no prior warnings for this “act of terrorism”</a:t>
            </a:r>
          </a:p>
          <a:p>
            <a:pPr marL="536575" lvl="1" indent="-179388">
              <a:spcBef>
                <a:spcPct val="50000"/>
              </a:spcBef>
            </a:pPr>
            <a:r>
              <a:rPr lang="en-US" sz="1800">
                <a:solidFill>
                  <a:schemeClr val="tx1"/>
                </a:solidFill>
                <a:effectLst>
                  <a:outerShdw blurRad="38100" dist="38100" dir="2700000" algn="tl">
                    <a:srgbClr val="000000"/>
                  </a:outerShdw>
                </a:effectLst>
              </a:rPr>
              <a:t>and that multiple US government intelligence failures were to blame.</a:t>
            </a:r>
          </a:p>
        </p:txBody>
      </p:sp>
    </p:spTree>
  </p:cSld>
  <p:clrMapOvr>
    <a:masterClrMapping/>
  </p:clrMapOvr>
  <p:transition spd="med">
    <p:rand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43" name="Picture 7" descr="Dr. David Ray Griffin is not a conspiracy theorist"/>
          <p:cNvPicPr>
            <a:picLocks noChangeAspect="1" noChangeArrowheads="1"/>
          </p:cNvPicPr>
          <p:nvPr/>
        </p:nvPicPr>
        <p:blipFill>
          <a:blip r:embed="rId3" cstate="print"/>
          <a:srcRect/>
          <a:stretch>
            <a:fillRect/>
          </a:stretch>
        </p:blipFill>
        <p:spPr bwMode="auto">
          <a:xfrm>
            <a:off x="1524000" y="762000"/>
            <a:ext cx="3409950" cy="3182938"/>
          </a:xfrm>
          <a:prstGeom prst="rect">
            <a:avLst/>
          </a:prstGeom>
          <a:noFill/>
        </p:spPr>
      </p:pic>
      <p:sp>
        <p:nvSpPr>
          <p:cNvPr id="270344" name="Text Box 8"/>
          <p:cNvSpPr txBox="1">
            <a:spLocks noChangeArrowheads="1"/>
          </p:cNvSpPr>
          <p:nvPr/>
        </p:nvSpPr>
        <p:spPr bwMode="auto">
          <a:xfrm>
            <a:off x="1295400" y="4191000"/>
            <a:ext cx="3865563" cy="822325"/>
          </a:xfrm>
          <a:prstGeom prst="rect">
            <a:avLst/>
          </a:prstGeom>
          <a:noFill/>
          <a:ln w="9525" algn="ctr">
            <a:noFill/>
            <a:miter lim="800000"/>
            <a:headEnd/>
            <a:tailEnd/>
          </a:ln>
          <a:effectLst/>
        </p:spPr>
        <p:txBody>
          <a:bodyPr wrap="none" anchor="b" anchorCtr="1">
            <a:spAutoFit/>
          </a:bodyPr>
          <a:lstStyle/>
          <a:p>
            <a:pPr>
              <a:buFontTx/>
              <a:buNone/>
            </a:pPr>
            <a:r>
              <a:rPr lang="en-US" sz="2400" b="1">
                <a:solidFill>
                  <a:schemeClr val="tx1"/>
                </a:solidFill>
              </a:rPr>
              <a:t>Professor David Ray Griffin</a:t>
            </a:r>
          </a:p>
          <a:p>
            <a:pPr>
              <a:buFontTx/>
              <a:buNone/>
            </a:pPr>
            <a:r>
              <a:rPr lang="en-US" sz="2400" b="1">
                <a:solidFill>
                  <a:schemeClr val="tx1"/>
                </a:solidFill>
              </a:rPr>
              <a:t>Author of 9 books on 9/11</a:t>
            </a:r>
          </a:p>
        </p:txBody>
      </p:sp>
      <p:sp>
        <p:nvSpPr>
          <p:cNvPr id="270345" name="Text Box 9"/>
          <p:cNvSpPr txBox="1">
            <a:spLocks noChangeArrowheads="1"/>
          </p:cNvSpPr>
          <p:nvPr/>
        </p:nvSpPr>
        <p:spPr bwMode="auto">
          <a:xfrm>
            <a:off x="1295400" y="5181600"/>
            <a:ext cx="4899025" cy="822325"/>
          </a:xfrm>
          <a:prstGeom prst="rect">
            <a:avLst/>
          </a:prstGeom>
          <a:noFill/>
          <a:ln w="9525" algn="ctr">
            <a:noFill/>
            <a:miter lim="800000"/>
            <a:headEnd/>
            <a:tailEnd/>
          </a:ln>
          <a:effectLst/>
        </p:spPr>
        <p:txBody>
          <a:bodyPr wrap="none" anchor="b" anchorCtr="1">
            <a:spAutoFit/>
          </a:bodyPr>
          <a:lstStyle/>
          <a:p>
            <a:pPr>
              <a:buFontTx/>
              <a:buNone/>
            </a:pPr>
            <a:r>
              <a:rPr lang="en-US" sz="2400">
                <a:solidFill>
                  <a:schemeClr val="tx1"/>
                </a:solidFill>
              </a:rPr>
              <a:t>“What is the truth about 9/11?</a:t>
            </a:r>
          </a:p>
          <a:p>
            <a:pPr>
              <a:buFontTx/>
              <a:buNone/>
            </a:pPr>
            <a:r>
              <a:rPr lang="en-US" sz="2400">
                <a:solidFill>
                  <a:schemeClr val="tx1"/>
                </a:solidFill>
              </a:rPr>
              <a:t>  It is that the official account is false.”</a:t>
            </a:r>
          </a:p>
        </p:txBody>
      </p:sp>
      <p:pic>
        <p:nvPicPr>
          <p:cNvPr id="270348" name="Picture 12" descr="NewPearlHarbor"/>
          <p:cNvPicPr>
            <a:picLocks noChangeAspect="1" noChangeArrowheads="1"/>
          </p:cNvPicPr>
          <p:nvPr/>
        </p:nvPicPr>
        <p:blipFill>
          <a:blip r:embed="rId4" cstate="print"/>
          <a:srcRect/>
          <a:stretch>
            <a:fillRect/>
          </a:stretch>
        </p:blipFill>
        <p:spPr bwMode="auto">
          <a:xfrm>
            <a:off x="5486400" y="304800"/>
            <a:ext cx="2952750" cy="4524375"/>
          </a:xfrm>
          <a:prstGeom prst="rect">
            <a:avLst/>
          </a:prstGeom>
          <a:noFill/>
        </p:spPr>
      </p:pic>
    </p:spTree>
  </p:cSld>
  <p:clrMapOvr>
    <a:masterClrMapping/>
  </p:clrMapOvr>
  <p:transition spd="med">
    <p:random/>
  </p:transition>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FFCC99"/>
        </a:solidFill>
        <a:effectLst/>
      </p:bgPr>
    </p:bg>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152400" y="5791200"/>
            <a:ext cx="8763000" cy="822325"/>
          </a:xfrm>
          <a:prstGeom prst="rect">
            <a:avLst/>
          </a:prstGeom>
          <a:noFill/>
          <a:ln w="9525" algn="ctr">
            <a:noFill/>
            <a:miter lim="800000"/>
            <a:headEnd/>
            <a:tailEnd/>
          </a:ln>
          <a:effectLst/>
        </p:spPr>
        <p:txBody>
          <a:bodyPr anchor="b" anchorCtr="1">
            <a:spAutoFit/>
          </a:bodyPr>
          <a:lstStyle/>
          <a:p>
            <a:pPr algn="ctr">
              <a:buFontTx/>
              <a:buNone/>
            </a:pPr>
            <a:r>
              <a:rPr lang="en-US" sz="2400" b="1" i="1"/>
              <a:t>Global Outlook</a:t>
            </a:r>
            <a:r>
              <a:rPr lang="en-US" sz="2400" b="1"/>
              <a:t> Issue # 13 will be referenced throughout the talk.</a:t>
            </a:r>
          </a:p>
          <a:p>
            <a:pPr algn="ctr">
              <a:buFontTx/>
              <a:buNone/>
            </a:pPr>
            <a:r>
              <a:rPr lang="en-US" sz="2400" b="1"/>
              <a:t>It can be purchased at www.GlobalOutlook.ca</a:t>
            </a:r>
          </a:p>
        </p:txBody>
      </p:sp>
      <p:pic>
        <p:nvPicPr>
          <p:cNvPr id="47110" name="Picture 6" descr="FC13-web-med">
            <a:hlinkClick r:id="rId3"/>
          </p:cNvPr>
          <p:cNvPicPr>
            <a:picLocks noChangeAspect="1" noChangeArrowheads="1"/>
          </p:cNvPicPr>
          <p:nvPr/>
        </p:nvPicPr>
        <p:blipFill>
          <a:blip r:embed="rId4" cstate="print"/>
          <a:srcRect/>
          <a:stretch>
            <a:fillRect/>
          </a:stretch>
        </p:blipFill>
        <p:spPr bwMode="auto">
          <a:xfrm>
            <a:off x="2286000" y="228600"/>
            <a:ext cx="4202113" cy="5424488"/>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3" name="Picture 5" descr="001-0912085819-jesse-ventura-9-11"/>
          <p:cNvPicPr>
            <a:picLocks noChangeAspect="1" noChangeArrowheads="1"/>
          </p:cNvPicPr>
          <p:nvPr/>
        </p:nvPicPr>
        <p:blipFill>
          <a:blip r:embed="rId3" cstate="print"/>
          <a:srcRect/>
          <a:stretch>
            <a:fillRect/>
          </a:stretch>
        </p:blipFill>
        <p:spPr bwMode="auto">
          <a:xfrm>
            <a:off x="2514600" y="1752600"/>
            <a:ext cx="4191000" cy="2800350"/>
          </a:xfrm>
          <a:prstGeom prst="rect">
            <a:avLst/>
          </a:prstGeom>
          <a:noFill/>
        </p:spPr>
      </p:pic>
      <p:sp>
        <p:nvSpPr>
          <p:cNvPr id="268294" name="Text Box 6"/>
          <p:cNvSpPr txBox="1">
            <a:spLocks noChangeArrowheads="1"/>
          </p:cNvSpPr>
          <p:nvPr/>
        </p:nvSpPr>
        <p:spPr bwMode="auto">
          <a:xfrm>
            <a:off x="1905000" y="0"/>
            <a:ext cx="5500688" cy="1736725"/>
          </a:xfrm>
          <a:prstGeom prst="rect">
            <a:avLst/>
          </a:prstGeom>
          <a:noFill/>
          <a:ln w="9525" algn="ctr">
            <a:noFill/>
            <a:miter lim="800000"/>
            <a:headEnd/>
            <a:tailEnd/>
          </a:ln>
          <a:effectLst/>
        </p:spPr>
        <p:txBody>
          <a:bodyPr wrap="none" anchor="b" anchorCtr="1">
            <a:spAutoFit/>
          </a:bodyPr>
          <a:lstStyle/>
          <a:p>
            <a:pPr algn="ctr">
              <a:buFontTx/>
              <a:buNone/>
            </a:pPr>
            <a:r>
              <a:rPr lang="en-US">
                <a:solidFill>
                  <a:schemeClr val="tx1"/>
                </a:solidFill>
              </a:rPr>
              <a:t>Jesse Ventura</a:t>
            </a:r>
          </a:p>
          <a:p>
            <a:pPr algn="ctr">
              <a:buFontTx/>
              <a:buNone/>
            </a:pPr>
            <a:r>
              <a:rPr lang="en-US" sz="3200">
                <a:solidFill>
                  <a:schemeClr val="tx1"/>
                </a:solidFill>
              </a:rPr>
              <a:t>Former Governor of Minnesota, </a:t>
            </a:r>
          </a:p>
          <a:p>
            <a:pPr algn="ctr">
              <a:buFontTx/>
              <a:buNone/>
            </a:pPr>
            <a:r>
              <a:rPr lang="en-US" sz="3200">
                <a:solidFill>
                  <a:schemeClr val="tx1"/>
                </a:solidFill>
              </a:rPr>
              <a:t>Wrestler and Navy SEAL</a:t>
            </a:r>
          </a:p>
        </p:txBody>
      </p:sp>
      <p:sp>
        <p:nvSpPr>
          <p:cNvPr id="268295" name="Text Box 7"/>
          <p:cNvSpPr txBox="1">
            <a:spLocks noChangeArrowheads="1"/>
          </p:cNvSpPr>
          <p:nvPr/>
        </p:nvSpPr>
        <p:spPr bwMode="auto">
          <a:xfrm>
            <a:off x="609600" y="4648200"/>
            <a:ext cx="7716838" cy="2041525"/>
          </a:xfrm>
          <a:prstGeom prst="rect">
            <a:avLst/>
          </a:prstGeom>
          <a:noFill/>
          <a:ln w="9525" algn="ctr">
            <a:noFill/>
            <a:miter lim="800000"/>
            <a:headEnd/>
            <a:tailEnd/>
          </a:ln>
          <a:effectLst/>
        </p:spPr>
        <p:txBody>
          <a:bodyPr anchor="b" anchorCtr="1">
            <a:spAutoFit/>
          </a:bodyPr>
          <a:lstStyle/>
          <a:p>
            <a:pPr algn="ctr">
              <a:buFontTx/>
              <a:buNone/>
            </a:pPr>
            <a:r>
              <a:rPr lang="en-CA" sz="3200">
                <a:solidFill>
                  <a:schemeClr val="tx1"/>
                </a:solidFill>
              </a:rPr>
              <a:t>Host of “Conspiracy Theory” a new TV series</a:t>
            </a:r>
          </a:p>
          <a:p>
            <a:pPr algn="ctr">
              <a:buFontTx/>
              <a:buNone/>
            </a:pPr>
            <a:r>
              <a:rPr lang="en-CA" sz="3200">
                <a:solidFill>
                  <a:schemeClr val="tx1"/>
                </a:solidFill>
              </a:rPr>
              <a:t>on TruTV (available only in the US) did a special episode on 9/11 examined the “official story” and found it lacking.</a:t>
            </a:r>
          </a:p>
        </p:txBody>
      </p:sp>
    </p:spTree>
  </p:cSld>
  <p:clrMapOvr>
    <a:masterClrMapping/>
  </p:clrMapOvr>
  <p:transition spd="med">
    <p:rand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ctrTitle"/>
          </p:nvPr>
        </p:nvSpPr>
        <p:spPr>
          <a:xfrm>
            <a:off x="228600" y="2438400"/>
            <a:ext cx="8534400" cy="1905000"/>
          </a:xfrm>
        </p:spPr>
        <p:txBody>
          <a:bodyPr/>
          <a:lstStyle/>
          <a:p>
            <a:r>
              <a:rPr lang="en-US" b="1">
                <a:solidFill>
                  <a:schemeClr val="tx1"/>
                </a:solidFill>
                <a:latin typeface="Arial" charset="0"/>
              </a:rPr>
              <a:t>Ten </a:t>
            </a:r>
            <a:br>
              <a:rPr lang="en-US" b="1">
                <a:solidFill>
                  <a:schemeClr val="tx1"/>
                </a:solidFill>
                <a:latin typeface="Arial" charset="0"/>
              </a:rPr>
            </a:br>
            <a:r>
              <a:rPr lang="en-US" b="1">
                <a:solidFill>
                  <a:schemeClr val="tx1"/>
                </a:solidFill>
                <a:latin typeface="Arial" charset="0"/>
              </a:rPr>
              <a:t>Similar Incidents</a:t>
            </a:r>
            <a:br>
              <a:rPr lang="en-US" b="1">
                <a:solidFill>
                  <a:schemeClr val="tx1"/>
                </a:solidFill>
                <a:latin typeface="Arial" charset="0"/>
              </a:rPr>
            </a:br>
            <a:r>
              <a:rPr lang="en-US" b="1">
                <a:solidFill>
                  <a:schemeClr val="tx1"/>
                </a:solidFill>
                <a:latin typeface="Arial" charset="0"/>
              </a:rPr>
              <a:t> from History</a:t>
            </a:r>
          </a:p>
        </p:txBody>
      </p:sp>
      <p:sp>
        <p:nvSpPr>
          <p:cNvPr id="53251" name="Text Box 3"/>
          <p:cNvSpPr txBox="1">
            <a:spLocks noChangeArrowheads="1"/>
          </p:cNvSpPr>
          <p:nvPr/>
        </p:nvSpPr>
        <p:spPr bwMode="auto">
          <a:xfrm>
            <a:off x="1916113" y="5576888"/>
            <a:ext cx="5270500" cy="519112"/>
          </a:xfrm>
          <a:prstGeom prst="rect">
            <a:avLst/>
          </a:prstGeom>
          <a:noFill/>
          <a:ln w="9525" algn="ctr">
            <a:noFill/>
            <a:miter lim="800000"/>
            <a:headEnd/>
            <a:tailEnd/>
          </a:ln>
          <a:effectLst/>
        </p:spPr>
        <p:txBody>
          <a:bodyPr wrap="none" anchor="b" anchorCtr="1">
            <a:spAutoFit/>
          </a:bodyPr>
          <a:lstStyle/>
          <a:p>
            <a:pPr algn="ctr">
              <a:buFontTx/>
              <a:buNone/>
            </a:pPr>
            <a:r>
              <a:rPr lang="en-US" sz="2800" b="1">
                <a:solidFill>
                  <a:schemeClr val="tx1"/>
                </a:solidFill>
                <a:effectLst>
                  <a:outerShdw blurRad="38100" dist="38100" dir="2700000" algn="tl">
                    <a:srgbClr val="000000"/>
                  </a:outerShdw>
                </a:effectLst>
                <a:latin typeface="Arial" charset="0"/>
              </a:rPr>
              <a:t>(Possible Precedents for 9/11)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3" name="Rectangle 5"/>
          <p:cNvSpPr>
            <a:spLocks noGrp="1" noChangeArrowheads="1"/>
          </p:cNvSpPr>
          <p:nvPr>
            <p:ph type="title"/>
          </p:nvPr>
        </p:nvSpPr>
        <p:spPr/>
        <p:txBody>
          <a:bodyPr/>
          <a:lstStyle/>
          <a:p>
            <a:r>
              <a:rPr lang="en-US"/>
              <a:t> </a:t>
            </a:r>
          </a:p>
        </p:txBody>
      </p:sp>
      <p:sp>
        <p:nvSpPr>
          <p:cNvPr id="160774" name="Rectangle 6"/>
          <p:cNvSpPr>
            <a:spLocks noGrp="1" noChangeArrowheads="1"/>
          </p:cNvSpPr>
          <p:nvPr>
            <p:ph idx="1"/>
          </p:nvPr>
        </p:nvSpPr>
        <p:spPr/>
        <p:txBody>
          <a:bodyPr/>
          <a:lstStyle/>
          <a:p>
            <a:pPr>
              <a:buFontTx/>
              <a:buNone/>
            </a:pPr>
            <a:r>
              <a:rPr lang="en-US"/>
              <a:t> </a:t>
            </a:r>
          </a:p>
        </p:txBody>
      </p:sp>
      <p:pic>
        <p:nvPicPr>
          <p:cNvPr id="160776" name="Picture 8" descr="23470"/>
          <p:cNvPicPr>
            <a:picLocks noChangeAspect="1" noChangeArrowheads="1"/>
          </p:cNvPicPr>
          <p:nvPr/>
        </p:nvPicPr>
        <p:blipFill>
          <a:blip r:embed="rId2" cstate="print"/>
          <a:srcRect/>
          <a:stretch>
            <a:fillRect/>
          </a:stretch>
        </p:blipFill>
        <p:spPr bwMode="auto">
          <a:xfrm>
            <a:off x="2590800" y="304800"/>
            <a:ext cx="4114800" cy="4114800"/>
          </a:xfrm>
          <a:prstGeom prst="rect">
            <a:avLst/>
          </a:prstGeom>
          <a:noFill/>
        </p:spPr>
      </p:pic>
      <p:sp>
        <p:nvSpPr>
          <p:cNvPr id="160777" name="Text Box 9"/>
          <p:cNvSpPr txBox="1">
            <a:spLocks noChangeArrowheads="1"/>
          </p:cNvSpPr>
          <p:nvPr/>
        </p:nvSpPr>
        <p:spPr bwMode="auto">
          <a:xfrm>
            <a:off x="228600" y="4616450"/>
            <a:ext cx="8610600" cy="1936750"/>
          </a:xfrm>
          <a:prstGeom prst="rect">
            <a:avLst/>
          </a:prstGeom>
          <a:noFill/>
          <a:ln w="9525" algn="ctr">
            <a:noFill/>
            <a:miter lim="800000"/>
            <a:headEnd/>
            <a:tailEnd/>
          </a:ln>
          <a:effectLst/>
        </p:spPr>
        <p:txBody>
          <a:bodyPr anchor="b" anchorCtr="1">
            <a:spAutoFit/>
          </a:bodyPr>
          <a:lstStyle/>
          <a:p>
            <a:pPr algn="ctr">
              <a:buFontTx/>
              <a:buNone/>
            </a:pPr>
            <a:r>
              <a:rPr lang="en-US" sz="2800" b="1">
                <a:solidFill>
                  <a:schemeClr val="tx2"/>
                </a:solidFill>
                <a:latin typeface="Arial" charset="0"/>
              </a:rPr>
              <a:t>What are false flag operations?</a:t>
            </a:r>
          </a:p>
          <a:p>
            <a:pPr algn="ctr">
              <a:buFontTx/>
              <a:buNone/>
            </a:pPr>
            <a:r>
              <a:rPr lang="en-US" sz="900">
                <a:solidFill>
                  <a:schemeClr val="tx2"/>
                </a:solidFill>
                <a:latin typeface="Arial" charset="0"/>
              </a:rPr>
              <a:t>  </a:t>
            </a:r>
          </a:p>
          <a:p>
            <a:pPr>
              <a:buFontTx/>
              <a:buNone/>
            </a:pPr>
            <a:r>
              <a:rPr lang="en-US" sz="2800">
                <a:solidFill>
                  <a:schemeClr val="tx2"/>
                </a:solidFill>
                <a:latin typeface="Arial" charset="0"/>
              </a:rPr>
              <a:t>“Covert operations which are designed to deceive the public in such a way that the operations appear as though they are being carried out by other entities.”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57200" y="277813"/>
            <a:ext cx="8229600" cy="2071687"/>
          </a:xfrm>
        </p:spPr>
        <p:txBody>
          <a:bodyPr/>
          <a:lstStyle/>
          <a:p>
            <a:pPr marL="838200" indent="-838200"/>
            <a:r>
              <a:rPr lang="en-US" sz="4000"/>
              <a:t>1. The Mexican-American Border Incident – </a:t>
            </a:r>
            <a:r>
              <a:rPr lang="en-US" sz="3200"/>
              <a:t>Leading to War and Expansionism</a:t>
            </a:r>
            <a:r>
              <a:rPr lang="en-US" sz="4000"/>
              <a:t> </a:t>
            </a:r>
            <a:r>
              <a:rPr lang="en-US" sz="2800"/>
              <a:t>(April 25, 1846)</a:t>
            </a:r>
          </a:p>
        </p:txBody>
      </p:sp>
      <p:sp>
        <p:nvSpPr>
          <p:cNvPr id="164867" name="Text Box 3"/>
          <p:cNvSpPr txBox="1">
            <a:spLocks noChangeArrowheads="1"/>
          </p:cNvSpPr>
          <p:nvPr/>
        </p:nvSpPr>
        <p:spPr bwMode="auto">
          <a:xfrm>
            <a:off x="250825" y="5516563"/>
            <a:ext cx="2447925" cy="641350"/>
          </a:xfrm>
          <a:prstGeom prst="rect">
            <a:avLst/>
          </a:prstGeom>
          <a:noFill/>
          <a:ln w="9525">
            <a:noFill/>
            <a:miter lim="800000"/>
            <a:headEnd/>
            <a:tailEnd/>
          </a:ln>
          <a:effectLst/>
        </p:spPr>
        <p:txBody>
          <a:bodyPr>
            <a:spAutoFit/>
          </a:bodyPr>
          <a:lstStyle/>
          <a:p>
            <a:pPr algn="ctr" eaLnBrk="0" hangingPunct="0">
              <a:buFontTx/>
              <a:buNone/>
            </a:pPr>
            <a:r>
              <a:rPr lang="en-US" sz="1800" b="1">
                <a:solidFill>
                  <a:srgbClr val="FFFFFF"/>
                </a:solidFill>
                <a:effectLst>
                  <a:outerShdw blurRad="38100" dist="38100" dir="2700000" algn="tl">
                    <a:srgbClr val="000000"/>
                  </a:outerShdw>
                </a:effectLst>
                <a:latin typeface="Verdana" pitchFamily="34" charset="0"/>
              </a:rPr>
              <a:t>General </a:t>
            </a:r>
          </a:p>
          <a:p>
            <a:pPr algn="ctr" eaLnBrk="0" hangingPunct="0">
              <a:buFontTx/>
              <a:buNone/>
            </a:pPr>
            <a:r>
              <a:rPr lang="en-US" sz="1800" b="1">
                <a:solidFill>
                  <a:srgbClr val="FFFFFF"/>
                </a:solidFill>
                <a:effectLst>
                  <a:outerShdw blurRad="38100" dist="38100" dir="2700000" algn="tl">
                    <a:srgbClr val="000000"/>
                  </a:outerShdw>
                </a:effectLst>
                <a:latin typeface="Verdana" pitchFamily="34" charset="0"/>
              </a:rPr>
              <a:t>Zachary Taylor</a:t>
            </a:r>
          </a:p>
        </p:txBody>
      </p:sp>
      <p:pic>
        <p:nvPicPr>
          <p:cNvPr id="164868" name="Picture 4" descr="Taylor-ChicagoHistoricalSociety"/>
          <p:cNvPicPr>
            <a:picLocks noChangeAspect="1" noChangeArrowheads="1"/>
          </p:cNvPicPr>
          <p:nvPr/>
        </p:nvPicPr>
        <p:blipFill>
          <a:blip r:embed="rId2" cstate="print"/>
          <a:srcRect/>
          <a:stretch>
            <a:fillRect/>
          </a:stretch>
        </p:blipFill>
        <p:spPr bwMode="auto">
          <a:xfrm>
            <a:off x="323850" y="2852738"/>
            <a:ext cx="2346325" cy="2592387"/>
          </a:xfrm>
          <a:prstGeom prst="rect">
            <a:avLst/>
          </a:prstGeom>
          <a:noFill/>
        </p:spPr>
      </p:pic>
      <p:pic>
        <p:nvPicPr>
          <p:cNvPr id="164869" name="Picture 5" descr="James Polk"/>
          <p:cNvPicPr>
            <a:picLocks noChangeAspect="1" noChangeArrowheads="1"/>
          </p:cNvPicPr>
          <p:nvPr/>
        </p:nvPicPr>
        <p:blipFill>
          <a:blip r:embed="rId3" cstate="print"/>
          <a:srcRect/>
          <a:stretch>
            <a:fillRect/>
          </a:stretch>
        </p:blipFill>
        <p:spPr bwMode="auto">
          <a:xfrm>
            <a:off x="6719888" y="2852738"/>
            <a:ext cx="1784350" cy="2598737"/>
          </a:xfrm>
          <a:prstGeom prst="rect">
            <a:avLst/>
          </a:prstGeom>
          <a:noFill/>
        </p:spPr>
      </p:pic>
      <p:pic>
        <p:nvPicPr>
          <p:cNvPr id="164870" name="Picture 6" descr="Mexican Land Grab by the US"/>
          <p:cNvPicPr>
            <a:picLocks noChangeAspect="1" noChangeArrowheads="1"/>
          </p:cNvPicPr>
          <p:nvPr/>
        </p:nvPicPr>
        <p:blipFill>
          <a:blip r:embed="rId4" cstate="print"/>
          <a:srcRect/>
          <a:stretch>
            <a:fillRect/>
          </a:stretch>
        </p:blipFill>
        <p:spPr bwMode="auto">
          <a:xfrm>
            <a:off x="3492500" y="2636838"/>
            <a:ext cx="2357438" cy="3241675"/>
          </a:xfrm>
          <a:prstGeom prst="rect">
            <a:avLst/>
          </a:prstGeom>
          <a:noFill/>
        </p:spPr>
      </p:pic>
      <p:sp>
        <p:nvSpPr>
          <p:cNvPr id="164871" name="Text Box 7"/>
          <p:cNvSpPr txBox="1">
            <a:spLocks noChangeArrowheads="1"/>
          </p:cNvSpPr>
          <p:nvPr/>
        </p:nvSpPr>
        <p:spPr bwMode="auto">
          <a:xfrm>
            <a:off x="6719888" y="5516563"/>
            <a:ext cx="1873250" cy="649287"/>
          </a:xfrm>
          <a:prstGeom prst="rect">
            <a:avLst/>
          </a:prstGeom>
          <a:noFill/>
          <a:ln w="9525">
            <a:noFill/>
            <a:miter lim="800000"/>
            <a:headEnd/>
            <a:tailEnd/>
          </a:ln>
          <a:effectLst/>
        </p:spPr>
        <p:txBody>
          <a:bodyPr/>
          <a:lstStyle/>
          <a:p>
            <a:pPr algn="ctr" eaLnBrk="0" hangingPunct="0">
              <a:buFontTx/>
              <a:buNone/>
            </a:pPr>
            <a:r>
              <a:rPr lang="en-US" sz="1800" b="1">
                <a:solidFill>
                  <a:srgbClr val="FFFFFF"/>
                </a:solidFill>
                <a:effectLst>
                  <a:outerShdw blurRad="38100" dist="38100" dir="2700000" algn="tl">
                    <a:srgbClr val="000000"/>
                  </a:outerShdw>
                </a:effectLst>
                <a:latin typeface="Verdana" pitchFamily="34" charset="0"/>
              </a:rPr>
              <a:t>President </a:t>
            </a:r>
          </a:p>
          <a:p>
            <a:pPr algn="ctr" eaLnBrk="0" hangingPunct="0">
              <a:buFontTx/>
              <a:buNone/>
            </a:pPr>
            <a:r>
              <a:rPr lang="en-US" sz="1800" b="1">
                <a:solidFill>
                  <a:srgbClr val="FFFFFF"/>
                </a:solidFill>
                <a:effectLst>
                  <a:outerShdw blurRad="38100" dist="38100" dir="2700000" algn="tl">
                    <a:srgbClr val="000000"/>
                  </a:outerShdw>
                </a:effectLst>
                <a:latin typeface="Verdana" pitchFamily="34" charset="0"/>
              </a:rPr>
              <a:t>James Polk</a:t>
            </a:r>
          </a:p>
        </p:txBody>
      </p:sp>
      <p:sp>
        <p:nvSpPr>
          <p:cNvPr id="164872" name="Text Box 8"/>
          <p:cNvSpPr txBox="1">
            <a:spLocks noChangeArrowheads="1"/>
          </p:cNvSpPr>
          <p:nvPr/>
        </p:nvSpPr>
        <p:spPr bwMode="auto">
          <a:xfrm>
            <a:off x="2773363" y="6021388"/>
            <a:ext cx="3959225" cy="641350"/>
          </a:xfrm>
          <a:prstGeom prst="rect">
            <a:avLst/>
          </a:prstGeom>
          <a:noFill/>
          <a:ln w="9525">
            <a:noFill/>
            <a:miter lim="800000"/>
            <a:headEnd/>
            <a:tailEnd/>
          </a:ln>
          <a:effectLst/>
        </p:spPr>
        <p:txBody>
          <a:bodyPr>
            <a:spAutoFit/>
          </a:bodyPr>
          <a:lstStyle/>
          <a:p>
            <a:pPr algn="ctr" eaLnBrk="0" hangingPunct="0">
              <a:spcBef>
                <a:spcPct val="50000"/>
              </a:spcBef>
              <a:buFontTx/>
              <a:buNone/>
            </a:pPr>
            <a:r>
              <a:rPr lang="en-US" sz="1800" b="1">
                <a:solidFill>
                  <a:srgbClr val="FFFFFF"/>
                </a:solidFill>
                <a:effectLst>
                  <a:outerShdw blurRad="38100" dist="38100" dir="2700000" algn="tl">
                    <a:srgbClr val="000000"/>
                  </a:outerShdw>
                </a:effectLst>
                <a:latin typeface="Verdana" pitchFamily="34" charset="0"/>
              </a:rPr>
              <a:t>Over 1,000,000 square miles would be added to the USA</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457200" y="277813"/>
            <a:ext cx="8229600" cy="2071687"/>
          </a:xfrm>
        </p:spPr>
        <p:txBody>
          <a:bodyPr/>
          <a:lstStyle/>
          <a:p>
            <a:pPr marL="838200" indent="-838200"/>
            <a:r>
              <a:rPr lang="en-US"/>
              <a:t>2. The Sinking of the Maine – </a:t>
            </a:r>
            <a:r>
              <a:rPr lang="en-US" sz="3600"/>
              <a:t>Precipitating the Spanish-American War</a:t>
            </a:r>
            <a:r>
              <a:rPr lang="en-US"/>
              <a:t> </a:t>
            </a:r>
            <a:r>
              <a:rPr lang="en-US" sz="3200"/>
              <a:t>(February 15, 1898)</a:t>
            </a:r>
          </a:p>
        </p:txBody>
      </p:sp>
      <p:sp>
        <p:nvSpPr>
          <p:cNvPr id="166915" name="Text Box 3"/>
          <p:cNvSpPr txBox="1">
            <a:spLocks noChangeArrowheads="1"/>
          </p:cNvSpPr>
          <p:nvPr/>
        </p:nvSpPr>
        <p:spPr bwMode="auto">
          <a:xfrm>
            <a:off x="466725" y="5942013"/>
            <a:ext cx="8281988" cy="366712"/>
          </a:xfrm>
          <a:prstGeom prst="rect">
            <a:avLst/>
          </a:prstGeom>
          <a:noFill/>
          <a:ln w="9525">
            <a:noFill/>
            <a:miter lim="800000"/>
            <a:headEnd/>
            <a:tailEnd/>
          </a:ln>
          <a:effectLst/>
        </p:spPr>
        <p:txBody>
          <a:bodyPr>
            <a:spAutoFit/>
          </a:bodyPr>
          <a:lstStyle/>
          <a:p>
            <a:pPr algn="ctr" eaLnBrk="0" hangingPunct="0">
              <a:spcBef>
                <a:spcPct val="50000"/>
              </a:spcBef>
              <a:buFontTx/>
              <a:buNone/>
            </a:pPr>
            <a:r>
              <a:rPr lang="en-US" sz="1800" b="1">
                <a:solidFill>
                  <a:srgbClr val="FFFFFF"/>
                </a:solidFill>
                <a:effectLst>
                  <a:outerShdw blurRad="38100" dist="38100" dir="2700000" algn="tl">
                    <a:srgbClr val="000000"/>
                  </a:outerShdw>
                </a:effectLst>
                <a:latin typeface="Verdana" pitchFamily="34" charset="0"/>
              </a:rPr>
              <a:t>“Remember the Maine! To hell with Spain!”</a:t>
            </a:r>
          </a:p>
        </p:txBody>
      </p:sp>
      <p:pic>
        <p:nvPicPr>
          <p:cNvPr id="166916" name="Picture 4" descr="uss_maine"/>
          <p:cNvPicPr>
            <a:picLocks noChangeAspect="1" noChangeArrowheads="1"/>
          </p:cNvPicPr>
          <p:nvPr/>
        </p:nvPicPr>
        <p:blipFill>
          <a:blip r:embed="rId2" cstate="print"/>
          <a:srcRect/>
          <a:stretch>
            <a:fillRect/>
          </a:stretch>
        </p:blipFill>
        <p:spPr bwMode="auto">
          <a:xfrm>
            <a:off x="2398713" y="2492375"/>
            <a:ext cx="4333875" cy="3279775"/>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312738" y="277813"/>
            <a:ext cx="8507412" cy="2214562"/>
          </a:xfrm>
        </p:spPr>
        <p:txBody>
          <a:bodyPr/>
          <a:lstStyle/>
          <a:p>
            <a:pPr marL="838200" indent="-838200"/>
            <a:r>
              <a:rPr lang="en-US" sz="4800"/>
              <a:t>3. The Sinking of the Lusitania – </a:t>
            </a:r>
            <a:r>
              <a:rPr lang="en-US" sz="4000"/>
              <a:t>Brings the US into World War I</a:t>
            </a:r>
            <a:r>
              <a:rPr lang="en-US" sz="4800"/>
              <a:t> </a:t>
            </a:r>
            <a:br>
              <a:rPr lang="en-US" sz="4800"/>
            </a:br>
            <a:r>
              <a:rPr lang="en-US" sz="3600"/>
              <a:t>(May 7, 1915)</a:t>
            </a:r>
          </a:p>
        </p:txBody>
      </p:sp>
      <p:sp>
        <p:nvSpPr>
          <p:cNvPr id="168963" name="Text Box 3"/>
          <p:cNvSpPr txBox="1">
            <a:spLocks noChangeArrowheads="1"/>
          </p:cNvSpPr>
          <p:nvPr/>
        </p:nvSpPr>
        <p:spPr bwMode="auto">
          <a:xfrm>
            <a:off x="466725" y="6157913"/>
            <a:ext cx="8281988" cy="366712"/>
          </a:xfrm>
          <a:prstGeom prst="rect">
            <a:avLst/>
          </a:prstGeom>
          <a:noFill/>
          <a:ln w="9525">
            <a:noFill/>
            <a:miter lim="800000"/>
            <a:headEnd/>
            <a:tailEnd/>
          </a:ln>
          <a:effectLst/>
        </p:spPr>
        <p:txBody>
          <a:bodyPr>
            <a:spAutoFit/>
          </a:bodyPr>
          <a:lstStyle/>
          <a:p>
            <a:pPr algn="ctr" eaLnBrk="0" hangingPunct="0">
              <a:spcBef>
                <a:spcPct val="50000"/>
              </a:spcBef>
              <a:buFontTx/>
              <a:buNone/>
            </a:pPr>
            <a:r>
              <a:rPr lang="en-US" sz="1800" b="1">
                <a:solidFill>
                  <a:srgbClr val="FFFFFF"/>
                </a:solidFill>
                <a:effectLst>
                  <a:outerShdw blurRad="38100" dist="38100" dir="2700000" algn="tl">
                    <a:srgbClr val="000000"/>
                  </a:outerShdw>
                </a:effectLst>
                <a:latin typeface="Verdana" pitchFamily="34" charset="0"/>
              </a:rPr>
              <a:t>The Lusitania – A sitting duck in a sea of German submarines</a:t>
            </a:r>
          </a:p>
        </p:txBody>
      </p:sp>
      <p:pic>
        <p:nvPicPr>
          <p:cNvPr id="168964" name="Picture 4" descr="lusitania3"/>
          <p:cNvPicPr>
            <a:picLocks noChangeAspect="1" noChangeArrowheads="1"/>
          </p:cNvPicPr>
          <p:nvPr/>
        </p:nvPicPr>
        <p:blipFill>
          <a:blip r:embed="rId2" cstate="print"/>
          <a:srcRect/>
          <a:stretch>
            <a:fillRect/>
          </a:stretch>
        </p:blipFill>
        <p:spPr bwMode="auto">
          <a:xfrm>
            <a:off x="1828800" y="2420938"/>
            <a:ext cx="5486400" cy="3629025"/>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312738" y="277813"/>
            <a:ext cx="8507412" cy="1422400"/>
          </a:xfrm>
        </p:spPr>
        <p:txBody>
          <a:bodyPr/>
          <a:lstStyle/>
          <a:p>
            <a:pPr marL="838200" indent="-838200"/>
            <a:r>
              <a:rPr lang="en-US"/>
              <a:t>4. The Reichstag Fire – </a:t>
            </a:r>
            <a:r>
              <a:rPr lang="en-US" sz="3600"/>
              <a:t>Vaults Hitler into Power </a:t>
            </a:r>
            <a:r>
              <a:rPr lang="en-US" sz="3200"/>
              <a:t>(1933)</a:t>
            </a:r>
          </a:p>
        </p:txBody>
      </p:sp>
      <p:sp>
        <p:nvSpPr>
          <p:cNvPr id="169987" name="Text Box 3"/>
          <p:cNvSpPr txBox="1">
            <a:spLocks noChangeArrowheads="1"/>
          </p:cNvSpPr>
          <p:nvPr/>
        </p:nvSpPr>
        <p:spPr bwMode="auto">
          <a:xfrm>
            <a:off x="466725" y="6157913"/>
            <a:ext cx="8281988" cy="366712"/>
          </a:xfrm>
          <a:prstGeom prst="rect">
            <a:avLst/>
          </a:prstGeom>
          <a:noFill/>
          <a:ln w="9525">
            <a:noFill/>
            <a:miter lim="800000"/>
            <a:headEnd/>
            <a:tailEnd/>
          </a:ln>
          <a:effectLst/>
        </p:spPr>
        <p:txBody>
          <a:bodyPr>
            <a:spAutoFit/>
          </a:bodyPr>
          <a:lstStyle/>
          <a:p>
            <a:pPr algn="ctr" eaLnBrk="0" hangingPunct="0">
              <a:spcBef>
                <a:spcPct val="50000"/>
              </a:spcBef>
              <a:buFontTx/>
              <a:buNone/>
            </a:pPr>
            <a:r>
              <a:rPr lang="en-US" sz="1800" b="1">
                <a:solidFill>
                  <a:srgbClr val="FFFFFF"/>
                </a:solidFill>
                <a:effectLst>
                  <a:outerShdw blurRad="38100" dist="38100" dir="2700000" algn="tl">
                    <a:srgbClr val="000000"/>
                  </a:outerShdw>
                </a:effectLst>
                <a:latin typeface="Verdana" pitchFamily="34" charset="0"/>
              </a:rPr>
              <a:t>German Parliament burns, signaling Hitler’s rise to power</a:t>
            </a:r>
          </a:p>
        </p:txBody>
      </p:sp>
      <p:pic>
        <p:nvPicPr>
          <p:cNvPr id="169988" name="Picture 4" descr="Reichstagfire"/>
          <p:cNvPicPr>
            <a:picLocks noChangeAspect="1" noChangeArrowheads="1"/>
          </p:cNvPicPr>
          <p:nvPr/>
        </p:nvPicPr>
        <p:blipFill>
          <a:blip r:embed="rId2" cstate="print"/>
          <a:srcRect/>
          <a:stretch>
            <a:fillRect/>
          </a:stretch>
        </p:blipFill>
        <p:spPr bwMode="auto">
          <a:xfrm>
            <a:off x="3014663" y="1916113"/>
            <a:ext cx="2997200" cy="4073525"/>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312738" y="277813"/>
            <a:ext cx="8507412" cy="1782762"/>
          </a:xfrm>
        </p:spPr>
        <p:txBody>
          <a:bodyPr/>
          <a:lstStyle/>
          <a:p>
            <a:pPr marL="838200" indent="-838200"/>
            <a:r>
              <a:rPr lang="en-US" sz="4000"/>
              <a:t>5. The Gleiwitz Attack and the Invasion of Poland – </a:t>
            </a:r>
            <a:r>
              <a:rPr lang="en-US" sz="3200"/>
              <a:t>Launching World War II </a:t>
            </a:r>
            <a:r>
              <a:rPr lang="en-US" sz="2800"/>
              <a:t>(1939-1945)</a:t>
            </a:r>
          </a:p>
        </p:txBody>
      </p:sp>
      <p:sp>
        <p:nvSpPr>
          <p:cNvPr id="171011" name="Text Box 3"/>
          <p:cNvSpPr txBox="1">
            <a:spLocks noChangeArrowheads="1"/>
          </p:cNvSpPr>
          <p:nvPr/>
        </p:nvSpPr>
        <p:spPr bwMode="auto">
          <a:xfrm>
            <a:off x="466725" y="5805488"/>
            <a:ext cx="8281988" cy="641350"/>
          </a:xfrm>
          <a:prstGeom prst="rect">
            <a:avLst/>
          </a:prstGeom>
          <a:noFill/>
          <a:ln w="9525">
            <a:noFill/>
            <a:miter lim="800000"/>
            <a:headEnd/>
            <a:tailEnd/>
          </a:ln>
          <a:effectLst/>
        </p:spPr>
        <p:txBody>
          <a:bodyPr>
            <a:spAutoFit/>
          </a:bodyPr>
          <a:lstStyle/>
          <a:p>
            <a:pPr algn="ctr" eaLnBrk="0" hangingPunct="0">
              <a:spcBef>
                <a:spcPct val="50000"/>
              </a:spcBef>
              <a:buFontTx/>
              <a:buNone/>
            </a:pPr>
            <a:r>
              <a:rPr lang="en-US" sz="1800" b="1">
                <a:solidFill>
                  <a:srgbClr val="FFFFFF"/>
                </a:solidFill>
                <a:effectLst>
                  <a:outerShdw blurRad="38100" dist="38100" dir="2700000" algn="tl">
                    <a:srgbClr val="000000"/>
                  </a:outerShdw>
                </a:effectLst>
                <a:latin typeface="Verdana" pitchFamily="34" charset="0"/>
              </a:rPr>
              <a:t>A column of arrested Polish police officers, civilian public servants and other “enemies of the people”</a:t>
            </a:r>
          </a:p>
        </p:txBody>
      </p:sp>
      <p:pic>
        <p:nvPicPr>
          <p:cNvPr id="171012" name="Picture 4" descr="redarm3"/>
          <p:cNvPicPr>
            <a:picLocks noChangeAspect="1" noChangeArrowheads="1"/>
          </p:cNvPicPr>
          <p:nvPr/>
        </p:nvPicPr>
        <p:blipFill>
          <a:blip r:embed="rId2" cstate="print"/>
          <a:srcRect/>
          <a:stretch>
            <a:fillRect/>
          </a:stretch>
        </p:blipFill>
        <p:spPr bwMode="auto">
          <a:xfrm>
            <a:off x="1403350" y="2492375"/>
            <a:ext cx="6350000" cy="3048000"/>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312738" y="188913"/>
            <a:ext cx="8507412" cy="2287587"/>
          </a:xfrm>
        </p:spPr>
        <p:txBody>
          <a:bodyPr/>
          <a:lstStyle/>
          <a:p>
            <a:pPr marL="838200" indent="-838200"/>
            <a:r>
              <a:rPr lang="en-US" sz="4000"/>
              <a:t>6. Pearl Harbor and Japan’s </a:t>
            </a:r>
            <a:br>
              <a:rPr lang="en-US" sz="4000"/>
            </a:br>
            <a:r>
              <a:rPr lang="en-US" sz="4000"/>
              <a:t>So-Called ‘Sneak Attack’ on America – </a:t>
            </a:r>
            <a:r>
              <a:rPr lang="en-US" sz="3200"/>
              <a:t>Resulting in the US Entry into World War II </a:t>
            </a:r>
            <a:r>
              <a:rPr lang="en-US" sz="2800"/>
              <a:t>(Dec. 7,1941)</a:t>
            </a:r>
          </a:p>
        </p:txBody>
      </p:sp>
      <p:sp>
        <p:nvSpPr>
          <p:cNvPr id="172035" name="Text Box 3"/>
          <p:cNvSpPr txBox="1">
            <a:spLocks noChangeArrowheads="1"/>
          </p:cNvSpPr>
          <p:nvPr/>
        </p:nvSpPr>
        <p:spPr bwMode="auto">
          <a:xfrm>
            <a:off x="466725" y="5805488"/>
            <a:ext cx="8281988" cy="641350"/>
          </a:xfrm>
          <a:prstGeom prst="rect">
            <a:avLst/>
          </a:prstGeom>
          <a:noFill/>
          <a:ln w="9525">
            <a:noFill/>
            <a:miter lim="800000"/>
            <a:headEnd/>
            <a:tailEnd/>
          </a:ln>
          <a:effectLst/>
        </p:spPr>
        <p:txBody>
          <a:bodyPr>
            <a:spAutoFit/>
          </a:bodyPr>
          <a:lstStyle/>
          <a:p>
            <a:pPr algn="ctr" eaLnBrk="0" hangingPunct="0">
              <a:spcBef>
                <a:spcPct val="50000"/>
              </a:spcBef>
              <a:buFontTx/>
              <a:buNone/>
            </a:pPr>
            <a:r>
              <a:rPr lang="en-US" sz="1800" b="1">
                <a:solidFill>
                  <a:srgbClr val="FFFFFF"/>
                </a:solidFill>
                <a:effectLst>
                  <a:outerShdw blurRad="38100" dist="38100" dir="2700000" algn="tl">
                    <a:srgbClr val="000000"/>
                  </a:outerShdw>
                </a:effectLst>
                <a:latin typeface="Verdana" pitchFamily="34" charset="0"/>
              </a:rPr>
              <a:t>Photograph from a Japanese airplane of Pearl Harbor including Battleship Row at the beginning of the attack</a:t>
            </a:r>
          </a:p>
        </p:txBody>
      </p:sp>
      <p:pic>
        <p:nvPicPr>
          <p:cNvPr id="172036" name="Picture 4" descr="300px-Attack_on_Pearl_Harbor"/>
          <p:cNvPicPr>
            <a:picLocks noChangeAspect="1" noChangeArrowheads="1"/>
          </p:cNvPicPr>
          <p:nvPr/>
        </p:nvPicPr>
        <p:blipFill>
          <a:blip r:embed="rId2" cstate="print"/>
          <a:srcRect/>
          <a:stretch>
            <a:fillRect/>
          </a:stretch>
        </p:blipFill>
        <p:spPr bwMode="auto">
          <a:xfrm>
            <a:off x="2411413" y="2617788"/>
            <a:ext cx="4371975" cy="3116262"/>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312738" y="188913"/>
            <a:ext cx="8507412" cy="2287587"/>
          </a:xfrm>
        </p:spPr>
        <p:txBody>
          <a:bodyPr/>
          <a:lstStyle/>
          <a:p>
            <a:pPr marL="838200" indent="-838200"/>
            <a:r>
              <a:rPr lang="en-US" sz="4000"/>
              <a:t>7. Operation Gladio – </a:t>
            </a:r>
            <a:r>
              <a:rPr lang="en-US" sz="3200"/>
              <a:t>Terrorism in Post WWII Europe – Conducted by NATO’s Secret Armies to Maintain Cold War Tension </a:t>
            </a:r>
            <a:r>
              <a:rPr lang="en-US" sz="2800"/>
              <a:t>(1953-1990)</a:t>
            </a:r>
          </a:p>
        </p:txBody>
      </p:sp>
      <p:sp>
        <p:nvSpPr>
          <p:cNvPr id="173059" name="Text Box 3"/>
          <p:cNvSpPr txBox="1">
            <a:spLocks noChangeArrowheads="1"/>
          </p:cNvSpPr>
          <p:nvPr/>
        </p:nvSpPr>
        <p:spPr bwMode="auto">
          <a:xfrm>
            <a:off x="466725" y="5445125"/>
            <a:ext cx="3817938" cy="915988"/>
          </a:xfrm>
          <a:prstGeom prst="rect">
            <a:avLst/>
          </a:prstGeom>
          <a:noFill/>
          <a:ln w="9525">
            <a:noFill/>
            <a:miter lim="800000"/>
            <a:headEnd/>
            <a:tailEnd/>
          </a:ln>
          <a:effectLst/>
        </p:spPr>
        <p:txBody>
          <a:bodyPr>
            <a:spAutoFit/>
          </a:bodyPr>
          <a:lstStyle/>
          <a:p>
            <a:pPr algn="ctr" eaLnBrk="0" hangingPunct="0">
              <a:spcBef>
                <a:spcPct val="50000"/>
              </a:spcBef>
              <a:buFontTx/>
              <a:buNone/>
            </a:pPr>
            <a:r>
              <a:rPr lang="en-US" sz="1800" b="1">
                <a:solidFill>
                  <a:srgbClr val="FFFFFF"/>
                </a:solidFill>
                <a:effectLst>
                  <a:outerShdw blurRad="38100" dist="38100" dir="2700000" algn="tl">
                    <a:srgbClr val="000000"/>
                  </a:outerShdw>
                </a:effectLst>
                <a:latin typeface="Verdana" pitchFamily="34" charset="0"/>
              </a:rPr>
              <a:t>One of 200 wounded in the 1980 Bologna Train Station bombing</a:t>
            </a:r>
          </a:p>
        </p:txBody>
      </p:sp>
      <p:pic>
        <p:nvPicPr>
          <p:cNvPr id="173060" name="Picture 4" descr="Gladio-1"/>
          <p:cNvPicPr>
            <a:picLocks noChangeAspect="1" noChangeArrowheads="1"/>
          </p:cNvPicPr>
          <p:nvPr/>
        </p:nvPicPr>
        <p:blipFill>
          <a:blip r:embed="rId2" cstate="print"/>
          <a:srcRect/>
          <a:stretch>
            <a:fillRect/>
          </a:stretch>
        </p:blipFill>
        <p:spPr bwMode="auto">
          <a:xfrm>
            <a:off x="4859338" y="2801938"/>
            <a:ext cx="3802062" cy="2622550"/>
          </a:xfrm>
          <a:prstGeom prst="rect">
            <a:avLst/>
          </a:prstGeom>
          <a:noFill/>
        </p:spPr>
      </p:pic>
      <p:pic>
        <p:nvPicPr>
          <p:cNvPr id="173061" name="Picture 5" descr="Gladio-2"/>
          <p:cNvPicPr>
            <a:picLocks noChangeAspect="1" noChangeArrowheads="1"/>
          </p:cNvPicPr>
          <p:nvPr/>
        </p:nvPicPr>
        <p:blipFill>
          <a:blip r:embed="rId3" cstate="print"/>
          <a:srcRect/>
          <a:stretch>
            <a:fillRect/>
          </a:stretch>
        </p:blipFill>
        <p:spPr bwMode="auto">
          <a:xfrm>
            <a:off x="468313" y="2781300"/>
            <a:ext cx="3816350" cy="2624138"/>
          </a:xfrm>
          <a:prstGeom prst="rect">
            <a:avLst/>
          </a:prstGeom>
          <a:noFill/>
        </p:spPr>
      </p:pic>
      <p:sp>
        <p:nvSpPr>
          <p:cNvPr id="173062" name="Text Box 6"/>
          <p:cNvSpPr txBox="1">
            <a:spLocks noChangeArrowheads="1"/>
          </p:cNvSpPr>
          <p:nvPr/>
        </p:nvSpPr>
        <p:spPr bwMode="auto">
          <a:xfrm>
            <a:off x="4859338" y="5445125"/>
            <a:ext cx="3817937" cy="641350"/>
          </a:xfrm>
          <a:prstGeom prst="rect">
            <a:avLst/>
          </a:prstGeom>
          <a:noFill/>
          <a:ln w="9525">
            <a:noFill/>
            <a:miter lim="800000"/>
            <a:headEnd/>
            <a:tailEnd/>
          </a:ln>
          <a:effectLst/>
        </p:spPr>
        <p:txBody>
          <a:bodyPr>
            <a:spAutoFit/>
          </a:bodyPr>
          <a:lstStyle/>
          <a:p>
            <a:pPr algn="ctr" eaLnBrk="0" hangingPunct="0">
              <a:spcBef>
                <a:spcPct val="50000"/>
              </a:spcBef>
              <a:buFontTx/>
              <a:buNone/>
            </a:pPr>
            <a:r>
              <a:rPr lang="en-US" sz="1800" b="1">
                <a:solidFill>
                  <a:srgbClr val="FFFFFF"/>
                </a:solidFill>
                <a:effectLst>
                  <a:outerShdw blurRad="38100" dist="38100" dir="2700000" algn="tl">
                    <a:srgbClr val="000000"/>
                  </a:outerShdw>
                </a:effectLst>
                <a:latin typeface="Verdana" pitchFamily="34" charset="0"/>
              </a:rPr>
              <a:t>Terrorist Vincenzo Vinciguerra confesses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323586" name="Rectangle 2"/>
          <p:cNvSpPr>
            <a:spLocks noGrp="1" noChangeArrowheads="1"/>
          </p:cNvSpPr>
          <p:nvPr>
            <p:ph type="ctrTitle"/>
          </p:nvPr>
        </p:nvSpPr>
        <p:spPr>
          <a:xfrm>
            <a:off x="228600" y="4800600"/>
            <a:ext cx="8534400" cy="1143000"/>
          </a:xfrm>
        </p:spPr>
        <p:txBody>
          <a:bodyPr/>
          <a:lstStyle/>
          <a:p>
            <a:r>
              <a:rPr lang="en-US" sz="3200">
                <a:solidFill>
                  <a:srgbClr val="000000"/>
                </a:solidFill>
                <a:effectLst>
                  <a:outerShdw blurRad="38100" dist="38100" dir="2700000" algn="tl">
                    <a:srgbClr val="FFFFFF"/>
                  </a:outerShdw>
                </a:effectLst>
                <a:latin typeface="Times New Roman" pitchFamily="18" charset="0"/>
              </a:rPr>
              <a:t/>
            </a:r>
            <a:br>
              <a:rPr lang="en-US" sz="3200">
                <a:solidFill>
                  <a:srgbClr val="000000"/>
                </a:solidFill>
                <a:effectLst>
                  <a:outerShdw blurRad="38100" dist="38100" dir="2700000" algn="tl">
                    <a:srgbClr val="FFFFFF"/>
                  </a:outerShdw>
                </a:effectLst>
                <a:latin typeface="Times New Roman" pitchFamily="18" charset="0"/>
              </a:rPr>
            </a:br>
            <a:r>
              <a:rPr lang="en-US" sz="3200">
                <a:solidFill>
                  <a:srgbClr val="000000"/>
                </a:solidFill>
                <a:effectLst>
                  <a:outerShdw blurRad="38100" dist="38100" dir="2700000" algn="tl">
                    <a:srgbClr val="FFFFFF"/>
                  </a:outerShdw>
                </a:effectLst>
                <a:latin typeface="Times New Roman" pitchFamily="18" charset="0"/>
              </a:rPr>
              <a:t/>
            </a:r>
            <a:br>
              <a:rPr lang="en-US" sz="3200">
                <a:solidFill>
                  <a:srgbClr val="000000"/>
                </a:solidFill>
                <a:effectLst>
                  <a:outerShdw blurRad="38100" dist="38100" dir="2700000" algn="tl">
                    <a:srgbClr val="FFFFFF"/>
                  </a:outerShdw>
                </a:effectLst>
                <a:latin typeface="Times New Roman" pitchFamily="18" charset="0"/>
              </a:rPr>
            </a:br>
            <a:r>
              <a:rPr lang="en-US" sz="3200">
                <a:solidFill>
                  <a:srgbClr val="000000"/>
                </a:solidFill>
                <a:effectLst>
                  <a:outerShdw blurRad="38100" dist="38100" dir="2700000" algn="tl">
                    <a:srgbClr val="FFFFFF"/>
                  </a:outerShdw>
                </a:effectLst>
                <a:latin typeface="Times New Roman" pitchFamily="18" charset="0"/>
              </a:rPr>
              <a:t>Why Understanding 9/11 is Crucial to Our Future </a:t>
            </a:r>
            <a:br>
              <a:rPr lang="en-US" sz="3200">
                <a:solidFill>
                  <a:srgbClr val="000000"/>
                </a:solidFill>
                <a:effectLst>
                  <a:outerShdw blurRad="38100" dist="38100" dir="2700000" algn="tl">
                    <a:srgbClr val="FFFFFF"/>
                  </a:outerShdw>
                </a:effectLst>
                <a:latin typeface="Times New Roman" pitchFamily="18" charset="0"/>
              </a:rPr>
            </a:br>
            <a:endParaRPr lang="en-US" sz="3200">
              <a:solidFill>
                <a:srgbClr val="000000"/>
              </a:solidFill>
              <a:effectLst>
                <a:outerShdw blurRad="38100" dist="38100" dir="2700000" algn="tl">
                  <a:srgbClr val="FFFFFF"/>
                </a:outerShdw>
              </a:effectLst>
              <a:latin typeface="Times New Roman" pitchFamily="18" charset="0"/>
            </a:endParaRPr>
          </a:p>
        </p:txBody>
      </p:sp>
      <p:pic>
        <p:nvPicPr>
          <p:cNvPr id="323589" name="Picture 5" descr="Alt Text"/>
          <p:cNvPicPr>
            <a:picLocks noChangeAspect="1" noChangeArrowheads="1"/>
          </p:cNvPicPr>
          <p:nvPr/>
        </p:nvPicPr>
        <p:blipFill>
          <a:blip r:embed="rId3" cstate="print"/>
          <a:srcRect/>
          <a:stretch>
            <a:fillRect/>
          </a:stretch>
        </p:blipFill>
        <p:spPr bwMode="auto">
          <a:xfrm>
            <a:off x="2057400" y="990600"/>
            <a:ext cx="4762500" cy="3619500"/>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4356100" y="260350"/>
            <a:ext cx="4391025" cy="5111750"/>
          </a:xfrm>
        </p:spPr>
        <p:txBody>
          <a:bodyPr/>
          <a:lstStyle/>
          <a:p>
            <a:pPr marL="838200" indent="-838200"/>
            <a:r>
              <a:rPr lang="en-US"/>
              <a:t>8. The Korean Border Provocation by the US – </a:t>
            </a:r>
            <a:br>
              <a:rPr lang="en-US"/>
            </a:br>
            <a:r>
              <a:rPr lang="en-US" sz="3600"/>
              <a:t>To Kick-Start the Korean War </a:t>
            </a:r>
            <a:br>
              <a:rPr lang="en-US" sz="3600"/>
            </a:br>
            <a:r>
              <a:rPr lang="en-US" sz="3200"/>
              <a:t>(June 1950)</a:t>
            </a:r>
          </a:p>
        </p:txBody>
      </p:sp>
      <p:pic>
        <p:nvPicPr>
          <p:cNvPr id="174084" name="Picture 4" descr="Korea war map"/>
          <p:cNvPicPr>
            <a:picLocks noChangeAspect="1" noChangeArrowheads="1"/>
          </p:cNvPicPr>
          <p:nvPr/>
        </p:nvPicPr>
        <p:blipFill>
          <a:blip r:embed="rId2" cstate="print"/>
          <a:srcRect/>
          <a:stretch>
            <a:fillRect/>
          </a:stretch>
        </p:blipFill>
        <p:spPr bwMode="auto">
          <a:xfrm>
            <a:off x="519113" y="333375"/>
            <a:ext cx="3765550" cy="5256213"/>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4643438" y="404813"/>
            <a:ext cx="4032250" cy="4895850"/>
          </a:xfrm>
        </p:spPr>
        <p:txBody>
          <a:bodyPr/>
          <a:lstStyle/>
          <a:p>
            <a:pPr marL="838200" indent="-838200"/>
            <a:r>
              <a:rPr lang="en-US" sz="4000"/>
              <a:t>9. ‘Operation Northwoods’ – </a:t>
            </a:r>
            <a:r>
              <a:rPr lang="en-US" sz="3200"/>
              <a:t>A Plan by the Pentagon to Murder US Citizens and Justify the Invasion of Cuba </a:t>
            </a:r>
            <a:r>
              <a:rPr lang="en-US" sz="2800"/>
              <a:t>(1962)</a:t>
            </a:r>
          </a:p>
        </p:txBody>
      </p:sp>
      <p:sp>
        <p:nvSpPr>
          <p:cNvPr id="175107" name="Text Box 3"/>
          <p:cNvSpPr txBox="1">
            <a:spLocks noChangeArrowheads="1"/>
          </p:cNvSpPr>
          <p:nvPr/>
        </p:nvSpPr>
        <p:spPr bwMode="auto">
          <a:xfrm>
            <a:off x="107950" y="5740400"/>
            <a:ext cx="8929688" cy="641350"/>
          </a:xfrm>
          <a:prstGeom prst="rect">
            <a:avLst/>
          </a:prstGeom>
          <a:noFill/>
          <a:ln w="9525">
            <a:noFill/>
            <a:miter lim="800000"/>
            <a:headEnd/>
            <a:tailEnd/>
          </a:ln>
          <a:effectLst/>
        </p:spPr>
        <p:txBody>
          <a:bodyPr>
            <a:spAutoFit/>
          </a:bodyPr>
          <a:lstStyle/>
          <a:p>
            <a:pPr algn="ctr" eaLnBrk="0" hangingPunct="0">
              <a:spcBef>
                <a:spcPct val="50000"/>
              </a:spcBef>
              <a:buFontTx/>
              <a:buNone/>
            </a:pPr>
            <a:r>
              <a:rPr lang="en-US" sz="1800" b="1">
                <a:solidFill>
                  <a:srgbClr val="FFFFFF"/>
                </a:solidFill>
                <a:effectLst>
                  <a:outerShdw blurRad="38100" dist="38100" dir="2700000" algn="tl">
                    <a:srgbClr val="000000"/>
                  </a:outerShdw>
                </a:effectLst>
                <a:latin typeface="Verdana" pitchFamily="34" charset="0"/>
              </a:rPr>
              <a:t>The ‘Operation Northwoods’ documents were declassified in 2001, much to the surprise of Congress and to the shame of the Pentagon</a:t>
            </a:r>
          </a:p>
        </p:txBody>
      </p:sp>
      <p:pic>
        <p:nvPicPr>
          <p:cNvPr id="175108" name="Picture 4" descr="Northwoods1"/>
          <p:cNvPicPr>
            <a:picLocks noChangeAspect="1" noChangeArrowheads="1"/>
          </p:cNvPicPr>
          <p:nvPr/>
        </p:nvPicPr>
        <p:blipFill>
          <a:blip r:embed="rId2" cstate="print"/>
          <a:srcRect/>
          <a:stretch>
            <a:fillRect/>
          </a:stretch>
        </p:blipFill>
        <p:spPr bwMode="auto">
          <a:xfrm>
            <a:off x="690563" y="476250"/>
            <a:ext cx="3952875" cy="5040313"/>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3203575" y="1123950"/>
            <a:ext cx="5184775" cy="3313113"/>
          </a:xfrm>
        </p:spPr>
        <p:txBody>
          <a:bodyPr/>
          <a:lstStyle/>
          <a:p>
            <a:pPr marL="838200" indent="-838200"/>
            <a:r>
              <a:rPr lang="en-US"/>
              <a:t>10. The Gulf of Tonkin Incident – </a:t>
            </a:r>
            <a:r>
              <a:rPr lang="en-US" sz="3600"/>
              <a:t>Escalates the Vietnam War </a:t>
            </a:r>
            <a:r>
              <a:rPr lang="en-US" sz="3200"/>
              <a:t>(1964)</a:t>
            </a:r>
          </a:p>
        </p:txBody>
      </p:sp>
      <p:sp>
        <p:nvSpPr>
          <p:cNvPr id="176131" name="Text Box 3"/>
          <p:cNvSpPr txBox="1">
            <a:spLocks noChangeArrowheads="1"/>
          </p:cNvSpPr>
          <p:nvPr/>
        </p:nvSpPr>
        <p:spPr bwMode="auto">
          <a:xfrm>
            <a:off x="395288" y="5300663"/>
            <a:ext cx="3455987" cy="1190625"/>
          </a:xfrm>
          <a:prstGeom prst="rect">
            <a:avLst/>
          </a:prstGeom>
          <a:noFill/>
          <a:ln w="9525">
            <a:noFill/>
            <a:miter lim="800000"/>
            <a:headEnd/>
            <a:tailEnd/>
          </a:ln>
          <a:effectLst/>
        </p:spPr>
        <p:txBody>
          <a:bodyPr>
            <a:spAutoFit/>
          </a:bodyPr>
          <a:lstStyle/>
          <a:p>
            <a:pPr algn="ctr" eaLnBrk="0" hangingPunct="0">
              <a:spcBef>
                <a:spcPct val="50000"/>
              </a:spcBef>
              <a:buFontTx/>
              <a:buNone/>
            </a:pPr>
            <a:r>
              <a:rPr lang="en-US" sz="1800" b="1">
                <a:solidFill>
                  <a:srgbClr val="FFFFFF"/>
                </a:solidFill>
                <a:effectLst>
                  <a:outerShdw blurRad="38100" dist="38100" dir="2700000" algn="tl">
                    <a:srgbClr val="000000"/>
                  </a:outerShdw>
                </a:effectLst>
                <a:latin typeface="Verdana" pitchFamily="34" charset="0"/>
              </a:rPr>
              <a:t>Map of Vietnam showing the Gulf of Tonkin – where the USS Maddox was allegedly attacked</a:t>
            </a:r>
          </a:p>
        </p:txBody>
      </p:sp>
      <p:pic>
        <p:nvPicPr>
          <p:cNvPr id="176132" name="Picture 4" descr="map-of-vietnam-vm copy"/>
          <p:cNvPicPr>
            <a:picLocks noChangeAspect="1" noChangeArrowheads="1"/>
          </p:cNvPicPr>
          <p:nvPr/>
        </p:nvPicPr>
        <p:blipFill>
          <a:blip r:embed="rId2" cstate="print"/>
          <a:srcRect/>
          <a:stretch>
            <a:fillRect/>
          </a:stretch>
        </p:blipFill>
        <p:spPr bwMode="auto">
          <a:xfrm>
            <a:off x="1044575" y="620713"/>
            <a:ext cx="2120900" cy="4572000"/>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rgbClr val="FFCC99"/>
        </a:solidFill>
        <a:effectLst/>
      </p:bgPr>
    </p:bg>
    <p:spTree>
      <p:nvGrpSpPr>
        <p:cNvPr id="1" name=""/>
        <p:cNvGrpSpPr/>
        <p:nvPr/>
      </p:nvGrpSpPr>
      <p:grpSpPr>
        <a:xfrm>
          <a:off x="0" y="0"/>
          <a:ext cx="0" cy="0"/>
          <a:chOff x="0" y="0"/>
          <a:chExt cx="0" cy="0"/>
        </a:xfrm>
      </p:grpSpPr>
      <p:sp>
        <p:nvSpPr>
          <p:cNvPr id="343042" name="Rectangle 2"/>
          <p:cNvSpPr>
            <a:spLocks noGrp="1" noChangeArrowheads="1"/>
          </p:cNvSpPr>
          <p:nvPr>
            <p:ph type="ctrTitle"/>
          </p:nvPr>
        </p:nvSpPr>
        <p:spPr>
          <a:xfrm>
            <a:off x="304800" y="1371600"/>
            <a:ext cx="8534400" cy="2971800"/>
          </a:xfrm>
        </p:spPr>
        <p:txBody>
          <a:bodyPr/>
          <a:lstStyle/>
          <a:p>
            <a:pPr algn="ctr"/>
            <a:r>
              <a:rPr lang="en-US" sz="6000">
                <a:solidFill>
                  <a:srgbClr val="000000"/>
                </a:solidFill>
                <a:effectLst>
                  <a:outerShdw blurRad="38100" dist="38100" dir="2700000" algn="tl">
                    <a:srgbClr val="FFFFFF"/>
                  </a:outerShdw>
                </a:effectLst>
                <a:latin typeface="Times New Roman" pitchFamily="18" charset="0"/>
              </a:rPr>
              <a:t>Why Understanding 9/11</a:t>
            </a:r>
            <a:br>
              <a:rPr lang="en-US" sz="6000">
                <a:solidFill>
                  <a:srgbClr val="000000"/>
                </a:solidFill>
                <a:effectLst>
                  <a:outerShdw blurRad="38100" dist="38100" dir="2700000" algn="tl">
                    <a:srgbClr val="FFFFFF"/>
                  </a:outerShdw>
                </a:effectLst>
                <a:latin typeface="Times New Roman" pitchFamily="18" charset="0"/>
              </a:rPr>
            </a:br>
            <a:r>
              <a:rPr lang="en-US" sz="6000">
                <a:solidFill>
                  <a:srgbClr val="000000"/>
                </a:solidFill>
                <a:effectLst>
                  <a:outerShdw blurRad="38100" dist="38100" dir="2700000" algn="tl">
                    <a:srgbClr val="FFFFFF"/>
                  </a:outerShdw>
                </a:effectLst>
                <a:latin typeface="Times New Roman" pitchFamily="18" charset="0"/>
              </a:rPr>
              <a:t>is</a:t>
            </a:r>
            <a:br>
              <a:rPr lang="en-US" sz="6000">
                <a:solidFill>
                  <a:srgbClr val="000000"/>
                </a:solidFill>
                <a:effectLst>
                  <a:outerShdw blurRad="38100" dist="38100" dir="2700000" algn="tl">
                    <a:srgbClr val="FFFFFF"/>
                  </a:outerShdw>
                </a:effectLst>
                <a:latin typeface="Times New Roman" pitchFamily="18" charset="0"/>
              </a:rPr>
            </a:br>
            <a:r>
              <a:rPr lang="en-US" sz="6000">
                <a:solidFill>
                  <a:srgbClr val="000000"/>
                </a:solidFill>
                <a:effectLst>
                  <a:outerShdw blurRad="38100" dist="38100" dir="2700000" algn="tl">
                    <a:srgbClr val="FFFFFF"/>
                  </a:outerShdw>
                </a:effectLst>
                <a:latin typeface="Times New Roman" pitchFamily="18" charset="0"/>
              </a:rPr>
              <a:t>Crucial to Our Future</a:t>
            </a:r>
          </a:p>
        </p:txBody>
      </p:sp>
      <p:sp>
        <p:nvSpPr>
          <p:cNvPr id="343043" name="Text Box 3"/>
          <p:cNvSpPr txBox="1">
            <a:spLocks noChangeArrowheads="1"/>
          </p:cNvSpPr>
          <p:nvPr/>
        </p:nvSpPr>
        <p:spPr bwMode="auto">
          <a:xfrm>
            <a:off x="1649413" y="4876800"/>
            <a:ext cx="5802312" cy="1373188"/>
          </a:xfrm>
          <a:prstGeom prst="rect">
            <a:avLst/>
          </a:prstGeom>
          <a:noFill/>
          <a:ln w="9525" algn="ctr">
            <a:noFill/>
            <a:miter lim="800000"/>
            <a:headEnd/>
            <a:tailEnd/>
          </a:ln>
          <a:effectLst/>
        </p:spPr>
        <p:txBody>
          <a:bodyPr wrap="none" anchor="b" anchorCtr="1">
            <a:spAutoFit/>
          </a:bodyPr>
          <a:lstStyle/>
          <a:p>
            <a:pPr algn="ctr">
              <a:buFontTx/>
              <a:buNone/>
            </a:pPr>
            <a:r>
              <a:rPr lang="en-US" sz="2800"/>
              <a:t>“Those who cannot remember the past </a:t>
            </a:r>
          </a:p>
          <a:p>
            <a:pPr algn="ctr">
              <a:buFontTx/>
              <a:buNone/>
            </a:pPr>
            <a:r>
              <a:rPr lang="en-US" sz="2800"/>
              <a:t>are doomed to repeat it.”</a:t>
            </a:r>
          </a:p>
          <a:p>
            <a:pPr algn="ctr">
              <a:buFontTx/>
              <a:buNone/>
            </a:pPr>
            <a:r>
              <a:rPr lang="en-US" sz="2800"/>
              <a:t>			~ George Santayana</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rgbClr val="FFCC99"/>
        </a:solidFill>
        <a:effectLst/>
      </p:bgPr>
    </p:bg>
    <p:spTree>
      <p:nvGrpSpPr>
        <p:cNvPr id="1" name=""/>
        <p:cNvGrpSpPr/>
        <p:nvPr/>
      </p:nvGrpSpPr>
      <p:grpSpPr>
        <a:xfrm>
          <a:off x="0" y="0"/>
          <a:ext cx="0" cy="0"/>
          <a:chOff x="0" y="0"/>
          <a:chExt cx="0" cy="0"/>
        </a:xfrm>
      </p:grpSpPr>
      <p:sp>
        <p:nvSpPr>
          <p:cNvPr id="274436" name="Rectangle 4"/>
          <p:cNvSpPr>
            <a:spLocks noChangeArrowheads="1"/>
          </p:cNvSpPr>
          <p:nvPr/>
        </p:nvSpPr>
        <p:spPr bwMode="auto">
          <a:xfrm>
            <a:off x="228600" y="381000"/>
            <a:ext cx="8507413" cy="1944688"/>
          </a:xfrm>
          <a:prstGeom prst="rect">
            <a:avLst/>
          </a:prstGeom>
          <a:noFill/>
          <a:ln w="9525">
            <a:noFill/>
            <a:miter lim="800000"/>
            <a:headEnd/>
            <a:tailEnd/>
          </a:ln>
          <a:effectLst/>
        </p:spPr>
        <p:txBody>
          <a:bodyPr anchor="ctr" anchorCtr="1"/>
          <a:lstStyle/>
          <a:p>
            <a:pPr>
              <a:buFontTx/>
              <a:buNone/>
            </a:pPr>
            <a:r>
              <a:rPr lang="en-US" sz="2700" b="1"/>
              <a:t>The Madrid Commuter Train Bombings – 3/11</a:t>
            </a:r>
            <a:r>
              <a:rPr lang="en-US" b="1"/>
              <a:t> </a:t>
            </a:r>
            <a:br>
              <a:rPr lang="en-US" b="1"/>
            </a:br>
            <a:r>
              <a:rPr lang="en-US" sz="1900" b="1"/>
              <a:t>Attempt to Re-elect a Right-Wing Government in Spain (March 11, 2004)</a:t>
            </a:r>
          </a:p>
        </p:txBody>
      </p:sp>
      <p:pic>
        <p:nvPicPr>
          <p:cNvPr id="274438" name="Picture 6" descr="Madrid Train Bombing"/>
          <p:cNvPicPr>
            <a:picLocks noChangeAspect="1" noChangeArrowheads="1"/>
          </p:cNvPicPr>
          <p:nvPr/>
        </p:nvPicPr>
        <p:blipFill>
          <a:blip r:embed="rId3" cstate="print"/>
          <a:srcRect/>
          <a:stretch>
            <a:fillRect/>
          </a:stretch>
        </p:blipFill>
        <p:spPr bwMode="auto">
          <a:xfrm>
            <a:off x="1979613" y="2565400"/>
            <a:ext cx="5183187" cy="3113088"/>
          </a:xfrm>
          <a:prstGeom prst="rect">
            <a:avLst/>
          </a:prstGeom>
          <a:noFill/>
        </p:spPr>
      </p:pic>
      <p:sp>
        <p:nvSpPr>
          <p:cNvPr id="274439" name="Text Box 7"/>
          <p:cNvSpPr txBox="1">
            <a:spLocks noChangeArrowheads="1"/>
          </p:cNvSpPr>
          <p:nvPr/>
        </p:nvSpPr>
        <p:spPr bwMode="auto">
          <a:xfrm>
            <a:off x="1331913" y="5949950"/>
            <a:ext cx="6553200" cy="366713"/>
          </a:xfrm>
          <a:prstGeom prst="rect">
            <a:avLst/>
          </a:prstGeom>
          <a:noFill/>
          <a:ln w="9525">
            <a:noFill/>
            <a:miter lim="800000"/>
            <a:headEnd/>
            <a:tailEnd/>
          </a:ln>
          <a:effectLst/>
        </p:spPr>
        <p:txBody>
          <a:bodyPr>
            <a:spAutoFit/>
          </a:bodyPr>
          <a:lstStyle/>
          <a:p>
            <a:pPr algn="ctr" eaLnBrk="0" hangingPunct="0">
              <a:buFontTx/>
              <a:buNone/>
            </a:pPr>
            <a:r>
              <a:rPr lang="en-US" sz="1800" b="1"/>
              <a:t>Locations of 3 of the 4 Madrid Train Bombings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rgbClr val="FFCC99"/>
        </a:solidFill>
        <a:effectLst/>
      </p:bgPr>
    </p:bg>
    <p:spTree>
      <p:nvGrpSpPr>
        <p:cNvPr id="1" name=""/>
        <p:cNvGrpSpPr/>
        <p:nvPr/>
      </p:nvGrpSpPr>
      <p:grpSpPr>
        <a:xfrm>
          <a:off x="0" y="0"/>
          <a:ext cx="0" cy="0"/>
          <a:chOff x="0" y="0"/>
          <a:chExt cx="0" cy="0"/>
        </a:xfrm>
      </p:grpSpPr>
      <p:sp>
        <p:nvSpPr>
          <p:cNvPr id="286725" name="Rectangle 5"/>
          <p:cNvSpPr>
            <a:spLocks noChangeArrowheads="1"/>
          </p:cNvSpPr>
          <p:nvPr/>
        </p:nvSpPr>
        <p:spPr bwMode="auto">
          <a:xfrm>
            <a:off x="304800" y="304800"/>
            <a:ext cx="8507413" cy="1600200"/>
          </a:xfrm>
          <a:prstGeom prst="rect">
            <a:avLst/>
          </a:prstGeom>
          <a:noFill/>
          <a:ln w="9525">
            <a:noFill/>
            <a:miter lim="800000"/>
            <a:headEnd/>
            <a:tailEnd/>
          </a:ln>
          <a:effectLst/>
        </p:spPr>
        <p:txBody>
          <a:bodyPr anchor="ctr" anchorCtr="1"/>
          <a:lstStyle/>
          <a:p>
            <a:pPr>
              <a:buFontTx/>
              <a:buNone/>
            </a:pPr>
            <a:r>
              <a:rPr lang="en-US" sz="2800" b="1"/>
              <a:t>The London 7/7 Bombings – </a:t>
            </a:r>
            <a:br>
              <a:rPr lang="en-US" sz="2800" b="1"/>
            </a:br>
            <a:r>
              <a:rPr lang="en-US" sz="1800" b="1"/>
              <a:t>To Legitimize British Involvement in the Iraq War (July 7, 2005)</a:t>
            </a:r>
          </a:p>
        </p:txBody>
      </p:sp>
      <p:pic>
        <p:nvPicPr>
          <p:cNvPr id="286726" name="Picture 6" descr="london_bombings_2"/>
          <p:cNvPicPr>
            <a:picLocks noChangeAspect="1" noChangeArrowheads="1"/>
          </p:cNvPicPr>
          <p:nvPr/>
        </p:nvPicPr>
        <p:blipFill>
          <a:blip r:embed="rId3" cstate="print"/>
          <a:srcRect/>
          <a:stretch>
            <a:fillRect/>
          </a:stretch>
        </p:blipFill>
        <p:spPr bwMode="auto">
          <a:xfrm>
            <a:off x="611188" y="2276475"/>
            <a:ext cx="4572000" cy="3048000"/>
          </a:xfrm>
          <a:prstGeom prst="rect">
            <a:avLst/>
          </a:prstGeom>
          <a:noFill/>
        </p:spPr>
      </p:pic>
      <p:pic>
        <p:nvPicPr>
          <p:cNvPr id="286727" name="Picture 7" descr="bruce_lait copy"/>
          <p:cNvPicPr>
            <a:picLocks noChangeAspect="1" noChangeArrowheads="1"/>
          </p:cNvPicPr>
          <p:nvPr/>
        </p:nvPicPr>
        <p:blipFill>
          <a:blip r:embed="rId4" cstate="print"/>
          <a:srcRect/>
          <a:stretch>
            <a:fillRect/>
          </a:stretch>
        </p:blipFill>
        <p:spPr bwMode="auto">
          <a:xfrm>
            <a:off x="5668963" y="2420938"/>
            <a:ext cx="2790825" cy="2790825"/>
          </a:xfrm>
          <a:prstGeom prst="rect">
            <a:avLst/>
          </a:prstGeom>
          <a:noFill/>
        </p:spPr>
      </p:pic>
      <p:sp>
        <p:nvSpPr>
          <p:cNvPr id="286728" name="Text Box 8"/>
          <p:cNvSpPr txBox="1">
            <a:spLocks noChangeArrowheads="1"/>
          </p:cNvSpPr>
          <p:nvPr/>
        </p:nvSpPr>
        <p:spPr bwMode="auto">
          <a:xfrm>
            <a:off x="684213" y="5445125"/>
            <a:ext cx="4464050" cy="641350"/>
          </a:xfrm>
          <a:prstGeom prst="rect">
            <a:avLst/>
          </a:prstGeom>
          <a:noFill/>
          <a:ln w="9525">
            <a:noFill/>
            <a:miter lim="800000"/>
            <a:headEnd/>
            <a:tailEnd/>
          </a:ln>
          <a:effectLst/>
        </p:spPr>
        <p:txBody>
          <a:bodyPr>
            <a:spAutoFit/>
          </a:bodyPr>
          <a:lstStyle/>
          <a:p>
            <a:pPr algn="ctr" eaLnBrk="0" hangingPunct="0">
              <a:buFontTx/>
              <a:buNone/>
            </a:pPr>
            <a:r>
              <a:rPr lang="en-US" sz="1800" b="1"/>
              <a:t>Carnage left by the fourth bomb in a bus in Tavistock Square, downtown London</a:t>
            </a:r>
          </a:p>
        </p:txBody>
      </p:sp>
      <p:sp>
        <p:nvSpPr>
          <p:cNvPr id="286729" name="Text Box 9"/>
          <p:cNvSpPr txBox="1">
            <a:spLocks noChangeArrowheads="1"/>
          </p:cNvSpPr>
          <p:nvPr/>
        </p:nvSpPr>
        <p:spPr bwMode="auto">
          <a:xfrm>
            <a:off x="5651500" y="5334000"/>
            <a:ext cx="2808288" cy="915988"/>
          </a:xfrm>
          <a:prstGeom prst="rect">
            <a:avLst/>
          </a:prstGeom>
          <a:noFill/>
          <a:ln w="9525">
            <a:noFill/>
            <a:miter lim="800000"/>
            <a:headEnd/>
            <a:tailEnd/>
          </a:ln>
          <a:effectLst/>
        </p:spPr>
        <p:txBody>
          <a:bodyPr>
            <a:spAutoFit/>
          </a:bodyPr>
          <a:lstStyle/>
          <a:p>
            <a:pPr algn="ctr" eaLnBrk="0" hangingPunct="0">
              <a:buFontTx/>
              <a:buNone/>
            </a:pPr>
            <a:r>
              <a:rPr lang="en-US" sz="1800" b="1"/>
              <a:t>Bruce Lait said metal floor was “pushed upwards” not downwards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rgbClr val="FFCC99"/>
        </a:solidFill>
        <a:effectLst/>
      </p:bgPr>
    </p:bg>
    <p:spTree>
      <p:nvGrpSpPr>
        <p:cNvPr id="1" name=""/>
        <p:cNvGrpSpPr/>
        <p:nvPr/>
      </p:nvGrpSpPr>
      <p:grpSpPr>
        <a:xfrm>
          <a:off x="0" y="0"/>
          <a:ext cx="0" cy="0"/>
          <a:chOff x="0" y="0"/>
          <a:chExt cx="0" cy="0"/>
        </a:xfrm>
      </p:grpSpPr>
      <p:sp>
        <p:nvSpPr>
          <p:cNvPr id="288770" name="Rectangle 2"/>
          <p:cNvSpPr>
            <a:spLocks noChangeArrowheads="1"/>
          </p:cNvSpPr>
          <p:nvPr/>
        </p:nvSpPr>
        <p:spPr bwMode="auto">
          <a:xfrm>
            <a:off x="304800" y="304800"/>
            <a:ext cx="8507413" cy="1600200"/>
          </a:xfrm>
          <a:prstGeom prst="rect">
            <a:avLst/>
          </a:prstGeom>
          <a:noFill/>
          <a:ln w="9525">
            <a:noFill/>
            <a:miter lim="800000"/>
            <a:headEnd/>
            <a:tailEnd/>
          </a:ln>
          <a:effectLst/>
        </p:spPr>
        <p:txBody>
          <a:bodyPr anchor="ctr" anchorCtr="1"/>
          <a:lstStyle/>
          <a:p>
            <a:pPr>
              <a:buFontTx/>
              <a:buNone/>
            </a:pPr>
            <a:r>
              <a:rPr lang="en-US" sz="2700"/>
              <a:t>The Detroit Bound Underwear Bomber of Christmas Day – </a:t>
            </a:r>
            <a:r>
              <a:rPr lang="en-US" sz="1900"/>
              <a:t>(2009)</a:t>
            </a:r>
          </a:p>
        </p:txBody>
      </p:sp>
      <p:sp>
        <p:nvSpPr>
          <p:cNvPr id="288774" name="Text Box 6"/>
          <p:cNvSpPr txBox="1">
            <a:spLocks noChangeArrowheads="1"/>
          </p:cNvSpPr>
          <p:nvPr/>
        </p:nvSpPr>
        <p:spPr bwMode="auto">
          <a:xfrm>
            <a:off x="3276600" y="4876800"/>
            <a:ext cx="2514600" cy="1190625"/>
          </a:xfrm>
          <a:prstGeom prst="rect">
            <a:avLst/>
          </a:prstGeom>
          <a:noFill/>
          <a:ln w="9525">
            <a:noFill/>
            <a:miter lim="800000"/>
            <a:headEnd/>
            <a:tailEnd/>
          </a:ln>
          <a:effectLst/>
        </p:spPr>
        <p:txBody>
          <a:bodyPr>
            <a:spAutoFit/>
          </a:bodyPr>
          <a:lstStyle/>
          <a:p>
            <a:pPr algn="ctr" eaLnBrk="0" hangingPunct="0">
              <a:buFontTx/>
              <a:buNone/>
            </a:pPr>
            <a:r>
              <a:rPr lang="en-US" sz="1800" b="1"/>
              <a:t>Umar Abdul Mutallah –</a:t>
            </a:r>
          </a:p>
          <a:p>
            <a:pPr algn="ctr" eaLnBrk="0" hangingPunct="0">
              <a:buFontTx/>
              <a:buNone/>
            </a:pPr>
            <a:r>
              <a:rPr lang="en-US" sz="1800" b="1"/>
              <a:t>The Underwear Bomber</a:t>
            </a:r>
          </a:p>
        </p:txBody>
      </p:sp>
      <p:pic>
        <p:nvPicPr>
          <p:cNvPr id="288775" name="Picture 7" descr="umar and father-Underwear bomber"/>
          <p:cNvPicPr>
            <a:picLocks noChangeAspect="1" noChangeArrowheads="1"/>
          </p:cNvPicPr>
          <p:nvPr/>
        </p:nvPicPr>
        <p:blipFill>
          <a:blip r:embed="rId3" cstate="print"/>
          <a:srcRect/>
          <a:stretch>
            <a:fillRect/>
          </a:stretch>
        </p:blipFill>
        <p:spPr bwMode="auto">
          <a:xfrm>
            <a:off x="3505200" y="1524000"/>
            <a:ext cx="4064000" cy="3048000"/>
          </a:xfrm>
          <a:prstGeom prst="rect">
            <a:avLst/>
          </a:prstGeom>
          <a:noFill/>
        </p:spPr>
      </p:pic>
      <p:sp>
        <p:nvSpPr>
          <p:cNvPr id="288776" name="Text Box 8"/>
          <p:cNvSpPr txBox="1">
            <a:spLocks noChangeArrowheads="1"/>
          </p:cNvSpPr>
          <p:nvPr/>
        </p:nvSpPr>
        <p:spPr bwMode="auto">
          <a:xfrm>
            <a:off x="5562600" y="4876800"/>
            <a:ext cx="2057400" cy="366713"/>
          </a:xfrm>
          <a:prstGeom prst="rect">
            <a:avLst/>
          </a:prstGeom>
          <a:noFill/>
          <a:ln w="9525">
            <a:noFill/>
            <a:miter lim="800000"/>
            <a:headEnd/>
            <a:tailEnd/>
          </a:ln>
          <a:effectLst/>
        </p:spPr>
        <p:txBody>
          <a:bodyPr>
            <a:spAutoFit/>
          </a:bodyPr>
          <a:lstStyle/>
          <a:p>
            <a:pPr algn="ctr" eaLnBrk="0" hangingPunct="0">
              <a:buFontTx/>
              <a:buNone/>
            </a:pPr>
            <a:r>
              <a:rPr lang="en-US" sz="1800" b="1"/>
              <a:t>His father</a:t>
            </a:r>
          </a:p>
        </p:txBody>
      </p:sp>
      <p:sp>
        <p:nvSpPr>
          <p:cNvPr id="288777" name="Text Box 9"/>
          <p:cNvSpPr txBox="1">
            <a:spLocks noChangeArrowheads="1"/>
          </p:cNvSpPr>
          <p:nvPr/>
        </p:nvSpPr>
        <p:spPr bwMode="auto">
          <a:xfrm>
            <a:off x="609600" y="5257800"/>
            <a:ext cx="2590800" cy="641350"/>
          </a:xfrm>
          <a:prstGeom prst="rect">
            <a:avLst/>
          </a:prstGeom>
          <a:noFill/>
          <a:ln w="9525">
            <a:noFill/>
            <a:miter lim="800000"/>
            <a:headEnd/>
            <a:tailEnd/>
          </a:ln>
          <a:effectLst/>
        </p:spPr>
        <p:txBody>
          <a:bodyPr>
            <a:spAutoFit/>
          </a:bodyPr>
          <a:lstStyle/>
          <a:p>
            <a:pPr algn="ctr" eaLnBrk="0" hangingPunct="0">
              <a:buFontTx/>
              <a:buNone/>
            </a:pPr>
            <a:r>
              <a:rPr lang="en-US" sz="1800" b="1"/>
              <a:t>The ‘smartly-dressed’ Indian man</a:t>
            </a:r>
          </a:p>
        </p:txBody>
      </p:sp>
      <p:pic>
        <p:nvPicPr>
          <p:cNvPr id="288778" name="Picture 10" descr="well dressed man"/>
          <p:cNvPicPr>
            <a:picLocks noChangeAspect="1" noChangeArrowheads="1"/>
          </p:cNvPicPr>
          <p:nvPr/>
        </p:nvPicPr>
        <p:blipFill>
          <a:blip r:embed="rId4" cstate="print"/>
          <a:srcRect/>
          <a:stretch>
            <a:fillRect/>
          </a:stretch>
        </p:blipFill>
        <p:spPr bwMode="auto">
          <a:xfrm>
            <a:off x="685800" y="2133600"/>
            <a:ext cx="2349500" cy="3019425"/>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rgbClr val="FFCC99"/>
        </a:solidFill>
        <a:effectLst/>
      </p:bgPr>
    </p:bg>
    <p:spTree>
      <p:nvGrpSpPr>
        <p:cNvPr id="1" name=""/>
        <p:cNvGrpSpPr/>
        <p:nvPr/>
      </p:nvGrpSpPr>
      <p:grpSpPr>
        <a:xfrm>
          <a:off x="0" y="0"/>
          <a:ext cx="0" cy="0"/>
          <a:chOff x="0" y="0"/>
          <a:chExt cx="0" cy="0"/>
        </a:xfrm>
      </p:grpSpPr>
      <p:pic>
        <p:nvPicPr>
          <p:cNvPr id="276485" name="Picture 5" descr="Authorities Quietly Reverse Underwear Bomber Official Story 280110top2"/>
          <p:cNvPicPr>
            <a:picLocks noChangeAspect="1" noChangeArrowheads="1"/>
          </p:cNvPicPr>
          <p:nvPr/>
        </p:nvPicPr>
        <p:blipFill>
          <a:blip r:embed="rId3" cstate="print"/>
          <a:srcRect/>
          <a:stretch>
            <a:fillRect/>
          </a:stretch>
        </p:blipFill>
        <p:spPr bwMode="auto">
          <a:xfrm>
            <a:off x="2133600" y="1447800"/>
            <a:ext cx="4762500" cy="2971800"/>
          </a:xfrm>
          <a:prstGeom prst="rect">
            <a:avLst/>
          </a:prstGeom>
          <a:noFill/>
        </p:spPr>
      </p:pic>
      <p:sp>
        <p:nvSpPr>
          <p:cNvPr id="276486" name="Text Box 6"/>
          <p:cNvSpPr txBox="1">
            <a:spLocks noChangeArrowheads="1"/>
          </p:cNvSpPr>
          <p:nvPr/>
        </p:nvSpPr>
        <p:spPr bwMode="auto">
          <a:xfrm>
            <a:off x="1219200" y="4800600"/>
            <a:ext cx="6451600" cy="1066800"/>
          </a:xfrm>
          <a:prstGeom prst="rect">
            <a:avLst/>
          </a:prstGeom>
          <a:noFill/>
          <a:ln w="9525" algn="ctr">
            <a:noFill/>
            <a:miter lim="800000"/>
            <a:headEnd/>
            <a:tailEnd/>
          </a:ln>
          <a:effectLst/>
        </p:spPr>
        <p:txBody>
          <a:bodyPr wrap="none" anchor="b" anchorCtr="1">
            <a:spAutoFit/>
          </a:bodyPr>
          <a:lstStyle/>
          <a:p>
            <a:pPr algn="ctr">
              <a:buFontTx/>
              <a:buNone/>
            </a:pPr>
            <a:r>
              <a:rPr lang="en-US" sz="3200"/>
              <a:t>Taking Mutallab off Flight 253</a:t>
            </a:r>
          </a:p>
          <a:p>
            <a:pPr algn="ctr">
              <a:buFontTx/>
              <a:buNone/>
            </a:pPr>
            <a:r>
              <a:rPr lang="en-US" sz="3200"/>
              <a:t>How did he get on without a passport?</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rgbClr val="FFCC99"/>
        </a:solidFill>
        <a:effectLst/>
      </p:bgPr>
    </p:bg>
    <p:spTree>
      <p:nvGrpSpPr>
        <p:cNvPr id="1" name=""/>
        <p:cNvGrpSpPr/>
        <p:nvPr/>
      </p:nvGrpSpPr>
      <p:grpSpPr>
        <a:xfrm>
          <a:off x="0" y="0"/>
          <a:ext cx="0" cy="0"/>
          <a:chOff x="0" y="0"/>
          <a:chExt cx="0" cy="0"/>
        </a:xfrm>
      </p:grpSpPr>
      <p:pic>
        <p:nvPicPr>
          <p:cNvPr id="278535" name="Picture 7" descr="2010-olympics"/>
          <p:cNvPicPr>
            <a:picLocks noChangeAspect="1" noChangeArrowheads="1"/>
          </p:cNvPicPr>
          <p:nvPr/>
        </p:nvPicPr>
        <p:blipFill>
          <a:blip r:embed="rId3" cstate="print"/>
          <a:srcRect/>
          <a:stretch>
            <a:fillRect/>
          </a:stretch>
        </p:blipFill>
        <p:spPr bwMode="auto">
          <a:xfrm>
            <a:off x="381000" y="533400"/>
            <a:ext cx="3822700" cy="5486400"/>
          </a:xfrm>
          <a:prstGeom prst="rect">
            <a:avLst/>
          </a:prstGeom>
          <a:noFill/>
        </p:spPr>
      </p:pic>
      <p:pic>
        <p:nvPicPr>
          <p:cNvPr id="278532" name="Picture 4" descr="vancouver Olympics 2010 logo"/>
          <p:cNvPicPr>
            <a:picLocks noChangeAspect="1" noChangeArrowheads="1"/>
          </p:cNvPicPr>
          <p:nvPr/>
        </p:nvPicPr>
        <p:blipFill>
          <a:blip r:embed="rId4" cstate="print"/>
          <a:srcRect/>
          <a:stretch>
            <a:fillRect/>
          </a:stretch>
        </p:blipFill>
        <p:spPr bwMode="auto">
          <a:xfrm>
            <a:off x="4572000" y="3657600"/>
            <a:ext cx="1962150" cy="2316163"/>
          </a:xfrm>
          <a:prstGeom prst="rect">
            <a:avLst/>
          </a:prstGeom>
          <a:noFill/>
        </p:spPr>
      </p:pic>
      <p:pic>
        <p:nvPicPr>
          <p:cNvPr id="278533" name="Picture 5" descr="Marc Steinbaugh"/>
          <p:cNvPicPr>
            <a:picLocks noChangeAspect="1" noChangeArrowheads="1"/>
          </p:cNvPicPr>
          <p:nvPr/>
        </p:nvPicPr>
        <p:blipFill>
          <a:blip r:embed="rId5" cstate="print"/>
          <a:srcRect/>
          <a:stretch>
            <a:fillRect/>
          </a:stretch>
        </p:blipFill>
        <p:spPr bwMode="auto">
          <a:xfrm>
            <a:off x="5715000" y="609600"/>
            <a:ext cx="2209800" cy="2209800"/>
          </a:xfrm>
          <a:prstGeom prst="rect">
            <a:avLst/>
          </a:prstGeom>
          <a:noFill/>
        </p:spPr>
      </p:pic>
      <p:sp>
        <p:nvSpPr>
          <p:cNvPr id="278534" name="Text Box 6"/>
          <p:cNvSpPr txBox="1">
            <a:spLocks noChangeArrowheads="1"/>
          </p:cNvSpPr>
          <p:nvPr/>
        </p:nvSpPr>
        <p:spPr bwMode="auto">
          <a:xfrm>
            <a:off x="5638800" y="2909888"/>
            <a:ext cx="2362200" cy="366712"/>
          </a:xfrm>
          <a:prstGeom prst="rect">
            <a:avLst/>
          </a:prstGeom>
          <a:noFill/>
          <a:ln w="9525">
            <a:noFill/>
            <a:miter lim="800000"/>
            <a:headEnd/>
            <a:tailEnd/>
          </a:ln>
          <a:effectLst/>
        </p:spPr>
        <p:txBody>
          <a:bodyPr>
            <a:spAutoFit/>
          </a:bodyPr>
          <a:lstStyle/>
          <a:p>
            <a:pPr algn="ctr" eaLnBrk="0" hangingPunct="0">
              <a:buFontTx/>
              <a:buNone/>
            </a:pPr>
            <a:r>
              <a:rPr lang="en-US" sz="1800" b="1"/>
              <a:t>Marc Stinebaugh</a:t>
            </a:r>
          </a:p>
        </p:txBody>
      </p:sp>
      <p:pic>
        <p:nvPicPr>
          <p:cNvPr id="278537" name="Picture 9" descr="Red+Snow"/>
          <p:cNvPicPr>
            <a:picLocks noChangeAspect="1" noChangeArrowheads="1"/>
          </p:cNvPicPr>
          <p:nvPr/>
        </p:nvPicPr>
        <p:blipFill>
          <a:blip r:embed="rId6" cstate="print"/>
          <a:srcRect/>
          <a:stretch>
            <a:fillRect/>
          </a:stretch>
        </p:blipFill>
        <p:spPr bwMode="auto">
          <a:xfrm>
            <a:off x="6934200" y="3657600"/>
            <a:ext cx="1519238" cy="2286000"/>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rgbClr val="FFCC99"/>
        </a:solidFill>
        <a:effectLst/>
      </p:bgPr>
    </p:bg>
    <p:spTree>
      <p:nvGrpSpPr>
        <p:cNvPr id="1" name=""/>
        <p:cNvGrpSpPr/>
        <p:nvPr/>
      </p:nvGrpSpPr>
      <p:grpSpPr>
        <a:xfrm>
          <a:off x="0" y="0"/>
          <a:ext cx="0" cy="0"/>
          <a:chOff x="0" y="0"/>
          <a:chExt cx="0" cy="0"/>
        </a:xfrm>
      </p:grpSpPr>
      <p:sp>
        <p:nvSpPr>
          <p:cNvPr id="297988" name="Text Box 4"/>
          <p:cNvSpPr txBox="1">
            <a:spLocks noChangeArrowheads="1"/>
          </p:cNvSpPr>
          <p:nvPr/>
        </p:nvSpPr>
        <p:spPr bwMode="auto">
          <a:xfrm>
            <a:off x="838200" y="1066800"/>
            <a:ext cx="8229600" cy="5008563"/>
          </a:xfrm>
          <a:prstGeom prst="rect">
            <a:avLst/>
          </a:prstGeom>
          <a:noFill/>
          <a:ln w="9525" algn="ctr">
            <a:noFill/>
            <a:miter lim="800000"/>
            <a:headEnd/>
            <a:tailEnd/>
          </a:ln>
          <a:effectLst/>
        </p:spPr>
        <p:txBody>
          <a:bodyPr>
            <a:spAutoFit/>
          </a:bodyPr>
          <a:lstStyle/>
          <a:p>
            <a:pPr marL="273050" indent="-273050">
              <a:spcBef>
                <a:spcPct val="50000"/>
              </a:spcBef>
              <a:buFontTx/>
              <a:buNone/>
            </a:pPr>
            <a:r>
              <a:rPr lang="en-US" sz="2800" b="1"/>
              <a:t>February 22 fits the pattern of double digits</a:t>
            </a:r>
          </a:p>
          <a:p>
            <a:pPr lvl="1">
              <a:spcBef>
                <a:spcPct val="50000"/>
              </a:spcBef>
            </a:pPr>
            <a:r>
              <a:rPr lang="en-US" sz="2800"/>
              <a:t> 9/11 in New York</a:t>
            </a:r>
          </a:p>
          <a:p>
            <a:pPr lvl="1">
              <a:spcBef>
                <a:spcPct val="50000"/>
              </a:spcBef>
            </a:pPr>
            <a:r>
              <a:rPr lang="en-US" sz="2800"/>
              <a:t> 3/11 in Madrid</a:t>
            </a:r>
          </a:p>
          <a:p>
            <a:pPr lvl="1">
              <a:spcBef>
                <a:spcPct val="50000"/>
              </a:spcBef>
            </a:pPr>
            <a:r>
              <a:rPr lang="en-US" sz="2800"/>
              <a:t> 6/6 RFK Assassinated</a:t>
            </a:r>
          </a:p>
          <a:p>
            <a:pPr lvl="1">
              <a:spcBef>
                <a:spcPct val="50000"/>
              </a:spcBef>
            </a:pPr>
            <a:r>
              <a:rPr lang="en-US" sz="2800"/>
              <a:t> 7/7 London bombings</a:t>
            </a:r>
          </a:p>
          <a:p>
            <a:pPr lvl="1">
              <a:spcBef>
                <a:spcPct val="50000"/>
              </a:spcBef>
              <a:buFontTx/>
              <a:buNone/>
            </a:pPr>
            <a:endParaRPr lang="en-US" sz="2800"/>
          </a:p>
          <a:p>
            <a:pPr lvl="1">
              <a:spcBef>
                <a:spcPct val="50000"/>
              </a:spcBef>
              <a:buFontTx/>
              <a:buNone/>
            </a:pPr>
            <a:r>
              <a:rPr lang="en-US" sz="2800"/>
              <a:t> 2/22 is next Monday (Ski-Jumping Day)</a:t>
            </a:r>
          </a:p>
          <a:p>
            <a:pPr lvl="1">
              <a:spcBef>
                <a:spcPct val="50000"/>
              </a:spcBef>
              <a:buFontTx/>
              <a:buNone/>
            </a:pPr>
            <a:r>
              <a:rPr lang="en-US" sz="2800"/>
              <a:t> 3/ 3  is when Parliament resumes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ctrTitle"/>
          </p:nvPr>
        </p:nvSpPr>
        <p:spPr>
          <a:xfrm>
            <a:off x="228600" y="685800"/>
            <a:ext cx="8534400" cy="5257800"/>
          </a:xfrm>
        </p:spPr>
        <p:txBody>
          <a:bodyPr/>
          <a:lstStyle/>
          <a:p>
            <a:r>
              <a:rPr lang="en-US" sz="3200">
                <a:solidFill>
                  <a:srgbClr val="000000"/>
                </a:solidFill>
                <a:effectLst>
                  <a:outerShdw blurRad="38100" dist="38100" dir="2700000" algn="tl">
                    <a:srgbClr val="FFFFFF"/>
                  </a:outerShdw>
                </a:effectLst>
                <a:latin typeface="Times New Roman" pitchFamily="18" charset="0"/>
              </a:rPr>
              <a:t>26 Major 9/11 Anomalies</a:t>
            </a:r>
            <a:br>
              <a:rPr lang="en-US" sz="3200">
                <a:solidFill>
                  <a:srgbClr val="000000"/>
                </a:solidFill>
                <a:effectLst>
                  <a:outerShdw blurRad="38100" dist="38100" dir="2700000" algn="tl">
                    <a:srgbClr val="FFFFFF"/>
                  </a:outerShdw>
                </a:effectLst>
                <a:latin typeface="Times New Roman" pitchFamily="18" charset="0"/>
              </a:rPr>
            </a:br>
            <a:r>
              <a:rPr lang="en-US" sz="3200">
                <a:solidFill>
                  <a:srgbClr val="000000"/>
                </a:solidFill>
                <a:effectLst>
                  <a:outerShdw blurRad="38100" dist="38100" dir="2700000" algn="tl">
                    <a:srgbClr val="FFFFFF"/>
                  </a:outerShdw>
                </a:effectLst>
                <a:latin typeface="Times New Roman" pitchFamily="18" charset="0"/>
              </a:rPr>
              <a:t/>
            </a:r>
            <a:br>
              <a:rPr lang="en-US" sz="3200">
                <a:solidFill>
                  <a:srgbClr val="000000"/>
                </a:solidFill>
                <a:effectLst>
                  <a:outerShdw blurRad="38100" dist="38100" dir="2700000" algn="tl">
                    <a:srgbClr val="FFFFFF"/>
                  </a:outerShdw>
                </a:effectLst>
                <a:latin typeface="Times New Roman" pitchFamily="18" charset="0"/>
              </a:rPr>
            </a:br>
            <a:r>
              <a:rPr lang="en-US" sz="3200">
                <a:solidFill>
                  <a:srgbClr val="000000"/>
                </a:solidFill>
                <a:effectLst>
                  <a:outerShdw blurRad="38100" dist="38100" dir="2700000" algn="tl">
                    <a:srgbClr val="FFFFFF"/>
                  </a:outerShdw>
                </a:effectLst>
                <a:latin typeface="Times New Roman" pitchFamily="18" charset="0"/>
              </a:rPr>
              <a:t>10 Similar Incidents from History</a:t>
            </a:r>
            <a:br>
              <a:rPr lang="en-US" sz="3200">
                <a:solidFill>
                  <a:srgbClr val="000000"/>
                </a:solidFill>
                <a:effectLst>
                  <a:outerShdw blurRad="38100" dist="38100" dir="2700000" algn="tl">
                    <a:srgbClr val="FFFFFF"/>
                  </a:outerShdw>
                </a:effectLst>
                <a:latin typeface="Times New Roman" pitchFamily="18" charset="0"/>
              </a:rPr>
            </a:br>
            <a:r>
              <a:rPr lang="en-US" sz="3200">
                <a:solidFill>
                  <a:srgbClr val="000000"/>
                </a:solidFill>
                <a:effectLst>
                  <a:outerShdw blurRad="38100" dist="38100" dir="2700000" algn="tl">
                    <a:srgbClr val="FFFFFF"/>
                  </a:outerShdw>
                </a:effectLst>
                <a:latin typeface="Times New Roman" pitchFamily="18" charset="0"/>
              </a:rPr>
              <a:t/>
            </a:r>
            <a:br>
              <a:rPr lang="en-US" sz="3200">
                <a:solidFill>
                  <a:srgbClr val="000000"/>
                </a:solidFill>
                <a:effectLst>
                  <a:outerShdw blurRad="38100" dist="38100" dir="2700000" algn="tl">
                    <a:srgbClr val="FFFFFF"/>
                  </a:outerShdw>
                </a:effectLst>
                <a:latin typeface="Times New Roman" pitchFamily="18" charset="0"/>
              </a:rPr>
            </a:br>
            <a:r>
              <a:rPr lang="en-US" sz="3200">
                <a:solidFill>
                  <a:srgbClr val="000000"/>
                </a:solidFill>
                <a:effectLst>
                  <a:outerShdw blurRad="38100" dist="38100" dir="2700000" algn="tl">
                    <a:srgbClr val="FFFFFF"/>
                  </a:outerShdw>
                </a:effectLst>
                <a:latin typeface="Times New Roman" pitchFamily="18" charset="0"/>
              </a:rPr>
              <a:t>Why Understanding 9/11 is Crucial to Our Future </a:t>
            </a:r>
            <a:br>
              <a:rPr lang="en-US" sz="3200">
                <a:solidFill>
                  <a:srgbClr val="000000"/>
                </a:solidFill>
                <a:effectLst>
                  <a:outerShdw blurRad="38100" dist="38100" dir="2700000" algn="tl">
                    <a:srgbClr val="FFFFFF"/>
                  </a:outerShdw>
                </a:effectLst>
                <a:latin typeface="Times New Roman" pitchFamily="18" charset="0"/>
              </a:rPr>
            </a:br>
            <a:endParaRPr lang="en-US" sz="3200">
              <a:solidFill>
                <a:srgbClr val="000000"/>
              </a:solidFill>
              <a:effectLst>
                <a:outerShdw blurRad="38100" dist="38100" dir="2700000" algn="tl">
                  <a:srgbClr val="FFFFFF"/>
                </a:outerShdw>
              </a:effectLst>
              <a:latin typeface="Times New Roman" pitchFamily="18" charset="0"/>
            </a:endParaRPr>
          </a:p>
        </p:txBody>
      </p:sp>
      <p:sp>
        <p:nvSpPr>
          <p:cNvPr id="34819" name="Rectangle 3"/>
          <p:cNvSpPr>
            <a:spLocks noChangeArrowheads="1"/>
          </p:cNvSpPr>
          <p:nvPr/>
        </p:nvSpPr>
        <p:spPr bwMode="auto">
          <a:xfrm>
            <a:off x="1450975" y="1279525"/>
            <a:ext cx="6019800" cy="1431925"/>
          </a:xfrm>
          <a:prstGeom prst="rect">
            <a:avLst/>
          </a:prstGeom>
          <a:noFill/>
          <a:ln w="9525" algn="ctr">
            <a:noFill/>
            <a:miter lim="800000"/>
            <a:headEnd/>
            <a:tailEnd/>
          </a:ln>
          <a:effectLst/>
        </p:spPr>
        <p:txBody>
          <a:bodyPr wrap="none" anchor="b" anchorCtr="1">
            <a:spAutoFit/>
          </a:bodyPr>
          <a:lstStyle/>
          <a:p>
            <a:pPr algn="ctr">
              <a:buFontTx/>
              <a:buNone/>
            </a:pPr>
            <a:r>
              <a:rPr lang="en-US">
                <a:effectLst>
                  <a:outerShdw blurRad="38100" dist="38100" dir="2700000" algn="tl">
                    <a:srgbClr val="FFFFFF"/>
                  </a:outerShdw>
                </a:effectLst>
              </a:rPr>
              <a:t>3 Parts to the Presentation</a:t>
            </a:r>
          </a:p>
          <a:p>
            <a:pPr algn="ctr">
              <a:buFontTx/>
              <a:buNone/>
            </a:pPr>
            <a:endParaRPr lang="en-US">
              <a:effectLst>
                <a:outerShdw blurRad="38100" dist="38100" dir="2700000" algn="tl">
                  <a:srgbClr val="FFFFFF"/>
                </a:outerShdw>
              </a:effectLst>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rgbClr val="FFCC99"/>
        </a:solidFill>
        <a:effectLst/>
      </p:bgPr>
    </p:bg>
    <p:spTree>
      <p:nvGrpSpPr>
        <p:cNvPr id="1" name=""/>
        <p:cNvGrpSpPr/>
        <p:nvPr/>
      </p:nvGrpSpPr>
      <p:grpSpPr>
        <a:xfrm>
          <a:off x="0" y="0"/>
          <a:ext cx="0" cy="0"/>
          <a:chOff x="0" y="0"/>
          <a:chExt cx="0" cy="0"/>
        </a:xfrm>
      </p:grpSpPr>
      <p:pic>
        <p:nvPicPr>
          <p:cNvPr id="63499" name="Picture 11" descr="IFC10"/>
          <p:cNvPicPr>
            <a:picLocks noChangeAspect="1" noChangeArrowheads="1"/>
          </p:cNvPicPr>
          <p:nvPr/>
        </p:nvPicPr>
        <p:blipFill>
          <a:blip r:embed="rId3" cstate="print"/>
          <a:srcRect/>
          <a:stretch>
            <a:fillRect/>
          </a:stretch>
        </p:blipFill>
        <p:spPr bwMode="auto">
          <a:xfrm>
            <a:off x="2122488" y="171450"/>
            <a:ext cx="4887912" cy="6305550"/>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rgbClr val="FFCC99"/>
        </a:solidFill>
        <a:effectLst/>
      </p:bgPr>
    </p:bg>
    <p:spTree>
      <p:nvGrpSpPr>
        <p:cNvPr id="1" name=""/>
        <p:cNvGrpSpPr/>
        <p:nvPr/>
      </p:nvGrpSpPr>
      <p:grpSpPr>
        <a:xfrm>
          <a:off x="0" y="0"/>
          <a:ext cx="0" cy="0"/>
          <a:chOff x="0" y="0"/>
          <a:chExt cx="0" cy="0"/>
        </a:xfrm>
      </p:grpSpPr>
      <p:sp>
        <p:nvSpPr>
          <p:cNvPr id="65539" name="Text Box 3"/>
          <p:cNvSpPr txBox="1">
            <a:spLocks noChangeArrowheads="1"/>
          </p:cNvSpPr>
          <p:nvPr/>
        </p:nvSpPr>
        <p:spPr bwMode="auto">
          <a:xfrm>
            <a:off x="533400" y="4968875"/>
            <a:ext cx="3352800" cy="822325"/>
          </a:xfrm>
          <a:prstGeom prst="rect">
            <a:avLst/>
          </a:prstGeom>
          <a:noFill/>
          <a:ln w="9525" algn="ctr">
            <a:noFill/>
            <a:miter lim="800000"/>
            <a:headEnd/>
            <a:tailEnd/>
          </a:ln>
          <a:effectLst/>
        </p:spPr>
        <p:txBody>
          <a:bodyPr anchor="b" anchorCtr="1">
            <a:spAutoFit/>
          </a:bodyPr>
          <a:lstStyle/>
          <a:p>
            <a:pPr algn="ctr">
              <a:buFontTx/>
              <a:buNone/>
            </a:pPr>
            <a:r>
              <a:rPr lang="en-US" sz="2400" b="1"/>
              <a:t>President</a:t>
            </a:r>
          </a:p>
          <a:p>
            <a:pPr algn="ctr">
              <a:buFontTx/>
              <a:buNone/>
            </a:pPr>
            <a:r>
              <a:rPr lang="en-US" sz="2400" b="1"/>
              <a:t>Lyndon B. Johnson</a:t>
            </a:r>
          </a:p>
        </p:txBody>
      </p:sp>
      <p:pic>
        <p:nvPicPr>
          <p:cNvPr id="65540" name="Picture 4" descr="Lyndon_Johnson"/>
          <p:cNvPicPr>
            <a:picLocks noChangeAspect="1" noChangeArrowheads="1"/>
          </p:cNvPicPr>
          <p:nvPr/>
        </p:nvPicPr>
        <p:blipFill>
          <a:blip r:embed="rId3" cstate="print"/>
          <a:srcRect/>
          <a:stretch>
            <a:fillRect/>
          </a:stretch>
        </p:blipFill>
        <p:spPr bwMode="auto">
          <a:xfrm>
            <a:off x="838200" y="990600"/>
            <a:ext cx="2743200" cy="3852863"/>
          </a:xfrm>
          <a:prstGeom prst="rect">
            <a:avLst/>
          </a:prstGeom>
          <a:noFill/>
        </p:spPr>
      </p:pic>
      <p:sp>
        <p:nvSpPr>
          <p:cNvPr id="65542" name="Text Box 6"/>
          <p:cNvSpPr txBox="1">
            <a:spLocks noChangeArrowheads="1"/>
          </p:cNvSpPr>
          <p:nvPr/>
        </p:nvSpPr>
        <p:spPr bwMode="auto">
          <a:xfrm>
            <a:off x="3733800" y="2971800"/>
            <a:ext cx="5072063" cy="2041525"/>
          </a:xfrm>
          <a:prstGeom prst="rect">
            <a:avLst/>
          </a:prstGeom>
          <a:noFill/>
          <a:ln w="9525" algn="ctr">
            <a:noFill/>
            <a:miter lim="800000"/>
            <a:headEnd/>
            <a:tailEnd/>
          </a:ln>
          <a:effectLst/>
        </p:spPr>
        <p:txBody>
          <a:bodyPr wrap="none" anchor="b" anchorCtr="1">
            <a:spAutoFit/>
          </a:bodyPr>
          <a:lstStyle/>
          <a:p>
            <a:pPr algn="ctr">
              <a:buFontTx/>
              <a:buNone/>
            </a:pPr>
            <a:r>
              <a:rPr lang="en-US" sz="3200"/>
              <a:t>Why not pull out of Vietnam?</a:t>
            </a:r>
          </a:p>
          <a:p>
            <a:pPr algn="ctr">
              <a:buFontTx/>
              <a:buNone/>
            </a:pPr>
            <a:endParaRPr lang="en-US" sz="3200"/>
          </a:p>
          <a:p>
            <a:pPr algn="ctr">
              <a:buFontTx/>
              <a:buNone/>
            </a:pPr>
            <a:r>
              <a:rPr lang="en-US" sz="3200"/>
              <a:t>“I have too many friends </a:t>
            </a:r>
          </a:p>
          <a:p>
            <a:pPr algn="ctr">
              <a:buFontTx/>
              <a:buNone/>
            </a:pPr>
            <a:r>
              <a:rPr lang="en-US" sz="3200"/>
              <a:t>who are profiting from it.”</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rgbClr val="FFCC99"/>
        </a:solidFill>
        <a:effectLst/>
      </p:bgPr>
    </p:bg>
    <p:spTree>
      <p:nvGrpSpPr>
        <p:cNvPr id="1" name=""/>
        <p:cNvGrpSpPr/>
        <p:nvPr/>
      </p:nvGrpSpPr>
      <p:grpSpPr>
        <a:xfrm>
          <a:off x="0" y="0"/>
          <a:ext cx="0" cy="0"/>
          <a:chOff x="0" y="0"/>
          <a:chExt cx="0" cy="0"/>
        </a:xfrm>
      </p:grpSpPr>
      <p:pic>
        <p:nvPicPr>
          <p:cNvPr id="61446" name="Picture 6" descr="30_000_more_us_troops_set_for_afghanistan_large"/>
          <p:cNvPicPr>
            <a:picLocks noChangeAspect="1" noChangeArrowheads="1"/>
          </p:cNvPicPr>
          <p:nvPr/>
        </p:nvPicPr>
        <p:blipFill>
          <a:blip r:embed="rId3" cstate="print"/>
          <a:srcRect/>
          <a:stretch>
            <a:fillRect/>
          </a:stretch>
        </p:blipFill>
        <p:spPr bwMode="auto">
          <a:xfrm>
            <a:off x="228600" y="396875"/>
            <a:ext cx="2819400" cy="1889125"/>
          </a:xfrm>
          <a:prstGeom prst="rect">
            <a:avLst/>
          </a:prstGeom>
          <a:noFill/>
        </p:spPr>
      </p:pic>
      <p:pic>
        <p:nvPicPr>
          <p:cNvPr id="61447" name="Picture 7" descr="abu_ghraib_recrop1102"/>
          <p:cNvPicPr>
            <a:picLocks noChangeAspect="1" noChangeArrowheads="1"/>
          </p:cNvPicPr>
          <p:nvPr/>
        </p:nvPicPr>
        <p:blipFill>
          <a:blip r:embed="rId4" cstate="print"/>
          <a:srcRect/>
          <a:stretch>
            <a:fillRect/>
          </a:stretch>
        </p:blipFill>
        <p:spPr bwMode="auto">
          <a:xfrm>
            <a:off x="3429000" y="304800"/>
            <a:ext cx="2514600" cy="1676400"/>
          </a:xfrm>
          <a:prstGeom prst="rect">
            <a:avLst/>
          </a:prstGeom>
          <a:noFill/>
        </p:spPr>
      </p:pic>
      <p:pic>
        <p:nvPicPr>
          <p:cNvPr id="61448" name="Picture 8" descr="Bin Laden 2007"/>
          <p:cNvPicPr>
            <a:picLocks noChangeAspect="1" noChangeArrowheads="1"/>
          </p:cNvPicPr>
          <p:nvPr/>
        </p:nvPicPr>
        <p:blipFill>
          <a:blip r:embed="rId5" cstate="print"/>
          <a:srcRect/>
          <a:stretch>
            <a:fillRect/>
          </a:stretch>
        </p:blipFill>
        <p:spPr bwMode="auto">
          <a:xfrm>
            <a:off x="228600" y="2438400"/>
            <a:ext cx="3352800" cy="2606675"/>
          </a:xfrm>
          <a:prstGeom prst="rect">
            <a:avLst/>
          </a:prstGeom>
          <a:noFill/>
        </p:spPr>
      </p:pic>
      <p:pic>
        <p:nvPicPr>
          <p:cNvPr id="61449" name="Picture 9" descr="Mahar Arar"/>
          <p:cNvPicPr>
            <a:picLocks noChangeAspect="1" noChangeArrowheads="1"/>
          </p:cNvPicPr>
          <p:nvPr/>
        </p:nvPicPr>
        <p:blipFill>
          <a:blip r:embed="rId6" cstate="print"/>
          <a:srcRect/>
          <a:stretch>
            <a:fillRect/>
          </a:stretch>
        </p:blipFill>
        <p:spPr bwMode="auto">
          <a:xfrm>
            <a:off x="6477000" y="457200"/>
            <a:ext cx="2171700" cy="2286000"/>
          </a:xfrm>
          <a:prstGeom prst="rect">
            <a:avLst/>
          </a:prstGeom>
          <a:noFill/>
        </p:spPr>
      </p:pic>
      <p:pic>
        <p:nvPicPr>
          <p:cNvPr id="61450" name="Picture 10" descr="homeland_security_logo"/>
          <p:cNvPicPr>
            <a:picLocks noChangeAspect="1" noChangeArrowheads="1"/>
          </p:cNvPicPr>
          <p:nvPr/>
        </p:nvPicPr>
        <p:blipFill>
          <a:blip r:embed="rId7" cstate="print"/>
          <a:srcRect/>
          <a:stretch>
            <a:fillRect/>
          </a:stretch>
        </p:blipFill>
        <p:spPr bwMode="auto">
          <a:xfrm>
            <a:off x="1066800" y="5105400"/>
            <a:ext cx="1828800" cy="1371600"/>
          </a:xfrm>
          <a:prstGeom prst="rect">
            <a:avLst/>
          </a:prstGeom>
          <a:noFill/>
        </p:spPr>
      </p:pic>
      <p:pic>
        <p:nvPicPr>
          <p:cNvPr id="61451" name="Picture 11" descr="patriot_act"/>
          <p:cNvPicPr>
            <a:picLocks noChangeAspect="1" noChangeArrowheads="1"/>
          </p:cNvPicPr>
          <p:nvPr/>
        </p:nvPicPr>
        <p:blipFill>
          <a:blip r:embed="rId8" cstate="print"/>
          <a:srcRect/>
          <a:stretch>
            <a:fillRect/>
          </a:stretch>
        </p:blipFill>
        <p:spPr bwMode="auto">
          <a:xfrm>
            <a:off x="3733800" y="2286000"/>
            <a:ext cx="1854200" cy="2743200"/>
          </a:xfrm>
          <a:prstGeom prst="rect">
            <a:avLst/>
          </a:prstGeom>
          <a:noFill/>
        </p:spPr>
      </p:pic>
      <p:pic>
        <p:nvPicPr>
          <p:cNvPr id="61453" name="Picture 13" descr="Full-Body-Scanners"/>
          <p:cNvPicPr>
            <a:picLocks noChangeAspect="1" noChangeArrowheads="1"/>
          </p:cNvPicPr>
          <p:nvPr/>
        </p:nvPicPr>
        <p:blipFill>
          <a:blip r:embed="rId9" cstate="print"/>
          <a:srcRect/>
          <a:stretch>
            <a:fillRect/>
          </a:stretch>
        </p:blipFill>
        <p:spPr bwMode="auto">
          <a:xfrm>
            <a:off x="6324600" y="3048000"/>
            <a:ext cx="2286000" cy="2106613"/>
          </a:xfrm>
          <a:prstGeom prst="rect">
            <a:avLst/>
          </a:prstGeom>
          <a:noFill/>
        </p:spPr>
      </p:pic>
      <p:sp>
        <p:nvSpPr>
          <p:cNvPr id="61454" name="Text Box 14"/>
          <p:cNvSpPr txBox="1">
            <a:spLocks noChangeArrowheads="1"/>
          </p:cNvSpPr>
          <p:nvPr/>
        </p:nvSpPr>
        <p:spPr bwMode="auto">
          <a:xfrm>
            <a:off x="3619500" y="5181600"/>
            <a:ext cx="4032250" cy="1190625"/>
          </a:xfrm>
          <a:prstGeom prst="rect">
            <a:avLst/>
          </a:prstGeom>
          <a:noFill/>
          <a:ln w="9525" algn="ctr">
            <a:noFill/>
            <a:miter lim="800000"/>
            <a:headEnd/>
            <a:tailEnd/>
          </a:ln>
          <a:effectLst/>
        </p:spPr>
        <p:txBody>
          <a:bodyPr wrap="none" anchor="b" anchorCtr="1">
            <a:spAutoFit/>
          </a:bodyPr>
          <a:lstStyle/>
          <a:p>
            <a:pPr algn="ctr">
              <a:buFontTx/>
              <a:buNone/>
            </a:pPr>
            <a:r>
              <a:rPr lang="en-US" sz="3600" b="1"/>
              <a:t>Nasty outcomes of</a:t>
            </a:r>
          </a:p>
          <a:p>
            <a:pPr algn="ctr">
              <a:buFontTx/>
              <a:buNone/>
            </a:pPr>
            <a:r>
              <a:rPr lang="en-US" sz="3600" b="1"/>
              <a:t>the “war on terror”</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rgbClr val="FFCC99"/>
        </a:solidFill>
        <a:effectLst/>
      </p:bgPr>
    </p:bg>
    <p:spTree>
      <p:nvGrpSpPr>
        <p:cNvPr id="1" name=""/>
        <p:cNvGrpSpPr/>
        <p:nvPr/>
      </p:nvGrpSpPr>
      <p:grpSpPr>
        <a:xfrm>
          <a:off x="0" y="0"/>
          <a:ext cx="0" cy="0"/>
          <a:chOff x="0" y="0"/>
          <a:chExt cx="0" cy="0"/>
        </a:xfrm>
      </p:grpSpPr>
      <p:pic>
        <p:nvPicPr>
          <p:cNvPr id="329733" name="Picture 5" descr="3Camille"/>
          <p:cNvPicPr>
            <a:picLocks noChangeAspect="1" noChangeArrowheads="1"/>
          </p:cNvPicPr>
          <p:nvPr/>
        </p:nvPicPr>
        <p:blipFill>
          <a:blip r:embed="rId3" cstate="print"/>
          <a:srcRect/>
          <a:stretch>
            <a:fillRect/>
          </a:stretch>
        </p:blipFill>
        <p:spPr bwMode="auto">
          <a:xfrm>
            <a:off x="2209800" y="0"/>
            <a:ext cx="4505325" cy="6858000"/>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a:xfrm>
            <a:off x="381000" y="2667000"/>
            <a:ext cx="8229600" cy="2438400"/>
          </a:xfrm>
        </p:spPr>
        <p:txBody>
          <a:bodyPr/>
          <a:lstStyle/>
          <a:p>
            <a:pPr algn="ctr"/>
            <a:r>
              <a:rPr lang="en-US" sz="4000" b="1">
                <a:solidFill>
                  <a:schemeClr val="tx1"/>
                </a:solidFill>
                <a:latin typeface="Times New Roman" pitchFamily="18" charset="0"/>
              </a:rPr>
              <a:t>There is no peace without justice.</a:t>
            </a:r>
            <a:br>
              <a:rPr lang="en-US" sz="4000" b="1">
                <a:solidFill>
                  <a:schemeClr val="tx1"/>
                </a:solidFill>
                <a:latin typeface="Times New Roman" pitchFamily="18" charset="0"/>
              </a:rPr>
            </a:br>
            <a:r>
              <a:rPr lang="en-US" sz="4000" b="1">
                <a:solidFill>
                  <a:schemeClr val="tx1"/>
                </a:solidFill>
                <a:latin typeface="Times New Roman" pitchFamily="18" charset="0"/>
              </a:rPr>
              <a:t/>
            </a:r>
            <a:br>
              <a:rPr lang="en-US" sz="4000" b="1">
                <a:solidFill>
                  <a:schemeClr val="tx1"/>
                </a:solidFill>
                <a:latin typeface="Times New Roman" pitchFamily="18" charset="0"/>
              </a:rPr>
            </a:br>
            <a:r>
              <a:rPr lang="en-US" sz="4000" b="1">
                <a:solidFill>
                  <a:schemeClr val="tx1"/>
                </a:solidFill>
                <a:latin typeface="Times New Roman" pitchFamily="18" charset="0"/>
              </a:rPr>
              <a:t>There will be no justice without </a:t>
            </a:r>
            <a:br>
              <a:rPr lang="en-US" sz="4000" b="1">
                <a:solidFill>
                  <a:schemeClr val="tx1"/>
                </a:solidFill>
                <a:latin typeface="Times New Roman" pitchFamily="18" charset="0"/>
              </a:rPr>
            </a:br>
            <a:r>
              <a:rPr lang="en-US" sz="4000" b="1">
                <a:solidFill>
                  <a:schemeClr val="tx1"/>
                </a:solidFill>
                <a:latin typeface="Times New Roman" pitchFamily="18" charset="0"/>
              </a:rPr>
              <a:t>the truth.</a:t>
            </a:r>
            <a:br>
              <a:rPr lang="en-US" sz="4000" b="1">
                <a:solidFill>
                  <a:schemeClr val="tx1"/>
                </a:solidFill>
                <a:latin typeface="Times New Roman" pitchFamily="18" charset="0"/>
              </a:rPr>
            </a:br>
            <a:endParaRPr lang="en-US" sz="3200" b="1">
              <a:solidFill>
                <a:schemeClr val="tx1"/>
              </a:solidFill>
              <a:latin typeface="Times New Roman" pitchFamily="18"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rgbClr val="FFCC99"/>
        </a:solidFill>
        <a:effectLst/>
      </p:bgPr>
    </p:bg>
    <p:spTree>
      <p:nvGrpSpPr>
        <p:cNvPr id="1" name=""/>
        <p:cNvGrpSpPr/>
        <p:nvPr/>
      </p:nvGrpSpPr>
      <p:grpSpPr>
        <a:xfrm>
          <a:off x="0" y="0"/>
          <a:ext cx="0" cy="0"/>
          <a:chOff x="0" y="0"/>
          <a:chExt cx="0" cy="0"/>
        </a:xfrm>
      </p:grpSpPr>
      <p:sp>
        <p:nvSpPr>
          <p:cNvPr id="316418" name="Text Box 2"/>
          <p:cNvSpPr txBox="1">
            <a:spLocks noChangeArrowheads="1"/>
          </p:cNvSpPr>
          <p:nvPr/>
        </p:nvSpPr>
        <p:spPr bwMode="auto">
          <a:xfrm>
            <a:off x="457200" y="549275"/>
            <a:ext cx="3886200" cy="822325"/>
          </a:xfrm>
          <a:prstGeom prst="rect">
            <a:avLst/>
          </a:prstGeom>
          <a:noFill/>
          <a:ln w="9525" algn="ctr">
            <a:noFill/>
            <a:miter lim="800000"/>
            <a:headEnd/>
            <a:tailEnd/>
          </a:ln>
          <a:effectLst/>
        </p:spPr>
        <p:txBody>
          <a:bodyPr anchor="b" anchorCtr="1">
            <a:spAutoFit/>
          </a:bodyPr>
          <a:lstStyle/>
          <a:p>
            <a:pPr>
              <a:buFontTx/>
              <a:buNone/>
            </a:pPr>
            <a:r>
              <a:rPr lang="en-US" sz="2400" b="1"/>
              <a:t>The Invasion of Iraq in 2003 was based on a lie: WMDs</a:t>
            </a:r>
          </a:p>
        </p:txBody>
      </p:sp>
      <p:sp>
        <p:nvSpPr>
          <p:cNvPr id="316419" name="Text Box 3"/>
          <p:cNvSpPr txBox="1">
            <a:spLocks noChangeArrowheads="1"/>
          </p:cNvSpPr>
          <p:nvPr/>
        </p:nvSpPr>
        <p:spPr bwMode="auto">
          <a:xfrm>
            <a:off x="4648200" y="4800600"/>
            <a:ext cx="4038600" cy="1552575"/>
          </a:xfrm>
          <a:prstGeom prst="rect">
            <a:avLst/>
          </a:prstGeom>
          <a:noFill/>
          <a:ln w="9525" algn="ctr">
            <a:noFill/>
            <a:miter lim="800000"/>
            <a:headEnd/>
            <a:tailEnd/>
          </a:ln>
          <a:effectLst/>
        </p:spPr>
        <p:txBody>
          <a:bodyPr anchor="b" anchorCtr="1">
            <a:spAutoFit/>
          </a:bodyPr>
          <a:lstStyle/>
          <a:p>
            <a:pPr>
              <a:buFontTx/>
              <a:buNone/>
            </a:pPr>
            <a:r>
              <a:rPr lang="en-US" sz="2400" b="1"/>
              <a:t>Over 4,700 members of coalition forces have been killed so far plus tens of thousands of Iraqis.</a:t>
            </a:r>
          </a:p>
        </p:txBody>
      </p:sp>
      <p:pic>
        <p:nvPicPr>
          <p:cNvPr id="316420" name="Picture 4" descr="AM_NY_Cover_No_WMDs-thumb"/>
          <p:cNvPicPr>
            <a:picLocks noChangeAspect="1" noChangeArrowheads="1"/>
          </p:cNvPicPr>
          <p:nvPr/>
        </p:nvPicPr>
        <p:blipFill>
          <a:blip r:embed="rId3" cstate="print"/>
          <a:srcRect/>
          <a:stretch>
            <a:fillRect/>
          </a:stretch>
        </p:blipFill>
        <p:spPr bwMode="auto">
          <a:xfrm>
            <a:off x="533400" y="1524000"/>
            <a:ext cx="3640138" cy="4660900"/>
          </a:xfrm>
          <a:prstGeom prst="rect">
            <a:avLst/>
          </a:prstGeom>
          <a:noFill/>
        </p:spPr>
      </p:pic>
      <p:pic>
        <p:nvPicPr>
          <p:cNvPr id="316421" name="Picture 5" descr="dead soldiers"/>
          <p:cNvPicPr>
            <a:picLocks noChangeAspect="1" noChangeArrowheads="1"/>
          </p:cNvPicPr>
          <p:nvPr/>
        </p:nvPicPr>
        <p:blipFill>
          <a:blip r:embed="rId4" cstate="print"/>
          <a:srcRect/>
          <a:stretch>
            <a:fillRect/>
          </a:stretch>
        </p:blipFill>
        <p:spPr bwMode="auto">
          <a:xfrm>
            <a:off x="4343400" y="1524000"/>
            <a:ext cx="4572000" cy="3048000"/>
          </a:xfrm>
          <a:prstGeom prst="rect">
            <a:avLst/>
          </a:prstGeom>
          <a:noFill/>
        </p:spPr>
      </p:pic>
      <p:sp>
        <p:nvSpPr>
          <p:cNvPr id="316422" name="Text Box 6"/>
          <p:cNvSpPr txBox="1">
            <a:spLocks noChangeArrowheads="1"/>
          </p:cNvSpPr>
          <p:nvPr/>
        </p:nvSpPr>
        <p:spPr bwMode="auto">
          <a:xfrm>
            <a:off x="4876800" y="304800"/>
            <a:ext cx="2743200" cy="946150"/>
          </a:xfrm>
          <a:prstGeom prst="rect">
            <a:avLst/>
          </a:prstGeom>
          <a:noFill/>
          <a:ln w="9525" algn="ctr">
            <a:noFill/>
            <a:miter lim="800000"/>
            <a:headEnd/>
            <a:tailEnd/>
          </a:ln>
          <a:effectLst/>
        </p:spPr>
        <p:txBody>
          <a:bodyPr anchor="b" anchorCtr="1">
            <a:spAutoFit/>
          </a:bodyPr>
          <a:lstStyle/>
          <a:p>
            <a:pPr algn="ctr">
              <a:spcBef>
                <a:spcPct val="50000"/>
              </a:spcBef>
              <a:buFontTx/>
              <a:buNone/>
            </a:pPr>
            <a:r>
              <a:rPr lang="en-US" sz="2800" b="1"/>
              <a:t>BUSH LIES PEOPLE DIE</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rgbClr val="FFCC99"/>
        </a:solidFill>
        <a:effectLst/>
      </p:bgPr>
    </p:bg>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457200" y="717550"/>
            <a:ext cx="3886200" cy="1187450"/>
          </a:xfrm>
          <a:prstGeom prst="rect">
            <a:avLst/>
          </a:prstGeom>
          <a:noFill/>
          <a:ln w="9525" algn="ctr">
            <a:noFill/>
            <a:miter lim="800000"/>
            <a:headEnd/>
            <a:tailEnd/>
          </a:ln>
          <a:effectLst/>
        </p:spPr>
        <p:txBody>
          <a:bodyPr anchor="b" anchorCtr="1">
            <a:spAutoFit/>
          </a:bodyPr>
          <a:lstStyle/>
          <a:p>
            <a:pPr>
              <a:buFontTx/>
              <a:buNone/>
            </a:pPr>
            <a:r>
              <a:rPr lang="en-US" sz="2400" b="1"/>
              <a:t>EPA’s Christy Todd Whitman told us that the “air was safe to breath.”</a:t>
            </a:r>
          </a:p>
        </p:txBody>
      </p:sp>
      <p:sp>
        <p:nvSpPr>
          <p:cNvPr id="57347" name="Text Box 3"/>
          <p:cNvSpPr txBox="1">
            <a:spLocks noChangeArrowheads="1"/>
          </p:cNvSpPr>
          <p:nvPr/>
        </p:nvSpPr>
        <p:spPr bwMode="auto">
          <a:xfrm>
            <a:off x="4267200" y="5105400"/>
            <a:ext cx="4572000" cy="1187450"/>
          </a:xfrm>
          <a:prstGeom prst="rect">
            <a:avLst/>
          </a:prstGeom>
          <a:noFill/>
          <a:ln w="9525" algn="ctr">
            <a:noFill/>
            <a:miter lim="800000"/>
            <a:headEnd/>
            <a:tailEnd/>
          </a:ln>
          <a:effectLst/>
        </p:spPr>
        <p:txBody>
          <a:bodyPr anchor="b" anchorCtr="1">
            <a:spAutoFit/>
          </a:bodyPr>
          <a:lstStyle/>
          <a:p>
            <a:pPr>
              <a:buFontTx/>
              <a:buNone/>
            </a:pPr>
            <a:r>
              <a:rPr lang="en-US" sz="2400" b="1"/>
              <a:t>Many of the 40,000 rescue and clean-up workers are sick, thousands will die as a result.</a:t>
            </a:r>
          </a:p>
        </p:txBody>
      </p:sp>
      <p:pic>
        <p:nvPicPr>
          <p:cNvPr id="57350" name="Picture 6" descr="Christie_Todd_Whitman"/>
          <p:cNvPicPr>
            <a:picLocks noChangeAspect="1" noChangeArrowheads="1"/>
          </p:cNvPicPr>
          <p:nvPr/>
        </p:nvPicPr>
        <p:blipFill>
          <a:blip r:embed="rId3" cstate="print"/>
          <a:srcRect/>
          <a:stretch>
            <a:fillRect/>
          </a:stretch>
        </p:blipFill>
        <p:spPr bwMode="auto">
          <a:xfrm>
            <a:off x="914400" y="2057400"/>
            <a:ext cx="2914650" cy="4038600"/>
          </a:xfrm>
          <a:prstGeom prst="rect">
            <a:avLst/>
          </a:prstGeom>
          <a:noFill/>
        </p:spPr>
      </p:pic>
      <p:pic>
        <p:nvPicPr>
          <p:cNvPr id="57351" name="Picture 7" descr="24711_7_rescue_twins_RE"/>
          <p:cNvPicPr>
            <a:picLocks noChangeAspect="1" noChangeArrowheads="1"/>
          </p:cNvPicPr>
          <p:nvPr/>
        </p:nvPicPr>
        <p:blipFill>
          <a:blip r:embed="rId4" cstate="print"/>
          <a:srcRect/>
          <a:stretch>
            <a:fillRect/>
          </a:stretch>
        </p:blipFill>
        <p:spPr bwMode="auto">
          <a:xfrm>
            <a:off x="4572000" y="2209800"/>
            <a:ext cx="3886200" cy="2776538"/>
          </a:xfrm>
          <a:prstGeom prst="rect">
            <a:avLst/>
          </a:prstGeom>
          <a:noFill/>
        </p:spPr>
      </p:pic>
      <p:sp>
        <p:nvSpPr>
          <p:cNvPr id="57352" name="Text Box 8"/>
          <p:cNvSpPr txBox="1">
            <a:spLocks noChangeArrowheads="1"/>
          </p:cNvSpPr>
          <p:nvPr/>
        </p:nvSpPr>
        <p:spPr bwMode="auto">
          <a:xfrm>
            <a:off x="4876800" y="609600"/>
            <a:ext cx="2743200" cy="946150"/>
          </a:xfrm>
          <a:prstGeom prst="rect">
            <a:avLst/>
          </a:prstGeom>
          <a:noFill/>
          <a:ln w="9525" algn="ctr">
            <a:noFill/>
            <a:miter lim="800000"/>
            <a:headEnd/>
            <a:tailEnd/>
          </a:ln>
          <a:effectLst/>
        </p:spPr>
        <p:txBody>
          <a:bodyPr anchor="b" anchorCtr="1">
            <a:spAutoFit/>
          </a:bodyPr>
          <a:lstStyle/>
          <a:p>
            <a:pPr algn="ctr">
              <a:spcBef>
                <a:spcPct val="50000"/>
              </a:spcBef>
              <a:buFontTx/>
              <a:buNone/>
            </a:pPr>
            <a:r>
              <a:rPr lang="en-US" sz="2800" b="1"/>
              <a:t>BUSH LIES PEOPLE DIE</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rgbClr val="FFCC99"/>
        </a:solidFill>
        <a:effectLst/>
      </p:bgPr>
    </p:bg>
    <p:spTree>
      <p:nvGrpSpPr>
        <p:cNvPr id="1" name=""/>
        <p:cNvGrpSpPr/>
        <p:nvPr/>
      </p:nvGrpSpPr>
      <p:grpSpPr>
        <a:xfrm>
          <a:off x="0" y="0"/>
          <a:ext cx="0" cy="0"/>
          <a:chOff x="0" y="0"/>
          <a:chExt cx="0" cy="0"/>
        </a:xfrm>
      </p:grpSpPr>
      <p:pic>
        <p:nvPicPr>
          <p:cNvPr id="67589" name="Picture 5" descr="Pentagon Papers"/>
          <p:cNvPicPr>
            <a:picLocks noChangeAspect="1" noChangeArrowheads="1"/>
          </p:cNvPicPr>
          <p:nvPr/>
        </p:nvPicPr>
        <p:blipFill>
          <a:blip r:embed="rId3" cstate="print"/>
          <a:srcRect/>
          <a:stretch>
            <a:fillRect/>
          </a:stretch>
        </p:blipFill>
        <p:spPr bwMode="auto">
          <a:xfrm>
            <a:off x="914400" y="990600"/>
            <a:ext cx="2041525" cy="3124200"/>
          </a:xfrm>
          <a:prstGeom prst="rect">
            <a:avLst/>
          </a:prstGeom>
          <a:noFill/>
        </p:spPr>
      </p:pic>
      <p:pic>
        <p:nvPicPr>
          <p:cNvPr id="67590" name="Picture 6" descr="mlk_jr_slaying"/>
          <p:cNvPicPr>
            <a:picLocks noChangeAspect="1" noChangeArrowheads="1"/>
          </p:cNvPicPr>
          <p:nvPr/>
        </p:nvPicPr>
        <p:blipFill>
          <a:blip r:embed="rId4" cstate="print"/>
          <a:srcRect/>
          <a:stretch>
            <a:fillRect/>
          </a:stretch>
        </p:blipFill>
        <p:spPr bwMode="auto">
          <a:xfrm>
            <a:off x="4267200" y="990600"/>
            <a:ext cx="3756025" cy="2714625"/>
          </a:xfrm>
          <a:prstGeom prst="rect">
            <a:avLst/>
          </a:prstGeom>
          <a:noFill/>
        </p:spPr>
      </p:pic>
      <p:pic>
        <p:nvPicPr>
          <p:cNvPr id="67591" name="Picture 7" descr="watergate"/>
          <p:cNvPicPr>
            <a:picLocks noChangeAspect="1" noChangeArrowheads="1"/>
          </p:cNvPicPr>
          <p:nvPr/>
        </p:nvPicPr>
        <p:blipFill>
          <a:blip r:embed="rId5" cstate="print"/>
          <a:srcRect/>
          <a:stretch>
            <a:fillRect/>
          </a:stretch>
        </p:blipFill>
        <p:spPr bwMode="auto">
          <a:xfrm>
            <a:off x="2057400" y="4343400"/>
            <a:ext cx="3197225" cy="2352675"/>
          </a:xfrm>
          <a:prstGeom prst="rect">
            <a:avLst/>
          </a:prstGeom>
          <a:noFill/>
        </p:spPr>
      </p:pic>
      <p:pic>
        <p:nvPicPr>
          <p:cNvPr id="67592" name="Picture 8" descr="oliver_north"/>
          <p:cNvPicPr>
            <a:picLocks noChangeAspect="1" noChangeArrowheads="1"/>
          </p:cNvPicPr>
          <p:nvPr/>
        </p:nvPicPr>
        <p:blipFill>
          <a:blip r:embed="rId6" cstate="print"/>
          <a:srcRect/>
          <a:stretch>
            <a:fillRect/>
          </a:stretch>
        </p:blipFill>
        <p:spPr bwMode="auto">
          <a:xfrm>
            <a:off x="5486400" y="4343400"/>
            <a:ext cx="1738313" cy="2336800"/>
          </a:xfrm>
          <a:prstGeom prst="rect">
            <a:avLst/>
          </a:prstGeom>
          <a:noFill/>
        </p:spPr>
      </p:pic>
      <p:sp>
        <p:nvSpPr>
          <p:cNvPr id="67593" name="Text Box 9"/>
          <p:cNvSpPr txBox="1">
            <a:spLocks noChangeArrowheads="1"/>
          </p:cNvSpPr>
          <p:nvPr/>
        </p:nvSpPr>
        <p:spPr bwMode="auto">
          <a:xfrm>
            <a:off x="655638" y="300038"/>
            <a:ext cx="7907337" cy="579437"/>
          </a:xfrm>
          <a:prstGeom prst="rect">
            <a:avLst/>
          </a:prstGeom>
          <a:noFill/>
          <a:ln w="9525" algn="ctr">
            <a:noFill/>
            <a:miter lim="800000"/>
            <a:headEnd/>
            <a:tailEnd/>
          </a:ln>
          <a:effectLst/>
        </p:spPr>
        <p:txBody>
          <a:bodyPr wrap="none" anchor="b" anchorCtr="1">
            <a:spAutoFit/>
          </a:bodyPr>
          <a:lstStyle/>
          <a:p>
            <a:pPr>
              <a:buFontTx/>
              <a:buNone/>
            </a:pPr>
            <a:r>
              <a:rPr lang="en-US" sz="3200" b="1"/>
              <a:t>Examples of historically proven conspiracies</a:t>
            </a:r>
          </a:p>
        </p:txBody>
      </p:sp>
      <p:sp>
        <p:nvSpPr>
          <p:cNvPr id="67594" name="Text Box 10"/>
          <p:cNvSpPr txBox="1">
            <a:spLocks noChangeArrowheads="1"/>
          </p:cNvSpPr>
          <p:nvPr/>
        </p:nvSpPr>
        <p:spPr bwMode="auto">
          <a:xfrm>
            <a:off x="609600" y="6096000"/>
            <a:ext cx="1447800" cy="396875"/>
          </a:xfrm>
          <a:prstGeom prst="rect">
            <a:avLst/>
          </a:prstGeom>
          <a:noFill/>
          <a:ln w="9525" algn="ctr">
            <a:noFill/>
            <a:miter lim="800000"/>
            <a:headEnd/>
            <a:tailEnd/>
          </a:ln>
          <a:effectLst/>
        </p:spPr>
        <p:txBody>
          <a:bodyPr anchor="b" anchorCtr="1">
            <a:spAutoFit/>
          </a:bodyPr>
          <a:lstStyle/>
          <a:p>
            <a:pPr algn="ctr">
              <a:spcBef>
                <a:spcPct val="50000"/>
              </a:spcBef>
              <a:buFontTx/>
              <a:buNone/>
            </a:pPr>
            <a:r>
              <a:rPr lang="en-US" sz="2000" b="1"/>
              <a:t>Watergate</a:t>
            </a:r>
          </a:p>
        </p:txBody>
      </p:sp>
      <p:sp>
        <p:nvSpPr>
          <p:cNvPr id="67595" name="Text Box 11"/>
          <p:cNvSpPr txBox="1">
            <a:spLocks noChangeArrowheads="1"/>
          </p:cNvSpPr>
          <p:nvPr/>
        </p:nvSpPr>
        <p:spPr bwMode="auto">
          <a:xfrm>
            <a:off x="457200" y="4114800"/>
            <a:ext cx="1447800" cy="1311275"/>
          </a:xfrm>
          <a:prstGeom prst="rect">
            <a:avLst/>
          </a:prstGeom>
          <a:noFill/>
          <a:ln w="9525" algn="ctr">
            <a:noFill/>
            <a:miter lim="800000"/>
            <a:headEnd/>
            <a:tailEnd/>
          </a:ln>
          <a:effectLst/>
        </p:spPr>
        <p:txBody>
          <a:bodyPr anchor="b" anchorCtr="1">
            <a:spAutoFit/>
          </a:bodyPr>
          <a:lstStyle/>
          <a:p>
            <a:pPr algn="ctr">
              <a:spcBef>
                <a:spcPct val="50000"/>
              </a:spcBef>
              <a:buFontTx/>
              <a:buNone/>
            </a:pPr>
            <a:r>
              <a:rPr lang="en-US" sz="2000" b="1"/>
              <a:t>The secret expansion of the war in Vietnam</a:t>
            </a:r>
          </a:p>
        </p:txBody>
      </p:sp>
      <p:sp>
        <p:nvSpPr>
          <p:cNvPr id="67596" name="Text Box 12"/>
          <p:cNvSpPr txBox="1">
            <a:spLocks noChangeArrowheads="1"/>
          </p:cNvSpPr>
          <p:nvPr/>
        </p:nvSpPr>
        <p:spPr bwMode="auto">
          <a:xfrm>
            <a:off x="7391400" y="6096000"/>
            <a:ext cx="1524000" cy="396875"/>
          </a:xfrm>
          <a:prstGeom prst="rect">
            <a:avLst/>
          </a:prstGeom>
          <a:noFill/>
          <a:ln w="9525" algn="ctr">
            <a:noFill/>
            <a:miter lim="800000"/>
            <a:headEnd/>
            <a:tailEnd/>
          </a:ln>
          <a:effectLst/>
        </p:spPr>
        <p:txBody>
          <a:bodyPr anchor="b" anchorCtr="1">
            <a:spAutoFit/>
          </a:bodyPr>
          <a:lstStyle/>
          <a:p>
            <a:pPr algn="ctr">
              <a:spcBef>
                <a:spcPct val="50000"/>
              </a:spcBef>
              <a:buFontTx/>
              <a:buNone/>
            </a:pPr>
            <a:r>
              <a:rPr lang="en-US" sz="2000" b="1"/>
              <a:t>Iran/Contra</a:t>
            </a:r>
          </a:p>
        </p:txBody>
      </p:sp>
      <p:sp>
        <p:nvSpPr>
          <p:cNvPr id="67597" name="Text Box 13"/>
          <p:cNvSpPr txBox="1">
            <a:spLocks noChangeArrowheads="1"/>
          </p:cNvSpPr>
          <p:nvPr/>
        </p:nvSpPr>
        <p:spPr bwMode="auto">
          <a:xfrm>
            <a:off x="3429000" y="3810000"/>
            <a:ext cx="5562600" cy="396875"/>
          </a:xfrm>
          <a:prstGeom prst="rect">
            <a:avLst/>
          </a:prstGeom>
          <a:noFill/>
          <a:ln w="9525" algn="ctr">
            <a:noFill/>
            <a:miter lim="800000"/>
            <a:headEnd/>
            <a:tailEnd/>
          </a:ln>
          <a:effectLst/>
        </p:spPr>
        <p:txBody>
          <a:bodyPr anchor="b" anchorCtr="1">
            <a:spAutoFit/>
          </a:bodyPr>
          <a:lstStyle/>
          <a:p>
            <a:pPr algn="ctr">
              <a:spcBef>
                <a:spcPct val="50000"/>
              </a:spcBef>
              <a:buFontTx/>
              <a:buNone/>
            </a:pPr>
            <a:r>
              <a:rPr lang="en-US" sz="2000" b="1"/>
              <a:t>MLK’s Assassination by the US Government</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rgbClr val="FFCC99"/>
        </a:solidFill>
        <a:effectLst/>
      </p:bgPr>
    </p:bg>
    <p:spTree>
      <p:nvGrpSpPr>
        <p:cNvPr id="1" name=""/>
        <p:cNvGrpSpPr/>
        <p:nvPr/>
      </p:nvGrpSpPr>
      <p:grpSpPr>
        <a:xfrm>
          <a:off x="0" y="0"/>
          <a:ext cx="0" cy="0"/>
          <a:chOff x="0" y="0"/>
          <a:chExt cx="0" cy="0"/>
        </a:xfrm>
      </p:grpSpPr>
      <p:pic>
        <p:nvPicPr>
          <p:cNvPr id="59398" name="Picture 6" descr="IFC"/>
          <p:cNvPicPr>
            <a:picLocks noChangeAspect="1" noChangeArrowheads="1"/>
          </p:cNvPicPr>
          <p:nvPr/>
        </p:nvPicPr>
        <p:blipFill>
          <a:blip r:embed="rId3" cstate="print"/>
          <a:srcRect/>
          <a:stretch>
            <a:fillRect/>
          </a:stretch>
        </p:blipFill>
        <p:spPr bwMode="auto">
          <a:xfrm>
            <a:off x="2446338" y="685800"/>
            <a:ext cx="4251325" cy="5486400"/>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IWYtoon"/>
          <p:cNvPicPr>
            <a:picLocks noChangeAspect="1" noChangeArrowheads="1"/>
          </p:cNvPicPr>
          <p:nvPr/>
        </p:nvPicPr>
        <p:blipFill>
          <a:blip r:embed="rId3" cstate="print"/>
          <a:srcRect/>
          <a:stretch>
            <a:fillRect/>
          </a:stretch>
        </p:blipFill>
        <p:spPr bwMode="auto">
          <a:xfrm>
            <a:off x="0" y="0"/>
            <a:ext cx="5264150" cy="6858000"/>
          </a:xfrm>
          <a:prstGeom prst="rect">
            <a:avLst/>
          </a:prstGeom>
          <a:noFill/>
        </p:spPr>
      </p:pic>
      <p:sp>
        <p:nvSpPr>
          <p:cNvPr id="152579" name="Text Box 3"/>
          <p:cNvSpPr txBox="1">
            <a:spLocks noChangeArrowheads="1"/>
          </p:cNvSpPr>
          <p:nvPr/>
        </p:nvSpPr>
        <p:spPr bwMode="auto">
          <a:xfrm>
            <a:off x="5334000" y="914400"/>
            <a:ext cx="3429000" cy="5072063"/>
          </a:xfrm>
          <a:prstGeom prst="rect">
            <a:avLst/>
          </a:prstGeom>
          <a:noFill/>
          <a:ln w="9525">
            <a:noFill/>
            <a:miter lim="800000"/>
            <a:headEnd/>
            <a:tailEnd/>
          </a:ln>
          <a:effectLst/>
        </p:spPr>
        <p:txBody>
          <a:bodyPr>
            <a:spAutoFit/>
          </a:bodyPr>
          <a:lstStyle/>
          <a:p>
            <a:pPr algn="ctr" eaLnBrk="0" hangingPunct="0">
              <a:spcBef>
                <a:spcPct val="50000"/>
              </a:spcBef>
              <a:buFontTx/>
              <a:buNone/>
            </a:pPr>
            <a:r>
              <a:rPr lang="en-US" sz="3200">
                <a:solidFill>
                  <a:schemeClr val="tx1"/>
                </a:solidFill>
                <a:effectLst>
                  <a:outerShdw blurRad="38100" dist="38100" dir="2700000" algn="tl">
                    <a:srgbClr val="000000"/>
                  </a:outerShdw>
                </a:effectLst>
              </a:rPr>
              <a:t>This PowerPoint presentation was brought to you by </a:t>
            </a:r>
          </a:p>
          <a:p>
            <a:pPr algn="ctr" eaLnBrk="0" hangingPunct="0">
              <a:spcBef>
                <a:spcPct val="50000"/>
              </a:spcBef>
              <a:buFontTx/>
              <a:buNone/>
            </a:pPr>
            <a:r>
              <a:rPr lang="en-US" sz="3200" i="1">
                <a:solidFill>
                  <a:schemeClr val="tx1"/>
                </a:solidFill>
                <a:effectLst>
                  <a:outerShdw blurRad="38100" dist="38100" dir="2700000" algn="tl">
                    <a:srgbClr val="000000"/>
                  </a:outerShdw>
                </a:effectLst>
              </a:rPr>
              <a:t>Global Outlook</a:t>
            </a:r>
            <a:r>
              <a:rPr lang="en-US" sz="1400" i="1">
                <a:solidFill>
                  <a:schemeClr val="tx1"/>
                </a:solidFill>
                <a:effectLst>
                  <a:outerShdw blurRad="38100" dist="38100" dir="2700000" algn="tl">
                    <a:srgbClr val="000000"/>
                  </a:outerShdw>
                </a:effectLst>
              </a:rPr>
              <a:t>™</a:t>
            </a:r>
            <a:endParaRPr lang="en-US" sz="1400">
              <a:solidFill>
                <a:schemeClr val="tx1"/>
              </a:solidFill>
              <a:effectLst>
                <a:outerShdw blurRad="38100" dist="38100" dir="2700000" algn="tl">
                  <a:srgbClr val="000000"/>
                </a:outerShdw>
              </a:effectLst>
            </a:endParaRPr>
          </a:p>
          <a:p>
            <a:pPr algn="ctr" eaLnBrk="0" hangingPunct="0">
              <a:spcBef>
                <a:spcPct val="50000"/>
              </a:spcBef>
              <a:buFontTx/>
              <a:buNone/>
            </a:pPr>
            <a:r>
              <a:rPr lang="en-US" sz="2400" b="1">
                <a:solidFill>
                  <a:schemeClr val="tx1"/>
                </a:solidFill>
                <a:effectLst>
                  <a:outerShdw blurRad="38100" dist="38100" dir="2700000" algn="tl">
                    <a:srgbClr val="000000"/>
                  </a:outerShdw>
                </a:effectLst>
              </a:rPr>
              <a:t>For more information visit: www.GlobalOutlook.ca</a:t>
            </a:r>
          </a:p>
          <a:p>
            <a:pPr algn="ctr" eaLnBrk="0" hangingPunct="0">
              <a:spcBef>
                <a:spcPct val="50000"/>
              </a:spcBef>
              <a:buFontTx/>
              <a:buNone/>
            </a:pPr>
            <a:endParaRPr lang="en-US" sz="2400">
              <a:solidFill>
                <a:schemeClr val="tx1"/>
              </a:solidFill>
              <a:effectLst>
                <a:outerShdw blurRad="38100" dist="38100" dir="2700000" algn="tl">
                  <a:srgbClr val="000000"/>
                </a:outerShdw>
              </a:effectLst>
            </a:endParaRPr>
          </a:p>
          <a:p>
            <a:pPr algn="ctr" eaLnBrk="0" hangingPunct="0">
              <a:spcBef>
                <a:spcPct val="50000"/>
              </a:spcBef>
              <a:buFontTx/>
              <a:buNone/>
            </a:pPr>
            <a:r>
              <a:rPr lang="en-US" sz="1800">
                <a:solidFill>
                  <a:schemeClr val="tx1"/>
                </a:solidFill>
                <a:effectLst>
                  <a:outerShdw blurRad="38100" dist="38100" dir="2700000" algn="tl">
                    <a:srgbClr val="000000"/>
                  </a:outerShdw>
                </a:effectLst>
              </a:rPr>
              <a:t>Copyright © 2010</a:t>
            </a:r>
            <a:endParaRPr lang="en-US" sz="2400">
              <a:solidFill>
                <a:schemeClr val="tx1"/>
              </a:solidFill>
              <a:effectLst>
                <a:outerShdw blurRad="38100" dist="38100" dir="2700000" algn="tl">
                  <a:srgbClr val="000000"/>
                </a:outerShdw>
              </a:effectLst>
            </a:endParaRPr>
          </a:p>
          <a:p>
            <a:pPr eaLnBrk="0" hangingPunct="0">
              <a:spcBef>
                <a:spcPct val="50000"/>
              </a:spcBef>
              <a:buFontTx/>
              <a:buNone/>
            </a:pPr>
            <a:endParaRPr lang="en-US" sz="2400">
              <a:solidFill>
                <a:schemeClr val="tx1"/>
              </a:solidFill>
              <a:effectLst>
                <a:outerShdw blurRad="38100" dist="38100" dir="2700000" algn="tl">
                  <a:srgbClr val="000000"/>
                </a:outerShdw>
              </a:effectLst>
            </a:endParaRPr>
          </a:p>
        </p:txBody>
      </p:sp>
    </p:spTree>
  </p:cSld>
  <p:clrMapOvr>
    <a:masterClrMapping/>
  </p:clrMapOvr>
  <p:transition spd="med">
    <p:random/>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ctrTitle"/>
          </p:nvPr>
        </p:nvSpPr>
        <p:spPr>
          <a:xfrm>
            <a:off x="457200" y="1295400"/>
            <a:ext cx="8305800" cy="457200"/>
          </a:xfrm>
        </p:spPr>
        <p:txBody>
          <a:bodyPr/>
          <a:lstStyle/>
          <a:p>
            <a:r>
              <a:rPr lang="en-US" sz="4800">
                <a:solidFill>
                  <a:srgbClr val="000000"/>
                </a:solidFill>
                <a:effectLst>
                  <a:outerShdw blurRad="38100" dist="38100" dir="2700000" algn="tl">
                    <a:srgbClr val="FFFFFF"/>
                  </a:outerShdw>
                </a:effectLst>
                <a:latin typeface="Times New Roman" pitchFamily="18" charset="0"/>
              </a:rPr>
              <a:t>The Official Story of 9/11</a:t>
            </a:r>
            <a:r>
              <a:rPr lang="en-US">
                <a:solidFill>
                  <a:srgbClr val="000000"/>
                </a:solidFill>
                <a:effectLst>
                  <a:outerShdw blurRad="38100" dist="38100" dir="2700000" algn="tl">
                    <a:srgbClr val="FFFFFF"/>
                  </a:outerShdw>
                </a:effectLst>
                <a:latin typeface="Times New Roman" pitchFamily="18" charset="0"/>
              </a:rPr>
              <a:t> </a:t>
            </a:r>
            <a:br>
              <a:rPr lang="en-US">
                <a:solidFill>
                  <a:srgbClr val="000000"/>
                </a:solidFill>
                <a:effectLst>
                  <a:outerShdw blurRad="38100" dist="38100" dir="2700000" algn="tl">
                    <a:srgbClr val="FFFFFF"/>
                  </a:outerShdw>
                </a:effectLst>
                <a:latin typeface="Times New Roman" pitchFamily="18" charset="0"/>
              </a:rPr>
            </a:br>
            <a:endParaRPr lang="en-US">
              <a:solidFill>
                <a:srgbClr val="000000"/>
              </a:solidFill>
              <a:effectLst>
                <a:outerShdw blurRad="38100" dist="38100" dir="2700000" algn="tl">
                  <a:srgbClr val="FFFFFF"/>
                </a:outerShdw>
              </a:effectLst>
              <a:latin typeface="Times New Roman" pitchFamily="18" charset="0"/>
            </a:endParaRPr>
          </a:p>
        </p:txBody>
      </p:sp>
      <p:sp>
        <p:nvSpPr>
          <p:cNvPr id="92165" name="Text Box 5"/>
          <p:cNvSpPr txBox="1">
            <a:spLocks noChangeArrowheads="1"/>
          </p:cNvSpPr>
          <p:nvPr/>
        </p:nvSpPr>
        <p:spPr bwMode="auto">
          <a:xfrm>
            <a:off x="5103813" y="8794750"/>
            <a:ext cx="8153400" cy="579438"/>
          </a:xfrm>
          <a:prstGeom prst="rect">
            <a:avLst/>
          </a:prstGeom>
          <a:noFill/>
          <a:ln w="9525" algn="ctr">
            <a:noFill/>
            <a:miter lim="800000"/>
            <a:headEnd/>
            <a:tailEnd/>
          </a:ln>
          <a:effectLst/>
        </p:spPr>
        <p:txBody>
          <a:bodyPr>
            <a:spAutoFit/>
          </a:bodyPr>
          <a:lstStyle/>
          <a:p>
            <a:pPr>
              <a:spcBef>
                <a:spcPct val="50000"/>
              </a:spcBef>
              <a:buFontTx/>
              <a:buNone/>
            </a:pPr>
            <a:endParaRPr lang="en-CA" sz="3200"/>
          </a:p>
        </p:txBody>
      </p:sp>
      <p:sp>
        <p:nvSpPr>
          <p:cNvPr id="92166" name="Text Box 6"/>
          <p:cNvSpPr txBox="1">
            <a:spLocks noChangeArrowheads="1"/>
          </p:cNvSpPr>
          <p:nvPr/>
        </p:nvSpPr>
        <p:spPr bwMode="auto">
          <a:xfrm>
            <a:off x="457200" y="1524000"/>
            <a:ext cx="7316788" cy="1371600"/>
          </a:xfrm>
          <a:prstGeom prst="rect">
            <a:avLst/>
          </a:prstGeom>
          <a:noFill/>
          <a:ln w="9525" algn="ctr">
            <a:noFill/>
            <a:miter lim="800000"/>
            <a:headEnd/>
            <a:tailEnd/>
          </a:ln>
          <a:effectLst/>
        </p:spPr>
        <p:txBody>
          <a:bodyPr/>
          <a:lstStyle/>
          <a:p>
            <a:pPr>
              <a:spcBef>
                <a:spcPct val="50000"/>
              </a:spcBef>
            </a:pPr>
            <a:endParaRPr lang="en-CA" sz="1800">
              <a:solidFill>
                <a:schemeClr val="tx1"/>
              </a:solidFill>
            </a:endParaRPr>
          </a:p>
        </p:txBody>
      </p:sp>
      <p:sp>
        <p:nvSpPr>
          <p:cNvPr id="92167" name="Text Box 7"/>
          <p:cNvSpPr txBox="1">
            <a:spLocks noChangeArrowheads="1"/>
          </p:cNvSpPr>
          <p:nvPr/>
        </p:nvSpPr>
        <p:spPr bwMode="auto">
          <a:xfrm>
            <a:off x="228600" y="1066800"/>
            <a:ext cx="8534400" cy="5105400"/>
          </a:xfrm>
          <a:prstGeom prst="rect">
            <a:avLst/>
          </a:prstGeom>
          <a:noFill/>
          <a:ln w="9525" algn="ctr">
            <a:noFill/>
            <a:miter lim="800000"/>
            <a:headEnd/>
            <a:tailEnd/>
          </a:ln>
          <a:effectLst/>
        </p:spPr>
        <p:txBody>
          <a:bodyPr/>
          <a:lstStyle/>
          <a:p>
            <a:r>
              <a:rPr lang="en-US" sz="2000"/>
              <a:t> 19 Muslim / Arab fanatics</a:t>
            </a:r>
          </a:p>
          <a:p>
            <a:pPr marL="536575" lvl="1" indent="-179388">
              <a:spcBef>
                <a:spcPct val="50000"/>
              </a:spcBef>
            </a:pPr>
            <a:r>
              <a:rPr lang="en-US" sz="1800"/>
              <a:t>Who were funded  and trained by al Qaeda </a:t>
            </a:r>
          </a:p>
          <a:p>
            <a:pPr marL="536575" lvl="1" indent="-179388">
              <a:spcBef>
                <a:spcPct val="50000"/>
              </a:spcBef>
            </a:pPr>
            <a:r>
              <a:rPr lang="en-US" sz="1800"/>
              <a:t>and directed by Osama bin Laden from cave in Afghanistan</a:t>
            </a:r>
          </a:p>
          <a:p>
            <a:pPr>
              <a:spcBef>
                <a:spcPct val="50000"/>
              </a:spcBef>
            </a:pPr>
            <a:r>
              <a:rPr lang="en-US" sz="2000"/>
              <a:t> Hijacked four Commercial jets with knives &amp; box cutters on Sept. 11, 2001.</a:t>
            </a:r>
          </a:p>
          <a:p>
            <a:pPr marL="536575" lvl="1" indent="-179388">
              <a:spcBef>
                <a:spcPct val="50000"/>
              </a:spcBef>
            </a:pPr>
            <a:r>
              <a:rPr lang="en-US" sz="1800"/>
              <a:t>They took the North American Defense Command (NORAD) completely by surprise</a:t>
            </a:r>
          </a:p>
          <a:p>
            <a:pPr marL="536575" lvl="1" indent="-179388">
              <a:spcBef>
                <a:spcPct val="50000"/>
              </a:spcBef>
            </a:pPr>
            <a:r>
              <a:rPr lang="en-US" sz="1800"/>
              <a:t>Flying two of them into the Twin Towers</a:t>
            </a:r>
          </a:p>
          <a:p>
            <a:pPr>
              <a:spcBef>
                <a:spcPct val="50000"/>
              </a:spcBef>
            </a:pPr>
            <a:r>
              <a:rPr lang="en-US" sz="2000"/>
              <a:t> As a result, WTC 1&amp;2 collapsed in a “pancake” fashion due to structural failure</a:t>
            </a:r>
          </a:p>
          <a:p>
            <a:pPr marL="536575" lvl="1" indent="-179388">
              <a:spcBef>
                <a:spcPct val="50000"/>
              </a:spcBef>
            </a:pPr>
            <a:r>
              <a:rPr lang="en-US" sz="1800"/>
              <a:t>The third plane that hit Pentagon disappeared … into the building,  </a:t>
            </a:r>
          </a:p>
          <a:p>
            <a:pPr marL="536575" lvl="1" indent="-179388">
              <a:spcBef>
                <a:spcPct val="50000"/>
              </a:spcBef>
            </a:pPr>
            <a:r>
              <a:rPr lang="en-US" sz="1800"/>
              <a:t>As did the fourth plane that crashed in a field near Shanksville, Pennsylvania</a:t>
            </a:r>
          </a:p>
          <a:p>
            <a:pPr marL="536575" lvl="1" indent="-179388">
              <a:spcBef>
                <a:spcPct val="50000"/>
              </a:spcBef>
            </a:pPr>
            <a:r>
              <a:rPr lang="en-US" sz="1800"/>
              <a:t>WTC Building 7 collapsed due to structural failure caused by falling debris and fires.</a:t>
            </a:r>
          </a:p>
          <a:p>
            <a:pPr>
              <a:spcBef>
                <a:spcPct val="50000"/>
              </a:spcBef>
            </a:pPr>
            <a:r>
              <a:rPr lang="en-US" sz="1800"/>
              <a:t> </a:t>
            </a:r>
            <a:r>
              <a:rPr lang="en-US" sz="2000"/>
              <a:t>The 9/11 Commission found:</a:t>
            </a:r>
            <a:r>
              <a:rPr lang="en-US" sz="1800"/>
              <a:t> </a:t>
            </a:r>
          </a:p>
          <a:p>
            <a:pPr marL="536575" lvl="1" indent="-179388">
              <a:spcBef>
                <a:spcPct val="50000"/>
              </a:spcBef>
            </a:pPr>
            <a:r>
              <a:rPr lang="en-US" sz="1800"/>
              <a:t>that there were no prior warnings for this “act of terrorism”</a:t>
            </a:r>
          </a:p>
          <a:p>
            <a:pPr marL="536575" lvl="1" indent="-179388">
              <a:spcBef>
                <a:spcPct val="50000"/>
              </a:spcBef>
            </a:pPr>
            <a:r>
              <a:rPr lang="en-US" sz="1800"/>
              <a:t>and that multiple US government intelligence failures were to blame.</a:t>
            </a:r>
          </a:p>
        </p:txBody>
      </p:sp>
    </p:spTree>
  </p:cSld>
  <p:clrMapOvr>
    <a:masterClrMapping/>
  </p:clrMapOvr>
  <p:transition spd="med">
    <p:random/>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71688" name="Text Box 8"/>
          <p:cNvSpPr txBox="1">
            <a:spLocks noChangeArrowheads="1"/>
          </p:cNvSpPr>
          <p:nvPr/>
        </p:nvSpPr>
        <p:spPr bwMode="auto">
          <a:xfrm>
            <a:off x="2438400" y="2057400"/>
            <a:ext cx="3738563" cy="2101850"/>
          </a:xfrm>
          <a:prstGeom prst="rect">
            <a:avLst/>
          </a:prstGeom>
          <a:noFill/>
          <a:ln w="9525" algn="ctr">
            <a:noFill/>
            <a:miter lim="800000"/>
            <a:headEnd/>
            <a:tailEnd/>
          </a:ln>
          <a:effectLst/>
        </p:spPr>
        <p:txBody>
          <a:bodyPr wrap="none" anchor="b" anchorCtr="1">
            <a:spAutoFit/>
          </a:bodyPr>
          <a:lstStyle/>
          <a:p>
            <a:pPr algn="ctr">
              <a:buFontTx/>
              <a:buNone/>
            </a:pPr>
            <a:r>
              <a:rPr lang="en-US"/>
              <a:t>26 </a:t>
            </a:r>
          </a:p>
          <a:p>
            <a:pPr algn="ctr">
              <a:buFontTx/>
              <a:buNone/>
            </a:pPr>
            <a:r>
              <a:rPr lang="en-US"/>
              <a:t>Major </a:t>
            </a:r>
          </a:p>
          <a:p>
            <a:pPr algn="ctr">
              <a:buFontTx/>
              <a:buNone/>
            </a:pPr>
            <a:r>
              <a:rPr lang="en-US"/>
              <a:t>9/11 Anomalies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pic>
        <p:nvPicPr>
          <p:cNvPr id="325634" name="Picture 2" descr="19 hijackers"/>
          <p:cNvPicPr>
            <a:picLocks noChangeAspect="1" noChangeArrowheads="1"/>
          </p:cNvPicPr>
          <p:nvPr/>
        </p:nvPicPr>
        <p:blipFill>
          <a:blip r:embed="rId3" cstate="print"/>
          <a:srcRect/>
          <a:stretch>
            <a:fillRect/>
          </a:stretch>
        </p:blipFill>
        <p:spPr bwMode="auto">
          <a:xfrm>
            <a:off x="2952750" y="685800"/>
            <a:ext cx="3238500" cy="5486400"/>
          </a:xfrm>
          <a:prstGeom prst="rect">
            <a:avLst/>
          </a:prstGeom>
          <a:noFill/>
        </p:spPr>
      </p:pic>
    </p:spTree>
  </p:cSld>
  <p:clrMapOvr>
    <a:masterClrMapping/>
  </p:clrMapOvr>
</p:sld>
</file>

<file path=ppt/theme/theme1.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1"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Char char="•"/>
          <a:tabLst/>
          <a:defRPr kumimoji="0" lang="en-US" sz="4400" b="0" i="0" u="none" strike="noStrike" cap="none" normalizeH="0" baseline="0" smtClean="0">
            <a:ln>
              <a:noFill/>
            </a:ln>
            <a:solidFill>
              <a:srgbClr val="000000"/>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1"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Char char="•"/>
          <a:tabLst/>
          <a:defRPr kumimoji="0" lang="en-US" sz="4400" b="0" i="0" u="none" strike="noStrike" cap="none" normalizeH="0" baseline="0" smtClean="0">
            <a:ln>
              <a:noFill/>
            </a:ln>
            <a:solidFill>
              <a:srgbClr val="000000"/>
            </a:solidFill>
            <a:effectLst/>
            <a:latin typeface="Times New Roman" pitchFamily="18"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cean">
  <a:themeElements>
    <a:clrScheme name="1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1_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1"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Char char="•"/>
          <a:tabLst/>
          <a:defRPr kumimoji="0" lang="en-US" sz="4400" b="0" i="0" u="none" strike="noStrike" cap="none" normalizeH="0" baseline="0" smtClean="0">
            <a:ln>
              <a:noFill/>
            </a:ln>
            <a:solidFill>
              <a:srgbClr val="000000"/>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1"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Char char="•"/>
          <a:tabLst/>
          <a:defRPr kumimoji="0" lang="en-US" sz="4400" b="0" i="0" u="none" strike="noStrike" cap="none" normalizeH="0" baseline="0" smtClean="0">
            <a:ln>
              <a:noFill/>
            </a:ln>
            <a:solidFill>
              <a:srgbClr val="000000"/>
            </a:solidFill>
            <a:effectLst/>
            <a:latin typeface="Times New Roman" pitchFamily="18" charset="0"/>
          </a:defRPr>
        </a:defPPr>
      </a:lstStyle>
    </a:lnDef>
  </a:objectDefaults>
  <a:extraClrSchemeLst>
    <a:extraClrScheme>
      <a:clrScheme name="1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1_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1_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1_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1_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1_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1_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1_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Ocean</Template>
  <TotalTime>1434</TotalTime>
  <Words>5939</Words>
  <Application>Microsoft Office PowerPoint</Application>
  <PresentationFormat>On-screen Show (4:3)</PresentationFormat>
  <Paragraphs>512</Paragraphs>
  <Slides>69</Slides>
  <Notes>57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69</vt:i4>
      </vt:variant>
    </vt:vector>
  </HeadingPairs>
  <TitlesOfParts>
    <vt:vector size="76" baseType="lpstr">
      <vt:lpstr>Arial</vt:lpstr>
      <vt:lpstr>Tahoma</vt:lpstr>
      <vt:lpstr>Wingdings</vt:lpstr>
      <vt:lpstr>Times New Roman</vt:lpstr>
      <vt:lpstr>Verdana</vt:lpstr>
      <vt:lpstr>Ocean</vt:lpstr>
      <vt:lpstr>1_Ocean</vt:lpstr>
      <vt:lpstr>Slide 1</vt:lpstr>
      <vt:lpstr>Slide 2</vt:lpstr>
      <vt:lpstr>Slide 3</vt:lpstr>
      <vt:lpstr>Slide 4</vt:lpstr>
      <vt:lpstr>  Why Understanding 9/11 is Crucial to Our Future  </vt:lpstr>
      <vt:lpstr>26 Major 9/11 Anomalies  10 Similar Incidents from History  Why Understanding 9/11 is Crucial to Our Future  </vt:lpstr>
      <vt:lpstr>The Official Story of 9/11  </vt:lpstr>
      <vt:lpstr>Slide 8</vt:lpstr>
      <vt:lpstr>Slide 9</vt:lpstr>
      <vt:lpstr>Slide 10</vt:lpstr>
      <vt:lpstr>… Funded and trained by  al Qaeda?</vt:lpstr>
      <vt:lpstr>Directed by  Osama bin Laden from a cave in Afghanistan.</vt:lpstr>
      <vt:lpstr>Slide 13</vt:lpstr>
      <vt:lpstr>Slide 14</vt:lpstr>
      <vt:lpstr>Slide 15</vt:lpstr>
      <vt:lpstr>Slide 16</vt:lpstr>
      <vt:lpstr>Slide 17</vt:lpstr>
      <vt:lpstr>Slide 18</vt:lpstr>
      <vt:lpstr>Slide 19</vt:lpstr>
      <vt:lpstr>Fire has never before (or after 9/11) caused steel-framed hi-rises to completely collapse from crashing planes and/or extremely hot office fires. (Four examples are mentioned below:)</vt:lpstr>
      <vt:lpstr>Slide 21</vt:lpstr>
      <vt:lpstr>Slide 22</vt:lpstr>
      <vt:lpstr>Slide 23</vt:lpstr>
      <vt:lpstr>The 3rd Plane that hit the Pentagon,  disappeared … into the building.</vt:lpstr>
      <vt:lpstr>As did the 4th plane that crashed into a field near Shanksville, Pennsylvania, which disappeared into a field.</vt:lpstr>
      <vt:lpstr>Later that day WTC Building 7 collapsed due to structural failure due to falling debris and ensuing fires.</vt:lpstr>
      <vt:lpstr>Slide 27</vt:lpstr>
      <vt:lpstr>Slide 28</vt:lpstr>
      <vt:lpstr>Slide 29</vt:lpstr>
      <vt:lpstr>The 9/11 Commission found that …</vt:lpstr>
      <vt:lpstr>There were no prior warnings?</vt:lpstr>
      <vt:lpstr>Slide 32</vt:lpstr>
      <vt:lpstr>Slide 33</vt:lpstr>
      <vt:lpstr>Slide 34</vt:lpstr>
      <vt:lpstr>Slide 35</vt:lpstr>
      <vt:lpstr>Bush being warned by  Andy Card: “America is under attack!”   Bush, America’s so-called Commander-in-Chief just sits there for  another 7 or 8 minutes.</vt:lpstr>
      <vt:lpstr>Slide 37</vt:lpstr>
      <vt:lpstr>The Official Story of 9/11  </vt:lpstr>
      <vt:lpstr>Slide 39</vt:lpstr>
      <vt:lpstr>Slide 40</vt:lpstr>
      <vt:lpstr>Ten  Similar Incidents  from History</vt:lpstr>
      <vt:lpstr> </vt:lpstr>
      <vt:lpstr>1. The Mexican-American Border Incident – Leading to War and Expansionism (April 25, 1846)</vt:lpstr>
      <vt:lpstr>2. The Sinking of the Maine – Precipitating the Spanish-American War (February 15, 1898)</vt:lpstr>
      <vt:lpstr>3. The Sinking of the Lusitania – Brings the US into World War I  (May 7, 1915)</vt:lpstr>
      <vt:lpstr>4. The Reichstag Fire – Vaults Hitler into Power (1933)</vt:lpstr>
      <vt:lpstr>5. The Gleiwitz Attack and the Invasion of Poland – Launching World War II (1939-1945)</vt:lpstr>
      <vt:lpstr>6. Pearl Harbor and Japan’s  So-Called ‘Sneak Attack’ on America – Resulting in the US Entry into World War II (Dec. 7,1941)</vt:lpstr>
      <vt:lpstr>7. Operation Gladio – Terrorism in Post WWII Europe – Conducted by NATO’s Secret Armies to Maintain Cold War Tension (1953-1990)</vt:lpstr>
      <vt:lpstr>8. The Korean Border Provocation by the US –  To Kick-Start the Korean War  (June 1950)</vt:lpstr>
      <vt:lpstr>9. ‘Operation Northwoods’ – A Plan by the Pentagon to Murder US Citizens and Justify the Invasion of Cuba (1962)</vt:lpstr>
      <vt:lpstr>10. The Gulf of Tonkin Incident – Escalates the Vietnam War (1964)</vt:lpstr>
      <vt:lpstr>Why Understanding 9/11 is Crucial to Our Future</vt:lpstr>
      <vt:lpstr>Slide 54</vt:lpstr>
      <vt:lpstr>Slide 55</vt:lpstr>
      <vt:lpstr>Slide 56</vt:lpstr>
      <vt:lpstr>Slide 57</vt:lpstr>
      <vt:lpstr>Slide 58</vt:lpstr>
      <vt:lpstr>Slide 59</vt:lpstr>
      <vt:lpstr>Slide 60</vt:lpstr>
      <vt:lpstr>Slide 61</vt:lpstr>
      <vt:lpstr>Slide 62</vt:lpstr>
      <vt:lpstr>Slide 63</vt:lpstr>
      <vt:lpstr>There is no peace without justice.  There will be no justice without  the truth. </vt:lpstr>
      <vt:lpstr>Slide 65</vt:lpstr>
      <vt:lpstr>Slide 66</vt:lpstr>
      <vt:lpstr>Slide 67</vt:lpstr>
      <vt:lpstr>Slide 68</vt:lpstr>
      <vt:lpstr>Slide 69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Jenn</cp:lastModifiedBy>
  <cp:revision>39</cp:revision>
  <dcterms:created xsi:type="dcterms:W3CDTF">2010-02-06T18:01:30Z</dcterms:created>
  <dcterms:modified xsi:type="dcterms:W3CDTF">2019-07-06T20:40:03Z</dcterms:modified>
</cp:coreProperties>
</file>