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8.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9.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sldIdLst>
    <p:sldId id="256" r:id="rId2"/>
    <p:sldId id="257" r:id="rId3"/>
    <p:sldId id="258" r:id="rId4"/>
    <p:sldId id="259" r:id="rId5"/>
    <p:sldId id="284" r:id="rId6"/>
    <p:sldId id="305" r:id="rId7"/>
    <p:sldId id="268" r:id="rId8"/>
    <p:sldId id="269" r:id="rId9"/>
    <p:sldId id="271" r:id="rId10"/>
    <p:sldId id="272" r:id="rId11"/>
    <p:sldId id="279" r:id="rId12"/>
    <p:sldId id="280" r:id="rId13"/>
    <p:sldId id="273" r:id="rId14"/>
    <p:sldId id="278" r:id="rId15"/>
    <p:sldId id="339" r:id="rId16"/>
    <p:sldId id="340" r:id="rId17"/>
    <p:sldId id="274" r:id="rId18"/>
    <p:sldId id="275" r:id="rId19"/>
    <p:sldId id="266" r:id="rId20"/>
    <p:sldId id="267" r:id="rId21"/>
    <p:sldId id="276" r:id="rId22"/>
    <p:sldId id="277" r:id="rId23"/>
    <p:sldId id="337" r:id="rId24"/>
    <p:sldId id="338" r:id="rId25"/>
    <p:sldId id="315" r:id="rId26"/>
    <p:sldId id="285" r:id="rId27"/>
    <p:sldId id="286" r:id="rId28"/>
    <p:sldId id="287" r:id="rId29"/>
    <p:sldId id="288" r:id="rId30"/>
    <p:sldId id="289" r:id="rId31"/>
    <p:sldId id="290" r:id="rId32"/>
    <p:sldId id="291" r:id="rId33"/>
    <p:sldId id="292" r:id="rId34"/>
    <p:sldId id="283" r:id="rId35"/>
    <p:sldId id="294" r:id="rId36"/>
    <p:sldId id="295" r:id="rId37"/>
    <p:sldId id="299" r:id="rId38"/>
    <p:sldId id="296" r:id="rId39"/>
    <p:sldId id="297" r:id="rId40"/>
    <p:sldId id="298" r:id="rId41"/>
    <p:sldId id="300" r:id="rId42"/>
    <p:sldId id="301" r:id="rId43"/>
    <p:sldId id="333" r:id="rId44"/>
    <p:sldId id="302" r:id="rId45"/>
    <p:sldId id="307" r:id="rId46"/>
    <p:sldId id="312" r:id="rId47"/>
    <p:sldId id="308" r:id="rId48"/>
    <p:sldId id="316" r:id="rId49"/>
    <p:sldId id="334" r:id="rId50"/>
    <p:sldId id="309" r:id="rId51"/>
    <p:sldId id="310" r:id="rId52"/>
    <p:sldId id="311" r:id="rId53"/>
    <p:sldId id="313" r:id="rId54"/>
    <p:sldId id="314" r:id="rId55"/>
    <p:sldId id="303" r:id="rId56"/>
    <p:sldId id="317" r:id="rId57"/>
    <p:sldId id="318" r:id="rId58"/>
    <p:sldId id="319" r:id="rId59"/>
    <p:sldId id="320" r:id="rId60"/>
    <p:sldId id="321" r:id="rId61"/>
    <p:sldId id="322" r:id="rId62"/>
    <p:sldId id="323" r:id="rId63"/>
    <p:sldId id="324" r:id="rId64"/>
    <p:sldId id="325" r:id="rId65"/>
    <p:sldId id="326" r:id="rId66"/>
    <p:sldId id="327" r:id="rId67"/>
    <p:sldId id="328" r:id="rId68"/>
    <p:sldId id="329" r:id="rId69"/>
    <p:sldId id="330" r:id="rId70"/>
    <p:sldId id="331" r:id="rId71"/>
    <p:sldId id="335" r:id="rId72"/>
    <p:sldId id="336" r:id="rId73"/>
    <p:sldId id="260" r:id="rId74"/>
    <p:sldId id="332"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6144" autoAdjust="0"/>
    <p:restoredTop sz="46883" autoAdjust="0"/>
  </p:normalViewPr>
  <p:slideViewPr>
    <p:cSldViewPr snapToGrid="0">
      <p:cViewPr varScale="1">
        <p:scale>
          <a:sx n="48" d="100"/>
          <a:sy n="48" d="100"/>
        </p:scale>
        <p:origin x="104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iagrams/_rels/data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ata14.xml.rels><?xml version="1.0" encoding="UTF-8" standalone="yes"?>
<Relationships xmlns="http://schemas.openxmlformats.org/package/2006/relationships"><Relationship Id="rId8" Type="http://schemas.openxmlformats.org/officeDocument/2006/relationships/image" Target="../media/image128.svg"/><Relationship Id="rId3" Type="http://schemas.openxmlformats.org/officeDocument/2006/relationships/image" Target="../media/image123.png"/><Relationship Id="rId7" Type="http://schemas.openxmlformats.org/officeDocument/2006/relationships/image" Target="../media/image127.png"/><Relationship Id="rId12" Type="http://schemas.openxmlformats.org/officeDocument/2006/relationships/image" Target="../media/image132.svg"/><Relationship Id="rId2" Type="http://schemas.openxmlformats.org/officeDocument/2006/relationships/image" Target="../media/image122.svg"/><Relationship Id="rId1" Type="http://schemas.openxmlformats.org/officeDocument/2006/relationships/image" Target="../media/image121.png"/><Relationship Id="rId6" Type="http://schemas.openxmlformats.org/officeDocument/2006/relationships/image" Target="../media/image126.svg"/><Relationship Id="rId11" Type="http://schemas.openxmlformats.org/officeDocument/2006/relationships/image" Target="../media/image131.png"/><Relationship Id="rId5" Type="http://schemas.openxmlformats.org/officeDocument/2006/relationships/image" Target="../media/image125.png"/><Relationship Id="rId10" Type="http://schemas.openxmlformats.org/officeDocument/2006/relationships/image" Target="../media/image130.svg"/><Relationship Id="rId4" Type="http://schemas.openxmlformats.org/officeDocument/2006/relationships/image" Target="../media/image124.svg"/><Relationship Id="rId9" Type="http://schemas.openxmlformats.org/officeDocument/2006/relationships/image" Target="../media/image129.png"/></Relationships>
</file>

<file path=ppt/diagrams/_rels/data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ata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ata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ata6.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svg"/><Relationship Id="rId1" Type="http://schemas.openxmlformats.org/officeDocument/2006/relationships/image" Target="../media/image29.png"/><Relationship Id="rId6" Type="http://schemas.openxmlformats.org/officeDocument/2006/relationships/image" Target="../media/image37.sv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14.xml.rels><?xml version="1.0" encoding="UTF-8" standalone="yes"?>
<Relationships xmlns="http://schemas.openxmlformats.org/package/2006/relationships"><Relationship Id="rId8" Type="http://schemas.openxmlformats.org/officeDocument/2006/relationships/image" Target="../media/image128.svg"/><Relationship Id="rId3" Type="http://schemas.openxmlformats.org/officeDocument/2006/relationships/image" Target="../media/image123.png"/><Relationship Id="rId7" Type="http://schemas.openxmlformats.org/officeDocument/2006/relationships/image" Target="../media/image127.png"/><Relationship Id="rId12" Type="http://schemas.openxmlformats.org/officeDocument/2006/relationships/image" Target="../media/image132.svg"/><Relationship Id="rId2" Type="http://schemas.openxmlformats.org/officeDocument/2006/relationships/image" Target="../media/image122.svg"/><Relationship Id="rId1" Type="http://schemas.openxmlformats.org/officeDocument/2006/relationships/image" Target="../media/image121.png"/><Relationship Id="rId6" Type="http://schemas.openxmlformats.org/officeDocument/2006/relationships/image" Target="../media/image126.svg"/><Relationship Id="rId11" Type="http://schemas.openxmlformats.org/officeDocument/2006/relationships/image" Target="../media/image131.png"/><Relationship Id="rId5" Type="http://schemas.openxmlformats.org/officeDocument/2006/relationships/image" Target="../media/image125.png"/><Relationship Id="rId10" Type="http://schemas.openxmlformats.org/officeDocument/2006/relationships/image" Target="../media/image130.svg"/><Relationship Id="rId4" Type="http://schemas.openxmlformats.org/officeDocument/2006/relationships/image" Target="../media/image124.svg"/><Relationship Id="rId9" Type="http://schemas.openxmlformats.org/officeDocument/2006/relationships/image" Target="../media/image129.png"/></Relationships>
</file>

<file path=ppt/diagrams/_rels/drawing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rawing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rawing6.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svg"/><Relationship Id="rId1" Type="http://schemas.openxmlformats.org/officeDocument/2006/relationships/image" Target="../media/image29.png"/><Relationship Id="rId6" Type="http://schemas.openxmlformats.org/officeDocument/2006/relationships/image" Target="../media/image37.sv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D05D8E-00E2-4620-87F2-67F9CD2F366C}" type="doc">
      <dgm:prSet loTypeId="urn:microsoft.com/office/officeart/2018/2/layout/IconCircleList" loCatId="icon" qsTypeId="urn:microsoft.com/office/officeart/2005/8/quickstyle/simple1" qsCatId="simple" csTypeId="urn:microsoft.com/office/officeart/2005/8/colors/accent2_2" csCatId="accent2" phldr="1"/>
      <dgm:spPr/>
      <dgm:t>
        <a:bodyPr/>
        <a:lstStyle/>
        <a:p>
          <a:endParaRPr lang="en-US"/>
        </a:p>
      </dgm:t>
    </dgm:pt>
    <dgm:pt modelId="{1B26A79C-71A6-4595-975B-AA2BA480D2A3}">
      <dgm:prSet custT="1"/>
      <dgm:spPr/>
      <dgm:t>
        <a:bodyPr/>
        <a:lstStyle/>
        <a:p>
          <a:pPr>
            <a:lnSpc>
              <a:spcPct val="100000"/>
            </a:lnSpc>
          </a:pPr>
          <a:r>
            <a:rPr lang="en-US" sz="1400" dirty="0"/>
            <a:t>If something goes wrong, how do you contact help is always a good place to start; you cannot rely on cell service with our lifestyles/hobbies</a:t>
          </a:r>
        </a:p>
      </dgm:t>
    </dgm:pt>
    <dgm:pt modelId="{EF3CEA1C-32FB-490C-8DE2-CC8B364728B1}" type="parTrans" cxnId="{8255F6AD-E8D6-40B2-AC0A-7D808416E681}">
      <dgm:prSet/>
      <dgm:spPr/>
      <dgm:t>
        <a:bodyPr/>
        <a:lstStyle/>
        <a:p>
          <a:endParaRPr lang="en-US"/>
        </a:p>
      </dgm:t>
    </dgm:pt>
    <dgm:pt modelId="{2C59B481-4F54-4FB0-A5C2-248BF0A032E3}" type="sibTrans" cxnId="{8255F6AD-E8D6-40B2-AC0A-7D808416E681}">
      <dgm:prSet/>
      <dgm:spPr/>
      <dgm:t>
        <a:bodyPr/>
        <a:lstStyle/>
        <a:p>
          <a:pPr>
            <a:lnSpc>
              <a:spcPct val="100000"/>
            </a:lnSpc>
          </a:pPr>
          <a:endParaRPr lang="en-US"/>
        </a:p>
      </dgm:t>
    </dgm:pt>
    <dgm:pt modelId="{6A7D46A4-FB9D-45CE-B4F3-5DB239991503}">
      <dgm:prSet custT="1"/>
      <dgm:spPr/>
      <dgm:t>
        <a:bodyPr/>
        <a:lstStyle/>
        <a:p>
          <a:pPr>
            <a:lnSpc>
              <a:spcPct val="100000"/>
            </a:lnSpc>
          </a:pPr>
          <a:r>
            <a:rPr lang="en-US" sz="1400" dirty="0"/>
            <a:t>Where is your nearest hospital, and what is their capability?  Do you think it would be possible for emergency medical staff to get to you? How long will it take to get to definitive care?</a:t>
          </a:r>
        </a:p>
      </dgm:t>
    </dgm:pt>
    <dgm:pt modelId="{78576148-1762-417E-A747-CAF81C0F67CA}" type="parTrans" cxnId="{F09AE8D0-3D06-4E72-AE5D-ABD99F31BD14}">
      <dgm:prSet/>
      <dgm:spPr/>
      <dgm:t>
        <a:bodyPr/>
        <a:lstStyle/>
        <a:p>
          <a:endParaRPr lang="en-US"/>
        </a:p>
      </dgm:t>
    </dgm:pt>
    <dgm:pt modelId="{D58D7AD3-2A34-4404-9A9E-18F0163A3F20}" type="sibTrans" cxnId="{F09AE8D0-3D06-4E72-AE5D-ABD99F31BD14}">
      <dgm:prSet/>
      <dgm:spPr/>
      <dgm:t>
        <a:bodyPr/>
        <a:lstStyle/>
        <a:p>
          <a:pPr>
            <a:lnSpc>
              <a:spcPct val="100000"/>
            </a:lnSpc>
          </a:pPr>
          <a:endParaRPr lang="en-US"/>
        </a:p>
      </dgm:t>
    </dgm:pt>
    <dgm:pt modelId="{95328511-5203-4D5C-8F38-9EC7403E399C}">
      <dgm:prSet custT="1"/>
      <dgm:spPr/>
      <dgm:t>
        <a:bodyPr/>
        <a:lstStyle/>
        <a:p>
          <a:pPr>
            <a:lnSpc>
              <a:spcPct val="100000"/>
            </a:lnSpc>
          </a:pPr>
          <a:r>
            <a:rPr lang="en-US" sz="1400" dirty="0"/>
            <a:t>What preparations did you make for your adventure? Did you bring the specific safety gear for the weather? Did you check your kit? Did you familiarize your group with each other’s medical needs?</a:t>
          </a:r>
        </a:p>
      </dgm:t>
    </dgm:pt>
    <dgm:pt modelId="{A1E3E13A-484F-455C-A2E7-812B616833A7}" type="parTrans" cxnId="{2CD897AE-36FF-4511-87BC-4CC75C450DAC}">
      <dgm:prSet/>
      <dgm:spPr/>
      <dgm:t>
        <a:bodyPr/>
        <a:lstStyle/>
        <a:p>
          <a:endParaRPr lang="en-US"/>
        </a:p>
      </dgm:t>
    </dgm:pt>
    <dgm:pt modelId="{693B1E10-641F-4189-A885-B8795AABE040}" type="sibTrans" cxnId="{2CD897AE-36FF-4511-87BC-4CC75C450DAC}">
      <dgm:prSet/>
      <dgm:spPr/>
      <dgm:t>
        <a:bodyPr/>
        <a:lstStyle/>
        <a:p>
          <a:pPr>
            <a:lnSpc>
              <a:spcPct val="100000"/>
            </a:lnSpc>
          </a:pPr>
          <a:endParaRPr lang="en-US"/>
        </a:p>
      </dgm:t>
    </dgm:pt>
    <dgm:pt modelId="{BFA23A6C-AB40-4980-B0E3-C687303F900C}">
      <dgm:prSet/>
      <dgm:spPr/>
      <dgm:t>
        <a:bodyPr/>
        <a:lstStyle/>
        <a:p>
          <a:pPr>
            <a:lnSpc>
              <a:spcPct val="100000"/>
            </a:lnSpc>
          </a:pPr>
          <a:r>
            <a:rPr lang="en-US" dirty="0"/>
            <a:t>Consider an SOS device</a:t>
          </a:r>
        </a:p>
      </dgm:t>
    </dgm:pt>
    <dgm:pt modelId="{C7C2A8DC-DCDD-437C-B169-F463B0BD6DAD}" type="parTrans" cxnId="{CD007101-8FE1-4D9E-81FA-C8778D75D3DB}">
      <dgm:prSet/>
      <dgm:spPr/>
      <dgm:t>
        <a:bodyPr/>
        <a:lstStyle/>
        <a:p>
          <a:endParaRPr lang="en-US"/>
        </a:p>
      </dgm:t>
    </dgm:pt>
    <dgm:pt modelId="{A4B65457-E215-4858-AD16-033A48FA9681}" type="sibTrans" cxnId="{CD007101-8FE1-4D9E-81FA-C8778D75D3DB}">
      <dgm:prSet/>
      <dgm:spPr/>
      <dgm:t>
        <a:bodyPr/>
        <a:lstStyle/>
        <a:p>
          <a:endParaRPr lang="en-US"/>
        </a:p>
      </dgm:t>
    </dgm:pt>
    <dgm:pt modelId="{DAD16812-4699-4D16-98E7-125544FB23F2}" type="pres">
      <dgm:prSet presAssocID="{E1D05D8E-00E2-4620-87F2-67F9CD2F366C}" presName="root" presStyleCnt="0">
        <dgm:presLayoutVars>
          <dgm:dir/>
          <dgm:resizeHandles val="exact"/>
        </dgm:presLayoutVars>
      </dgm:prSet>
      <dgm:spPr/>
    </dgm:pt>
    <dgm:pt modelId="{88CF6294-31C2-457D-AE92-AD475339E3A3}" type="pres">
      <dgm:prSet presAssocID="{E1D05D8E-00E2-4620-87F2-67F9CD2F366C}" presName="container" presStyleCnt="0">
        <dgm:presLayoutVars>
          <dgm:dir/>
          <dgm:resizeHandles val="exact"/>
        </dgm:presLayoutVars>
      </dgm:prSet>
      <dgm:spPr/>
    </dgm:pt>
    <dgm:pt modelId="{ABCA66FB-791A-4738-B6B2-92A399721775}" type="pres">
      <dgm:prSet presAssocID="{1B26A79C-71A6-4595-975B-AA2BA480D2A3}" presName="compNode" presStyleCnt="0"/>
      <dgm:spPr/>
    </dgm:pt>
    <dgm:pt modelId="{0556C25A-2453-4ED8-890F-65DA4BA29710}" type="pres">
      <dgm:prSet presAssocID="{1B26A79C-71A6-4595-975B-AA2BA480D2A3}" presName="iconBgRect" presStyleLbl="bgShp" presStyleIdx="0" presStyleCnt="4" custLinFactNeighborX="-6469" custLinFactNeighborY="-53911"/>
      <dgm:spPr/>
    </dgm:pt>
    <dgm:pt modelId="{4C161039-9F98-4E19-8147-83C3F2EAC0DD}" type="pres">
      <dgm:prSet presAssocID="{1B26A79C-71A6-4595-975B-AA2BA480D2A3}" presName="iconRect" presStyleLbl="node1" presStyleIdx="0" presStyleCnt="4" custLinFactY="-387" custLinFactNeighborY="-10000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Irritant"/>
        </a:ext>
      </dgm:extLst>
    </dgm:pt>
    <dgm:pt modelId="{10FA5E4E-076F-457D-ADBE-C6344FA85A7B}" type="pres">
      <dgm:prSet presAssocID="{1B26A79C-71A6-4595-975B-AA2BA480D2A3}" presName="spaceRect" presStyleCnt="0"/>
      <dgm:spPr/>
    </dgm:pt>
    <dgm:pt modelId="{77E2D867-D867-4B73-9C28-9C1FD2E33149}" type="pres">
      <dgm:prSet presAssocID="{1B26A79C-71A6-4595-975B-AA2BA480D2A3}" presName="textRect" presStyleLbl="revTx" presStyleIdx="0" presStyleCnt="4" custLinFactNeighborX="-4356" custLinFactNeighborY="-14506">
        <dgm:presLayoutVars>
          <dgm:chMax val="1"/>
          <dgm:chPref val="1"/>
        </dgm:presLayoutVars>
      </dgm:prSet>
      <dgm:spPr/>
    </dgm:pt>
    <dgm:pt modelId="{DE84B234-5BBF-4037-B29E-67E95D0FACD4}" type="pres">
      <dgm:prSet presAssocID="{2C59B481-4F54-4FB0-A5C2-248BF0A032E3}" presName="sibTrans" presStyleLbl="sibTrans2D1" presStyleIdx="0" presStyleCnt="0"/>
      <dgm:spPr/>
    </dgm:pt>
    <dgm:pt modelId="{04A78DF2-1AD3-4240-B363-66A571DE745C}" type="pres">
      <dgm:prSet presAssocID="{6A7D46A4-FB9D-45CE-B4F3-5DB239991503}" presName="compNode" presStyleCnt="0"/>
      <dgm:spPr/>
    </dgm:pt>
    <dgm:pt modelId="{60248557-4B8B-4F0F-96CE-F9B2E7A06611}" type="pres">
      <dgm:prSet presAssocID="{6A7D46A4-FB9D-45CE-B4F3-5DB239991503}" presName="iconBgRect" presStyleLbl="bgShp" presStyleIdx="1" presStyleCnt="4"/>
      <dgm:spPr/>
    </dgm:pt>
    <dgm:pt modelId="{7BD4B11A-AECC-45D7-A3A5-3920518CD3EB}" type="pres">
      <dgm:prSet presAssocID="{6A7D46A4-FB9D-45CE-B4F3-5DB23999150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Ambulance"/>
        </a:ext>
      </dgm:extLst>
    </dgm:pt>
    <dgm:pt modelId="{3CDB14D9-7F79-4444-8183-823253CC571B}" type="pres">
      <dgm:prSet presAssocID="{6A7D46A4-FB9D-45CE-B4F3-5DB239991503}" presName="spaceRect" presStyleCnt="0"/>
      <dgm:spPr/>
    </dgm:pt>
    <dgm:pt modelId="{5B021278-FD3C-4484-A826-AA1D9B1A7E15}" type="pres">
      <dgm:prSet presAssocID="{6A7D46A4-FB9D-45CE-B4F3-5DB239991503}" presName="textRect" presStyleLbl="revTx" presStyleIdx="1" presStyleCnt="4" custLinFactNeighborX="165" custLinFactNeighborY="4663">
        <dgm:presLayoutVars>
          <dgm:chMax val="1"/>
          <dgm:chPref val="1"/>
        </dgm:presLayoutVars>
      </dgm:prSet>
      <dgm:spPr/>
    </dgm:pt>
    <dgm:pt modelId="{0C534CE3-969E-42BE-A300-F7CF1BA6D5A9}" type="pres">
      <dgm:prSet presAssocID="{D58D7AD3-2A34-4404-9A9E-18F0163A3F20}" presName="sibTrans" presStyleLbl="sibTrans2D1" presStyleIdx="0" presStyleCnt="0"/>
      <dgm:spPr/>
    </dgm:pt>
    <dgm:pt modelId="{E2703EDE-B95F-48EA-8F57-A37D6667303E}" type="pres">
      <dgm:prSet presAssocID="{95328511-5203-4D5C-8F38-9EC7403E399C}" presName="compNode" presStyleCnt="0"/>
      <dgm:spPr/>
    </dgm:pt>
    <dgm:pt modelId="{BD3E86DA-915D-4493-8A83-1E1259FD71EF}" type="pres">
      <dgm:prSet presAssocID="{95328511-5203-4D5C-8F38-9EC7403E399C}" presName="iconBgRect" presStyleLbl="bgShp" presStyleIdx="2" presStyleCnt="4"/>
      <dgm:spPr/>
    </dgm:pt>
    <dgm:pt modelId="{95B77977-FEBE-4C3E-8029-18E7F8879852}" type="pres">
      <dgm:prSet presAssocID="{95328511-5203-4D5C-8F38-9EC7403E399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Firefighter"/>
        </a:ext>
      </dgm:extLst>
    </dgm:pt>
    <dgm:pt modelId="{DCA71104-22D0-457B-9FD1-84602DAD61FC}" type="pres">
      <dgm:prSet presAssocID="{95328511-5203-4D5C-8F38-9EC7403E399C}" presName="spaceRect" presStyleCnt="0"/>
      <dgm:spPr/>
    </dgm:pt>
    <dgm:pt modelId="{E2CE1C15-D69E-4CBA-8CEF-875EDE1AD034}" type="pres">
      <dgm:prSet presAssocID="{95328511-5203-4D5C-8F38-9EC7403E399C}" presName="textRect" presStyleLbl="revTx" presStyleIdx="2" presStyleCnt="4" custLinFactNeighborX="-529" custLinFactNeighborY="26032">
        <dgm:presLayoutVars>
          <dgm:chMax val="1"/>
          <dgm:chPref val="1"/>
        </dgm:presLayoutVars>
      </dgm:prSet>
      <dgm:spPr/>
    </dgm:pt>
    <dgm:pt modelId="{83E25626-2198-49C3-A3F8-43F4B31D3BE3}" type="pres">
      <dgm:prSet presAssocID="{693B1E10-641F-4189-A885-B8795AABE040}" presName="sibTrans" presStyleLbl="sibTrans2D1" presStyleIdx="0" presStyleCnt="0"/>
      <dgm:spPr/>
    </dgm:pt>
    <dgm:pt modelId="{B4823F82-AA99-4090-A403-DE41FA382C20}" type="pres">
      <dgm:prSet presAssocID="{BFA23A6C-AB40-4980-B0E3-C687303F900C}" presName="compNode" presStyleCnt="0"/>
      <dgm:spPr/>
    </dgm:pt>
    <dgm:pt modelId="{E476442B-BC33-4159-BDF7-418FB8337B95}" type="pres">
      <dgm:prSet presAssocID="{BFA23A6C-AB40-4980-B0E3-C687303F900C}" presName="iconBgRect" presStyleLbl="bgShp" presStyleIdx="3" presStyleCnt="4"/>
      <dgm:spPr/>
    </dgm:pt>
    <dgm:pt modelId="{8F7CD4FD-0F0B-4179-B7E3-D3871A2CCB02}" type="pres">
      <dgm:prSet presAssocID="{BFA23A6C-AB40-4980-B0E3-C687303F900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mart Phone"/>
        </a:ext>
      </dgm:extLst>
    </dgm:pt>
    <dgm:pt modelId="{552C6249-49AE-4A2A-A227-D5B44050F991}" type="pres">
      <dgm:prSet presAssocID="{BFA23A6C-AB40-4980-B0E3-C687303F900C}" presName="spaceRect" presStyleCnt="0"/>
      <dgm:spPr/>
    </dgm:pt>
    <dgm:pt modelId="{9F73922B-C706-4CBE-98B7-F88BA3379E9B}" type="pres">
      <dgm:prSet presAssocID="{BFA23A6C-AB40-4980-B0E3-C687303F900C}" presName="textRect" presStyleLbl="revTx" presStyleIdx="3" presStyleCnt="4">
        <dgm:presLayoutVars>
          <dgm:chMax val="1"/>
          <dgm:chPref val="1"/>
        </dgm:presLayoutVars>
      </dgm:prSet>
      <dgm:spPr/>
    </dgm:pt>
  </dgm:ptLst>
  <dgm:cxnLst>
    <dgm:cxn modelId="{CD007101-8FE1-4D9E-81FA-C8778D75D3DB}" srcId="{E1D05D8E-00E2-4620-87F2-67F9CD2F366C}" destId="{BFA23A6C-AB40-4980-B0E3-C687303F900C}" srcOrd="3" destOrd="0" parTransId="{C7C2A8DC-DCDD-437C-B169-F463B0BD6DAD}" sibTransId="{A4B65457-E215-4858-AD16-033A48FA9681}"/>
    <dgm:cxn modelId="{1CD0421C-5D71-4792-9F8C-AE502A659DF1}" type="presOf" srcId="{E1D05D8E-00E2-4620-87F2-67F9CD2F366C}" destId="{DAD16812-4699-4D16-98E7-125544FB23F2}" srcOrd="0" destOrd="0" presId="urn:microsoft.com/office/officeart/2018/2/layout/IconCircleList"/>
    <dgm:cxn modelId="{E8853723-C137-4834-B9C3-EF0132C3C571}" type="presOf" srcId="{1B26A79C-71A6-4595-975B-AA2BA480D2A3}" destId="{77E2D867-D867-4B73-9C28-9C1FD2E33149}" srcOrd="0" destOrd="0" presId="urn:microsoft.com/office/officeart/2018/2/layout/IconCircleList"/>
    <dgm:cxn modelId="{DC48084C-64D7-47F5-AECF-6EA64AB43577}" type="presOf" srcId="{693B1E10-641F-4189-A885-B8795AABE040}" destId="{83E25626-2198-49C3-A3F8-43F4B31D3BE3}" srcOrd="0" destOrd="0" presId="urn:microsoft.com/office/officeart/2018/2/layout/IconCircleList"/>
    <dgm:cxn modelId="{933EAB8B-C168-4E26-BF3F-FE1A3D5F4378}" type="presOf" srcId="{2C59B481-4F54-4FB0-A5C2-248BF0A032E3}" destId="{DE84B234-5BBF-4037-B29E-67E95D0FACD4}" srcOrd="0" destOrd="0" presId="urn:microsoft.com/office/officeart/2018/2/layout/IconCircleList"/>
    <dgm:cxn modelId="{5C9EF6A7-C382-4F11-9012-A450F2A7B914}" type="presOf" srcId="{6A7D46A4-FB9D-45CE-B4F3-5DB239991503}" destId="{5B021278-FD3C-4484-A826-AA1D9B1A7E15}" srcOrd="0" destOrd="0" presId="urn:microsoft.com/office/officeart/2018/2/layout/IconCircleList"/>
    <dgm:cxn modelId="{8255F6AD-E8D6-40B2-AC0A-7D808416E681}" srcId="{E1D05D8E-00E2-4620-87F2-67F9CD2F366C}" destId="{1B26A79C-71A6-4595-975B-AA2BA480D2A3}" srcOrd="0" destOrd="0" parTransId="{EF3CEA1C-32FB-490C-8DE2-CC8B364728B1}" sibTransId="{2C59B481-4F54-4FB0-A5C2-248BF0A032E3}"/>
    <dgm:cxn modelId="{2CD897AE-36FF-4511-87BC-4CC75C450DAC}" srcId="{E1D05D8E-00E2-4620-87F2-67F9CD2F366C}" destId="{95328511-5203-4D5C-8F38-9EC7403E399C}" srcOrd="2" destOrd="0" parTransId="{A1E3E13A-484F-455C-A2E7-812B616833A7}" sibTransId="{693B1E10-641F-4189-A885-B8795AABE040}"/>
    <dgm:cxn modelId="{F953AABE-589D-4CE5-AD88-FE0B3D821505}" type="presOf" srcId="{BFA23A6C-AB40-4980-B0E3-C687303F900C}" destId="{9F73922B-C706-4CBE-98B7-F88BA3379E9B}" srcOrd="0" destOrd="0" presId="urn:microsoft.com/office/officeart/2018/2/layout/IconCircleList"/>
    <dgm:cxn modelId="{FAB289CB-5077-41E4-9569-3F95EB781831}" type="presOf" srcId="{D58D7AD3-2A34-4404-9A9E-18F0163A3F20}" destId="{0C534CE3-969E-42BE-A300-F7CF1BA6D5A9}" srcOrd="0" destOrd="0" presId="urn:microsoft.com/office/officeart/2018/2/layout/IconCircleList"/>
    <dgm:cxn modelId="{F09AE8D0-3D06-4E72-AE5D-ABD99F31BD14}" srcId="{E1D05D8E-00E2-4620-87F2-67F9CD2F366C}" destId="{6A7D46A4-FB9D-45CE-B4F3-5DB239991503}" srcOrd="1" destOrd="0" parTransId="{78576148-1762-417E-A747-CAF81C0F67CA}" sibTransId="{D58D7AD3-2A34-4404-9A9E-18F0163A3F20}"/>
    <dgm:cxn modelId="{409120FF-D894-4381-BFCE-AAE15C0CD731}" type="presOf" srcId="{95328511-5203-4D5C-8F38-9EC7403E399C}" destId="{E2CE1C15-D69E-4CBA-8CEF-875EDE1AD034}" srcOrd="0" destOrd="0" presId="urn:microsoft.com/office/officeart/2018/2/layout/IconCircleList"/>
    <dgm:cxn modelId="{43C76C2A-27D4-4D48-839F-3745632F5D38}" type="presParOf" srcId="{DAD16812-4699-4D16-98E7-125544FB23F2}" destId="{88CF6294-31C2-457D-AE92-AD475339E3A3}" srcOrd="0" destOrd="0" presId="urn:microsoft.com/office/officeart/2018/2/layout/IconCircleList"/>
    <dgm:cxn modelId="{1AF36968-0A73-4F5B-8BDA-1FBF85F556D7}" type="presParOf" srcId="{88CF6294-31C2-457D-AE92-AD475339E3A3}" destId="{ABCA66FB-791A-4738-B6B2-92A399721775}" srcOrd="0" destOrd="0" presId="urn:microsoft.com/office/officeart/2018/2/layout/IconCircleList"/>
    <dgm:cxn modelId="{007FCE7A-2B4B-4AFB-98C4-4935EB77D8BC}" type="presParOf" srcId="{ABCA66FB-791A-4738-B6B2-92A399721775}" destId="{0556C25A-2453-4ED8-890F-65DA4BA29710}" srcOrd="0" destOrd="0" presId="urn:microsoft.com/office/officeart/2018/2/layout/IconCircleList"/>
    <dgm:cxn modelId="{B6ED80FE-4103-4B6E-907F-6DDD3511CC11}" type="presParOf" srcId="{ABCA66FB-791A-4738-B6B2-92A399721775}" destId="{4C161039-9F98-4E19-8147-83C3F2EAC0DD}" srcOrd="1" destOrd="0" presId="urn:microsoft.com/office/officeart/2018/2/layout/IconCircleList"/>
    <dgm:cxn modelId="{513C5E14-CFC0-408F-9545-4AEF7086E11C}" type="presParOf" srcId="{ABCA66FB-791A-4738-B6B2-92A399721775}" destId="{10FA5E4E-076F-457D-ADBE-C6344FA85A7B}" srcOrd="2" destOrd="0" presId="urn:microsoft.com/office/officeart/2018/2/layout/IconCircleList"/>
    <dgm:cxn modelId="{168A76D8-9E43-4BD4-9014-97532BE2BF04}" type="presParOf" srcId="{ABCA66FB-791A-4738-B6B2-92A399721775}" destId="{77E2D867-D867-4B73-9C28-9C1FD2E33149}" srcOrd="3" destOrd="0" presId="urn:microsoft.com/office/officeart/2018/2/layout/IconCircleList"/>
    <dgm:cxn modelId="{B4618BB1-B652-435E-A4B2-B6EA60A08E50}" type="presParOf" srcId="{88CF6294-31C2-457D-AE92-AD475339E3A3}" destId="{DE84B234-5BBF-4037-B29E-67E95D0FACD4}" srcOrd="1" destOrd="0" presId="urn:microsoft.com/office/officeart/2018/2/layout/IconCircleList"/>
    <dgm:cxn modelId="{153170F7-7155-4750-9C23-4F31D9542D61}" type="presParOf" srcId="{88CF6294-31C2-457D-AE92-AD475339E3A3}" destId="{04A78DF2-1AD3-4240-B363-66A571DE745C}" srcOrd="2" destOrd="0" presId="urn:microsoft.com/office/officeart/2018/2/layout/IconCircleList"/>
    <dgm:cxn modelId="{F38C1D42-B279-4440-ADA4-F652C734C760}" type="presParOf" srcId="{04A78DF2-1AD3-4240-B363-66A571DE745C}" destId="{60248557-4B8B-4F0F-96CE-F9B2E7A06611}" srcOrd="0" destOrd="0" presId="urn:microsoft.com/office/officeart/2018/2/layout/IconCircleList"/>
    <dgm:cxn modelId="{AD1C2C05-93F4-4CA5-8A6D-DC6913E813A5}" type="presParOf" srcId="{04A78DF2-1AD3-4240-B363-66A571DE745C}" destId="{7BD4B11A-AECC-45D7-A3A5-3920518CD3EB}" srcOrd="1" destOrd="0" presId="urn:microsoft.com/office/officeart/2018/2/layout/IconCircleList"/>
    <dgm:cxn modelId="{BEC23162-EB98-43A3-A800-7782EF0D041E}" type="presParOf" srcId="{04A78DF2-1AD3-4240-B363-66A571DE745C}" destId="{3CDB14D9-7F79-4444-8183-823253CC571B}" srcOrd="2" destOrd="0" presId="urn:microsoft.com/office/officeart/2018/2/layout/IconCircleList"/>
    <dgm:cxn modelId="{2F9610CE-1153-4EDA-AC65-64194294332C}" type="presParOf" srcId="{04A78DF2-1AD3-4240-B363-66A571DE745C}" destId="{5B021278-FD3C-4484-A826-AA1D9B1A7E15}" srcOrd="3" destOrd="0" presId="urn:microsoft.com/office/officeart/2018/2/layout/IconCircleList"/>
    <dgm:cxn modelId="{2A5AFBE8-EECE-4E0B-B32D-3D8F2F876BDB}" type="presParOf" srcId="{88CF6294-31C2-457D-AE92-AD475339E3A3}" destId="{0C534CE3-969E-42BE-A300-F7CF1BA6D5A9}" srcOrd="3" destOrd="0" presId="urn:microsoft.com/office/officeart/2018/2/layout/IconCircleList"/>
    <dgm:cxn modelId="{BB77E7B6-3914-4047-9734-37E44BA4F934}" type="presParOf" srcId="{88CF6294-31C2-457D-AE92-AD475339E3A3}" destId="{E2703EDE-B95F-48EA-8F57-A37D6667303E}" srcOrd="4" destOrd="0" presId="urn:microsoft.com/office/officeart/2018/2/layout/IconCircleList"/>
    <dgm:cxn modelId="{A6D969FB-9DF6-4593-A28C-EF4BA6E82FEE}" type="presParOf" srcId="{E2703EDE-B95F-48EA-8F57-A37D6667303E}" destId="{BD3E86DA-915D-4493-8A83-1E1259FD71EF}" srcOrd="0" destOrd="0" presId="urn:microsoft.com/office/officeart/2018/2/layout/IconCircleList"/>
    <dgm:cxn modelId="{B95270C5-5355-4C08-8125-67FD0A440C8B}" type="presParOf" srcId="{E2703EDE-B95F-48EA-8F57-A37D6667303E}" destId="{95B77977-FEBE-4C3E-8029-18E7F8879852}" srcOrd="1" destOrd="0" presId="urn:microsoft.com/office/officeart/2018/2/layout/IconCircleList"/>
    <dgm:cxn modelId="{409C6DB5-B8F9-42C4-8247-F2D96A0AFA47}" type="presParOf" srcId="{E2703EDE-B95F-48EA-8F57-A37D6667303E}" destId="{DCA71104-22D0-457B-9FD1-84602DAD61FC}" srcOrd="2" destOrd="0" presId="urn:microsoft.com/office/officeart/2018/2/layout/IconCircleList"/>
    <dgm:cxn modelId="{B87533E0-7D71-462A-91B4-05D8A0728F90}" type="presParOf" srcId="{E2703EDE-B95F-48EA-8F57-A37D6667303E}" destId="{E2CE1C15-D69E-4CBA-8CEF-875EDE1AD034}" srcOrd="3" destOrd="0" presId="urn:microsoft.com/office/officeart/2018/2/layout/IconCircleList"/>
    <dgm:cxn modelId="{3C2D7FA9-F50D-4FE6-AEA4-9B7B04751EC2}" type="presParOf" srcId="{88CF6294-31C2-457D-AE92-AD475339E3A3}" destId="{83E25626-2198-49C3-A3F8-43F4B31D3BE3}" srcOrd="5" destOrd="0" presId="urn:microsoft.com/office/officeart/2018/2/layout/IconCircleList"/>
    <dgm:cxn modelId="{1A862713-B557-4E4C-A716-0D94CF121B00}" type="presParOf" srcId="{88CF6294-31C2-457D-AE92-AD475339E3A3}" destId="{B4823F82-AA99-4090-A403-DE41FA382C20}" srcOrd="6" destOrd="0" presId="urn:microsoft.com/office/officeart/2018/2/layout/IconCircleList"/>
    <dgm:cxn modelId="{265CC909-E7F7-483A-8284-045CCCA1905B}" type="presParOf" srcId="{B4823F82-AA99-4090-A403-DE41FA382C20}" destId="{E476442B-BC33-4159-BDF7-418FB8337B95}" srcOrd="0" destOrd="0" presId="urn:microsoft.com/office/officeart/2018/2/layout/IconCircleList"/>
    <dgm:cxn modelId="{4C5E46F5-1C54-4342-A3B6-1CFAE077513D}" type="presParOf" srcId="{B4823F82-AA99-4090-A403-DE41FA382C20}" destId="{8F7CD4FD-0F0B-4179-B7E3-D3871A2CCB02}" srcOrd="1" destOrd="0" presId="urn:microsoft.com/office/officeart/2018/2/layout/IconCircleList"/>
    <dgm:cxn modelId="{336CA0E9-1052-44A1-A6AB-C00C575FF529}" type="presParOf" srcId="{B4823F82-AA99-4090-A403-DE41FA382C20}" destId="{552C6249-49AE-4A2A-A227-D5B44050F991}" srcOrd="2" destOrd="0" presId="urn:microsoft.com/office/officeart/2018/2/layout/IconCircleList"/>
    <dgm:cxn modelId="{A80A7923-8331-4DF8-A547-9A53244C5702}" type="presParOf" srcId="{B4823F82-AA99-4090-A403-DE41FA382C20}" destId="{9F73922B-C706-4CBE-98B7-F88BA3379E9B}"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22A28F6-9174-425B-98CE-CD58CF4E2A9D}" type="doc">
      <dgm:prSet loTypeId="urn:microsoft.com/office/officeart/2005/8/layout/process1" loCatId="process" qsTypeId="urn:microsoft.com/office/officeart/2005/8/quickstyle/simple1" qsCatId="simple" csTypeId="urn:microsoft.com/office/officeart/2005/8/colors/accent2_3" csCatId="accent2"/>
      <dgm:spPr/>
      <dgm:t>
        <a:bodyPr/>
        <a:lstStyle/>
        <a:p>
          <a:endParaRPr lang="en-US"/>
        </a:p>
      </dgm:t>
    </dgm:pt>
    <dgm:pt modelId="{94AB58B1-0151-4DE4-9CDB-9FF1817FF0B7}">
      <dgm:prSet/>
      <dgm:spPr/>
      <dgm:t>
        <a:bodyPr/>
        <a:lstStyle/>
        <a:p>
          <a:r>
            <a:rPr lang="en-US" b="1" dirty="0">
              <a:solidFill>
                <a:schemeClr val="tx1"/>
              </a:solidFill>
            </a:rPr>
            <a:t>When certain types of bees sting, they lose their stinger and die. But a wasp, hornet, or yellow jacket can inflict multiple stings because it does not lose the stinger. These stings can cause serious reactions in people who are allergic to them.</a:t>
          </a:r>
        </a:p>
      </dgm:t>
    </dgm:pt>
    <dgm:pt modelId="{8017FD2A-30E1-4D5F-A9C0-E169264DB2A5}" type="parTrans" cxnId="{076AFD31-FD5E-4E5C-9379-CF68DD12AE0A}">
      <dgm:prSet/>
      <dgm:spPr/>
      <dgm:t>
        <a:bodyPr/>
        <a:lstStyle/>
        <a:p>
          <a:endParaRPr lang="en-US"/>
        </a:p>
      </dgm:t>
    </dgm:pt>
    <dgm:pt modelId="{778B0C5F-3713-4DC0-9E78-7402BBA6D24D}" type="sibTrans" cxnId="{076AFD31-FD5E-4E5C-9379-CF68DD12AE0A}">
      <dgm:prSet/>
      <dgm:spPr/>
      <dgm:t>
        <a:bodyPr/>
        <a:lstStyle/>
        <a:p>
          <a:endParaRPr lang="en-US"/>
        </a:p>
      </dgm:t>
    </dgm:pt>
    <dgm:pt modelId="{516F14EB-E960-489B-A6EF-258505C4BA59}">
      <dgm:prSet/>
      <dgm:spPr/>
      <dgm:t>
        <a:bodyPr/>
        <a:lstStyle/>
        <a:p>
          <a:r>
            <a:rPr lang="en-US" b="1" dirty="0">
              <a:solidFill>
                <a:schemeClr val="tx1"/>
              </a:solidFill>
            </a:rPr>
            <a:t>If you don't have an allergic reaction, simply remove the stinger, clean the sting site, apply ice, take oral antihistamine for itching, and take ibuprofen or acetaminophen for pain relief. If you have a severe anaphylactic reaction, use an epinephrine auto-injector if you have one. Call for emergency care. Lie down and carefully remove the stinger without squeezing the venom sac.</a:t>
          </a:r>
        </a:p>
      </dgm:t>
    </dgm:pt>
    <dgm:pt modelId="{5A26B85B-C5AC-4BF3-86F4-00F88F758DF4}" type="parTrans" cxnId="{218F6113-B3E1-40B3-B00A-BB6DE970062E}">
      <dgm:prSet/>
      <dgm:spPr/>
      <dgm:t>
        <a:bodyPr/>
        <a:lstStyle/>
        <a:p>
          <a:endParaRPr lang="en-US"/>
        </a:p>
      </dgm:t>
    </dgm:pt>
    <dgm:pt modelId="{0D1F0CEA-DEA0-4F7A-B75D-6F487B969F23}" type="sibTrans" cxnId="{218F6113-B3E1-40B3-B00A-BB6DE970062E}">
      <dgm:prSet/>
      <dgm:spPr/>
      <dgm:t>
        <a:bodyPr/>
        <a:lstStyle/>
        <a:p>
          <a:endParaRPr lang="en-US"/>
        </a:p>
      </dgm:t>
    </dgm:pt>
    <dgm:pt modelId="{8CA53323-70A5-48D9-B38D-FBB47F065F0A}" type="pres">
      <dgm:prSet presAssocID="{A22A28F6-9174-425B-98CE-CD58CF4E2A9D}" presName="Name0" presStyleCnt="0">
        <dgm:presLayoutVars>
          <dgm:dir/>
          <dgm:resizeHandles val="exact"/>
        </dgm:presLayoutVars>
      </dgm:prSet>
      <dgm:spPr/>
    </dgm:pt>
    <dgm:pt modelId="{595E5D7C-54AB-47B1-9BB0-14A466D7200B}" type="pres">
      <dgm:prSet presAssocID="{94AB58B1-0151-4DE4-9CDB-9FF1817FF0B7}" presName="node" presStyleLbl="node1" presStyleIdx="0" presStyleCnt="2">
        <dgm:presLayoutVars>
          <dgm:bulletEnabled val="1"/>
        </dgm:presLayoutVars>
      </dgm:prSet>
      <dgm:spPr/>
    </dgm:pt>
    <dgm:pt modelId="{C1578974-E01F-48EF-B90A-1B0A04E56817}" type="pres">
      <dgm:prSet presAssocID="{778B0C5F-3713-4DC0-9E78-7402BBA6D24D}" presName="sibTrans" presStyleLbl="sibTrans2D1" presStyleIdx="0" presStyleCnt="1"/>
      <dgm:spPr/>
    </dgm:pt>
    <dgm:pt modelId="{6119C988-14AA-4C4C-A3D9-CDB6C91A43E0}" type="pres">
      <dgm:prSet presAssocID="{778B0C5F-3713-4DC0-9E78-7402BBA6D24D}" presName="connectorText" presStyleLbl="sibTrans2D1" presStyleIdx="0" presStyleCnt="1"/>
      <dgm:spPr/>
    </dgm:pt>
    <dgm:pt modelId="{4199164B-0369-4949-B8D6-4C5C8CEFA41F}" type="pres">
      <dgm:prSet presAssocID="{516F14EB-E960-489B-A6EF-258505C4BA59}" presName="node" presStyleLbl="node1" presStyleIdx="1" presStyleCnt="2">
        <dgm:presLayoutVars>
          <dgm:bulletEnabled val="1"/>
        </dgm:presLayoutVars>
      </dgm:prSet>
      <dgm:spPr/>
    </dgm:pt>
  </dgm:ptLst>
  <dgm:cxnLst>
    <dgm:cxn modelId="{218F6113-B3E1-40B3-B00A-BB6DE970062E}" srcId="{A22A28F6-9174-425B-98CE-CD58CF4E2A9D}" destId="{516F14EB-E960-489B-A6EF-258505C4BA59}" srcOrd="1" destOrd="0" parTransId="{5A26B85B-C5AC-4BF3-86F4-00F88F758DF4}" sibTransId="{0D1F0CEA-DEA0-4F7A-B75D-6F487B969F23}"/>
    <dgm:cxn modelId="{D693141F-DB3B-411B-8D4A-114FFDD3FB02}" type="presOf" srcId="{516F14EB-E960-489B-A6EF-258505C4BA59}" destId="{4199164B-0369-4949-B8D6-4C5C8CEFA41F}" srcOrd="0" destOrd="0" presId="urn:microsoft.com/office/officeart/2005/8/layout/process1"/>
    <dgm:cxn modelId="{B0B2D321-8A17-43FA-B6AC-BF03A6EE988D}" type="presOf" srcId="{778B0C5F-3713-4DC0-9E78-7402BBA6D24D}" destId="{6119C988-14AA-4C4C-A3D9-CDB6C91A43E0}" srcOrd="1" destOrd="0" presId="urn:microsoft.com/office/officeart/2005/8/layout/process1"/>
    <dgm:cxn modelId="{076AFD31-FD5E-4E5C-9379-CF68DD12AE0A}" srcId="{A22A28F6-9174-425B-98CE-CD58CF4E2A9D}" destId="{94AB58B1-0151-4DE4-9CDB-9FF1817FF0B7}" srcOrd="0" destOrd="0" parTransId="{8017FD2A-30E1-4D5F-A9C0-E169264DB2A5}" sibTransId="{778B0C5F-3713-4DC0-9E78-7402BBA6D24D}"/>
    <dgm:cxn modelId="{4FB70A3B-5B81-48E1-A4BD-C1D19A1FDFE7}" type="presOf" srcId="{94AB58B1-0151-4DE4-9CDB-9FF1817FF0B7}" destId="{595E5D7C-54AB-47B1-9BB0-14A466D7200B}" srcOrd="0" destOrd="0" presId="urn:microsoft.com/office/officeart/2005/8/layout/process1"/>
    <dgm:cxn modelId="{17961A5A-88A7-49B1-8B96-F2AC6056D357}" type="presOf" srcId="{A22A28F6-9174-425B-98CE-CD58CF4E2A9D}" destId="{8CA53323-70A5-48D9-B38D-FBB47F065F0A}" srcOrd="0" destOrd="0" presId="urn:microsoft.com/office/officeart/2005/8/layout/process1"/>
    <dgm:cxn modelId="{AD810BC5-B49B-4BD4-B472-9E9EB1FA4D0E}" type="presOf" srcId="{778B0C5F-3713-4DC0-9E78-7402BBA6D24D}" destId="{C1578974-E01F-48EF-B90A-1B0A04E56817}" srcOrd="0" destOrd="0" presId="urn:microsoft.com/office/officeart/2005/8/layout/process1"/>
    <dgm:cxn modelId="{788DE08C-7B9E-4D91-96E6-C6DAAB6135A3}" type="presParOf" srcId="{8CA53323-70A5-48D9-B38D-FBB47F065F0A}" destId="{595E5D7C-54AB-47B1-9BB0-14A466D7200B}" srcOrd="0" destOrd="0" presId="urn:microsoft.com/office/officeart/2005/8/layout/process1"/>
    <dgm:cxn modelId="{409DAC5F-7BA3-49B5-9F12-62238031A145}" type="presParOf" srcId="{8CA53323-70A5-48D9-B38D-FBB47F065F0A}" destId="{C1578974-E01F-48EF-B90A-1B0A04E56817}" srcOrd="1" destOrd="0" presId="urn:microsoft.com/office/officeart/2005/8/layout/process1"/>
    <dgm:cxn modelId="{73A9E238-1212-42D5-B5B2-B295A5577B9D}" type="presParOf" srcId="{C1578974-E01F-48EF-B90A-1B0A04E56817}" destId="{6119C988-14AA-4C4C-A3D9-CDB6C91A43E0}" srcOrd="0" destOrd="0" presId="urn:microsoft.com/office/officeart/2005/8/layout/process1"/>
    <dgm:cxn modelId="{664ACBA9-EDB8-4D2C-B08A-4E477682AD2D}" type="presParOf" srcId="{8CA53323-70A5-48D9-B38D-FBB47F065F0A}" destId="{4199164B-0369-4949-B8D6-4C5C8CEFA41F}"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955ADDE-5CD1-4386-94A4-88D1CF65921C}" type="doc">
      <dgm:prSet loTypeId="urn:microsoft.com/office/officeart/2005/8/layout/vList2" loCatId="list" qsTypeId="urn:microsoft.com/office/officeart/2005/8/quickstyle/simple3" qsCatId="simple" csTypeId="urn:microsoft.com/office/officeart/2005/8/colors/accent2_4" csCatId="accent2"/>
      <dgm:spPr/>
      <dgm:t>
        <a:bodyPr/>
        <a:lstStyle/>
        <a:p>
          <a:endParaRPr lang="en-US"/>
        </a:p>
      </dgm:t>
    </dgm:pt>
    <dgm:pt modelId="{DA0E13AC-1D1A-4880-81D1-A25B303AA4E3}">
      <dgm:prSet/>
      <dgm:spPr/>
      <dgm:t>
        <a:bodyPr/>
        <a:lstStyle/>
        <a:p>
          <a:r>
            <a:rPr lang="en-US" dirty="0"/>
            <a:t>Chiggers are the juvenile (or larval) form of a type of mite. They only dine on humans in their juvenile form. Their bites are painless, but lesions are very itchy. Itching usually peaks a day or two after you're bitten.</a:t>
          </a:r>
        </a:p>
      </dgm:t>
    </dgm:pt>
    <dgm:pt modelId="{94E88027-2745-410D-9C99-C468768C950F}" type="parTrans" cxnId="{9C1DD8C3-344C-4D72-8912-7C7A9B2124C7}">
      <dgm:prSet/>
      <dgm:spPr/>
      <dgm:t>
        <a:bodyPr/>
        <a:lstStyle/>
        <a:p>
          <a:endParaRPr lang="en-US"/>
        </a:p>
      </dgm:t>
    </dgm:pt>
    <dgm:pt modelId="{8B8161F2-1B57-4326-A856-DC7F30968925}" type="sibTrans" cxnId="{9C1DD8C3-344C-4D72-8912-7C7A9B2124C7}">
      <dgm:prSet/>
      <dgm:spPr/>
      <dgm:t>
        <a:bodyPr/>
        <a:lstStyle/>
        <a:p>
          <a:endParaRPr lang="en-US"/>
        </a:p>
      </dgm:t>
    </dgm:pt>
    <dgm:pt modelId="{18EF3F74-A493-4670-862C-2C0EBE627831}">
      <dgm:prSet/>
      <dgm:spPr/>
      <dgm:t>
        <a:bodyPr/>
        <a:lstStyle/>
        <a:p>
          <a:r>
            <a:rPr lang="en-US" dirty="0"/>
            <a:t>After a few days of being attached to the skin, chiggers fall off, leaving itchy red welts. Over-the-counter products can help relieve itching. See your doctor if the skin appears infected or the welts appear to be spreading.</a:t>
          </a:r>
        </a:p>
      </dgm:t>
    </dgm:pt>
    <dgm:pt modelId="{4ABFF295-B91B-4D31-8EBF-8D9F3544850E}" type="parTrans" cxnId="{FFEFDF51-C098-496C-AB38-380475C74D25}">
      <dgm:prSet/>
      <dgm:spPr/>
      <dgm:t>
        <a:bodyPr/>
        <a:lstStyle/>
        <a:p>
          <a:endParaRPr lang="en-US"/>
        </a:p>
      </dgm:t>
    </dgm:pt>
    <dgm:pt modelId="{7D232AFC-F6B0-41EB-8FC5-EDDC6EFF6BF3}" type="sibTrans" cxnId="{FFEFDF51-C098-496C-AB38-380475C74D25}">
      <dgm:prSet/>
      <dgm:spPr/>
      <dgm:t>
        <a:bodyPr/>
        <a:lstStyle/>
        <a:p>
          <a:endParaRPr lang="en-US"/>
        </a:p>
      </dgm:t>
    </dgm:pt>
    <dgm:pt modelId="{E6E6C03A-D7F2-47D9-8515-EC12138C5FB2}" type="pres">
      <dgm:prSet presAssocID="{2955ADDE-5CD1-4386-94A4-88D1CF65921C}" presName="linear" presStyleCnt="0">
        <dgm:presLayoutVars>
          <dgm:animLvl val="lvl"/>
          <dgm:resizeHandles val="exact"/>
        </dgm:presLayoutVars>
      </dgm:prSet>
      <dgm:spPr/>
    </dgm:pt>
    <dgm:pt modelId="{3D26ED6D-6B9C-4EDA-B866-B2672F5AA60E}" type="pres">
      <dgm:prSet presAssocID="{DA0E13AC-1D1A-4880-81D1-A25B303AA4E3}" presName="parentText" presStyleLbl="node1" presStyleIdx="0" presStyleCnt="2">
        <dgm:presLayoutVars>
          <dgm:chMax val="0"/>
          <dgm:bulletEnabled val="1"/>
        </dgm:presLayoutVars>
      </dgm:prSet>
      <dgm:spPr/>
    </dgm:pt>
    <dgm:pt modelId="{E5775914-92DE-46A5-913E-B11B2654FC36}" type="pres">
      <dgm:prSet presAssocID="{8B8161F2-1B57-4326-A856-DC7F30968925}" presName="spacer" presStyleCnt="0"/>
      <dgm:spPr/>
    </dgm:pt>
    <dgm:pt modelId="{2C5FBAD4-EEB2-48C7-9F59-3DFEB6CC5AA9}" type="pres">
      <dgm:prSet presAssocID="{18EF3F74-A493-4670-862C-2C0EBE627831}" presName="parentText" presStyleLbl="node1" presStyleIdx="1" presStyleCnt="2">
        <dgm:presLayoutVars>
          <dgm:chMax val="0"/>
          <dgm:bulletEnabled val="1"/>
        </dgm:presLayoutVars>
      </dgm:prSet>
      <dgm:spPr/>
    </dgm:pt>
  </dgm:ptLst>
  <dgm:cxnLst>
    <dgm:cxn modelId="{4B30E563-46EA-4882-9237-B834EC5D42D2}" type="presOf" srcId="{2955ADDE-5CD1-4386-94A4-88D1CF65921C}" destId="{E6E6C03A-D7F2-47D9-8515-EC12138C5FB2}" srcOrd="0" destOrd="0" presId="urn:microsoft.com/office/officeart/2005/8/layout/vList2"/>
    <dgm:cxn modelId="{63FF3B68-8541-4D52-BBDD-9F88C404049A}" type="presOf" srcId="{18EF3F74-A493-4670-862C-2C0EBE627831}" destId="{2C5FBAD4-EEB2-48C7-9F59-3DFEB6CC5AA9}" srcOrd="0" destOrd="0" presId="urn:microsoft.com/office/officeart/2005/8/layout/vList2"/>
    <dgm:cxn modelId="{FFEFDF51-C098-496C-AB38-380475C74D25}" srcId="{2955ADDE-5CD1-4386-94A4-88D1CF65921C}" destId="{18EF3F74-A493-4670-862C-2C0EBE627831}" srcOrd="1" destOrd="0" parTransId="{4ABFF295-B91B-4D31-8EBF-8D9F3544850E}" sibTransId="{7D232AFC-F6B0-41EB-8FC5-EDDC6EFF6BF3}"/>
    <dgm:cxn modelId="{F02F4B94-CF2C-46B0-BBBB-3C563760783C}" type="presOf" srcId="{DA0E13AC-1D1A-4880-81D1-A25B303AA4E3}" destId="{3D26ED6D-6B9C-4EDA-B866-B2672F5AA60E}" srcOrd="0" destOrd="0" presId="urn:microsoft.com/office/officeart/2005/8/layout/vList2"/>
    <dgm:cxn modelId="{9C1DD8C3-344C-4D72-8912-7C7A9B2124C7}" srcId="{2955ADDE-5CD1-4386-94A4-88D1CF65921C}" destId="{DA0E13AC-1D1A-4880-81D1-A25B303AA4E3}" srcOrd="0" destOrd="0" parTransId="{94E88027-2745-410D-9C99-C468768C950F}" sibTransId="{8B8161F2-1B57-4326-A856-DC7F30968925}"/>
    <dgm:cxn modelId="{2B89F2F7-87AE-4DD5-B5AB-9C8D559F7120}" type="presParOf" srcId="{E6E6C03A-D7F2-47D9-8515-EC12138C5FB2}" destId="{3D26ED6D-6B9C-4EDA-B866-B2672F5AA60E}" srcOrd="0" destOrd="0" presId="urn:microsoft.com/office/officeart/2005/8/layout/vList2"/>
    <dgm:cxn modelId="{D3A7E6EE-0071-4FAA-971C-92809FB2E313}" type="presParOf" srcId="{E6E6C03A-D7F2-47D9-8515-EC12138C5FB2}" destId="{E5775914-92DE-46A5-913E-B11B2654FC36}" srcOrd="1" destOrd="0" presId="urn:microsoft.com/office/officeart/2005/8/layout/vList2"/>
    <dgm:cxn modelId="{BC3C219E-439D-4A61-83A0-6AEF14A8E067}" type="presParOf" srcId="{E6E6C03A-D7F2-47D9-8515-EC12138C5FB2}" destId="{2C5FBAD4-EEB2-48C7-9F59-3DFEB6CC5AA9}"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B189C79-D290-4006-9C88-9D8B0667F206}" type="doc">
      <dgm:prSet loTypeId="urn:microsoft.com/office/officeart/2008/layout/LinedList" loCatId="list" qsTypeId="urn:microsoft.com/office/officeart/2005/8/quickstyle/simple1" qsCatId="simple" csTypeId="urn:microsoft.com/office/officeart/2005/8/colors/accent2_3" csCatId="accent2"/>
      <dgm:spPr/>
      <dgm:t>
        <a:bodyPr/>
        <a:lstStyle/>
        <a:p>
          <a:endParaRPr lang="en-US"/>
        </a:p>
      </dgm:t>
    </dgm:pt>
    <dgm:pt modelId="{20200C08-3B28-4A97-A6C4-CBBEBF89AB19}">
      <dgm:prSet custT="1"/>
      <dgm:spPr/>
      <dgm:t>
        <a:bodyPr/>
        <a:lstStyle/>
        <a:p>
          <a:r>
            <a:rPr lang="en-US" sz="1600" b="1" dirty="0"/>
            <a:t>Wound Care:</a:t>
          </a:r>
        </a:p>
      </dgm:t>
    </dgm:pt>
    <dgm:pt modelId="{3836D96D-B351-40D2-8012-BB54C62C3B14}" type="parTrans" cxnId="{E73C0289-E644-47B0-A813-C00588C27F46}">
      <dgm:prSet/>
      <dgm:spPr/>
      <dgm:t>
        <a:bodyPr/>
        <a:lstStyle/>
        <a:p>
          <a:endParaRPr lang="en-US"/>
        </a:p>
      </dgm:t>
    </dgm:pt>
    <dgm:pt modelId="{205BA4B8-BD8F-4B28-8042-49077309390C}" type="sibTrans" cxnId="{E73C0289-E644-47B0-A813-C00588C27F46}">
      <dgm:prSet/>
      <dgm:spPr/>
      <dgm:t>
        <a:bodyPr/>
        <a:lstStyle/>
        <a:p>
          <a:endParaRPr lang="en-US"/>
        </a:p>
      </dgm:t>
    </dgm:pt>
    <dgm:pt modelId="{20FB0654-B85D-4776-95D3-6F9831E823AF}">
      <dgm:prSet/>
      <dgm:spPr/>
      <dgm:t>
        <a:bodyPr/>
        <a:lstStyle/>
        <a:p>
          <a:r>
            <a:rPr lang="en-US" b="1" dirty="0"/>
            <a:t>Because of the risk for infection, you should see a health care provider within 24 hours for any bite that breaks the skin. If you are caring for someone who was bitten:</a:t>
          </a:r>
        </a:p>
      </dgm:t>
    </dgm:pt>
    <dgm:pt modelId="{FE9153FF-961A-4C30-A2DC-37F46D594385}" type="parTrans" cxnId="{01F9E6D2-7B7F-42C7-AAD4-4B3ED9D9D6F9}">
      <dgm:prSet/>
      <dgm:spPr/>
      <dgm:t>
        <a:bodyPr/>
        <a:lstStyle/>
        <a:p>
          <a:endParaRPr lang="en-US"/>
        </a:p>
      </dgm:t>
    </dgm:pt>
    <dgm:pt modelId="{43F47340-5D88-4A56-9DF7-FAC2FE509C0C}" type="sibTrans" cxnId="{01F9E6D2-7B7F-42C7-AAD4-4B3ED9D9D6F9}">
      <dgm:prSet/>
      <dgm:spPr/>
      <dgm:t>
        <a:bodyPr/>
        <a:lstStyle/>
        <a:p>
          <a:endParaRPr lang="en-US"/>
        </a:p>
      </dgm:t>
    </dgm:pt>
    <dgm:pt modelId="{DE52CEFF-B0DB-4504-BD64-A4B57001B021}">
      <dgm:prSet/>
      <dgm:spPr/>
      <dgm:t>
        <a:bodyPr/>
        <a:lstStyle/>
        <a:p>
          <a:r>
            <a:rPr lang="en-US" b="1" dirty="0"/>
            <a:t>•	Calm and reassure the person.</a:t>
          </a:r>
        </a:p>
      </dgm:t>
    </dgm:pt>
    <dgm:pt modelId="{8AEFF5AA-6915-477B-AD84-40D613F4A3CB}" type="parTrans" cxnId="{73E27E2C-959B-453D-8797-D6673A50C12B}">
      <dgm:prSet/>
      <dgm:spPr/>
      <dgm:t>
        <a:bodyPr/>
        <a:lstStyle/>
        <a:p>
          <a:endParaRPr lang="en-US"/>
        </a:p>
      </dgm:t>
    </dgm:pt>
    <dgm:pt modelId="{032D3860-70B2-458C-8C0C-D01717739D05}" type="sibTrans" cxnId="{73E27E2C-959B-453D-8797-D6673A50C12B}">
      <dgm:prSet/>
      <dgm:spPr/>
      <dgm:t>
        <a:bodyPr/>
        <a:lstStyle/>
        <a:p>
          <a:endParaRPr lang="en-US"/>
        </a:p>
      </dgm:t>
    </dgm:pt>
    <dgm:pt modelId="{92F79818-BE02-4CA1-8A1B-E0CB509B8545}">
      <dgm:prSet/>
      <dgm:spPr/>
      <dgm:t>
        <a:bodyPr/>
        <a:lstStyle/>
        <a:p>
          <a:r>
            <a:rPr lang="en-US" dirty="0"/>
            <a:t>•	</a:t>
          </a:r>
          <a:r>
            <a:rPr lang="en-US" b="1" dirty="0"/>
            <a:t>Wash your hands thoroughly with soap and water before treating the wound.</a:t>
          </a:r>
        </a:p>
      </dgm:t>
    </dgm:pt>
    <dgm:pt modelId="{6C86EF36-6C21-4437-8F32-96308AABF142}" type="parTrans" cxnId="{E54D2068-CA82-46E4-A71D-3E4DA3A5DD7A}">
      <dgm:prSet/>
      <dgm:spPr/>
      <dgm:t>
        <a:bodyPr/>
        <a:lstStyle/>
        <a:p>
          <a:endParaRPr lang="en-US"/>
        </a:p>
      </dgm:t>
    </dgm:pt>
    <dgm:pt modelId="{512E36B6-37C1-4716-B414-B2AB191504BE}" type="sibTrans" cxnId="{E54D2068-CA82-46E4-A71D-3E4DA3A5DD7A}">
      <dgm:prSet/>
      <dgm:spPr/>
      <dgm:t>
        <a:bodyPr/>
        <a:lstStyle/>
        <a:p>
          <a:endParaRPr lang="en-US"/>
        </a:p>
      </dgm:t>
    </dgm:pt>
    <dgm:pt modelId="{9040D66D-5CBD-444B-8C39-F6050315D6A9}">
      <dgm:prSet/>
      <dgm:spPr/>
      <dgm:t>
        <a:bodyPr/>
        <a:lstStyle/>
        <a:p>
          <a:r>
            <a:rPr lang="en-US" dirty="0"/>
            <a:t>•</a:t>
          </a:r>
          <a:r>
            <a:rPr lang="en-US" b="1" dirty="0"/>
            <a:t>	If the wound is bleeding, put on latex gloves if you have them</a:t>
          </a:r>
          <a:r>
            <a:rPr lang="en-US" dirty="0"/>
            <a:t>.</a:t>
          </a:r>
        </a:p>
      </dgm:t>
    </dgm:pt>
    <dgm:pt modelId="{38020172-E61B-40AD-965C-FA454AE5CF20}" type="parTrans" cxnId="{C5264AF4-20DC-4C91-8150-3FD3FAC4C7D2}">
      <dgm:prSet/>
      <dgm:spPr/>
      <dgm:t>
        <a:bodyPr/>
        <a:lstStyle/>
        <a:p>
          <a:endParaRPr lang="en-US"/>
        </a:p>
      </dgm:t>
    </dgm:pt>
    <dgm:pt modelId="{353270E0-8C94-4438-B578-DD16FE0BF0DD}" type="sibTrans" cxnId="{C5264AF4-20DC-4C91-8150-3FD3FAC4C7D2}">
      <dgm:prSet/>
      <dgm:spPr/>
      <dgm:t>
        <a:bodyPr/>
        <a:lstStyle/>
        <a:p>
          <a:endParaRPr lang="en-US"/>
        </a:p>
      </dgm:t>
    </dgm:pt>
    <dgm:pt modelId="{BD0F410B-CEB5-4B56-919C-B23C76FEBF9D}">
      <dgm:prSet/>
      <dgm:spPr/>
      <dgm:t>
        <a:bodyPr/>
        <a:lstStyle/>
        <a:p>
          <a:r>
            <a:rPr lang="en-US" dirty="0"/>
            <a:t>•	</a:t>
          </a:r>
          <a:r>
            <a:rPr lang="en-US" b="1" dirty="0"/>
            <a:t>Wash your hands again afterward</a:t>
          </a:r>
          <a:r>
            <a:rPr lang="en-US" dirty="0"/>
            <a:t>.</a:t>
          </a:r>
        </a:p>
      </dgm:t>
    </dgm:pt>
    <dgm:pt modelId="{7CD483B6-43C9-4D38-9BF8-511FB0A0461C}" type="parTrans" cxnId="{F6FDC35C-B84C-4AC1-8A31-017F2B23B920}">
      <dgm:prSet/>
      <dgm:spPr/>
      <dgm:t>
        <a:bodyPr/>
        <a:lstStyle/>
        <a:p>
          <a:endParaRPr lang="en-US"/>
        </a:p>
      </dgm:t>
    </dgm:pt>
    <dgm:pt modelId="{7B35DE3B-4557-41A6-9D05-5AADE43A7177}" type="sibTrans" cxnId="{F6FDC35C-B84C-4AC1-8A31-017F2B23B920}">
      <dgm:prSet/>
      <dgm:spPr/>
      <dgm:t>
        <a:bodyPr/>
        <a:lstStyle/>
        <a:p>
          <a:endParaRPr lang="en-US"/>
        </a:p>
      </dgm:t>
    </dgm:pt>
    <dgm:pt modelId="{5AE4786E-AF23-4480-A76C-60888845F7F8}">
      <dgm:prSet/>
      <dgm:spPr/>
      <dgm:t>
        <a:bodyPr/>
        <a:lstStyle/>
        <a:p>
          <a:r>
            <a:rPr lang="en-US" b="1" dirty="0"/>
            <a:t>To care for the wound:</a:t>
          </a:r>
        </a:p>
      </dgm:t>
    </dgm:pt>
    <dgm:pt modelId="{F9622AC9-B206-42EF-9E1D-21B832081B15}" type="parTrans" cxnId="{5A2C64C6-B519-4C29-903F-F372EA83333B}">
      <dgm:prSet/>
      <dgm:spPr/>
      <dgm:t>
        <a:bodyPr/>
        <a:lstStyle/>
        <a:p>
          <a:endParaRPr lang="en-US"/>
        </a:p>
      </dgm:t>
    </dgm:pt>
    <dgm:pt modelId="{8FCEB452-D9FC-4381-8757-2F5ECBE058E5}" type="sibTrans" cxnId="{5A2C64C6-B519-4C29-903F-F372EA83333B}">
      <dgm:prSet/>
      <dgm:spPr/>
      <dgm:t>
        <a:bodyPr/>
        <a:lstStyle/>
        <a:p>
          <a:endParaRPr lang="en-US"/>
        </a:p>
      </dgm:t>
    </dgm:pt>
    <dgm:pt modelId="{0D84EA13-A58E-4F0C-B248-EBF69BB93378}">
      <dgm:prSet/>
      <dgm:spPr/>
      <dgm:t>
        <a:bodyPr/>
        <a:lstStyle/>
        <a:p>
          <a:r>
            <a:rPr lang="en-US" dirty="0"/>
            <a:t>•	</a:t>
          </a:r>
          <a:r>
            <a:rPr lang="en-US" b="1" dirty="0"/>
            <a:t>Stop the wound from bleeding by applying direct pressure with a clean, dry cloth</a:t>
          </a:r>
          <a:r>
            <a:rPr lang="en-US" dirty="0"/>
            <a:t>.</a:t>
          </a:r>
        </a:p>
      </dgm:t>
    </dgm:pt>
    <dgm:pt modelId="{009D66F7-B48C-461B-A879-7078807FAC6C}" type="parTrans" cxnId="{F6DE9585-7D22-4B85-99E1-49C126C0E3FA}">
      <dgm:prSet/>
      <dgm:spPr/>
      <dgm:t>
        <a:bodyPr/>
        <a:lstStyle/>
        <a:p>
          <a:endParaRPr lang="en-US"/>
        </a:p>
      </dgm:t>
    </dgm:pt>
    <dgm:pt modelId="{B4A34F83-0F5A-4C1F-88D3-B4116756877F}" type="sibTrans" cxnId="{F6DE9585-7D22-4B85-99E1-49C126C0E3FA}">
      <dgm:prSet/>
      <dgm:spPr/>
      <dgm:t>
        <a:bodyPr/>
        <a:lstStyle/>
        <a:p>
          <a:endParaRPr lang="en-US"/>
        </a:p>
      </dgm:t>
    </dgm:pt>
    <dgm:pt modelId="{F6999169-77A8-4D26-8075-1FDC709378BC}">
      <dgm:prSet/>
      <dgm:spPr/>
      <dgm:t>
        <a:bodyPr/>
        <a:lstStyle/>
        <a:p>
          <a:r>
            <a:rPr lang="en-US" dirty="0"/>
            <a:t>•	</a:t>
          </a:r>
          <a:r>
            <a:rPr lang="en-US" b="1" dirty="0"/>
            <a:t>Wash the wound. Use mild soap and warm, running water. Rinse the bite for 3 to 5 minutes</a:t>
          </a:r>
          <a:r>
            <a:rPr lang="en-US" dirty="0"/>
            <a:t>.</a:t>
          </a:r>
        </a:p>
      </dgm:t>
    </dgm:pt>
    <dgm:pt modelId="{DE04D832-3E39-4C89-941C-5531B46DB1A4}" type="parTrans" cxnId="{03E88308-1BC3-45B2-96B7-70B423C1A270}">
      <dgm:prSet/>
      <dgm:spPr/>
      <dgm:t>
        <a:bodyPr/>
        <a:lstStyle/>
        <a:p>
          <a:endParaRPr lang="en-US"/>
        </a:p>
      </dgm:t>
    </dgm:pt>
    <dgm:pt modelId="{F5E67D0D-361E-4962-8751-CCDED65F2220}" type="sibTrans" cxnId="{03E88308-1BC3-45B2-96B7-70B423C1A270}">
      <dgm:prSet/>
      <dgm:spPr/>
      <dgm:t>
        <a:bodyPr/>
        <a:lstStyle/>
        <a:p>
          <a:endParaRPr lang="en-US"/>
        </a:p>
      </dgm:t>
    </dgm:pt>
    <dgm:pt modelId="{63C251DD-46FF-40BA-8C56-76E4ECE59CB6}">
      <dgm:prSet/>
      <dgm:spPr/>
      <dgm:t>
        <a:bodyPr/>
        <a:lstStyle/>
        <a:p>
          <a:r>
            <a:rPr lang="en-US" dirty="0"/>
            <a:t>•	</a:t>
          </a:r>
          <a:r>
            <a:rPr lang="en-US" b="1" dirty="0"/>
            <a:t>Apply an antibacterial ointment to the wound. This may help reduce the risk for infection.</a:t>
          </a:r>
        </a:p>
      </dgm:t>
    </dgm:pt>
    <dgm:pt modelId="{17AE2E7B-1DE8-4060-A6F5-371B86CC0FD6}" type="parTrans" cxnId="{A6179868-91D3-4AFB-A1F7-6F877F180EFA}">
      <dgm:prSet/>
      <dgm:spPr/>
      <dgm:t>
        <a:bodyPr/>
        <a:lstStyle/>
        <a:p>
          <a:endParaRPr lang="en-US"/>
        </a:p>
      </dgm:t>
    </dgm:pt>
    <dgm:pt modelId="{E3606B7E-DB5C-4014-A121-1F75E1FA2085}" type="sibTrans" cxnId="{A6179868-91D3-4AFB-A1F7-6F877F180EFA}">
      <dgm:prSet/>
      <dgm:spPr/>
      <dgm:t>
        <a:bodyPr/>
        <a:lstStyle/>
        <a:p>
          <a:endParaRPr lang="en-US"/>
        </a:p>
      </dgm:t>
    </dgm:pt>
    <dgm:pt modelId="{D8DE38E8-81EB-4DC9-B1D5-C0195F60FDA5}">
      <dgm:prSet/>
      <dgm:spPr/>
      <dgm:t>
        <a:bodyPr/>
        <a:lstStyle/>
        <a:p>
          <a:r>
            <a:rPr lang="en-US" dirty="0"/>
            <a:t>•</a:t>
          </a:r>
          <a:r>
            <a:rPr lang="en-US" b="1" dirty="0"/>
            <a:t>	Put on a dry, sterile bandage</a:t>
          </a:r>
          <a:r>
            <a:rPr lang="en-US" dirty="0"/>
            <a:t>.</a:t>
          </a:r>
        </a:p>
      </dgm:t>
    </dgm:pt>
    <dgm:pt modelId="{C367DC9D-6261-4B05-BF45-F9EE734E434F}" type="parTrans" cxnId="{262953B0-7FB2-4A60-B2B9-D5802C4FF30C}">
      <dgm:prSet/>
      <dgm:spPr/>
      <dgm:t>
        <a:bodyPr/>
        <a:lstStyle/>
        <a:p>
          <a:endParaRPr lang="en-US"/>
        </a:p>
      </dgm:t>
    </dgm:pt>
    <dgm:pt modelId="{D34B1CA0-776A-4804-9709-21A7E18C2BD6}" type="sibTrans" cxnId="{262953B0-7FB2-4A60-B2B9-D5802C4FF30C}">
      <dgm:prSet/>
      <dgm:spPr/>
      <dgm:t>
        <a:bodyPr/>
        <a:lstStyle/>
        <a:p>
          <a:endParaRPr lang="en-US"/>
        </a:p>
      </dgm:t>
    </dgm:pt>
    <dgm:pt modelId="{306DA152-246B-4FD7-854D-920C0792C5C9}">
      <dgm:prSet/>
      <dgm:spPr/>
      <dgm:t>
        <a:bodyPr/>
        <a:lstStyle/>
        <a:p>
          <a:r>
            <a:rPr lang="en-US" dirty="0"/>
            <a:t>•</a:t>
          </a:r>
          <a:r>
            <a:rPr lang="en-US" b="1" dirty="0"/>
            <a:t>	If the bite is on the neck, head, face, hand, fingers, or feet, call your provider right away.</a:t>
          </a:r>
        </a:p>
      </dgm:t>
    </dgm:pt>
    <dgm:pt modelId="{83613B5A-F686-418A-ACA4-9F9504798653}" type="parTrans" cxnId="{A1CC6972-0260-461B-B384-32B08DC91BD0}">
      <dgm:prSet/>
      <dgm:spPr/>
      <dgm:t>
        <a:bodyPr/>
        <a:lstStyle/>
        <a:p>
          <a:endParaRPr lang="en-US"/>
        </a:p>
      </dgm:t>
    </dgm:pt>
    <dgm:pt modelId="{0FF5788A-7C22-490B-9272-6D2CC3D41A15}" type="sibTrans" cxnId="{A1CC6972-0260-461B-B384-32B08DC91BD0}">
      <dgm:prSet/>
      <dgm:spPr/>
      <dgm:t>
        <a:bodyPr/>
        <a:lstStyle/>
        <a:p>
          <a:endParaRPr lang="en-US"/>
        </a:p>
      </dgm:t>
    </dgm:pt>
    <dgm:pt modelId="{E8BE1076-B5FC-4B00-B67A-C2243DDDAAC1}">
      <dgm:prSet custT="1"/>
      <dgm:spPr/>
      <dgm:t>
        <a:bodyPr/>
        <a:lstStyle/>
        <a:p>
          <a:r>
            <a:rPr lang="en-US" sz="1050"/>
            <a:t>•	</a:t>
          </a:r>
          <a:r>
            <a:rPr lang="en-US" sz="1050" b="1"/>
            <a:t>For deeper wounds, you may need stitches. The provider may give you a tetanus shot if you have not had one in the last 5 years. You may also need to take antibiotics. If there is an infection that has spread, you may receive antibiotics through a vein (IV). For a bad bite, you may need surgery to repair the damage.</a:t>
          </a:r>
          <a:endParaRPr lang="en-US" sz="1050" b="1" dirty="0"/>
        </a:p>
      </dgm:t>
    </dgm:pt>
    <dgm:pt modelId="{B5CAABB2-E209-425D-93B3-C91B447DA163}" type="parTrans" cxnId="{34B69C02-1D0D-4D54-9750-C43F8FC918EC}">
      <dgm:prSet/>
      <dgm:spPr/>
      <dgm:t>
        <a:bodyPr/>
        <a:lstStyle/>
        <a:p>
          <a:endParaRPr lang="en-US"/>
        </a:p>
      </dgm:t>
    </dgm:pt>
    <dgm:pt modelId="{DA94A46A-0046-4D01-ADD3-F7DAE7B38CBB}" type="sibTrans" cxnId="{34B69C02-1D0D-4D54-9750-C43F8FC918EC}">
      <dgm:prSet/>
      <dgm:spPr/>
      <dgm:t>
        <a:bodyPr/>
        <a:lstStyle/>
        <a:p>
          <a:endParaRPr lang="en-US"/>
        </a:p>
      </dgm:t>
    </dgm:pt>
    <dgm:pt modelId="{634452BC-199B-4198-BD0A-7635EC388A3D}" type="pres">
      <dgm:prSet presAssocID="{5B189C79-D290-4006-9C88-9D8B0667F206}" presName="vert0" presStyleCnt="0">
        <dgm:presLayoutVars>
          <dgm:dir/>
          <dgm:animOne val="branch"/>
          <dgm:animLvl val="lvl"/>
        </dgm:presLayoutVars>
      </dgm:prSet>
      <dgm:spPr/>
    </dgm:pt>
    <dgm:pt modelId="{C17C1245-3C50-4432-9718-8033D28F86BE}" type="pres">
      <dgm:prSet presAssocID="{20200C08-3B28-4A97-A6C4-CBBEBF89AB19}" presName="thickLine" presStyleLbl="alignNode1" presStyleIdx="0" presStyleCnt="13"/>
      <dgm:spPr/>
    </dgm:pt>
    <dgm:pt modelId="{FD146137-519B-4C82-BE9D-7CDCF2D92F95}" type="pres">
      <dgm:prSet presAssocID="{20200C08-3B28-4A97-A6C4-CBBEBF89AB19}" presName="horz1" presStyleCnt="0"/>
      <dgm:spPr/>
    </dgm:pt>
    <dgm:pt modelId="{8DAE76EA-675E-4BFF-BC2C-053FF6A6C8C4}" type="pres">
      <dgm:prSet presAssocID="{20200C08-3B28-4A97-A6C4-CBBEBF89AB19}" presName="tx1" presStyleLbl="revTx" presStyleIdx="0" presStyleCnt="13"/>
      <dgm:spPr/>
    </dgm:pt>
    <dgm:pt modelId="{FFDC35E0-3A38-4B10-8966-D3602217C85B}" type="pres">
      <dgm:prSet presAssocID="{20200C08-3B28-4A97-A6C4-CBBEBF89AB19}" presName="vert1" presStyleCnt="0"/>
      <dgm:spPr/>
    </dgm:pt>
    <dgm:pt modelId="{C0A8DBE9-AE47-4384-8C1C-5D04171FC862}" type="pres">
      <dgm:prSet presAssocID="{20FB0654-B85D-4776-95D3-6F9831E823AF}" presName="thickLine" presStyleLbl="alignNode1" presStyleIdx="1" presStyleCnt="13"/>
      <dgm:spPr/>
    </dgm:pt>
    <dgm:pt modelId="{35047884-570B-415E-BE9F-FEE79EB75956}" type="pres">
      <dgm:prSet presAssocID="{20FB0654-B85D-4776-95D3-6F9831E823AF}" presName="horz1" presStyleCnt="0"/>
      <dgm:spPr/>
    </dgm:pt>
    <dgm:pt modelId="{FBC4AA09-0523-4A97-ADAF-06A9A9548D20}" type="pres">
      <dgm:prSet presAssocID="{20FB0654-B85D-4776-95D3-6F9831E823AF}" presName="tx1" presStyleLbl="revTx" presStyleIdx="1" presStyleCnt="13"/>
      <dgm:spPr/>
    </dgm:pt>
    <dgm:pt modelId="{F9B27771-EB78-42ED-9548-D11B1A80E17B}" type="pres">
      <dgm:prSet presAssocID="{20FB0654-B85D-4776-95D3-6F9831E823AF}" presName="vert1" presStyleCnt="0"/>
      <dgm:spPr/>
    </dgm:pt>
    <dgm:pt modelId="{610F3D70-D929-4EC8-B1FB-0784833CB754}" type="pres">
      <dgm:prSet presAssocID="{DE52CEFF-B0DB-4504-BD64-A4B57001B021}" presName="thickLine" presStyleLbl="alignNode1" presStyleIdx="2" presStyleCnt="13"/>
      <dgm:spPr/>
    </dgm:pt>
    <dgm:pt modelId="{505E0AE0-D21F-4928-B558-FA36723DBC03}" type="pres">
      <dgm:prSet presAssocID="{DE52CEFF-B0DB-4504-BD64-A4B57001B021}" presName="horz1" presStyleCnt="0"/>
      <dgm:spPr/>
    </dgm:pt>
    <dgm:pt modelId="{7038A9E3-7523-459B-950A-5F92E357FDB4}" type="pres">
      <dgm:prSet presAssocID="{DE52CEFF-B0DB-4504-BD64-A4B57001B021}" presName="tx1" presStyleLbl="revTx" presStyleIdx="2" presStyleCnt="13"/>
      <dgm:spPr/>
    </dgm:pt>
    <dgm:pt modelId="{9852400B-79D9-445D-9018-0B70ADAABB93}" type="pres">
      <dgm:prSet presAssocID="{DE52CEFF-B0DB-4504-BD64-A4B57001B021}" presName="vert1" presStyleCnt="0"/>
      <dgm:spPr/>
    </dgm:pt>
    <dgm:pt modelId="{4E61FCE9-689A-4221-8ED7-00BF0068844C}" type="pres">
      <dgm:prSet presAssocID="{92F79818-BE02-4CA1-8A1B-E0CB509B8545}" presName="thickLine" presStyleLbl="alignNode1" presStyleIdx="3" presStyleCnt="13"/>
      <dgm:spPr/>
    </dgm:pt>
    <dgm:pt modelId="{1D6023B0-ABE3-489D-A819-67A77A22665D}" type="pres">
      <dgm:prSet presAssocID="{92F79818-BE02-4CA1-8A1B-E0CB509B8545}" presName="horz1" presStyleCnt="0"/>
      <dgm:spPr/>
    </dgm:pt>
    <dgm:pt modelId="{848428EE-2910-41B7-9D50-C10AB3F3D778}" type="pres">
      <dgm:prSet presAssocID="{92F79818-BE02-4CA1-8A1B-E0CB509B8545}" presName="tx1" presStyleLbl="revTx" presStyleIdx="3" presStyleCnt="13"/>
      <dgm:spPr/>
    </dgm:pt>
    <dgm:pt modelId="{D82D1D6B-123D-4962-A617-0B8F3B199509}" type="pres">
      <dgm:prSet presAssocID="{92F79818-BE02-4CA1-8A1B-E0CB509B8545}" presName="vert1" presStyleCnt="0"/>
      <dgm:spPr/>
    </dgm:pt>
    <dgm:pt modelId="{EC59D9B9-AF9F-43F4-A4F2-0DE91411BD06}" type="pres">
      <dgm:prSet presAssocID="{9040D66D-5CBD-444B-8C39-F6050315D6A9}" presName="thickLine" presStyleLbl="alignNode1" presStyleIdx="4" presStyleCnt="13"/>
      <dgm:spPr/>
    </dgm:pt>
    <dgm:pt modelId="{B04F9085-BE95-48D1-9C85-0F951E1196BA}" type="pres">
      <dgm:prSet presAssocID="{9040D66D-5CBD-444B-8C39-F6050315D6A9}" presName="horz1" presStyleCnt="0"/>
      <dgm:spPr/>
    </dgm:pt>
    <dgm:pt modelId="{5C2402F0-68C1-455F-90C0-BA48F1477394}" type="pres">
      <dgm:prSet presAssocID="{9040D66D-5CBD-444B-8C39-F6050315D6A9}" presName="tx1" presStyleLbl="revTx" presStyleIdx="4" presStyleCnt="13"/>
      <dgm:spPr/>
    </dgm:pt>
    <dgm:pt modelId="{E1DDC126-1DB9-490C-B95A-2A66FC77E708}" type="pres">
      <dgm:prSet presAssocID="{9040D66D-5CBD-444B-8C39-F6050315D6A9}" presName="vert1" presStyleCnt="0"/>
      <dgm:spPr/>
    </dgm:pt>
    <dgm:pt modelId="{4A21B97E-8DA5-4796-95B6-F999D983EB3B}" type="pres">
      <dgm:prSet presAssocID="{BD0F410B-CEB5-4B56-919C-B23C76FEBF9D}" presName="thickLine" presStyleLbl="alignNode1" presStyleIdx="5" presStyleCnt="13"/>
      <dgm:spPr/>
    </dgm:pt>
    <dgm:pt modelId="{C5A25CF0-1EEA-4333-B1A4-70929EDFFD75}" type="pres">
      <dgm:prSet presAssocID="{BD0F410B-CEB5-4B56-919C-B23C76FEBF9D}" presName="horz1" presStyleCnt="0"/>
      <dgm:spPr/>
    </dgm:pt>
    <dgm:pt modelId="{0BE613CE-90B2-4CF3-8DF7-2175A78486B2}" type="pres">
      <dgm:prSet presAssocID="{BD0F410B-CEB5-4B56-919C-B23C76FEBF9D}" presName="tx1" presStyleLbl="revTx" presStyleIdx="5" presStyleCnt="13"/>
      <dgm:spPr/>
    </dgm:pt>
    <dgm:pt modelId="{1F6D57B2-47F4-47A6-9DFC-ED3B23C9867F}" type="pres">
      <dgm:prSet presAssocID="{BD0F410B-CEB5-4B56-919C-B23C76FEBF9D}" presName="vert1" presStyleCnt="0"/>
      <dgm:spPr/>
    </dgm:pt>
    <dgm:pt modelId="{C6628BE0-01A5-4B46-9DCB-35B10EB0DE12}" type="pres">
      <dgm:prSet presAssocID="{5AE4786E-AF23-4480-A76C-60888845F7F8}" presName="thickLine" presStyleLbl="alignNode1" presStyleIdx="6" presStyleCnt="13"/>
      <dgm:spPr/>
    </dgm:pt>
    <dgm:pt modelId="{9AD3C79A-E41A-45E8-AA6E-893CB8DA5DE8}" type="pres">
      <dgm:prSet presAssocID="{5AE4786E-AF23-4480-A76C-60888845F7F8}" presName="horz1" presStyleCnt="0"/>
      <dgm:spPr/>
    </dgm:pt>
    <dgm:pt modelId="{6BBC025C-BD25-4DB1-B4F1-706C842A084A}" type="pres">
      <dgm:prSet presAssocID="{5AE4786E-AF23-4480-A76C-60888845F7F8}" presName="tx1" presStyleLbl="revTx" presStyleIdx="6" presStyleCnt="13"/>
      <dgm:spPr/>
    </dgm:pt>
    <dgm:pt modelId="{9EF10168-0AC7-4CEA-B7A3-50FA7E5436AB}" type="pres">
      <dgm:prSet presAssocID="{5AE4786E-AF23-4480-A76C-60888845F7F8}" presName="vert1" presStyleCnt="0"/>
      <dgm:spPr/>
    </dgm:pt>
    <dgm:pt modelId="{4C222616-DBC0-40C4-B3B5-EA88A4D90827}" type="pres">
      <dgm:prSet presAssocID="{0D84EA13-A58E-4F0C-B248-EBF69BB93378}" presName="thickLine" presStyleLbl="alignNode1" presStyleIdx="7" presStyleCnt="13"/>
      <dgm:spPr/>
    </dgm:pt>
    <dgm:pt modelId="{D04D3968-CD26-4F2E-9AFD-D10744A2F360}" type="pres">
      <dgm:prSet presAssocID="{0D84EA13-A58E-4F0C-B248-EBF69BB93378}" presName="horz1" presStyleCnt="0"/>
      <dgm:spPr/>
    </dgm:pt>
    <dgm:pt modelId="{91787AD2-4775-4B6A-AD6D-98F2576BD8FD}" type="pres">
      <dgm:prSet presAssocID="{0D84EA13-A58E-4F0C-B248-EBF69BB93378}" presName="tx1" presStyleLbl="revTx" presStyleIdx="7" presStyleCnt="13"/>
      <dgm:spPr/>
    </dgm:pt>
    <dgm:pt modelId="{0942E7F9-5060-4DCA-B2FD-28F512BF6E15}" type="pres">
      <dgm:prSet presAssocID="{0D84EA13-A58E-4F0C-B248-EBF69BB93378}" presName="vert1" presStyleCnt="0"/>
      <dgm:spPr/>
    </dgm:pt>
    <dgm:pt modelId="{F2EDF003-B6AA-4532-A998-0ED9E4E771AE}" type="pres">
      <dgm:prSet presAssocID="{F6999169-77A8-4D26-8075-1FDC709378BC}" presName="thickLine" presStyleLbl="alignNode1" presStyleIdx="8" presStyleCnt="13"/>
      <dgm:spPr/>
    </dgm:pt>
    <dgm:pt modelId="{61187D4B-BD17-4227-AB40-3D64DFD7C3C3}" type="pres">
      <dgm:prSet presAssocID="{F6999169-77A8-4D26-8075-1FDC709378BC}" presName="horz1" presStyleCnt="0"/>
      <dgm:spPr/>
    </dgm:pt>
    <dgm:pt modelId="{E6973EC7-F2A6-4255-9C59-6DD41810CAB3}" type="pres">
      <dgm:prSet presAssocID="{F6999169-77A8-4D26-8075-1FDC709378BC}" presName="tx1" presStyleLbl="revTx" presStyleIdx="8" presStyleCnt="13"/>
      <dgm:spPr/>
    </dgm:pt>
    <dgm:pt modelId="{0964C45E-862E-49E6-89FD-74ACBA88DEF1}" type="pres">
      <dgm:prSet presAssocID="{F6999169-77A8-4D26-8075-1FDC709378BC}" presName="vert1" presStyleCnt="0"/>
      <dgm:spPr/>
    </dgm:pt>
    <dgm:pt modelId="{ED336C6B-562E-4E02-8E80-A6435FF29078}" type="pres">
      <dgm:prSet presAssocID="{63C251DD-46FF-40BA-8C56-76E4ECE59CB6}" presName="thickLine" presStyleLbl="alignNode1" presStyleIdx="9" presStyleCnt="13"/>
      <dgm:spPr/>
    </dgm:pt>
    <dgm:pt modelId="{D13F8D6A-523D-45A2-9717-7C61F341E3EA}" type="pres">
      <dgm:prSet presAssocID="{63C251DD-46FF-40BA-8C56-76E4ECE59CB6}" presName="horz1" presStyleCnt="0"/>
      <dgm:spPr/>
    </dgm:pt>
    <dgm:pt modelId="{DF39BAB5-20FA-459A-8052-485633FF45F6}" type="pres">
      <dgm:prSet presAssocID="{63C251DD-46FF-40BA-8C56-76E4ECE59CB6}" presName="tx1" presStyleLbl="revTx" presStyleIdx="9" presStyleCnt="13"/>
      <dgm:spPr/>
    </dgm:pt>
    <dgm:pt modelId="{9769608E-DEF0-4B7E-8951-8E2E0B002E63}" type="pres">
      <dgm:prSet presAssocID="{63C251DD-46FF-40BA-8C56-76E4ECE59CB6}" presName="vert1" presStyleCnt="0"/>
      <dgm:spPr/>
    </dgm:pt>
    <dgm:pt modelId="{E38FB47F-81ED-4D6F-A1A6-371164F2DF7A}" type="pres">
      <dgm:prSet presAssocID="{D8DE38E8-81EB-4DC9-B1D5-C0195F60FDA5}" presName="thickLine" presStyleLbl="alignNode1" presStyleIdx="10" presStyleCnt="13"/>
      <dgm:spPr/>
    </dgm:pt>
    <dgm:pt modelId="{86DFD59E-1374-400D-B688-9260DCA80C13}" type="pres">
      <dgm:prSet presAssocID="{D8DE38E8-81EB-4DC9-B1D5-C0195F60FDA5}" presName="horz1" presStyleCnt="0"/>
      <dgm:spPr/>
    </dgm:pt>
    <dgm:pt modelId="{6D42856C-D733-406D-BB2B-7ADFB94B2570}" type="pres">
      <dgm:prSet presAssocID="{D8DE38E8-81EB-4DC9-B1D5-C0195F60FDA5}" presName="tx1" presStyleLbl="revTx" presStyleIdx="10" presStyleCnt="13"/>
      <dgm:spPr/>
    </dgm:pt>
    <dgm:pt modelId="{FAE5DB00-AC03-4064-88A9-4C8FA8834A26}" type="pres">
      <dgm:prSet presAssocID="{D8DE38E8-81EB-4DC9-B1D5-C0195F60FDA5}" presName="vert1" presStyleCnt="0"/>
      <dgm:spPr/>
    </dgm:pt>
    <dgm:pt modelId="{242E520F-B514-4BA7-B912-F0BA0E4A6AF2}" type="pres">
      <dgm:prSet presAssocID="{306DA152-246B-4FD7-854D-920C0792C5C9}" presName="thickLine" presStyleLbl="alignNode1" presStyleIdx="11" presStyleCnt="13"/>
      <dgm:spPr/>
    </dgm:pt>
    <dgm:pt modelId="{A1A4E5E6-B949-44DA-81A3-EA2E855C1782}" type="pres">
      <dgm:prSet presAssocID="{306DA152-246B-4FD7-854D-920C0792C5C9}" presName="horz1" presStyleCnt="0"/>
      <dgm:spPr/>
    </dgm:pt>
    <dgm:pt modelId="{A0858446-B251-404B-917F-43A563258E64}" type="pres">
      <dgm:prSet presAssocID="{306DA152-246B-4FD7-854D-920C0792C5C9}" presName="tx1" presStyleLbl="revTx" presStyleIdx="11" presStyleCnt="13"/>
      <dgm:spPr/>
    </dgm:pt>
    <dgm:pt modelId="{7214E392-2A0C-4A87-A655-8AA54D89C58D}" type="pres">
      <dgm:prSet presAssocID="{306DA152-246B-4FD7-854D-920C0792C5C9}" presName="vert1" presStyleCnt="0"/>
      <dgm:spPr/>
    </dgm:pt>
    <dgm:pt modelId="{46FD0ABB-DF09-4B70-AE06-93FF7E9D8994}" type="pres">
      <dgm:prSet presAssocID="{E8BE1076-B5FC-4B00-B67A-C2243DDDAAC1}" presName="thickLine" presStyleLbl="alignNode1" presStyleIdx="12" presStyleCnt="13"/>
      <dgm:spPr/>
    </dgm:pt>
    <dgm:pt modelId="{916E0A3D-CB62-427D-8BCE-477CA183545E}" type="pres">
      <dgm:prSet presAssocID="{E8BE1076-B5FC-4B00-B67A-C2243DDDAAC1}" presName="horz1" presStyleCnt="0"/>
      <dgm:spPr/>
    </dgm:pt>
    <dgm:pt modelId="{ABC44C7D-A1B8-45C2-9E1C-199049D09ED9}" type="pres">
      <dgm:prSet presAssocID="{E8BE1076-B5FC-4B00-B67A-C2243DDDAAC1}" presName="tx1" presStyleLbl="revTx" presStyleIdx="12" presStyleCnt="13"/>
      <dgm:spPr/>
    </dgm:pt>
    <dgm:pt modelId="{9890CD84-0E1F-41B3-860A-D85C129F22C9}" type="pres">
      <dgm:prSet presAssocID="{E8BE1076-B5FC-4B00-B67A-C2243DDDAAC1}" presName="vert1" presStyleCnt="0"/>
      <dgm:spPr/>
    </dgm:pt>
  </dgm:ptLst>
  <dgm:cxnLst>
    <dgm:cxn modelId="{EA095402-0E83-4D11-A490-810E322EFFD3}" type="presOf" srcId="{5AE4786E-AF23-4480-A76C-60888845F7F8}" destId="{6BBC025C-BD25-4DB1-B4F1-706C842A084A}" srcOrd="0" destOrd="0" presId="urn:microsoft.com/office/officeart/2008/layout/LinedList"/>
    <dgm:cxn modelId="{34B69C02-1D0D-4D54-9750-C43F8FC918EC}" srcId="{5B189C79-D290-4006-9C88-9D8B0667F206}" destId="{E8BE1076-B5FC-4B00-B67A-C2243DDDAAC1}" srcOrd="12" destOrd="0" parTransId="{B5CAABB2-E209-425D-93B3-C91B447DA163}" sibTransId="{DA94A46A-0046-4D01-ADD3-F7DAE7B38CBB}"/>
    <dgm:cxn modelId="{03E88308-1BC3-45B2-96B7-70B423C1A270}" srcId="{5B189C79-D290-4006-9C88-9D8B0667F206}" destId="{F6999169-77A8-4D26-8075-1FDC709378BC}" srcOrd="8" destOrd="0" parTransId="{DE04D832-3E39-4C89-941C-5531B46DB1A4}" sibTransId="{F5E67D0D-361E-4962-8751-CCDED65F2220}"/>
    <dgm:cxn modelId="{98BA630C-5B25-44C3-8FB7-9D839C299CBB}" type="presOf" srcId="{63C251DD-46FF-40BA-8C56-76E4ECE59CB6}" destId="{DF39BAB5-20FA-459A-8052-485633FF45F6}" srcOrd="0" destOrd="0" presId="urn:microsoft.com/office/officeart/2008/layout/LinedList"/>
    <dgm:cxn modelId="{F7811E29-7E4F-44D6-9437-0FF9730F1D4D}" type="presOf" srcId="{306DA152-246B-4FD7-854D-920C0792C5C9}" destId="{A0858446-B251-404B-917F-43A563258E64}" srcOrd="0" destOrd="0" presId="urn:microsoft.com/office/officeart/2008/layout/LinedList"/>
    <dgm:cxn modelId="{73E27E2C-959B-453D-8797-D6673A50C12B}" srcId="{5B189C79-D290-4006-9C88-9D8B0667F206}" destId="{DE52CEFF-B0DB-4504-BD64-A4B57001B021}" srcOrd="2" destOrd="0" parTransId="{8AEFF5AA-6915-477B-AD84-40D613F4A3CB}" sibTransId="{032D3860-70B2-458C-8C0C-D01717739D05}"/>
    <dgm:cxn modelId="{ABC23637-092F-4147-884A-D08A83DCEAC5}" type="presOf" srcId="{E8BE1076-B5FC-4B00-B67A-C2243DDDAAC1}" destId="{ABC44C7D-A1B8-45C2-9E1C-199049D09ED9}" srcOrd="0" destOrd="0" presId="urn:microsoft.com/office/officeart/2008/layout/LinedList"/>
    <dgm:cxn modelId="{E661BA3F-1863-4E29-A2FD-0C062BD48BA6}" type="presOf" srcId="{20200C08-3B28-4A97-A6C4-CBBEBF89AB19}" destId="{8DAE76EA-675E-4BFF-BC2C-053FF6A6C8C4}" srcOrd="0" destOrd="0" presId="urn:microsoft.com/office/officeart/2008/layout/LinedList"/>
    <dgm:cxn modelId="{F6FDC35C-B84C-4AC1-8A31-017F2B23B920}" srcId="{5B189C79-D290-4006-9C88-9D8B0667F206}" destId="{BD0F410B-CEB5-4B56-919C-B23C76FEBF9D}" srcOrd="5" destOrd="0" parTransId="{7CD483B6-43C9-4D38-9BF8-511FB0A0461C}" sibTransId="{7B35DE3B-4557-41A6-9D05-5AADE43A7177}"/>
    <dgm:cxn modelId="{E54D2068-CA82-46E4-A71D-3E4DA3A5DD7A}" srcId="{5B189C79-D290-4006-9C88-9D8B0667F206}" destId="{92F79818-BE02-4CA1-8A1B-E0CB509B8545}" srcOrd="3" destOrd="0" parTransId="{6C86EF36-6C21-4437-8F32-96308AABF142}" sibTransId="{512E36B6-37C1-4716-B414-B2AB191504BE}"/>
    <dgm:cxn modelId="{A6179868-91D3-4AFB-A1F7-6F877F180EFA}" srcId="{5B189C79-D290-4006-9C88-9D8B0667F206}" destId="{63C251DD-46FF-40BA-8C56-76E4ECE59CB6}" srcOrd="9" destOrd="0" parTransId="{17AE2E7B-1DE8-4060-A6F5-371B86CC0FD6}" sibTransId="{E3606B7E-DB5C-4014-A121-1F75E1FA2085}"/>
    <dgm:cxn modelId="{A1CC6972-0260-461B-B384-32B08DC91BD0}" srcId="{5B189C79-D290-4006-9C88-9D8B0667F206}" destId="{306DA152-246B-4FD7-854D-920C0792C5C9}" srcOrd="11" destOrd="0" parTransId="{83613B5A-F686-418A-ACA4-9F9504798653}" sibTransId="{0FF5788A-7C22-490B-9272-6D2CC3D41A15}"/>
    <dgm:cxn modelId="{F6DE9585-7D22-4B85-99E1-49C126C0E3FA}" srcId="{5B189C79-D290-4006-9C88-9D8B0667F206}" destId="{0D84EA13-A58E-4F0C-B248-EBF69BB93378}" srcOrd="7" destOrd="0" parTransId="{009D66F7-B48C-461B-A879-7078807FAC6C}" sibTransId="{B4A34F83-0F5A-4C1F-88D3-B4116756877F}"/>
    <dgm:cxn modelId="{E73C0289-E644-47B0-A813-C00588C27F46}" srcId="{5B189C79-D290-4006-9C88-9D8B0667F206}" destId="{20200C08-3B28-4A97-A6C4-CBBEBF89AB19}" srcOrd="0" destOrd="0" parTransId="{3836D96D-B351-40D2-8012-BB54C62C3B14}" sibTransId="{205BA4B8-BD8F-4B28-8042-49077309390C}"/>
    <dgm:cxn modelId="{262953B0-7FB2-4A60-B2B9-D5802C4FF30C}" srcId="{5B189C79-D290-4006-9C88-9D8B0667F206}" destId="{D8DE38E8-81EB-4DC9-B1D5-C0195F60FDA5}" srcOrd="10" destOrd="0" parTransId="{C367DC9D-6261-4B05-BF45-F9EE734E434F}" sibTransId="{D34B1CA0-776A-4804-9709-21A7E18C2BD6}"/>
    <dgm:cxn modelId="{77EDFFB2-CA6F-485C-86E8-D0FDF6CEF521}" type="presOf" srcId="{20FB0654-B85D-4776-95D3-6F9831E823AF}" destId="{FBC4AA09-0523-4A97-ADAF-06A9A9548D20}" srcOrd="0" destOrd="0" presId="urn:microsoft.com/office/officeart/2008/layout/LinedList"/>
    <dgm:cxn modelId="{B4932DB3-5966-49DB-9EBF-3EFA41882322}" type="presOf" srcId="{BD0F410B-CEB5-4B56-919C-B23C76FEBF9D}" destId="{0BE613CE-90B2-4CF3-8DF7-2175A78486B2}" srcOrd="0" destOrd="0" presId="urn:microsoft.com/office/officeart/2008/layout/LinedList"/>
    <dgm:cxn modelId="{188E4BB8-9774-4525-8C7C-CAE1D4ED8960}" type="presOf" srcId="{9040D66D-5CBD-444B-8C39-F6050315D6A9}" destId="{5C2402F0-68C1-455F-90C0-BA48F1477394}" srcOrd="0" destOrd="0" presId="urn:microsoft.com/office/officeart/2008/layout/LinedList"/>
    <dgm:cxn modelId="{CF94A5C0-0C70-4B8A-A89B-E9619A863233}" type="presOf" srcId="{DE52CEFF-B0DB-4504-BD64-A4B57001B021}" destId="{7038A9E3-7523-459B-950A-5F92E357FDB4}" srcOrd="0" destOrd="0" presId="urn:microsoft.com/office/officeart/2008/layout/LinedList"/>
    <dgm:cxn modelId="{B2ECBFC3-28D3-4120-91D5-0F4ADB9FF452}" type="presOf" srcId="{0D84EA13-A58E-4F0C-B248-EBF69BB93378}" destId="{91787AD2-4775-4B6A-AD6D-98F2576BD8FD}" srcOrd="0" destOrd="0" presId="urn:microsoft.com/office/officeart/2008/layout/LinedList"/>
    <dgm:cxn modelId="{5A2C64C6-B519-4C29-903F-F372EA83333B}" srcId="{5B189C79-D290-4006-9C88-9D8B0667F206}" destId="{5AE4786E-AF23-4480-A76C-60888845F7F8}" srcOrd="6" destOrd="0" parTransId="{F9622AC9-B206-42EF-9E1D-21B832081B15}" sibTransId="{8FCEB452-D9FC-4381-8757-2F5ECBE058E5}"/>
    <dgm:cxn modelId="{01F9E6D2-7B7F-42C7-AAD4-4B3ED9D9D6F9}" srcId="{5B189C79-D290-4006-9C88-9D8B0667F206}" destId="{20FB0654-B85D-4776-95D3-6F9831E823AF}" srcOrd="1" destOrd="0" parTransId="{FE9153FF-961A-4C30-A2DC-37F46D594385}" sibTransId="{43F47340-5D88-4A56-9DF7-FAC2FE509C0C}"/>
    <dgm:cxn modelId="{BEE1E4D5-F568-4798-844A-4DFF37B6854A}" type="presOf" srcId="{92F79818-BE02-4CA1-8A1B-E0CB509B8545}" destId="{848428EE-2910-41B7-9D50-C10AB3F3D778}" srcOrd="0" destOrd="0" presId="urn:microsoft.com/office/officeart/2008/layout/LinedList"/>
    <dgm:cxn modelId="{F903A7EB-17E2-4CF9-90A2-1C507CB84CE6}" type="presOf" srcId="{F6999169-77A8-4D26-8075-1FDC709378BC}" destId="{E6973EC7-F2A6-4255-9C59-6DD41810CAB3}" srcOrd="0" destOrd="0" presId="urn:microsoft.com/office/officeart/2008/layout/LinedList"/>
    <dgm:cxn modelId="{7B7750F2-1D69-4604-8DD3-FAD16C722A64}" type="presOf" srcId="{5B189C79-D290-4006-9C88-9D8B0667F206}" destId="{634452BC-199B-4198-BD0A-7635EC388A3D}" srcOrd="0" destOrd="0" presId="urn:microsoft.com/office/officeart/2008/layout/LinedList"/>
    <dgm:cxn modelId="{5E8764F4-05C2-4013-9761-1FAFBC71434B}" type="presOf" srcId="{D8DE38E8-81EB-4DC9-B1D5-C0195F60FDA5}" destId="{6D42856C-D733-406D-BB2B-7ADFB94B2570}" srcOrd="0" destOrd="0" presId="urn:microsoft.com/office/officeart/2008/layout/LinedList"/>
    <dgm:cxn modelId="{C5264AF4-20DC-4C91-8150-3FD3FAC4C7D2}" srcId="{5B189C79-D290-4006-9C88-9D8B0667F206}" destId="{9040D66D-5CBD-444B-8C39-F6050315D6A9}" srcOrd="4" destOrd="0" parTransId="{38020172-E61B-40AD-965C-FA454AE5CF20}" sibTransId="{353270E0-8C94-4438-B578-DD16FE0BF0DD}"/>
    <dgm:cxn modelId="{F3D5AD4B-C099-4B1B-B726-8F3C635841E1}" type="presParOf" srcId="{634452BC-199B-4198-BD0A-7635EC388A3D}" destId="{C17C1245-3C50-4432-9718-8033D28F86BE}" srcOrd="0" destOrd="0" presId="urn:microsoft.com/office/officeart/2008/layout/LinedList"/>
    <dgm:cxn modelId="{44D201E1-2EDA-46D6-BC9D-5D4438DA29C3}" type="presParOf" srcId="{634452BC-199B-4198-BD0A-7635EC388A3D}" destId="{FD146137-519B-4C82-BE9D-7CDCF2D92F95}" srcOrd="1" destOrd="0" presId="urn:microsoft.com/office/officeart/2008/layout/LinedList"/>
    <dgm:cxn modelId="{C6A6EA60-6FE3-41D5-BC4D-B50B3467A108}" type="presParOf" srcId="{FD146137-519B-4C82-BE9D-7CDCF2D92F95}" destId="{8DAE76EA-675E-4BFF-BC2C-053FF6A6C8C4}" srcOrd="0" destOrd="0" presId="urn:microsoft.com/office/officeart/2008/layout/LinedList"/>
    <dgm:cxn modelId="{6F383698-B277-45E9-983E-205CC3678232}" type="presParOf" srcId="{FD146137-519B-4C82-BE9D-7CDCF2D92F95}" destId="{FFDC35E0-3A38-4B10-8966-D3602217C85B}" srcOrd="1" destOrd="0" presId="urn:microsoft.com/office/officeart/2008/layout/LinedList"/>
    <dgm:cxn modelId="{AA0FBCA7-2D4C-4A4B-96D9-CB6E4158FCFA}" type="presParOf" srcId="{634452BC-199B-4198-BD0A-7635EC388A3D}" destId="{C0A8DBE9-AE47-4384-8C1C-5D04171FC862}" srcOrd="2" destOrd="0" presId="urn:microsoft.com/office/officeart/2008/layout/LinedList"/>
    <dgm:cxn modelId="{2C573805-89F5-493D-9C5D-48698941A375}" type="presParOf" srcId="{634452BC-199B-4198-BD0A-7635EC388A3D}" destId="{35047884-570B-415E-BE9F-FEE79EB75956}" srcOrd="3" destOrd="0" presId="urn:microsoft.com/office/officeart/2008/layout/LinedList"/>
    <dgm:cxn modelId="{8A0198E2-E08F-4137-BA8E-BE0B7136E82E}" type="presParOf" srcId="{35047884-570B-415E-BE9F-FEE79EB75956}" destId="{FBC4AA09-0523-4A97-ADAF-06A9A9548D20}" srcOrd="0" destOrd="0" presId="urn:microsoft.com/office/officeart/2008/layout/LinedList"/>
    <dgm:cxn modelId="{3CA5F4D9-D465-4EEC-9BCD-2C45A2A98EBF}" type="presParOf" srcId="{35047884-570B-415E-BE9F-FEE79EB75956}" destId="{F9B27771-EB78-42ED-9548-D11B1A80E17B}" srcOrd="1" destOrd="0" presId="urn:microsoft.com/office/officeart/2008/layout/LinedList"/>
    <dgm:cxn modelId="{03FC6D64-C426-43E4-B2F6-4D9C3E81C80F}" type="presParOf" srcId="{634452BC-199B-4198-BD0A-7635EC388A3D}" destId="{610F3D70-D929-4EC8-B1FB-0784833CB754}" srcOrd="4" destOrd="0" presId="urn:microsoft.com/office/officeart/2008/layout/LinedList"/>
    <dgm:cxn modelId="{2E430268-DC6B-450E-9873-CADF0FB7F878}" type="presParOf" srcId="{634452BC-199B-4198-BD0A-7635EC388A3D}" destId="{505E0AE0-D21F-4928-B558-FA36723DBC03}" srcOrd="5" destOrd="0" presId="urn:microsoft.com/office/officeart/2008/layout/LinedList"/>
    <dgm:cxn modelId="{A43ED929-C332-48E0-8FFA-0FB13982F520}" type="presParOf" srcId="{505E0AE0-D21F-4928-B558-FA36723DBC03}" destId="{7038A9E3-7523-459B-950A-5F92E357FDB4}" srcOrd="0" destOrd="0" presId="urn:microsoft.com/office/officeart/2008/layout/LinedList"/>
    <dgm:cxn modelId="{C0A919D9-E347-4F17-9C39-1CED371F8291}" type="presParOf" srcId="{505E0AE0-D21F-4928-B558-FA36723DBC03}" destId="{9852400B-79D9-445D-9018-0B70ADAABB93}" srcOrd="1" destOrd="0" presId="urn:microsoft.com/office/officeart/2008/layout/LinedList"/>
    <dgm:cxn modelId="{0062712E-17EC-465C-9937-831CF2387AA0}" type="presParOf" srcId="{634452BC-199B-4198-BD0A-7635EC388A3D}" destId="{4E61FCE9-689A-4221-8ED7-00BF0068844C}" srcOrd="6" destOrd="0" presId="urn:microsoft.com/office/officeart/2008/layout/LinedList"/>
    <dgm:cxn modelId="{33EFB724-944B-4705-AC39-DAFD04CED9D6}" type="presParOf" srcId="{634452BC-199B-4198-BD0A-7635EC388A3D}" destId="{1D6023B0-ABE3-489D-A819-67A77A22665D}" srcOrd="7" destOrd="0" presId="urn:microsoft.com/office/officeart/2008/layout/LinedList"/>
    <dgm:cxn modelId="{0FE9B99A-EA1D-4E15-BB0B-2B2C48504753}" type="presParOf" srcId="{1D6023B0-ABE3-489D-A819-67A77A22665D}" destId="{848428EE-2910-41B7-9D50-C10AB3F3D778}" srcOrd="0" destOrd="0" presId="urn:microsoft.com/office/officeart/2008/layout/LinedList"/>
    <dgm:cxn modelId="{3FDF1508-B269-4302-9AAA-491C74F6DFFF}" type="presParOf" srcId="{1D6023B0-ABE3-489D-A819-67A77A22665D}" destId="{D82D1D6B-123D-4962-A617-0B8F3B199509}" srcOrd="1" destOrd="0" presId="urn:microsoft.com/office/officeart/2008/layout/LinedList"/>
    <dgm:cxn modelId="{F0BEFDA2-0424-4357-ADC7-353B6CEADD27}" type="presParOf" srcId="{634452BC-199B-4198-BD0A-7635EC388A3D}" destId="{EC59D9B9-AF9F-43F4-A4F2-0DE91411BD06}" srcOrd="8" destOrd="0" presId="urn:microsoft.com/office/officeart/2008/layout/LinedList"/>
    <dgm:cxn modelId="{8C88BD0E-908A-46F1-9087-3DD23C07287E}" type="presParOf" srcId="{634452BC-199B-4198-BD0A-7635EC388A3D}" destId="{B04F9085-BE95-48D1-9C85-0F951E1196BA}" srcOrd="9" destOrd="0" presId="urn:microsoft.com/office/officeart/2008/layout/LinedList"/>
    <dgm:cxn modelId="{17BA34EB-493F-49D1-B95B-C47844C78B01}" type="presParOf" srcId="{B04F9085-BE95-48D1-9C85-0F951E1196BA}" destId="{5C2402F0-68C1-455F-90C0-BA48F1477394}" srcOrd="0" destOrd="0" presId="urn:microsoft.com/office/officeart/2008/layout/LinedList"/>
    <dgm:cxn modelId="{6146C72C-B026-4327-B051-FA8C843F4E81}" type="presParOf" srcId="{B04F9085-BE95-48D1-9C85-0F951E1196BA}" destId="{E1DDC126-1DB9-490C-B95A-2A66FC77E708}" srcOrd="1" destOrd="0" presId="urn:microsoft.com/office/officeart/2008/layout/LinedList"/>
    <dgm:cxn modelId="{DAACE3CF-9FC4-4DB3-8215-15591A2C02F5}" type="presParOf" srcId="{634452BC-199B-4198-BD0A-7635EC388A3D}" destId="{4A21B97E-8DA5-4796-95B6-F999D983EB3B}" srcOrd="10" destOrd="0" presId="urn:microsoft.com/office/officeart/2008/layout/LinedList"/>
    <dgm:cxn modelId="{F718592D-1E82-4FC6-B430-EDCE162843CF}" type="presParOf" srcId="{634452BC-199B-4198-BD0A-7635EC388A3D}" destId="{C5A25CF0-1EEA-4333-B1A4-70929EDFFD75}" srcOrd="11" destOrd="0" presId="urn:microsoft.com/office/officeart/2008/layout/LinedList"/>
    <dgm:cxn modelId="{741E89BD-E516-41D0-B691-0C178455B79F}" type="presParOf" srcId="{C5A25CF0-1EEA-4333-B1A4-70929EDFFD75}" destId="{0BE613CE-90B2-4CF3-8DF7-2175A78486B2}" srcOrd="0" destOrd="0" presId="urn:microsoft.com/office/officeart/2008/layout/LinedList"/>
    <dgm:cxn modelId="{9AA851B9-B9C2-493D-840E-7B2275D55AB0}" type="presParOf" srcId="{C5A25CF0-1EEA-4333-B1A4-70929EDFFD75}" destId="{1F6D57B2-47F4-47A6-9DFC-ED3B23C9867F}" srcOrd="1" destOrd="0" presId="urn:microsoft.com/office/officeart/2008/layout/LinedList"/>
    <dgm:cxn modelId="{B6E1F69D-86F9-4C19-B50E-30E1336F7835}" type="presParOf" srcId="{634452BC-199B-4198-BD0A-7635EC388A3D}" destId="{C6628BE0-01A5-4B46-9DCB-35B10EB0DE12}" srcOrd="12" destOrd="0" presId="urn:microsoft.com/office/officeart/2008/layout/LinedList"/>
    <dgm:cxn modelId="{44D9A0FF-01FA-4FB9-ACEB-5E590BFCE556}" type="presParOf" srcId="{634452BC-199B-4198-BD0A-7635EC388A3D}" destId="{9AD3C79A-E41A-45E8-AA6E-893CB8DA5DE8}" srcOrd="13" destOrd="0" presId="urn:microsoft.com/office/officeart/2008/layout/LinedList"/>
    <dgm:cxn modelId="{E3EA5C62-4AD5-445D-A157-CAC7485D61BD}" type="presParOf" srcId="{9AD3C79A-E41A-45E8-AA6E-893CB8DA5DE8}" destId="{6BBC025C-BD25-4DB1-B4F1-706C842A084A}" srcOrd="0" destOrd="0" presId="urn:microsoft.com/office/officeart/2008/layout/LinedList"/>
    <dgm:cxn modelId="{E05BC9F7-D875-4D10-AAF3-5004B6818052}" type="presParOf" srcId="{9AD3C79A-E41A-45E8-AA6E-893CB8DA5DE8}" destId="{9EF10168-0AC7-4CEA-B7A3-50FA7E5436AB}" srcOrd="1" destOrd="0" presId="urn:microsoft.com/office/officeart/2008/layout/LinedList"/>
    <dgm:cxn modelId="{2D57C468-C7B8-480C-A57E-1BF798464B91}" type="presParOf" srcId="{634452BC-199B-4198-BD0A-7635EC388A3D}" destId="{4C222616-DBC0-40C4-B3B5-EA88A4D90827}" srcOrd="14" destOrd="0" presId="urn:microsoft.com/office/officeart/2008/layout/LinedList"/>
    <dgm:cxn modelId="{F9D37724-9989-4391-823F-D3586060CFEF}" type="presParOf" srcId="{634452BC-199B-4198-BD0A-7635EC388A3D}" destId="{D04D3968-CD26-4F2E-9AFD-D10744A2F360}" srcOrd="15" destOrd="0" presId="urn:microsoft.com/office/officeart/2008/layout/LinedList"/>
    <dgm:cxn modelId="{2719FDA3-74BF-447F-AE8D-3EBEBB718332}" type="presParOf" srcId="{D04D3968-CD26-4F2E-9AFD-D10744A2F360}" destId="{91787AD2-4775-4B6A-AD6D-98F2576BD8FD}" srcOrd="0" destOrd="0" presId="urn:microsoft.com/office/officeart/2008/layout/LinedList"/>
    <dgm:cxn modelId="{EC32385D-2613-4353-A6CC-BDE7D039EA28}" type="presParOf" srcId="{D04D3968-CD26-4F2E-9AFD-D10744A2F360}" destId="{0942E7F9-5060-4DCA-B2FD-28F512BF6E15}" srcOrd="1" destOrd="0" presId="urn:microsoft.com/office/officeart/2008/layout/LinedList"/>
    <dgm:cxn modelId="{A373EF5B-0893-47CC-9E4F-58F1A41F78B7}" type="presParOf" srcId="{634452BC-199B-4198-BD0A-7635EC388A3D}" destId="{F2EDF003-B6AA-4532-A998-0ED9E4E771AE}" srcOrd="16" destOrd="0" presId="urn:microsoft.com/office/officeart/2008/layout/LinedList"/>
    <dgm:cxn modelId="{5FEE439C-19D3-4872-B2ED-3BD3611088C8}" type="presParOf" srcId="{634452BC-199B-4198-BD0A-7635EC388A3D}" destId="{61187D4B-BD17-4227-AB40-3D64DFD7C3C3}" srcOrd="17" destOrd="0" presId="urn:microsoft.com/office/officeart/2008/layout/LinedList"/>
    <dgm:cxn modelId="{FA720BD6-DC10-4372-9E83-BE9580914CEC}" type="presParOf" srcId="{61187D4B-BD17-4227-AB40-3D64DFD7C3C3}" destId="{E6973EC7-F2A6-4255-9C59-6DD41810CAB3}" srcOrd="0" destOrd="0" presId="urn:microsoft.com/office/officeart/2008/layout/LinedList"/>
    <dgm:cxn modelId="{594E5292-A68E-43C3-9B07-9805938826D4}" type="presParOf" srcId="{61187D4B-BD17-4227-AB40-3D64DFD7C3C3}" destId="{0964C45E-862E-49E6-89FD-74ACBA88DEF1}" srcOrd="1" destOrd="0" presId="urn:microsoft.com/office/officeart/2008/layout/LinedList"/>
    <dgm:cxn modelId="{34CAD48B-7A19-4D17-A7B1-A6F20187A0A3}" type="presParOf" srcId="{634452BC-199B-4198-BD0A-7635EC388A3D}" destId="{ED336C6B-562E-4E02-8E80-A6435FF29078}" srcOrd="18" destOrd="0" presId="urn:microsoft.com/office/officeart/2008/layout/LinedList"/>
    <dgm:cxn modelId="{7008A3A1-374A-475E-854D-032C1682BBA4}" type="presParOf" srcId="{634452BC-199B-4198-BD0A-7635EC388A3D}" destId="{D13F8D6A-523D-45A2-9717-7C61F341E3EA}" srcOrd="19" destOrd="0" presId="urn:microsoft.com/office/officeart/2008/layout/LinedList"/>
    <dgm:cxn modelId="{127CF585-1F0C-4D66-8F9F-38D2B4CB9F10}" type="presParOf" srcId="{D13F8D6A-523D-45A2-9717-7C61F341E3EA}" destId="{DF39BAB5-20FA-459A-8052-485633FF45F6}" srcOrd="0" destOrd="0" presId="urn:microsoft.com/office/officeart/2008/layout/LinedList"/>
    <dgm:cxn modelId="{32453119-9213-4971-A62C-CC2F061F39CD}" type="presParOf" srcId="{D13F8D6A-523D-45A2-9717-7C61F341E3EA}" destId="{9769608E-DEF0-4B7E-8951-8E2E0B002E63}" srcOrd="1" destOrd="0" presId="urn:microsoft.com/office/officeart/2008/layout/LinedList"/>
    <dgm:cxn modelId="{573E73FF-B20D-40BB-9F67-3D62891BF167}" type="presParOf" srcId="{634452BC-199B-4198-BD0A-7635EC388A3D}" destId="{E38FB47F-81ED-4D6F-A1A6-371164F2DF7A}" srcOrd="20" destOrd="0" presId="urn:microsoft.com/office/officeart/2008/layout/LinedList"/>
    <dgm:cxn modelId="{21E8BB00-DE11-42FB-BA71-D8BF1D8B2E5D}" type="presParOf" srcId="{634452BC-199B-4198-BD0A-7635EC388A3D}" destId="{86DFD59E-1374-400D-B688-9260DCA80C13}" srcOrd="21" destOrd="0" presId="urn:microsoft.com/office/officeart/2008/layout/LinedList"/>
    <dgm:cxn modelId="{2765DA68-1721-4442-92F7-CD5130FAF748}" type="presParOf" srcId="{86DFD59E-1374-400D-B688-9260DCA80C13}" destId="{6D42856C-D733-406D-BB2B-7ADFB94B2570}" srcOrd="0" destOrd="0" presId="urn:microsoft.com/office/officeart/2008/layout/LinedList"/>
    <dgm:cxn modelId="{F5828FC4-4DF0-4BA5-9FC1-BAF0EFC108A1}" type="presParOf" srcId="{86DFD59E-1374-400D-B688-9260DCA80C13}" destId="{FAE5DB00-AC03-4064-88A9-4C8FA8834A26}" srcOrd="1" destOrd="0" presId="urn:microsoft.com/office/officeart/2008/layout/LinedList"/>
    <dgm:cxn modelId="{2E816F7F-7780-427D-A82E-4FA82C97797F}" type="presParOf" srcId="{634452BC-199B-4198-BD0A-7635EC388A3D}" destId="{242E520F-B514-4BA7-B912-F0BA0E4A6AF2}" srcOrd="22" destOrd="0" presId="urn:microsoft.com/office/officeart/2008/layout/LinedList"/>
    <dgm:cxn modelId="{162FCE6C-63B2-4B5F-B188-75940E8FAA6A}" type="presParOf" srcId="{634452BC-199B-4198-BD0A-7635EC388A3D}" destId="{A1A4E5E6-B949-44DA-81A3-EA2E855C1782}" srcOrd="23" destOrd="0" presId="urn:microsoft.com/office/officeart/2008/layout/LinedList"/>
    <dgm:cxn modelId="{DC96A90E-D5E9-4D57-B354-C7FF40ECE860}" type="presParOf" srcId="{A1A4E5E6-B949-44DA-81A3-EA2E855C1782}" destId="{A0858446-B251-404B-917F-43A563258E64}" srcOrd="0" destOrd="0" presId="urn:microsoft.com/office/officeart/2008/layout/LinedList"/>
    <dgm:cxn modelId="{F0C50F11-6E81-4646-AC5C-02C29A4C2BD3}" type="presParOf" srcId="{A1A4E5E6-B949-44DA-81A3-EA2E855C1782}" destId="{7214E392-2A0C-4A87-A655-8AA54D89C58D}" srcOrd="1" destOrd="0" presId="urn:microsoft.com/office/officeart/2008/layout/LinedList"/>
    <dgm:cxn modelId="{2D500099-A78D-4522-9959-7EF983815CF8}" type="presParOf" srcId="{634452BC-199B-4198-BD0A-7635EC388A3D}" destId="{46FD0ABB-DF09-4B70-AE06-93FF7E9D8994}" srcOrd="24" destOrd="0" presId="urn:microsoft.com/office/officeart/2008/layout/LinedList"/>
    <dgm:cxn modelId="{87FE9FE6-796A-419B-B418-621A4DCD6530}" type="presParOf" srcId="{634452BC-199B-4198-BD0A-7635EC388A3D}" destId="{916E0A3D-CB62-427D-8BCE-477CA183545E}" srcOrd="25" destOrd="0" presId="urn:microsoft.com/office/officeart/2008/layout/LinedList"/>
    <dgm:cxn modelId="{7DCB74BB-5C8C-4D43-9DA9-2B96EFA156AF}" type="presParOf" srcId="{916E0A3D-CB62-427D-8BCE-477CA183545E}" destId="{ABC44C7D-A1B8-45C2-9E1C-199049D09ED9}" srcOrd="0" destOrd="0" presId="urn:microsoft.com/office/officeart/2008/layout/LinedList"/>
    <dgm:cxn modelId="{74350F35-29BE-4809-A4EB-7DD9D4D8D8B5}" type="presParOf" srcId="{916E0A3D-CB62-427D-8BCE-477CA183545E}" destId="{9890CD84-0E1F-41B3-860A-D85C129F22C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9B0E9A1-1059-43CE-9893-9E565D0B9CA5}" type="doc">
      <dgm:prSet loTypeId="urn:microsoft.com/office/officeart/2005/8/layout/vList2" loCatId="list" qsTypeId="urn:microsoft.com/office/officeart/2005/8/quickstyle/simple1" qsCatId="simple" csTypeId="urn:microsoft.com/office/officeart/2005/8/colors/accent2_3" csCatId="accent2"/>
      <dgm:spPr/>
      <dgm:t>
        <a:bodyPr/>
        <a:lstStyle/>
        <a:p>
          <a:endParaRPr lang="en-US"/>
        </a:p>
      </dgm:t>
    </dgm:pt>
    <dgm:pt modelId="{89E3F456-0E3F-4424-BC19-9D14D75C0470}">
      <dgm:prSet custT="1"/>
      <dgm:spPr/>
      <dgm:t>
        <a:bodyPr/>
        <a:lstStyle/>
        <a:p>
          <a:r>
            <a:rPr lang="en-US" sz="2800" b="1" dirty="0">
              <a:solidFill>
                <a:schemeClr val="tx1"/>
              </a:solidFill>
            </a:rPr>
            <a:t>Bat encounters and bat bites:</a:t>
          </a:r>
          <a:endParaRPr lang="en-US" sz="2800" dirty="0">
            <a:solidFill>
              <a:schemeClr val="tx1"/>
            </a:solidFill>
          </a:endParaRPr>
        </a:p>
      </dgm:t>
    </dgm:pt>
    <dgm:pt modelId="{21F893F9-C376-40C9-B05A-F17D7F51B40D}" type="parTrans" cxnId="{745B9A2B-E228-479B-BB0A-01847C3D425E}">
      <dgm:prSet/>
      <dgm:spPr/>
      <dgm:t>
        <a:bodyPr/>
        <a:lstStyle/>
        <a:p>
          <a:endParaRPr lang="en-US"/>
        </a:p>
      </dgm:t>
    </dgm:pt>
    <dgm:pt modelId="{34EDBB9C-C4FE-4F4B-91F8-AB39986C5341}" type="sibTrans" cxnId="{745B9A2B-E228-479B-BB0A-01847C3D425E}">
      <dgm:prSet/>
      <dgm:spPr/>
      <dgm:t>
        <a:bodyPr/>
        <a:lstStyle/>
        <a:p>
          <a:endParaRPr lang="en-US"/>
        </a:p>
      </dgm:t>
    </dgm:pt>
    <dgm:pt modelId="{0E457171-7ACE-48BE-8B56-B0035FB01828}">
      <dgm:prSet/>
      <dgm:spPr/>
      <dgm:t>
        <a:bodyPr/>
        <a:lstStyle/>
        <a:p>
          <a:r>
            <a:rPr lang="en-US" dirty="0">
              <a:solidFill>
                <a:schemeClr val="tx1"/>
              </a:solidFill>
            </a:rPr>
            <a:t>Most people who have been bitten by a bat report a stinging or needle prick sensation. However, bat bites may not be noticed, especially if someone is asleep, and bat bites may leave little or no evidence of a wound or puncture. </a:t>
          </a:r>
        </a:p>
      </dgm:t>
    </dgm:pt>
    <dgm:pt modelId="{2200A383-D98A-4598-905B-69A5440EB04B}" type="parTrans" cxnId="{8CFC955A-D479-462B-BFD5-C46276036BF5}">
      <dgm:prSet/>
      <dgm:spPr/>
      <dgm:t>
        <a:bodyPr/>
        <a:lstStyle/>
        <a:p>
          <a:endParaRPr lang="en-US"/>
        </a:p>
      </dgm:t>
    </dgm:pt>
    <dgm:pt modelId="{C2E64251-924F-49DE-80A5-A30343E53D27}" type="sibTrans" cxnId="{8CFC955A-D479-462B-BFD5-C46276036BF5}">
      <dgm:prSet/>
      <dgm:spPr/>
      <dgm:t>
        <a:bodyPr/>
        <a:lstStyle/>
        <a:p>
          <a:endParaRPr lang="en-US"/>
        </a:p>
      </dgm:t>
    </dgm:pt>
    <dgm:pt modelId="{FEEC894B-B0B7-42C5-AA32-B5BEC9A85572}">
      <dgm:prSet/>
      <dgm:spPr/>
      <dgm:t>
        <a:bodyPr/>
        <a:lstStyle/>
        <a:p>
          <a:r>
            <a:rPr lang="en-US" dirty="0">
              <a:solidFill>
                <a:schemeClr val="tx1"/>
              </a:solidFill>
            </a:rPr>
            <a:t>Therefore, if there is any chance that there was physical contact with a bat, the bat should be tested for rabies. If the bat is not available for testing, then rabies post-exposure prophylaxis (PEP) should be administered.</a:t>
          </a:r>
        </a:p>
      </dgm:t>
    </dgm:pt>
    <dgm:pt modelId="{13923340-27F8-4EC7-870A-3B012118DA46}" type="parTrans" cxnId="{D2117B45-A00D-45B8-9CCB-5FF7895294AF}">
      <dgm:prSet/>
      <dgm:spPr/>
      <dgm:t>
        <a:bodyPr/>
        <a:lstStyle/>
        <a:p>
          <a:endParaRPr lang="en-US"/>
        </a:p>
      </dgm:t>
    </dgm:pt>
    <dgm:pt modelId="{89498218-9E0E-40BE-BBA8-D20866C12C8E}" type="sibTrans" cxnId="{D2117B45-A00D-45B8-9CCB-5FF7895294AF}">
      <dgm:prSet/>
      <dgm:spPr/>
      <dgm:t>
        <a:bodyPr/>
        <a:lstStyle/>
        <a:p>
          <a:endParaRPr lang="en-US"/>
        </a:p>
      </dgm:t>
    </dgm:pt>
    <dgm:pt modelId="{2F0BBB0F-088D-4AC4-B5BF-B2FAE317BA2E}" type="pres">
      <dgm:prSet presAssocID="{69B0E9A1-1059-43CE-9893-9E565D0B9CA5}" presName="linear" presStyleCnt="0">
        <dgm:presLayoutVars>
          <dgm:animLvl val="lvl"/>
          <dgm:resizeHandles val="exact"/>
        </dgm:presLayoutVars>
      </dgm:prSet>
      <dgm:spPr/>
    </dgm:pt>
    <dgm:pt modelId="{8220CFBA-FC28-4A88-9F6E-7A1B1D6CF4BE}" type="pres">
      <dgm:prSet presAssocID="{89E3F456-0E3F-4424-BC19-9D14D75C0470}" presName="parentText" presStyleLbl="node1" presStyleIdx="0" presStyleCnt="3">
        <dgm:presLayoutVars>
          <dgm:chMax val="0"/>
          <dgm:bulletEnabled val="1"/>
        </dgm:presLayoutVars>
      </dgm:prSet>
      <dgm:spPr/>
    </dgm:pt>
    <dgm:pt modelId="{DFCB6DB2-9622-469D-BD6F-C2776BBA84AA}" type="pres">
      <dgm:prSet presAssocID="{34EDBB9C-C4FE-4F4B-91F8-AB39986C5341}" presName="spacer" presStyleCnt="0"/>
      <dgm:spPr/>
    </dgm:pt>
    <dgm:pt modelId="{7430939E-9AF3-41DE-BE66-781A910EDC28}" type="pres">
      <dgm:prSet presAssocID="{0E457171-7ACE-48BE-8B56-B0035FB01828}" presName="parentText" presStyleLbl="node1" presStyleIdx="1" presStyleCnt="3">
        <dgm:presLayoutVars>
          <dgm:chMax val="0"/>
          <dgm:bulletEnabled val="1"/>
        </dgm:presLayoutVars>
      </dgm:prSet>
      <dgm:spPr/>
    </dgm:pt>
    <dgm:pt modelId="{4636EF85-7B00-4311-86F9-BB6BC36474F1}" type="pres">
      <dgm:prSet presAssocID="{C2E64251-924F-49DE-80A5-A30343E53D27}" presName="spacer" presStyleCnt="0"/>
      <dgm:spPr/>
    </dgm:pt>
    <dgm:pt modelId="{10C5274D-3B0D-4203-B1E5-F9C5E5370821}" type="pres">
      <dgm:prSet presAssocID="{FEEC894B-B0B7-42C5-AA32-B5BEC9A85572}" presName="parentText" presStyleLbl="node1" presStyleIdx="2" presStyleCnt="3">
        <dgm:presLayoutVars>
          <dgm:chMax val="0"/>
          <dgm:bulletEnabled val="1"/>
        </dgm:presLayoutVars>
      </dgm:prSet>
      <dgm:spPr/>
    </dgm:pt>
  </dgm:ptLst>
  <dgm:cxnLst>
    <dgm:cxn modelId="{745B9A2B-E228-479B-BB0A-01847C3D425E}" srcId="{69B0E9A1-1059-43CE-9893-9E565D0B9CA5}" destId="{89E3F456-0E3F-4424-BC19-9D14D75C0470}" srcOrd="0" destOrd="0" parTransId="{21F893F9-C376-40C9-B05A-F17D7F51B40D}" sibTransId="{34EDBB9C-C4FE-4F4B-91F8-AB39986C5341}"/>
    <dgm:cxn modelId="{81D3A736-A75D-4F25-964E-7B651DB43B69}" type="presOf" srcId="{FEEC894B-B0B7-42C5-AA32-B5BEC9A85572}" destId="{10C5274D-3B0D-4203-B1E5-F9C5E5370821}" srcOrd="0" destOrd="0" presId="urn:microsoft.com/office/officeart/2005/8/layout/vList2"/>
    <dgm:cxn modelId="{D2117B45-A00D-45B8-9CCB-5FF7895294AF}" srcId="{69B0E9A1-1059-43CE-9893-9E565D0B9CA5}" destId="{FEEC894B-B0B7-42C5-AA32-B5BEC9A85572}" srcOrd="2" destOrd="0" parTransId="{13923340-27F8-4EC7-870A-3B012118DA46}" sibTransId="{89498218-9E0E-40BE-BBA8-D20866C12C8E}"/>
    <dgm:cxn modelId="{16B75570-D639-4543-BEDE-12626ED1D207}" type="presOf" srcId="{0E457171-7ACE-48BE-8B56-B0035FB01828}" destId="{7430939E-9AF3-41DE-BE66-781A910EDC28}" srcOrd="0" destOrd="0" presId="urn:microsoft.com/office/officeart/2005/8/layout/vList2"/>
    <dgm:cxn modelId="{F0F16657-B5B3-4C72-9051-E12A9615311D}" type="presOf" srcId="{69B0E9A1-1059-43CE-9893-9E565D0B9CA5}" destId="{2F0BBB0F-088D-4AC4-B5BF-B2FAE317BA2E}" srcOrd="0" destOrd="0" presId="urn:microsoft.com/office/officeart/2005/8/layout/vList2"/>
    <dgm:cxn modelId="{8CFC955A-D479-462B-BFD5-C46276036BF5}" srcId="{69B0E9A1-1059-43CE-9893-9E565D0B9CA5}" destId="{0E457171-7ACE-48BE-8B56-B0035FB01828}" srcOrd="1" destOrd="0" parTransId="{2200A383-D98A-4598-905B-69A5440EB04B}" sibTransId="{C2E64251-924F-49DE-80A5-A30343E53D27}"/>
    <dgm:cxn modelId="{84D7C4EA-903C-4E92-BD04-62A127FC0A63}" type="presOf" srcId="{89E3F456-0E3F-4424-BC19-9D14D75C0470}" destId="{8220CFBA-FC28-4A88-9F6E-7A1B1D6CF4BE}" srcOrd="0" destOrd="0" presId="urn:microsoft.com/office/officeart/2005/8/layout/vList2"/>
    <dgm:cxn modelId="{706D7C60-858F-44FB-B9FE-A3F2771010A8}" type="presParOf" srcId="{2F0BBB0F-088D-4AC4-B5BF-B2FAE317BA2E}" destId="{8220CFBA-FC28-4A88-9F6E-7A1B1D6CF4BE}" srcOrd="0" destOrd="0" presId="urn:microsoft.com/office/officeart/2005/8/layout/vList2"/>
    <dgm:cxn modelId="{DE557166-7D5C-4D48-8F5F-19B92762FC1B}" type="presParOf" srcId="{2F0BBB0F-088D-4AC4-B5BF-B2FAE317BA2E}" destId="{DFCB6DB2-9622-469D-BD6F-C2776BBA84AA}" srcOrd="1" destOrd="0" presId="urn:microsoft.com/office/officeart/2005/8/layout/vList2"/>
    <dgm:cxn modelId="{F374E4EF-0BF4-4DB6-B109-A06D680549BE}" type="presParOf" srcId="{2F0BBB0F-088D-4AC4-B5BF-B2FAE317BA2E}" destId="{7430939E-9AF3-41DE-BE66-781A910EDC28}" srcOrd="2" destOrd="0" presId="urn:microsoft.com/office/officeart/2005/8/layout/vList2"/>
    <dgm:cxn modelId="{AC7CE696-35AD-442B-B8BE-97F1BB5501EF}" type="presParOf" srcId="{2F0BBB0F-088D-4AC4-B5BF-B2FAE317BA2E}" destId="{4636EF85-7B00-4311-86F9-BB6BC36474F1}" srcOrd="3" destOrd="0" presId="urn:microsoft.com/office/officeart/2005/8/layout/vList2"/>
    <dgm:cxn modelId="{F1C24172-9AC9-4752-8EBF-F6CDA37974E4}" type="presParOf" srcId="{2F0BBB0F-088D-4AC4-B5BF-B2FAE317BA2E}" destId="{10C5274D-3B0D-4203-B1E5-F9C5E5370821}"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3CD82B9-E003-4CF4-987F-7956750A201E}" type="doc">
      <dgm:prSet loTypeId="urn:microsoft.com/office/officeart/2018/2/layout/IconCircleList" loCatId="icon" qsTypeId="urn:microsoft.com/office/officeart/2005/8/quickstyle/simple1" qsCatId="simple" csTypeId="urn:microsoft.com/office/officeart/2005/8/colors/accent2_3" csCatId="accent2" phldr="1"/>
      <dgm:spPr/>
      <dgm:t>
        <a:bodyPr/>
        <a:lstStyle/>
        <a:p>
          <a:endParaRPr lang="en-US"/>
        </a:p>
      </dgm:t>
    </dgm:pt>
    <dgm:pt modelId="{4622BF16-87F7-4D81-833D-B29B81390AE9}">
      <dgm:prSet/>
      <dgm:spPr>
        <a:xfrm>
          <a:off x="1795059" y="17770"/>
          <a:ext cx="2378790" cy="1009184"/>
        </a:xfrm>
        <a:prstGeom prst="rect">
          <a:avLst/>
        </a:prstGeom>
      </dgm:spPr>
      <dgm:t>
        <a:bodyPr/>
        <a:lstStyle/>
        <a:p>
          <a:pPr>
            <a:lnSpc>
              <a:spcPct val="100000"/>
            </a:lnSpc>
          </a:pPr>
          <a:r>
            <a:rPr lang="en-US" dirty="0">
              <a:latin typeface="Century Gothic"/>
              <a:ea typeface="+mn-ea"/>
              <a:cs typeface="+mn-cs"/>
            </a:rPr>
            <a:t>The 333 rule is a common and informal technique for coping with anxiety. Its purpose is to help you ground yourself and calm down in a moment where you are feeling particularly anxious or overwhelmed.</a:t>
          </a:r>
        </a:p>
      </dgm:t>
    </dgm:pt>
    <dgm:pt modelId="{6AAB843D-0285-4614-B1A5-D2166EFCA688}" type="parTrans" cxnId="{C866D8B8-989F-4810-B177-A7BB8B1C8DB2}">
      <dgm:prSet/>
      <dgm:spPr/>
      <dgm:t>
        <a:bodyPr/>
        <a:lstStyle/>
        <a:p>
          <a:endParaRPr lang="en-US"/>
        </a:p>
      </dgm:t>
    </dgm:pt>
    <dgm:pt modelId="{5D78DB4A-9C95-45D1-A2C7-7F5E8710CD9A}" type="sibTrans" cxnId="{C866D8B8-989F-4810-B177-A7BB8B1C8DB2}">
      <dgm:prSet/>
      <dgm:spPr/>
      <dgm:t>
        <a:bodyPr/>
        <a:lstStyle/>
        <a:p>
          <a:pPr>
            <a:lnSpc>
              <a:spcPct val="100000"/>
            </a:lnSpc>
          </a:pPr>
          <a:endParaRPr lang="en-US"/>
        </a:p>
      </dgm:t>
    </dgm:pt>
    <dgm:pt modelId="{4395732B-CD96-4A0D-84EA-C1B309D3FB2A}">
      <dgm:prSet/>
      <dgm:spPr>
        <a:xfrm>
          <a:off x="5813774" y="17770"/>
          <a:ext cx="2378790" cy="1009184"/>
        </a:xfrm>
        <a:prstGeom prst="rect">
          <a:avLst/>
        </a:prstGeom>
      </dgm:spPr>
      <dgm:t>
        <a:bodyPr/>
        <a:lstStyle/>
        <a:p>
          <a:pPr>
            <a:lnSpc>
              <a:spcPct val="100000"/>
            </a:lnSpc>
          </a:pPr>
          <a:r>
            <a:rPr lang="en-US">
              <a:latin typeface="Century Gothic"/>
              <a:ea typeface="+mn-ea"/>
              <a:cs typeface="+mn-cs"/>
            </a:rPr>
            <a:t>The 333 rule involves looking around your current environment and:</a:t>
          </a:r>
        </a:p>
      </dgm:t>
    </dgm:pt>
    <dgm:pt modelId="{68C2AD3A-82E3-4AE2-BDD4-E85C68ADC591}" type="parTrans" cxnId="{16B81612-A714-4100-98B7-BAE24D200E24}">
      <dgm:prSet/>
      <dgm:spPr/>
      <dgm:t>
        <a:bodyPr/>
        <a:lstStyle/>
        <a:p>
          <a:endParaRPr lang="en-US"/>
        </a:p>
      </dgm:t>
    </dgm:pt>
    <dgm:pt modelId="{A60F08EC-CB5B-4774-BEC2-B2A30F652780}" type="sibTrans" cxnId="{16B81612-A714-4100-98B7-BAE24D200E24}">
      <dgm:prSet/>
      <dgm:spPr/>
      <dgm:t>
        <a:bodyPr/>
        <a:lstStyle/>
        <a:p>
          <a:pPr>
            <a:lnSpc>
              <a:spcPct val="100000"/>
            </a:lnSpc>
          </a:pPr>
          <a:endParaRPr lang="en-US"/>
        </a:p>
      </dgm:t>
    </dgm:pt>
    <dgm:pt modelId="{C9B4BA96-207A-4346-AC59-34A91BFCC735}">
      <dgm:prSet/>
      <dgm:spPr>
        <a:xfrm>
          <a:off x="1795059" y="1815932"/>
          <a:ext cx="2378790" cy="1009184"/>
        </a:xfrm>
        <a:prstGeom prst="rect">
          <a:avLst/>
        </a:prstGeom>
      </dgm:spPr>
      <dgm:t>
        <a:bodyPr/>
        <a:lstStyle/>
        <a:p>
          <a:pPr>
            <a:lnSpc>
              <a:spcPct val="100000"/>
            </a:lnSpc>
          </a:pPr>
          <a:r>
            <a:rPr lang="en-US">
              <a:latin typeface="Century Gothic"/>
              <a:ea typeface="+mn-ea"/>
              <a:cs typeface="+mn-cs"/>
            </a:rPr>
            <a:t>naming 3 things you see</a:t>
          </a:r>
          <a:endParaRPr lang="en-US" dirty="0">
            <a:latin typeface="Century Gothic"/>
            <a:ea typeface="+mn-ea"/>
            <a:cs typeface="+mn-cs"/>
          </a:endParaRPr>
        </a:p>
      </dgm:t>
    </dgm:pt>
    <dgm:pt modelId="{FEAB1A04-3F60-4527-9FC5-413F3E9A4F5D}" type="parTrans" cxnId="{42600E12-C392-44C9-9113-3E896B1F9308}">
      <dgm:prSet/>
      <dgm:spPr/>
      <dgm:t>
        <a:bodyPr/>
        <a:lstStyle/>
        <a:p>
          <a:endParaRPr lang="en-US"/>
        </a:p>
      </dgm:t>
    </dgm:pt>
    <dgm:pt modelId="{361C72D9-D161-4EEC-A83C-A411E74928E2}" type="sibTrans" cxnId="{42600E12-C392-44C9-9113-3E896B1F9308}">
      <dgm:prSet/>
      <dgm:spPr/>
      <dgm:t>
        <a:bodyPr/>
        <a:lstStyle/>
        <a:p>
          <a:pPr>
            <a:lnSpc>
              <a:spcPct val="100000"/>
            </a:lnSpc>
          </a:pPr>
          <a:endParaRPr lang="en-US"/>
        </a:p>
      </dgm:t>
    </dgm:pt>
    <dgm:pt modelId="{02F95206-04DF-482C-8BA1-25F33646009F}">
      <dgm:prSet/>
      <dgm:spPr>
        <a:xfrm>
          <a:off x="5813774" y="1815932"/>
          <a:ext cx="2378790" cy="1009184"/>
        </a:xfrm>
        <a:prstGeom prst="rect">
          <a:avLst/>
        </a:prstGeom>
      </dgm:spPr>
      <dgm:t>
        <a:bodyPr/>
        <a:lstStyle/>
        <a:p>
          <a:pPr>
            <a:lnSpc>
              <a:spcPct val="100000"/>
            </a:lnSpc>
          </a:pPr>
          <a:r>
            <a:rPr lang="en-US">
              <a:latin typeface="Century Gothic"/>
              <a:ea typeface="+mn-ea"/>
              <a:cs typeface="+mn-cs"/>
            </a:rPr>
            <a:t>identifying 3 sounds you hear</a:t>
          </a:r>
          <a:endParaRPr lang="en-US" dirty="0">
            <a:latin typeface="Century Gothic"/>
            <a:ea typeface="+mn-ea"/>
            <a:cs typeface="+mn-cs"/>
          </a:endParaRPr>
        </a:p>
      </dgm:t>
    </dgm:pt>
    <dgm:pt modelId="{65319ACB-CF18-4913-ACD9-0FB8D6B8C862}" type="parTrans" cxnId="{F7F04E22-0B35-4D5E-BBAD-544231A18577}">
      <dgm:prSet/>
      <dgm:spPr/>
      <dgm:t>
        <a:bodyPr/>
        <a:lstStyle/>
        <a:p>
          <a:endParaRPr lang="en-US"/>
        </a:p>
      </dgm:t>
    </dgm:pt>
    <dgm:pt modelId="{38DF1534-9C81-4A68-8BCA-7673F9B5DB55}" type="sibTrans" cxnId="{F7F04E22-0B35-4D5E-BBAD-544231A18577}">
      <dgm:prSet/>
      <dgm:spPr/>
      <dgm:t>
        <a:bodyPr/>
        <a:lstStyle/>
        <a:p>
          <a:pPr>
            <a:lnSpc>
              <a:spcPct val="100000"/>
            </a:lnSpc>
          </a:pPr>
          <a:endParaRPr lang="en-US"/>
        </a:p>
      </dgm:t>
    </dgm:pt>
    <dgm:pt modelId="{0B23F490-9099-4808-909A-6EAF69A80C4E}">
      <dgm:prSet/>
      <dgm:spPr>
        <a:xfrm>
          <a:off x="1795059" y="3614094"/>
          <a:ext cx="2378790" cy="1009184"/>
        </a:xfrm>
        <a:prstGeom prst="rect">
          <a:avLst/>
        </a:prstGeom>
      </dgm:spPr>
      <dgm:t>
        <a:bodyPr/>
        <a:lstStyle/>
        <a:p>
          <a:pPr>
            <a:lnSpc>
              <a:spcPct val="100000"/>
            </a:lnSpc>
          </a:pPr>
          <a:r>
            <a:rPr lang="en-US">
              <a:latin typeface="Century Gothic"/>
              <a:ea typeface="+mn-ea"/>
              <a:cs typeface="+mn-cs"/>
            </a:rPr>
            <a:t>moving or touching 3 things, such as your limbs or external objects</a:t>
          </a:r>
          <a:endParaRPr lang="en-US" dirty="0">
            <a:latin typeface="Century Gothic"/>
            <a:ea typeface="+mn-ea"/>
            <a:cs typeface="+mn-cs"/>
          </a:endParaRPr>
        </a:p>
      </dgm:t>
    </dgm:pt>
    <dgm:pt modelId="{AC9970B7-AFEF-4FB2-A7FD-3D699AA2E28F}" type="parTrans" cxnId="{409BBD40-8F48-40A0-9ADB-DB126B8DE4DD}">
      <dgm:prSet/>
      <dgm:spPr/>
      <dgm:t>
        <a:bodyPr/>
        <a:lstStyle/>
        <a:p>
          <a:endParaRPr lang="en-US"/>
        </a:p>
      </dgm:t>
    </dgm:pt>
    <dgm:pt modelId="{37D7C7AC-B1AE-439F-8FE8-DF780AFA8DE5}" type="sibTrans" cxnId="{409BBD40-8F48-40A0-9ADB-DB126B8DE4DD}">
      <dgm:prSet/>
      <dgm:spPr/>
      <dgm:t>
        <a:bodyPr/>
        <a:lstStyle/>
        <a:p>
          <a:pPr>
            <a:lnSpc>
              <a:spcPct val="100000"/>
            </a:lnSpc>
          </a:pPr>
          <a:endParaRPr lang="en-US"/>
        </a:p>
      </dgm:t>
    </dgm:pt>
    <dgm:pt modelId="{8116D06E-DAC0-454E-AB68-93F26A3114DD}">
      <dgm:prSet/>
      <dgm:spPr>
        <a:xfrm>
          <a:off x="5813774" y="3614094"/>
          <a:ext cx="2378790" cy="1009184"/>
        </a:xfrm>
        <a:prstGeom prst="rect">
          <a:avLst/>
        </a:prstGeom>
      </dgm:spPr>
      <dgm:t>
        <a:bodyPr/>
        <a:lstStyle/>
        <a:p>
          <a:pPr>
            <a:lnSpc>
              <a:spcPct val="100000"/>
            </a:lnSpc>
          </a:pPr>
          <a:r>
            <a:rPr lang="en-US">
              <a:latin typeface="Century Gothic"/>
              <a:ea typeface="+mn-ea"/>
              <a:cs typeface="+mn-cs"/>
            </a:rPr>
            <a:t>You should start to feel better in a few minutes. You may feel tired afterwards.</a:t>
          </a:r>
        </a:p>
      </dgm:t>
    </dgm:pt>
    <dgm:pt modelId="{4F58C2E4-10E5-4D0E-BF89-3AA474BDDAF5}" type="parTrans" cxnId="{C929542C-5ED2-44AB-8434-EDA9F1F77C12}">
      <dgm:prSet/>
      <dgm:spPr/>
      <dgm:t>
        <a:bodyPr/>
        <a:lstStyle/>
        <a:p>
          <a:endParaRPr lang="en-US"/>
        </a:p>
      </dgm:t>
    </dgm:pt>
    <dgm:pt modelId="{EDF9F776-8998-4B1F-9530-EE8D1E428CF2}" type="sibTrans" cxnId="{C929542C-5ED2-44AB-8434-EDA9F1F77C12}">
      <dgm:prSet/>
      <dgm:spPr/>
      <dgm:t>
        <a:bodyPr/>
        <a:lstStyle/>
        <a:p>
          <a:endParaRPr lang="en-US"/>
        </a:p>
      </dgm:t>
    </dgm:pt>
    <dgm:pt modelId="{8330283B-E7C0-4DCF-A6D4-746371EBAEDB}" type="pres">
      <dgm:prSet presAssocID="{43CD82B9-E003-4CF4-987F-7956750A201E}" presName="root" presStyleCnt="0">
        <dgm:presLayoutVars>
          <dgm:dir/>
          <dgm:resizeHandles val="exact"/>
        </dgm:presLayoutVars>
      </dgm:prSet>
      <dgm:spPr/>
    </dgm:pt>
    <dgm:pt modelId="{B4AFAB9E-8EC5-4411-A349-A94FE483E9DA}" type="pres">
      <dgm:prSet presAssocID="{43CD82B9-E003-4CF4-987F-7956750A201E}" presName="container" presStyleCnt="0">
        <dgm:presLayoutVars>
          <dgm:dir/>
          <dgm:resizeHandles val="exact"/>
        </dgm:presLayoutVars>
      </dgm:prSet>
      <dgm:spPr/>
    </dgm:pt>
    <dgm:pt modelId="{B6BAC1D4-212B-4172-8046-74E3D3BDD054}" type="pres">
      <dgm:prSet presAssocID="{4622BF16-87F7-4D81-833D-B29B81390AE9}" presName="compNode" presStyleCnt="0"/>
      <dgm:spPr/>
    </dgm:pt>
    <dgm:pt modelId="{70D0E563-3979-4171-9482-272B1540106D}" type="pres">
      <dgm:prSet presAssocID="{4622BF16-87F7-4D81-833D-B29B81390AE9}" presName="iconBgRect" presStyleLbl="bgShp" presStyleIdx="0" presStyleCnt="6"/>
      <dgm:spPr>
        <a:xfrm>
          <a:off x="569622" y="17770"/>
          <a:ext cx="1009184" cy="1009184"/>
        </a:xfrm>
        <a:prstGeom prst="ellipse">
          <a:avLst/>
        </a:prstGeom>
      </dgm:spPr>
    </dgm:pt>
    <dgm:pt modelId="{5FE24395-9A0B-490F-91A6-7A12F9B45099}" type="pres">
      <dgm:prSet presAssocID="{4622BF16-87F7-4D81-833D-B29B81390AE9}" presName="iconRect" presStyleLbl="node1" presStyleIdx="0" presStyleCnt="6"/>
      <dgm:spPr>
        <a:xfrm>
          <a:off x="781550" y="229698"/>
          <a:ext cx="585326" cy="5853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 with Gears"/>
        </a:ext>
      </dgm:extLst>
    </dgm:pt>
    <dgm:pt modelId="{D1BF5032-356F-497D-A01F-35CB23A7C18F}" type="pres">
      <dgm:prSet presAssocID="{4622BF16-87F7-4D81-833D-B29B81390AE9}" presName="spaceRect" presStyleCnt="0"/>
      <dgm:spPr/>
    </dgm:pt>
    <dgm:pt modelId="{A142CDF6-DF4B-4F9F-A835-0F94A4C14EA7}" type="pres">
      <dgm:prSet presAssocID="{4622BF16-87F7-4D81-833D-B29B81390AE9}" presName="textRect" presStyleLbl="revTx" presStyleIdx="0" presStyleCnt="6">
        <dgm:presLayoutVars>
          <dgm:chMax val="1"/>
          <dgm:chPref val="1"/>
        </dgm:presLayoutVars>
      </dgm:prSet>
      <dgm:spPr/>
    </dgm:pt>
    <dgm:pt modelId="{811C0F8B-9C85-4329-A10A-2A2EAA0261AF}" type="pres">
      <dgm:prSet presAssocID="{5D78DB4A-9C95-45D1-A2C7-7F5E8710CD9A}" presName="sibTrans" presStyleLbl="sibTrans2D1" presStyleIdx="0" presStyleCnt="0"/>
      <dgm:spPr/>
    </dgm:pt>
    <dgm:pt modelId="{F0F44459-BA9F-4A03-89E8-F57B796DC8F6}" type="pres">
      <dgm:prSet presAssocID="{4395732B-CD96-4A0D-84EA-C1B309D3FB2A}" presName="compNode" presStyleCnt="0"/>
      <dgm:spPr/>
    </dgm:pt>
    <dgm:pt modelId="{F04B57F6-51C9-4A8D-BAE0-BCDC2FCEC199}" type="pres">
      <dgm:prSet presAssocID="{4395732B-CD96-4A0D-84EA-C1B309D3FB2A}" presName="iconBgRect" presStyleLbl="bgShp" presStyleIdx="1" presStyleCnt="6"/>
      <dgm:spPr>
        <a:xfrm>
          <a:off x="4588337" y="17770"/>
          <a:ext cx="1009184" cy="1009184"/>
        </a:xfrm>
        <a:prstGeom prst="ellipse">
          <a:avLst/>
        </a:prstGeom>
      </dgm:spPr>
    </dgm:pt>
    <dgm:pt modelId="{1F326B09-19EA-4E25-A2CB-5C9FAB4773ED}" type="pres">
      <dgm:prSet presAssocID="{4395732B-CD96-4A0D-84EA-C1B309D3FB2A}" presName="iconRect" presStyleLbl="node1" presStyleIdx="1" presStyleCnt="6"/>
      <dgm:spPr>
        <a:xfrm>
          <a:off x="4800265" y="229698"/>
          <a:ext cx="585326" cy="5853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agnifying glass"/>
        </a:ext>
      </dgm:extLst>
    </dgm:pt>
    <dgm:pt modelId="{087E382B-B4D8-4E3B-86EF-499A3CE80400}" type="pres">
      <dgm:prSet presAssocID="{4395732B-CD96-4A0D-84EA-C1B309D3FB2A}" presName="spaceRect" presStyleCnt="0"/>
      <dgm:spPr/>
    </dgm:pt>
    <dgm:pt modelId="{41DD938E-EBD7-4437-B951-123FA0D0EECF}" type="pres">
      <dgm:prSet presAssocID="{4395732B-CD96-4A0D-84EA-C1B309D3FB2A}" presName="textRect" presStyleLbl="revTx" presStyleIdx="1" presStyleCnt="6">
        <dgm:presLayoutVars>
          <dgm:chMax val="1"/>
          <dgm:chPref val="1"/>
        </dgm:presLayoutVars>
      </dgm:prSet>
      <dgm:spPr/>
    </dgm:pt>
    <dgm:pt modelId="{486A8F84-5277-4B8A-9469-9EB5342884E9}" type="pres">
      <dgm:prSet presAssocID="{A60F08EC-CB5B-4774-BEC2-B2A30F652780}" presName="sibTrans" presStyleLbl="sibTrans2D1" presStyleIdx="0" presStyleCnt="0"/>
      <dgm:spPr/>
    </dgm:pt>
    <dgm:pt modelId="{79A14373-886E-44A8-A97F-167CCB41F4D6}" type="pres">
      <dgm:prSet presAssocID="{C9B4BA96-207A-4346-AC59-34A91BFCC735}" presName="compNode" presStyleCnt="0"/>
      <dgm:spPr/>
    </dgm:pt>
    <dgm:pt modelId="{03DD87A8-D819-4606-8135-56C337A5BC1B}" type="pres">
      <dgm:prSet presAssocID="{C9B4BA96-207A-4346-AC59-34A91BFCC735}" presName="iconBgRect" presStyleLbl="bgShp" presStyleIdx="2" presStyleCnt="6"/>
      <dgm:spPr>
        <a:xfrm>
          <a:off x="569622" y="1815932"/>
          <a:ext cx="1009184" cy="1009184"/>
        </a:xfrm>
        <a:prstGeom prst="ellipse">
          <a:avLst/>
        </a:prstGeom>
      </dgm:spPr>
    </dgm:pt>
    <dgm:pt modelId="{5BF96886-5CF8-4B01-BF22-980527F1FDF1}" type="pres">
      <dgm:prSet presAssocID="{C9B4BA96-207A-4346-AC59-34A91BFCC735}" presName="iconRect" presStyleLbl="node1" presStyleIdx="2" presStyleCnt="6"/>
      <dgm:spPr>
        <a:xfrm>
          <a:off x="781550" y="2027861"/>
          <a:ext cx="585326" cy="5853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Table"/>
        </a:ext>
      </dgm:extLst>
    </dgm:pt>
    <dgm:pt modelId="{81254A69-C50E-4C93-B844-881EF0B72AAF}" type="pres">
      <dgm:prSet presAssocID="{C9B4BA96-207A-4346-AC59-34A91BFCC735}" presName="spaceRect" presStyleCnt="0"/>
      <dgm:spPr/>
    </dgm:pt>
    <dgm:pt modelId="{11080130-81DD-4A19-B5DB-75AF3C970352}" type="pres">
      <dgm:prSet presAssocID="{C9B4BA96-207A-4346-AC59-34A91BFCC735}" presName="textRect" presStyleLbl="revTx" presStyleIdx="2" presStyleCnt="6">
        <dgm:presLayoutVars>
          <dgm:chMax val="1"/>
          <dgm:chPref val="1"/>
        </dgm:presLayoutVars>
      </dgm:prSet>
      <dgm:spPr/>
    </dgm:pt>
    <dgm:pt modelId="{A58966DA-6222-4325-90BC-F7DC593B4709}" type="pres">
      <dgm:prSet presAssocID="{361C72D9-D161-4EEC-A83C-A411E74928E2}" presName="sibTrans" presStyleLbl="sibTrans2D1" presStyleIdx="0" presStyleCnt="0"/>
      <dgm:spPr/>
    </dgm:pt>
    <dgm:pt modelId="{62BA1A3A-187E-45A2-AF00-2C53C2CC5AF7}" type="pres">
      <dgm:prSet presAssocID="{02F95206-04DF-482C-8BA1-25F33646009F}" presName="compNode" presStyleCnt="0"/>
      <dgm:spPr/>
    </dgm:pt>
    <dgm:pt modelId="{2DD3BD9F-042A-421A-8861-73F453030F48}" type="pres">
      <dgm:prSet presAssocID="{02F95206-04DF-482C-8BA1-25F33646009F}" presName="iconBgRect" presStyleLbl="bgShp" presStyleIdx="3" presStyleCnt="6"/>
      <dgm:spPr>
        <a:xfrm>
          <a:off x="4588337" y="1815932"/>
          <a:ext cx="1009184" cy="1009184"/>
        </a:xfrm>
        <a:prstGeom prst="ellipse">
          <a:avLst/>
        </a:prstGeom>
      </dgm:spPr>
    </dgm:pt>
    <dgm:pt modelId="{92720360-1AD1-4526-9775-A82F66821DE2}" type="pres">
      <dgm:prSet presAssocID="{02F95206-04DF-482C-8BA1-25F33646009F}" presName="iconRect" presStyleLbl="node1" presStyleIdx="3" presStyleCnt="6"/>
      <dgm:spPr>
        <a:xfrm>
          <a:off x="4800265" y="2027861"/>
          <a:ext cx="585326" cy="58532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Ear"/>
        </a:ext>
      </dgm:extLst>
    </dgm:pt>
    <dgm:pt modelId="{E1AC2A2D-2B1C-4C39-B9EA-90521F328C44}" type="pres">
      <dgm:prSet presAssocID="{02F95206-04DF-482C-8BA1-25F33646009F}" presName="spaceRect" presStyleCnt="0"/>
      <dgm:spPr/>
    </dgm:pt>
    <dgm:pt modelId="{662586A7-7823-4256-8E18-B5B7BD101067}" type="pres">
      <dgm:prSet presAssocID="{02F95206-04DF-482C-8BA1-25F33646009F}" presName="textRect" presStyleLbl="revTx" presStyleIdx="3" presStyleCnt="6">
        <dgm:presLayoutVars>
          <dgm:chMax val="1"/>
          <dgm:chPref val="1"/>
        </dgm:presLayoutVars>
      </dgm:prSet>
      <dgm:spPr/>
    </dgm:pt>
    <dgm:pt modelId="{AA40D4A6-D6FF-4D29-A4CE-F4C2471BF3A6}" type="pres">
      <dgm:prSet presAssocID="{38DF1534-9C81-4A68-8BCA-7673F9B5DB55}" presName="sibTrans" presStyleLbl="sibTrans2D1" presStyleIdx="0" presStyleCnt="0"/>
      <dgm:spPr/>
    </dgm:pt>
    <dgm:pt modelId="{5A630087-9D0F-425A-8E62-A8E4E357CF2B}" type="pres">
      <dgm:prSet presAssocID="{0B23F490-9099-4808-909A-6EAF69A80C4E}" presName="compNode" presStyleCnt="0"/>
      <dgm:spPr/>
    </dgm:pt>
    <dgm:pt modelId="{D7B562D1-1CEE-4412-AF21-DA5659A58747}" type="pres">
      <dgm:prSet presAssocID="{0B23F490-9099-4808-909A-6EAF69A80C4E}" presName="iconBgRect" presStyleLbl="bgShp" presStyleIdx="4" presStyleCnt="6"/>
      <dgm:spPr>
        <a:xfrm>
          <a:off x="569622" y="3614094"/>
          <a:ext cx="1009184" cy="1009184"/>
        </a:xfrm>
        <a:prstGeom prst="ellipse">
          <a:avLst/>
        </a:prstGeom>
      </dgm:spPr>
    </dgm:pt>
    <dgm:pt modelId="{67EFC1AA-ED62-45FB-A663-F3374CA6F3DC}" type="pres">
      <dgm:prSet presAssocID="{0B23F490-9099-4808-909A-6EAF69A80C4E}" presName="iconRect" presStyleLbl="node1" presStyleIdx="4" presStyleCnt="6"/>
      <dgm:spPr>
        <a:xfrm>
          <a:off x="781550" y="3826023"/>
          <a:ext cx="585326" cy="58532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Blind"/>
        </a:ext>
      </dgm:extLst>
    </dgm:pt>
    <dgm:pt modelId="{C4EB03C4-955C-4D2E-B5F8-4AAEA39AB9BD}" type="pres">
      <dgm:prSet presAssocID="{0B23F490-9099-4808-909A-6EAF69A80C4E}" presName="spaceRect" presStyleCnt="0"/>
      <dgm:spPr/>
    </dgm:pt>
    <dgm:pt modelId="{5CB4A7EF-8320-4B11-A81F-6FA124520635}" type="pres">
      <dgm:prSet presAssocID="{0B23F490-9099-4808-909A-6EAF69A80C4E}" presName="textRect" presStyleLbl="revTx" presStyleIdx="4" presStyleCnt="6">
        <dgm:presLayoutVars>
          <dgm:chMax val="1"/>
          <dgm:chPref val="1"/>
        </dgm:presLayoutVars>
      </dgm:prSet>
      <dgm:spPr/>
    </dgm:pt>
    <dgm:pt modelId="{7463820C-35BD-4DAB-8638-4E8873EE4EAD}" type="pres">
      <dgm:prSet presAssocID="{37D7C7AC-B1AE-439F-8FE8-DF780AFA8DE5}" presName="sibTrans" presStyleLbl="sibTrans2D1" presStyleIdx="0" presStyleCnt="0"/>
      <dgm:spPr/>
    </dgm:pt>
    <dgm:pt modelId="{66781C47-0A33-44BA-BD67-3F9953965DDD}" type="pres">
      <dgm:prSet presAssocID="{8116D06E-DAC0-454E-AB68-93F26A3114DD}" presName="compNode" presStyleCnt="0"/>
      <dgm:spPr/>
    </dgm:pt>
    <dgm:pt modelId="{4916B550-9B7D-48C0-B196-328FB8950FC8}" type="pres">
      <dgm:prSet presAssocID="{8116D06E-DAC0-454E-AB68-93F26A3114DD}" presName="iconBgRect" presStyleLbl="bgShp" presStyleIdx="5" presStyleCnt="6"/>
      <dgm:spPr>
        <a:xfrm>
          <a:off x="4588337" y="3614094"/>
          <a:ext cx="1009184" cy="1009184"/>
        </a:xfrm>
        <a:prstGeom prst="ellipse">
          <a:avLst/>
        </a:prstGeom>
      </dgm:spPr>
    </dgm:pt>
    <dgm:pt modelId="{1579CCAF-174F-4616-8756-B033533300F1}" type="pres">
      <dgm:prSet presAssocID="{8116D06E-DAC0-454E-AB68-93F26A3114DD}" presName="iconRect" presStyleLbl="node1" presStyleIdx="5" presStyleCnt="6"/>
      <dgm:spPr>
        <a:xfrm>
          <a:off x="4800265" y="3826023"/>
          <a:ext cx="585326" cy="585326"/>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Lungs"/>
        </a:ext>
      </dgm:extLst>
    </dgm:pt>
    <dgm:pt modelId="{D1DF5FB8-4DB0-4A30-B148-FBA932916483}" type="pres">
      <dgm:prSet presAssocID="{8116D06E-DAC0-454E-AB68-93F26A3114DD}" presName="spaceRect" presStyleCnt="0"/>
      <dgm:spPr/>
    </dgm:pt>
    <dgm:pt modelId="{352E5949-0498-44D2-B9EE-3082408ED451}" type="pres">
      <dgm:prSet presAssocID="{8116D06E-DAC0-454E-AB68-93F26A3114DD}" presName="textRect" presStyleLbl="revTx" presStyleIdx="5" presStyleCnt="6">
        <dgm:presLayoutVars>
          <dgm:chMax val="1"/>
          <dgm:chPref val="1"/>
        </dgm:presLayoutVars>
      </dgm:prSet>
      <dgm:spPr/>
    </dgm:pt>
  </dgm:ptLst>
  <dgm:cxnLst>
    <dgm:cxn modelId="{46252F09-6852-40C6-AC36-DB098DA5689B}" type="presOf" srcId="{C9B4BA96-207A-4346-AC59-34A91BFCC735}" destId="{11080130-81DD-4A19-B5DB-75AF3C970352}" srcOrd="0" destOrd="0" presId="urn:microsoft.com/office/officeart/2018/2/layout/IconCircleList"/>
    <dgm:cxn modelId="{42600E12-C392-44C9-9113-3E896B1F9308}" srcId="{43CD82B9-E003-4CF4-987F-7956750A201E}" destId="{C9B4BA96-207A-4346-AC59-34A91BFCC735}" srcOrd="2" destOrd="0" parTransId="{FEAB1A04-3F60-4527-9FC5-413F3E9A4F5D}" sibTransId="{361C72D9-D161-4EEC-A83C-A411E74928E2}"/>
    <dgm:cxn modelId="{16B81612-A714-4100-98B7-BAE24D200E24}" srcId="{43CD82B9-E003-4CF4-987F-7956750A201E}" destId="{4395732B-CD96-4A0D-84EA-C1B309D3FB2A}" srcOrd="1" destOrd="0" parTransId="{68C2AD3A-82E3-4AE2-BDD4-E85C68ADC591}" sibTransId="{A60F08EC-CB5B-4774-BEC2-B2A30F652780}"/>
    <dgm:cxn modelId="{82609114-4B83-4F76-A0BE-1640E7446FA5}" type="presOf" srcId="{4622BF16-87F7-4D81-833D-B29B81390AE9}" destId="{A142CDF6-DF4B-4F9F-A835-0F94A4C14EA7}" srcOrd="0" destOrd="0" presId="urn:microsoft.com/office/officeart/2018/2/layout/IconCircleList"/>
    <dgm:cxn modelId="{FE9E7218-5B1F-47E3-9467-7C7E5AE9FF0B}" type="presOf" srcId="{02F95206-04DF-482C-8BA1-25F33646009F}" destId="{662586A7-7823-4256-8E18-B5B7BD101067}" srcOrd="0" destOrd="0" presId="urn:microsoft.com/office/officeart/2018/2/layout/IconCircleList"/>
    <dgm:cxn modelId="{F7F04E22-0B35-4D5E-BBAD-544231A18577}" srcId="{43CD82B9-E003-4CF4-987F-7956750A201E}" destId="{02F95206-04DF-482C-8BA1-25F33646009F}" srcOrd="3" destOrd="0" parTransId="{65319ACB-CF18-4913-ACD9-0FB8D6B8C862}" sibTransId="{38DF1534-9C81-4A68-8BCA-7673F9B5DB55}"/>
    <dgm:cxn modelId="{C929542C-5ED2-44AB-8434-EDA9F1F77C12}" srcId="{43CD82B9-E003-4CF4-987F-7956750A201E}" destId="{8116D06E-DAC0-454E-AB68-93F26A3114DD}" srcOrd="5" destOrd="0" parTransId="{4F58C2E4-10E5-4D0E-BF89-3AA474BDDAF5}" sibTransId="{EDF9F776-8998-4B1F-9530-EE8D1E428CF2}"/>
    <dgm:cxn modelId="{3F03863B-B516-45B1-8CFB-403E02BDB7EB}" type="presOf" srcId="{43CD82B9-E003-4CF4-987F-7956750A201E}" destId="{8330283B-E7C0-4DCF-A6D4-746371EBAEDB}" srcOrd="0" destOrd="0" presId="urn:microsoft.com/office/officeart/2018/2/layout/IconCircleList"/>
    <dgm:cxn modelId="{4832A43B-D5A0-4855-A525-9B7DE62F9478}" type="presOf" srcId="{A60F08EC-CB5B-4774-BEC2-B2A30F652780}" destId="{486A8F84-5277-4B8A-9469-9EB5342884E9}" srcOrd="0" destOrd="0" presId="urn:microsoft.com/office/officeart/2018/2/layout/IconCircleList"/>
    <dgm:cxn modelId="{77434A3C-1010-486F-8F72-318154D5845E}" type="presOf" srcId="{0B23F490-9099-4808-909A-6EAF69A80C4E}" destId="{5CB4A7EF-8320-4B11-A81F-6FA124520635}" srcOrd="0" destOrd="0" presId="urn:microsoft.com/office/officeart/2018/2/layout/IconCircleList"/>
    <dgm:cxn modelId="{409BBD40-8F48-40A0-9ADB-DB126B8DE4DD}" srcId="{43CD82B9-E003-4CF4-987F-7956750A201E}" destId="{0B23F490-9099-4808-909A-6EAF69A80C4E}" srcOrd="4" destOrd="0" parTransId="{AC9970B7-AFEF-4FB2-A7FD-3D699AA2E28F}" sibTransId="{37D7C7AC-B1AE-439F-8FE8-DF780AFA8DE5}"/>
    <dgm:cxn modelId="{2B5FC862-9776-4C04-8972-787FBC9ACDB6}" type="presOf" srcId="{38DF1534-9C81-4A68-8BCA-7673F9B5DB55}" destId="{AA40D4A6-D6FF-4D29-A4CE-F4C2471BF3A6}" srcOrd="0" destOrd="0" presId="urn:microsoft.com/office/officeart/2018/2/layout/IconCircleList"/>
    <dgm:cxn modelId="{6AD8EE74-47A8-48F2-818F-927487707378}" type="presOf" srcId="{37D7C7AC-B1AE-439F-8FE8-DF780AFA8DE5}" destId="{7463820C-35BD-4DAB-8638-4E8873EE4EAD}" srcOrd="0" destOrd="0" presId="urn:microsoft.com/office/officeart/2018/2/layout/IconCircleList"/>
    <dgm:cxn modelId="{188FC17A-EDA8-4A96-ADAA-EE16FF623E6B}" type="presOf" srcId="{8116D06E-DAC0-454E-AB68-93F26A3114DD}" destId="{352E5949-0498-44D2-B9EE-3082408ED451}" srcOrd="0" destOrd="0" presId="urn:microsoft.com/office/officeart/2018/2/layout/IconCircleList"/>
    <dgm:cxn modelId="{E8D0999A-9DFD-4C66-86E2-8AE037322645}" type="presOf" srcId="{4395732B-CD96-4A0D-84EA-C1B309D3FB2A}" destId="{41DD938E-EBD7-4437-B951-123FA0D0EECF}" srcOrd="0" destOrd="0" presId="urn:microsoft.com/office/officeart/2018/2/layout/IconCircleList"/>
    <dgm:cxn modelId="{C866D8B8-989F-4810-B177-A7BB8B1C8DB2}" srcId="{43CD82B9-E003-4CF4-987F-7956750A201E}" destId="{4622BF16-87F7-4D81-833D-B29B81390AE9}" srcOrd="0" destOrd="0" parTransId="{6AAB843D-0285-4614-B1A5-D2166EFCA688}" sibTransId="{5D78DB4A-9C95-45D1-A2C7-7F5E8710CD9A}"/>
    <dgm:cxn modelId="{FDAB0FC9-A33F-417B-8EB2-F3E39E21CA2F}" type="presOf" srcId="{361C72D9-D161-4EEC-A83C-A411E74928E2}" destId="{A58966DA-6222-4325-90BC-F7DC593B4709}" srcOrd="0" destOrd="0" presId="urn:microsoft.com/office/officeart/2018/2/layout/IconCircleList"/>
    <dgm:cxn modelId="{3FCBCDE4-0FDD-4DB9-AD56-2A51DE23C16E}" type="presOf" srcId="{5D78DB4A-9C95-45D1-A2C7-7F5E8710CD9A}" destId="{811C0F8B-9C85-4329-A10A-2A2EAA0261AF}" srcOrd="0" destOrd="0" presId="urn:microsoft.com/office/officeart/2018/2/layout/IconCircleList"/>
    <dgm:cxn modelId="{1FA1817D-CB4B-460F-A825-1962A38D80A6}" type="presParOf" srcId="{8330283B-E7C0-4DCF-A6D4-746371EBAEDB}" destId="{B4AFAB9E-8EC5-4411-A349-A94FE483E9DA}" srcOrd="0" destOrd="0" presId="urn:microsoft.com/office/officeart/2018/2/layout/IconCircleList"/>
    <dgm:cxn modelId="{D5B06402-FA64-42F0-8ABB-91B2784A1BA0}" type="presParOf" srcId="{B4AFAB9E-8EC5-4411-A349-A94FE483E9DA}" destId="{B6BAC1D4-212B-4172-8046-74E3D3BDD054}" srcOrd="0" destOrd="0" presId="urn:microsoft.com/office/officeart/2018/2/layout/IconCircleList"/>
    <dgm:cxn modelId="{DF75E73C-72C0-4030-A9F5-C3AC40010B3F}" type="presParOf" srcId="{B6BAC1D4-212B-4172-8046-74E3D3BDD054}" destId="{70D0E563-3979-4171-9482-272B1540106D}" srcOrd="0" destOrd="0" presId="urn:microsoft.com/office/officeart/2018/2/layout/IconCircleList"/>
    <dgm:cxn modelId="{EDDE50D7-E491-4131-B535-F81DF6D96688}" type="presParOf" srcId="{B6BAC1D4-212B-4172-8046-74E3D3BDD054}" destId="{5FE24395-9A0B-490F-91A6-7A12F9B45099}" srcOrd="1" destOrd="0" presId="urn:microsoft.com/office/officeart/2018/2/layout/IconCircleList"/>
    <dgm:cxn modelId="{BD9E57AA-698F-4959-816C-774BB315D251}" type="presParOf" srcId="{B6BAC1D4-212B-4172-8046-74E3D3BDD054}" destId="{D1BF5032-356F-497D-A01F-35CB23A7C18F}" srcOrd="2" destOrd="0" presId="urn:microsoft.com/office/officeart/2018/2/layout/IconCircleList"/>
    <dgm:cxn modelId="{AF8FC1D0-6BC2-4D39-85DC-808AA9C965B6}" type="presParOf" srcId="{B6BAC1D4-212B-4172-8046-74E3D3BDD054}" destId="{A142CDF6-DF4B-4F9F-A835-0F94A4C14EA7}" srcOrd="3" destOrd="0" presId="urn:microsoft.com/office/officeart/2018/2/layout/IconCircleList"/>
    <dgm:cxn modelId="{768241B9-D437-4D05-90A9-DEFBE98AC7D9}" type="presParOf" srcId="{B4AFAB9E-8EC5-4411-A349-A94FE483E9DA}" destId="{811C0F8B-9C85-4329-A10A-2A2EAA0261AF}" srcOrd="1" destOrd="0" presId="urn:microsoft.com/office/officeart/2018/2/layout/IconCircleList"/>
    <dgm:cxn modelId="{1FFF0FF5-1806-4AC8-9D0A-0BFAE91BC6DB}" type="presParOf" srcId="{B4AFAB9E-8EC5-4411-A349-A94FE483E9DA}" destId="{F0F44459-BA9F-4A03-89E8-F57B796DC8F6}" srcOrd="2" destOrd="0" presId="urn:microsoft.com/office/officeart/2018/2/layout/IconCircleList"/>
    <dgm:cxn modelId="{5495F1D4-C520-4012-9ED8-74142B1941BF}" type="presParOf" srcId="{F0F44459-BA9F-4A03-89E8-F57B796DC8F6}" destId="{F04B57F6-51C9-4A8D-BAE0-BCDC2FCEC199}" srcOrd="0" destOrd="0" presId="urn:microsoft.com/office/officeart/2018/2/layout/IconCircleList"/>
    <dgm:cxn modelId="{68BF8268-CF02-4D55-ABE2-41FD3D907F9E}" type="presParOf" srcId="{F0F44459-BA9F-4A03-89E8-F57B796DC8F6}" destId="{1F326B09-19EA-4E25-A2CB-5C9FAB4773ED}" srcOrd="1" destOrd="0" presId="urn:microsoft.com/office/officeart/2018/2/layout/IconCircleList"/>
    <dgm:cxn modelId="{022BB3B0-3883-45EB-B70A-C3FE880B6041}" type="presParOf" srcId="{F0F44459-BA9F-4A03-89E8-F57B796DC8F6}" destId="{087E382B-B4D8-4E3B-86EF-499A3CE80400}" srcOrd="2" destOrd="0" presId="urn:microsoft.com/office/officeart/2018/2/layout/IconCircleList"/>
    <dgm:cxn modelId="{57024859-49BF-4275-BF22-DC41A7230D93}" type="presParOf" srcId="{F0F44459-BA9F-4A03-89E8-F57B796DC8F6}" destId="{41DD938E-EBD7-4437-B951-123FA0D0EECF}" srcOrd="3" destOrd="0" presId="urn:microsoft.com/office/officeart/2018/2/layout/IconCircleList"/>
    <dgm:cxn modelId="{D218799E-A600-49F6-BF98-F46DA6AC0DA3}" type="presParOf" srcId="{B4AFAB9E-8EC5-4411-A349-A94FE483E9DA}" destId="{486A8F84-5277-4B8A-9469-9EB5342884E9}" srcOrd="3" destOrd="0" presId="urn:microsoft.com/office/officeart/2018/2/layout/IconCircleList"/>
    <dgm:cxn modelId="{68CA4CF1-F70A-426B-BC3B-3C1B4EEB71E0}" type="presParOf" srcId="{B4AFAB9E-8EC5-4411-A349-A94FE483E9DA}" destId="{79A14373-886E-44A8-A97F-167CCB41F4D6}" srcOrd="4" destOrd="0" presId="urn:microsoft.com/office/officeart/2018/2/layout/IconCircleList"/>
    <dgm:cxn modelId="{19BE2BA1-7EBC-4408-A4DC-6E4BCCA3C65D}" type="presParOf" srcId="{79A14373-886E-44A8-A97F-167CCB41F4D6}" destId="{03DD87A8-D819-4606-8135-56C337A5BC1B}" srcOrd="0" destOrd="0" presId="urn:microsoft.com/office/officeart/2018/2/layout/IconCircleList"/>
    <dgm:cxn modelId="{23024B9F-29A3-4097-9F14-ABDEBD9FBADD}" type="presParOf" srcId="{79A14373-886E-44A8-A97F-167CCB41F4D6}" destId="{5BF96886-5CF8-4B01-BF22-980527F1FDF1}" srcOrd="1" destOrd="0" presId="urn:microsoft.com/office/officeart/2018/2/layout/IconCircleList"/>
    <dgm:cxn modelId="{8264D8AB-86A2-4643-BD29-FA6E857D40DC}" type="presParOf" srcId="{79A14373-886E-44A8-A97F-167CCB41F4D6}" destId="{81254A69-C50E-4C93-B844-881EF0B72AAF}" srcOrd="2" destOrd="0" presId="urn:microsoft.com/office/officeart/2018/2/layout/IconCircleList"/>
    <dgm:cxn modelId="{7E17CD5E-15BB-4825-A640-CF2D20A331E7}" type="presParOf" srcId="{79A14373-886E-44A8-A97F-167CCB41F4D6}" destId="{11080130-81DD-4A19-B5DB-75AF3C970352}" srcOrd="3" destOrd="0" presId="urn:microsoft.com/office/officeart/2018/2/layout/IconCircleList"/>
    <dgm:cxn modelId="{2A5B678D-4B60-4A3F-8293-BF225F6BF57D}" type="presParOf" srcId="{B4AFAB9E-8EC5-4411-A349-A94FE483E9DA}" destId="{A58966DA-6222-4325-90BC-F7DC593B4709}" srcOrd="5" destOrd="0" presId="urn:microsoft.com/office/officeart/2018/2/layout/IconCircleList"/>
    <dgm:cxn modelId="{61196863-1004-43E7-8285-DEEA779EFDB0}" type="presParOf" srcId="{B4AFAB9E-8EC5-4411-A349-A94FE483E9DA}" destId="{62BA1A3A-187E-45A2-AF00-2C53C2CC5AF7}" srcOrd="6" destOrd="0" presId="urn:microsoft.com/office/officeart/2018/2/layout/IconCircleList"/>
    <dgm:cxn modelId="{13C04728-A56B-403A-B457-237B2DA0B98C}" type="presParOf" srcId="{62BA1A3A-187E-45A2-AF00-2C53C2CC5AF7}" destId="{2DD3BD9F-042A-421A-8861-73F453030F48}" srcOrd="0" destOrd="0" presId="urn:microsoft.com/office/officeart/2018/2/layout/IconCircleList"/>
    <dgm:cxn modelId="{91A6F60C-42AA-4EFC-81B2-F67D72AB9A66}" type="presParOf" srcId="{62BA1A3A-187E-45A2-AF00-2C53C2CC5AF7}" destId="{92720360-1AD1-4526-9775-A82F66821DE2}" srcOrd="1" destOrd="0" presId="urn:microsoft.com/office/officeart/2018/2/layout/IconCircleList"/>
    <dgm:cxn modelId="{F460E95A-B446-431C-B2CB-860D4A0D6009}" type="presParOf" srcId="{62BA1A3A-187E-45A2-AF00-2C53C2CC5AF7}" destId="{E1AC2A2D-2B1C-4C39-B9EA-90521F328C44}" srcOrd="2" destOrd="0" presId="urn:microsoft.com/office/officeart/2018/2/layout/IconCircleList"/>
    <dgm:cxn modelId="{7B1BCE09-5843-45B3-89A4-85E865B46A29}" type="presParOf" srcId="{62BA1A3A-187E-45A2-AF00-2C53C2CC5AF7}" destId="{662586A7-7823-4256-8E18-B5B7BD101067}" srcOrd="3" destOrd="0" presId="urn:microsoft.com/office/officeart/2018/2/layout/IconCircleList"/>
    <dgm:cxn modelId="{25A970FD-FE77-4484-9CFC-ECAF49EFD571}" type="presParOf" srcId="{B4AFAB9E-8EC5-4411-A349-A94FE483E9DA}" destId="{AA40D4A6-D6FF-4D29-A4CE-F4C2471BF3A6}" srcOrd="7" destOrd="0" presId="urn:microsoft.com/office/officeart/2018/2/layout/IconCircleList"/>
    <dgm:cxn modelId="{A2DE0CE5-4854-4453-8782-5AFD89CB41E9}" type="presParOf" srcId="{B4AFAB9E-8EC5-4411-A349-A94FE483E9DA}" destId="{5A630087-9D0F-425A-8E62-A8E4E357CF2B}" srcOrd="8" destOrd="0" presId="urn:microsoft.com/office/officeart/2018/2/layout/IconCircleList"/>
    <dgm:cxn modelId="{EC754DD8-F526-408C-9DAA-9E2869E94A97}" type="presParOf" srcId="{5A630087-9D0F-425A-8E62-A8E4E357CF2B}" destId="{D7B562D1-1CEE-4412-AF21-DA5659A58747}" srcOrd="0" destOrd="0" presId="urn:microsoft.com/office/officeart/2018/2/layout/IconCircleList"/>
    <dgm:cxn modelId="{1ED421C8-05B7-4A03-B03E-4D987383ED08}" type="presParOf" srcId="{5A630087-9D0F-425A-8E62-A8E4E357CF2B}" destId="{67EFC1AA-ED62-45FB-A663-F3374CA6F3DC}" srcOrd="1" destOrd="0" presId="urn:microsoft.com/office/officeart/2018/2/layout/IconCircleList"/>
    <dgm:cxn modelId="{397AE33F-023C-4588-883B-1F9E99673333}" type="presParOf" srcId="{5A630087-9D0F-425A-8E62-A8E4E357CF2B}" destId="{C4EB03C4-955C-4D2E-B5F8-4AAEA39AB9BD}" srcOrd="2" destOrd="0" presId="urn:microsoft.com/office/officeart/2018/2/layout/IconCircleList"/>
    <dgm:cxn modelId="{48010240-6891-462E-AA3D-A483AEBAF598}" type="presParOf" srcId="{5A630087-9D0F-425A-8E62-A8E4E357CF2B}" destId="{5CB4A7EF-8320-4B11-A81F-6FA124520635}" srcOrd="3" destOrd="0" presId="urn:microsoft.com/office/officeart/2018/2/layout/IconCircleList"/>
    <dgm:cxn modelId="{B423C2B2-950C-4CA3-A9F0-11D0FE05546B}" type="presParOf" srcId="{B4AFAB9E-8EC5-4411-A349-A94FE483E9DA}" destId="{7463820C-35BD-4DAB-8638-4E8873EE4EAD}" srcOrd="9" destOrd="0" presId="urn:microsoft.com/office/officeart/2018/2/layout/IconCircleList"/>
    <dgm:cxn modelId="{668CD200-61DA-4DE7-8C8E-93C5DFC970B5}" type="presParOf" srcId="{B4AFAB9E-8EC5-4411-A349-A94FE483E9DA}" destId="{66781C47-0A33-44BA-BD67-3F9953965DDD}" srcOrd="10" destOrd="0" presId="urn:microsoft.com/office/officeart/2018/2/layout/IconCircleList"/>
    <dgm:cxn modelId="{929159C8-1D71-444C-87EE-FC407C9B87E6}" type="presParOf" srcId="{66781C47-0A33-44BA-BD67-3F9953965DDD}" destId="{4916B550-9B7D-48C0-B196-328FB8950FC8}" srcOrd="0" destOrd="0" presId="urn:microsoft.com/office/officeart/2018/2/layout/IconCircleList"/>
    <dgm:cxn modelId="{0C42A808-C1CF-4453-AF8E-13BDA30B9725}" type="presParOf" srcId="{66781C47-0A33-44BA-BD67-3F9953965DDD}" destId="{1579CCAF-174F-4616-8756-B033533300F1}" srcOrd="1" destOrd="0" presId="urn:microsoft.com/office/officeart/2018/2/layout/IconCircleList"/>
    <dgm:cxn modelId="{6D58AD89-750A-4817-9650-5C244210345B}" type="presParOf" srcId="{66781C47-0A33-44BA-BD67-3F9953965DDD}" destId="{D1DF5FB8-4DB0-4A30-B148-FBA932916483}" srcOrd="2" destOrd="0" presId="urn:microsoft.com/office/officeart/2018/2/layout/IconCircleList"/>
    <dgm:cxn modelId="{2B750E15-CFAC-4A9F-AF69-B96C71ADBCBA}" type="presParOf" srcId="{66781C47-0A33-44BA-BD67-3F9953965DDD}" destId="{352E5949-0498-44D2-B9EE-3082408ED451}"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6493BA-9488-4449-BA60-38C0D42B6720}" type="doc">
      <dgm:prSet loTypeId="urn:microsoft.com/office/officeart/2018/2/layout/IconLabelDescriptionList" loCatId="icon" qsTypeId="urn:microsoft.com/office/officeart/2005/8/quickstyle/simple2" qsCatId="simple" csTypeId="urn:microsoft.com/office/officeart/2005/8/colors/accent2_1" csCatId="accent2" phldr="1"/>
      <dgm:spPr/>
      <dgm:t>
        <a:bodyPr/>
        <a:lstStyle/>
        <a:p>
          <a:endParaRPr lang="en-US"/>
        </a:p>
      </dgm:t>
    </dgm:pt>
    <dgm:pt modelId="{46FE66F7-ED20-4260-8E6D-6A8168A58907}">
      <dgm:prSet/>
      <dgm:spPr/>
      <dgm:t>
        <a:bodyPr/>
        <a:lstStyle/>
        <a:p>
          <a:pPr>
            <a:lnSpc>
              <a:spcPct val="100000"/>
            </a:lnSpc>
            <a:defRPr b="1"/>
          </a:pPr>
          <a:r>
            <a:rPr lang="en-US" b="1"/>
            <a:t>Safety:</a:t>
          </a:r>
          <a:endParaRPr lang="en-US"/>
        </a:p>
      </dgm:t>
    </dgm:pt>
    <dgm:pt modelId="{0F43E285-BD97-47FA-886D-E4EB0D9128A0}" type="parTrans" cxnId="{241342F6-419A-4B51-BF03-335946FD7C86}">
      <dgm:prSet/>
      <dgm:spPr/>
      <dgm:t>
        <a:bodyPr/>
        <a:lstStyle/>
        <a:p>
          <a:endParaRPr lang="en-US"/>
        </a:p>
      </dgm:t>
    </dgm:pt>
    <dgm:pt modelId="{578C6F10-E4E8-4EDF-B25E-B2D4EA4415D2}" type="sibTrans" cxnId="{241342F6-419A-4B51-BF03-335946FD7C86}">
      <dgm:prSet/>
      <dgm:spPr/>
      <dgm:t>
        <a:bodyPr/>
        <a:lstStyle/>
        <a:p>
          <a:endParaRPr lang="en-US"/>
        </a:p>
      </dgm:t>
    </dgm:pt>
    <dgm:pt modelId="{85941168-49A8-4338-A76E-89CA9EB6F139}">
      <dgm:prSet custT="1"/>
      <dgm:spPr/>
      <dgm:t>
        <a:bodyPr/>
        <a:lstStyle/>
        <a:p>
          <a:pPr>
            <a:lnSpc>
              <a:spcPct val="100000"/>
            </a:lnSpc>
          </a:pPr>
          <a:r>
            <a:rPr lang="en-US" sz="1600" b="0" dirty="0"/>
            <a:t>Always ensure your safety first. You may be the only one who knows how to administer first aid. </a:t>
          </a:r>
        </a:p>
      </dgm:t>
    </dgm:pt>
    <dgm:pt modelId="{8938E6C7-8C44-4DCB-9AAA-435AD3809FCB}" type="parTrans" cxnId="{F81BAE9D-F5F9-47BF-87D1-1D4E39884595}">
      <dgm:prSet/>
      <dgm:spPr/>
      <dgm:t>
        <a:bodyPr/>
        <a:lstStyle/>
        <a:p>
          <a:endParaRPr lang="en-US"/>
        </a:p>
      </dgm:t>
    </dgm:pt>
    <dgm:pt modelId="{16351CA6-40A0-42EB-A437-D69FFF072D76}" type="sibTrans" cxnId="{F81BAE9D-F5F9-47BF-87D1-1D4E39884595}">
      <dgm:prSet/>
      <dgm:spPr/>
      <dgm:t>
        <a:bodyPr/>
        <a:lstStyle/>
        <a:p>
          <a:endParaRPr lang="en-US"/>
        </a:p>
      </dgm:t>
    </dgm:pt>
    <dgm:pt modelId="{9C2C9A62-21C7-4A48-8707-97911367FF3D}">
      <dgm:prSet custT="1"/>
      <dgm:spPr/>
      <dgm:t>
        <a:bodyPr/>
        <a:lstStyle/>
        <a:p>
          <a:pPr>
            <a:lnSpc>
              <a:spcPct val="100000"/>
            </a:lnSpc>
          </a:pPr>
          <a:r>
            <a:rPr lang="en-US" sz="1600" b="0" dirty="0"/>
            <a:t>If you need to move away from danger, you can try to take the injured with you if safe enough to do so.</a:t>
          </a:r>
        </a:p>
      </dgm:t>
    </dgm:pt>
    <dgm:pt modelId="{F6571FD4-79E1-4E18-BA73-6531D61BC2E5}" type="parTrans" cxnId="{AADEBD33-A658-4190-9352-F804EE86EBC4}">
      <dgm:prSet/>
      <dgm:spPr/>
      <dgm:t>
        <a:bodyPr/>
        <a:lstStyle/>
        <a:p>
          <a:endParaRPr lang="en-US"/>
        </a:p>
      </dgm:t>
    </dgm:pt>
    <dgm:pt modelId="{3590D9FF-1D81-489E-9132-F6D471AD7984}" type="sibTrans" cxnId="{AADEBD33-A658-4190-9352-F804EE86EBC4}">
      <dgm:prSet/>
      <dgm:spPr/>
      <dgm:t>
        <a:bodyPr/>
        <a:lstStyle/>
        <a:p>
          <a:endParaRPr lang="en-US"/>
        </a:p>
      </dgm:t>
    </dgm:pt>
    <dgm:pt modelId="{1E8BCEA0-6EBB-437C-AD46-EA43CB8D1907}">
      <dgm:prSet custT="1"/>
      <dgm:spPr/>
      <dgm:t>
        <a:bodyPr/>
        <a:lstStyle/>
        <a:p>
          <a:pPr>
            <a:lnSpc>
              <a:spcPct val="100000"/>
            </a:lnSpc>
          </a:pPr>
          <a:r>
            <a:rPr lang="en-US" sz="1600" b="0" dirty="0"/>
            <a:t>If it’s unsafe, wait for emergency services</a:t>
          </a:r>
          <a:r>
            <a:rPr lang="en-US" sz="1600" b="1" dirty="0"/>
            <a:t>. </a:t>
          </a:r>
          <a:endParaRPr lang="en-US" sz="1600" dirty="0"/>
        </a:p>
      </dgm:t>
    </dgm:pt>
    <dgm:pt modelId="{E0811DF6-1DF2-49B8-87EE-6B740FEED11D}" type="parTrans" cxnId="{6FF6C280-5B7F-41A4-969F-3FEE241EE02D}">
      <dgm:prSet/>
      <dgm:spPr/>
      <dgm:t>
        <a:bodyPr/>
        <a:lstStyle/>
        <a:p>
          <a:endParaRPr lang="en-US"/>
        </a:p>
      </dgm:t>
    </dgm:pt>
    <dgm:pt modelId="{EBEB9206-E2BB-4BB7-8619-F90C18133DCF}" type="sibTrans" cxnId="{6FF6C280-5B7F-41A4-969F-3FEE241EE02D}">
      <dgm:prSet/>
      <dgm:spPr/>
      <dgm:t>
        <a:bodyPr/>
        <a:lstStyle/>
        <a:p>
          <a:endParaRPr lang="en-US"/>
        </a:p>
      </dgm:t>
    </dgm:pt>
    <dgm:pt modelId="{0DE51744-5289-403C-B3EB-5CCC6F3AF655}">
      <dgm:prSet/>
      <dgm:spPr/>
      <dgm:t>
        <a:bodyPr/>
        <a:lstStyle/>
        <a:p>
          <a:pPr>
            <a:lnSpc>
              <a:spcPct val="100000"/>
            </a:lnSpc>
            <a:defRPr b="1"/>
          </a:pPr>
          <a:r>
            <a:rPr lang="en-US" b="1"/>
            <a:t>Bloodborne pathogens:</a:t>
          </a:r>
          <a:endParaRPr lang="en-US"/>
        </a:p>
      </dgm:t>
    </dgm:pt>
    <dgm:pt modelId="{C27120D7-A1CD-41AB-881B-DFB4A115F6AF}" type="parTrans" cxnId="{69877E75-32F1-4A25-B048-874D9D62456A}">
      <dgm:prSet/>
      <dgm:spPr/>
      <dgm:t>
        <a:bodyPr/>
        <a:lstStyle/>
        <a:p>
          <a:endParaRPr lang="en-US"/>
        </a:p>
      </dgm:t>
    </dgm:pt>
    <dgm:pt modelId="{8DF59090-E9D9-4056-A8FD-6A957E56B1BE}" type="sibTrans" cxnId="{69877E75-32F1-4A25-B048-874D9D62456A}">
      <dgm:prSet/>
      <dgm:spPr/>
      <dgm:t>
        <a:bodyPr/>
        <a:lstStyle/>
        <a:p>
          <a:endParaRPr lang="en-US"/>
        </a:p>
      </dgm:t>
    </dgm:pt>
    <dgm:pt modelId="{501A2E5F-EF93-4AA1-8396-54442CAADD76}">
      <dgm:prSet custT="1"/>
      <dgm:spPr/>
      <dgm:t>
        <a:bodyPr/>
        <a:lstStyle/>
        <a:p>
          <a:pPr>
            <a:lnSpc>
              <a:spcPct val="100000"/>
            </a:lnSpc>
          </a:pPr>
          <a:r>
            <a:rPr lang="en-US" sz="1600" b="0" dirty="0"/>
            <a:t>Any time you encounter any bodily fluid, you should wear personal protection equipment. Gloves, eye googles, face mask</a:t>
          </a:r>
        </a:p>
      </dgm:t>
    </dgm:pt>
    <dgm:pt modelId="{B8253A9A-DDB1-4CCA-9956-FEED957C991F}" type="parTrans" cxnId="{5A5A6030-0607-415D-A343-715BEAA8BBBA}">
      <dgm:prSet/>
      <dgm:spPr/>
      <dgm:t>
        <a:bodyPr/>
        <a:lstStyle/>
        <a:p>
          <a:endParaRPr lang="en-US"/>
        </a:p>
      </dgm:t>
    </dgm:pt>
    <dgm:pt modelId="{90A38B9A-A92B-4674-9BC0-DCA215DA1CE7}" type="sibTrans" cxnId="{5A5A6030-0607-415D-A343-715BEAA8BBBA}">
      <dgm:prSet/>
      <dgm:spPr/>
      <dgm:t>
        <a:bodyPr/>
        <a:lstStyle/>
        <a:p>
          <a:endParaRPr lang="en-US"/>
        </a:p>
      </dgm:t>
    </dgm:pt>
    <dgm:pt modelId="{202617EC-B0A9-4CCB-B699-FF6AF7734244}">
      <dgm:prSet custT="1"/>
      <dgm:spPr/>
      <dgm:t>
        <a:bodyPr/>
        <a:lstStyle/>
        <a:p>
          <a:pPr>
            <a:lnSpc>
              <a:spcPct val="100000"/>
            </a:lnSpc>
          </a:pPr>
          <a:r>
            <a:rPr lang="en-US" sz="1600" b="0" dirty="0"/>
            <a:t>If you get blood on you wash it off ASAP, let emergency services know that you were exposed and follow their instructions</a:t>
          </a:r>
          <a:r>
            <a:rPr lang="en-US" sz="1600" b="1" dirty="0"/>
            <a:t>. </a:t>
          </a:r>
          <a:endParaRPr lang="en-US" sz="1600" dirty="0"/>
        </a:p>
      </dgm:t>
    </dgm:pt>
    <dgm:pt modelId="{9115C895-12AE-4950-95F8-F4A0F73ABD48}" type="parTrans" cxnId="{7518799C-B611-47DB-A974-8974B98B9C6F}">
      <dgm:prSet/>
      <dgm:spPr/>
      <dgm:t>
        <a:bodyPr/>
        <a:lstStyle/>
        <a:p>
          <a:endParaRPr lang="en-US"/>
        </a:p>
      </dgm:t>
    </dgm:pt>
    <dgm:pt modelId="{A0ACE7CF-40A4-4843-9E50-8FB2628BF1BF}" type="sibTrans" cxnId="{7518799C-B611-47DB-A974-8974B98B9C6F}">
      <dgm:prSet/>
      <dgm:spPr/>
      <dgm:t>
        <a:bodyPr/>
        <a:lstStyle/>
        <a:p>
          <a:endParaRPr lang="en-US"/>
        </a:p>
      </dgm:t>
    </dgm:pt>
    <dgm:pt modelId="{C153035F-F1E4-4C11-8624-FEA1405ED393}">
      <dgm:prSet/>
      <dgm:spPr/>
      <dgm:t>
        <a:bodyPr/>
        <a:lstStyle/>
        <a:p>
          <a:pPr>
            <a:lnSpc>
              <a:spcPct val="100000"/>
            </a:lnSpc>
            <a:defRPr b="1"/>
          </a:pPr>
          <a:r>
            <a:rPr lang="en-US" b="1"/>
            <a:t>Medical awareness:</a:t>
          </a:r>
          <a:endParaRPr lang="en-US"/>
        </a:p>
      </dgm:t>
    </dgm:pt>
    <dgm:pt modelId="{BAE08477-CD1B-443C-BEAB-B0F914A55038}" type="parTrans" cxnId="{4C834768-6C7A-469F-ADD5-44AAB5770664}">
      <dgm:prSet/>
      <dgm:spPr/>
      <dgm:t>
        <a:bodyPr/>
        <a:lstStyle/>
        <a:p>
          <a:endParaRPr lang="en-US"/>
        </a:p>
      </dgm:t>
    </dgm:pt>
    <dgm:pt modelId="{9F83C31C-E7AE-4B60-9CB8-56471DD53CDA}" type="sibTrans" cxnId="{4C834768-6C7A-469F-ADD5-44AAB5770664}">
      <dgm:prSet/>
      <dgm:spPr/>
      <dgm:t>
        <a:bodyPr/>
        <a:lstStyle/>
        <a:p>
          <a:endParaRPr lang="en-US"/>
        </a:p>
      </dgm:t>
    </dgm:pt>
    <dgm:pt modelId="{18B3F0E1-8095-4CD3-A56B-01F6E71FCCB9}">
      <dgm:prSet custT="1"/>
      <dgm:spPr/>
      <dgm:t>
        <a:bodyPr/>
        <a:lstStyle/>
        <a:p>
          <a:pPr>
            <a:lnSpc>
              <a:spcPct val="100000"/>
            </a:lnSpc>
          </a:pPr>
          <a:r>
            <a:rPr lang="en-US" sz="1600" b="0" dirty="0"/>
            <a:t>You should be aware of your own limits and medical needs and make sure you bring your proper medications. About 1 week’s worth is recommended </a:t>
          </a:r>
        </a:p>
      </dgm:t>
    </dgm:pt>
    <dgm:pt modelId="{9F6CBC8A-3C6C-4A22-AA75-0262BCD49B5A}" type="parTrans" cxnId="{EE2265F9-830B-4396-9D72-6A173A7EE6A2}">
      <dgm:prSet/>
      <dgm:spPr/>
      <dgm:t>
        <a:bodyPr/>
        <a:lstStyle/>
        <a:p>
          <a:endParaRPr lang="en-US"/>
        </a:p>
      </dgm:t>
    </dgm:pt>
    <dgm:pt modelId="{881EE68C-7C1E-48CC-A9C1-B28A3BF6F2B4}" type="sibTrans" cxnId="{EE2265F9-830B-4396-9D72-6A173A7EE6A2}">
      <dgm:prSet/>
      <dgm:spPr/>
      <dgm:t>
        <a:bodyPr/>
        <a:lstStyle/>
        <a:p>
          <a:endParaRPr lang="en-US"/>
        </a:p>
      </dgm:t>
    </dgm:pt>
    <dgm:pt modelId="{D8F737BF-CE2A-4098-8786-3F31E64C8648}">
      <dgm:prSet custT="1"/>
      <dgm:spPr/>
      <dgm:t>
        <a:bodyPr/>
        <a:lstStyle/>
        <a:p>
          <a:pPr>
            <a:lnSpc>
              <a:spcPct val="100000"/>
            </a:lnSpc>
          </a:pPr>
          <a:r>
            <a:rPr lang="en-US" sz="1600" b="0" dirty="0"/>
            <a:t>You should also be aware of your group’s limits and medical needs should you need to help them.</a:t>
          </a:r>
        </a:p>
      </dgm:t>
    </dgm:pt>
    <dgm:pt modelId="{9CCA209C-4082-4C34-8A5B-BFD30CAD5ABA}" type="parTrans" cxnId="{B0E37BF3-421F-4061-8735-AF1527D3A63F}">
      <dgm:prSet/>
      <dgm:spPr/>
      <dgm:t>
        <a:bodyPr/>
        <a:lstStyle/>
        <a:p>
          <a:endParaRPr lang="en-US"/>
        </a:p>
      </dgm:t>
    </dgm:pt>
    <dgm:pt modelId="{B1FF0472-52CD-40CD-88D0-5B8D2517F647}" type="sibTrans" cxnId="{B0E37BF3-421F-4061-8735-AF1527D3A63F}">
      <dgm:prSet/>
      <dgm:spPr/>
      <dgm:t>
        <a:bodyPr/>
        <a:lstStyle/>
        <a:p>
          <a:endParaRPr lang="en-US"/>
        </a:p>
      </dgm:t>
    </dgm:pt>
    <dgm:pt modelId="{111F0017-D5DF-4C42-9F90-2B4E16C580B0}">
      <dgm:prSet custT="1"/>
      <dgm:spPr/>
      <dgm:t>
        <a:bodyPr/>
        <a:lstStyle/>
        <a:p>
          <a:pPr>
            <a:lnSpc>
              <a:spcPct val="100000"/>
            </a:lnSpc>
          </a:pPr>
          <a:r>
            <a:rPr lang="en-US" sz="1600" b="0" dirty="0"/>
            <a:t>Make sure you know where your group's emergency medications are and that they know where yours are.</a:t>
          </a:r>
        </a:p>
        <a:p>
          <a:pPr>
            <a:lnSpc>
              <a:spcPct val="100000"/>
            </a:lnSpc>
          </a:pPr>
          <a:r>
            <a:rPr lang="en-US" sz="1600" b="0" dirty="0"/>
            <a:t>Medical info cards should be utilized. </a:t>
          </a:r>
        </a:p>
      </dgm:t>
    </dgm:pt>
    <dgm:pt modelId="{65A7735F-8995-4D74-8D3A-02A8752828D5}" type="parTrans" cxnId="{A944D347-0D8F-4A1C-BFCF-65C9311E53B2}">
      <dgm:prSet/>
      <dgm:spPr/>
      <dgm:t>
        <a:bodyPr/>
        <a:lstStyle/>
        <a:p>
          <a:endParaRPr lang="en-US"/>
        </a:p>
      </dgm:t>
    </dgm:pt>
    <dgm:pt modelId="{93BA5680-9D36-41FE-9D2D-915EB61A2FC7}" type="sibTrans" cxnId="{A944D347-0D8F-4A1C-BFCF-65C9311E53B2}">
      <dgm:prSet/>
      <dgm:spPr/>
      <dgm:t>
        <a:bodyPr/>
        <a:lstStyle/>
        <a:p>
          <a:endParaRPr lang="en-US"/>
        </a:p>
      </dgm:t>
    </dgm:pt>
    <dgm:pt modelId="{C2DD22D3-D051-42B2-B414-1775CB908E03}">
      <dgm:prSet/>
      <dgm:spPr/>
      <dgm:t>
        <a:bodyPr/>
        <a:lstStyle/>
        <a:p>
          <a:pPr>
            <a:lnSpc>
              <a:spcPct val="100000"/>
            </a:lnSpc>
            <a:defRPr b="1"/>
          </a:pPr>
          <a:r>
            <a:rPr lang="en-US" b="1"/>
            <a:t>Good Samaritans Law:</a:t>
          </a:r>
          <a:endParaRPr lang="en-US"/>
        </a:p>
      </dgm:t>
    </dgm:pt>
    <dgm:pt modelId="{F112E62C-B163-43FB-99A8-3E3EA734253F}" type="parTrans" cxnId="{DB64C671-DF93-44A3-B0AB-D21487DA93B0}">
      <dgm:prSet/>
      <dgm:spPr/>
      <dgm:t>
        <a:bodyPr/>
        <a:lstStyle/>
        <a:p>
          <a:endParaRPr lang="en-US"/>
        </a:p>
      </dgm:t>
    </dgm:pt>
    <dgm:pt modelId="{B29C737A-06AC-42D6-9190-F6DDE6CBEBEB}" type="sibTrans" cxnId="{DB64C671-DF93-44A3-B0AB-D21487DA93B0}">
      <dgm:prSet/>
      <dgm:spPr/>
      <dgm:t>
        <a:bodyPr/>
        <a:lstStyle/>
        <a:p>
          <a:endParaRPr lang="en-US"/>
        </a:p>
      </dgm:t>
    </dgm:pt>
    <dgm:pt modelId="{D5E33222-33D4-4BAB-9119-D249E5248458}">
      <dgm:prSet custT="1"/>
      <dgm:spPr/>
      <dgm:t>
        <a:bodyPr/>
        <a:lstStyle/>
        <a:p>
          <a:pPr>
            <a:lnSpc>
              <a:spcPct val="100000"/>
            </a:lnSpc>
          </a:pPr>
          <a:r>
            <a:rPr lang="en-US" sz="1600" b="0" dirty="0"/>
            <a:t>This protects any volunteer giving aid to an injured person from being sued by that person. </a:t>
          </a:r>
        </a:p>
      </dgm:t>
    </dgm:pt>
    <dgm:pt modelId="{4FF2F041-1EAB-4B73-9C5A-60271EA07774}" type="parTrans" cxnId="{35FFC812-49A3-4D08-AD45-43C6D0DFA4CD}">
      <dgm:prSet/>
      <dgm:spPr/>
      <dgm:t>
        <a:bodyPr/>
        <a:lstStyle/>
        <a:p>
          <a:endParaRPr lang="en-US"/>
        </a:p>
      </dgm:t>
    </dgm:pt>
    <dgm:pt modelId="{6CC038C3-E5B6-4E8B-A922-F4ED4C113D9C}" type="sibTrans" cxnId="{35FFC812-49A3-4D08-AD45-43C6D0DFA4CD}">
      <dgm:prSet/>
      <dgm:spPr/>
      <dgm:t>
        <a:bodyPr/>
        <a:lstStyle/>
        <a:p>
          <a:endParaRPr lang="en-US"/>
        </a:p>
      </dgm:t>
    </dgm:pt>
    <dgm:pt modelId="{0B4E8FE9-B823-4634-8AA8-5B4CFB30D740}">
      <dgm:prSet custT="1"/>
      <dgm:spPr/>
      <dgm:t>
        <a:bodyPr/>
        <a:lstStyle/>
        <a:p>
          <a:pPr>
            <a:lnSpc>
              <a:spcPct val="100000"/>
            </a:lnSpc>
          </a:pPr>
          <a:r>
            <a:rPr lang="en-US" sz="1600" b="0" dirty="0"/>
            <a:t>Keynotes: obtain permission for any care you are giving, if possible, be cognizant of providing care in a non-reckless manner. </a:t>
          </a:r>
        </a:p>
      </dgm:t>
    </dgm:pt>
    <dgm:pt modelId="{5A68723C-3524-463D-A4CC-DD752CD6B288}" type="parTrans" cxnId="{BB4FA09E-EE57-4BB6-ADD9-9C1FBBC58DFC}">
      <dgm:prSet/>
      <dgm:spPr/>
      <dgm:t>
        <a:bodyPr/>
        <a:lstStyle/>
        <a:p>
          <a:endParaRPr lang="en-US"/>
        </a:p>
      </dgm:t>
    </dgm:pt>
    <dgm:pt modelId="{7C6AB70F-2775-4952-A6C1-73FF3A57D54B}" type="sibTrans" cxnId="{BB4FA09E-EE57-4BB6-ADD9-9C1FBBC58DFC}">
      <dgm:prSet/>
      <dgm:spPr/>
      <dgm:t>
        <a:bodyPr/>
        <a:lstStyle/>
        <a:p>
          <a:endParaRPr lang="en-US"/>
        </a:p>
      </dgm:t>
    </dgm:pt>
    <dgm:pt modelId="{EB215C0C-5C17-4D39-BFCA-174E2D7A291B}" type="pres">
      <dgm:prSet presAssocID="{2A6493BA-9488-4449-BA60-38C0D42B6720}" presName="root" presStyleCnt="0">
        <dgm:presLayoutVars>
          <dgm:dir/>
          <dgm:resizeHandles val="exact"/>
        </dgm:presLayoutVars>
      </dgm:prSet>
      <dgm:spPr/>
    </dgm:pt>
    <dgm:pt modelId="{EDD6DCE9-C0A9-418E-9426-6CE933AC547C}" type="pres">
      <dgm:prSet presAssocID="{46FE66F7-ED20-4260-8E6D-6A8168A58907}" presName="compNode" presStyleCnt="0"/>
      <dgm:spPr/>
    </dgm:pt>
    <dgm:pt modelId="{39495A8E-91D6-458E-AC77-15A81CCCA7BE}" type="pres">
      <dgm:prSet presAssocID="{46FE66F7-ED20-4260-8E6D-6A8168A5890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First Aid Kit"/>
        </a:ext>
      </dgm:extLst>
    </dgm:pt>
    <dgm:pt modelId="{2891B1BE-AD92-4CC9-8268-A9430AC70195}" type="pres">
      <dgm:prSet presAssocID="{46FE66F7-ED20-4260-8E6D-6A8168A58907}" presName="iconSpace" presStyleCnt="0"/>
      <dgm:spPr/>
    </dgm:pt>
    <dgm:pt modelId="{CD9F1359-AFCE-40D4-A196-17E4407B6D87}" type="pres">
      <dgm:prSet presAssocID="{46FE66F7-ED20-4260-8E6D-6A8168A58907}" presName="parTx" presStyleLbl="revTx" presStyleIdx="0" presStyleCnt="8">
        <dgm:presLayoutVars>
          <dgm:chMax val="0"/>
          <dgm:chPref val="0"/>
        </dgm:presLayoutVars>
      </dgm:prSet>
      <dgm:spPr/>
    </dgm:pt>
    <dgm:pt modelId="{A047F0E9-B0BD-4F7B-84B9-EAD601DD119A}" type="pres">
      <dgm:prSet presAssocID="{46FE66F7-ED20-4260-8E6D-6A8168A58907}" presName="txSpace" presStyleCnt="0"/>
      <dgm:spPr/>
    </dgm:pt>
    <dgm:pt modelId="{61D474DB-7AB6-47B1-8D59-33273F060785}" type="pres">
      <dgm:prSet presAssocID="{46FE66F7-ED20-4260-8E6D-6A8168A58907}" presName="desTx" presStyleLbl="revTx" presStyleIdx="1" presStyleCnt="8">
        <dgm:presLayoutVars/>
      </dgm:prSet>
      <dgm:spPr/>
    </dgm:pt>
    <dgm:pt modelId="{80D78C88-D850-49D8-98E8-FDB8CE810ED8}" type="pres">
      <dgm:prSet presAssocID="{578C6F10-E4E8-4EDF-B25E-B2D4EA4415D2}" presName="sibTrans" presStyleCnt="0"/>
      <dgm:spPr/>
    </dgm:pt>
    <dgm:pt modelId="{CABA2135-A644-4F74-BC29-8B8F0C8C3554}" type="pres">
      <dgm:prSet presAssocID="{0DE51744-5289-403C-B3EB-5CCC6F3AF655}" presName="compNode" presStyleCnt="0"/>
      <dgm:spPr/>
    </dgm:pt>
    <dgm:pt modelId="{21B6BEAA-59FF-4403-A71A-13E1020033A7}" type="pres">
      <dgm:prSet presAssocID="{0DE51744-5289-403C-B3EB-5CCC6F3AF65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ittens"/>
        </a:ext>
      </dgm:extLst>
    </dgm:pt>
    <dgm:pt modelId="{300DA79D-9A7C-4316-A754-E66F1863AC68}" type="pres">
      <dgm:prSet presAssocID="{0DE51744-5289-403C-B3EB-5CCC6F3AF655}" presName="iconSpace" presStyleCnt="0"/>
      <dgm:spPr/>
    </dgm:pt>
    <dgm:pt modelId="{10732E15-8A36-4E94-90D2-F393303A2B0D}" type="pres">
      <dgm:prSet presAssocID="{0DE51744-5289-403C-B3EB-5CCC6F3AF655}" presName="parTx" presStyleLbl="revTx" presStyleIdx="2" presStyleCnt="8">
        <dgm:presLayoutVars>
          <dgm:chMax val="0"/>
          <dgm:chPref val="0"/>
        </dgm:presLayoutVars>
      </dgm:prSet>
      <dgm:spPr/>
    </dgm:pt>
    <dgm:pt modelId="{A4A38B25-9F63-4D28-A032-944AD358BB14}" type="pres">
      <dgm:prSet presAssocID="{0DE51744-5289-403C-B3EB-5CCC6F3AF655}" presName="txSpace" presStyleCnt="0"/>
      <dgm:spPr/>
    </dgm:pt>
    <dgm:pt modelId="{78197F85-A40C-47BC-824B-4731335AC71C}" type="pres">
      <dgm:prSet presAssocID="{0DE51744-5289-403C-B3EB-5CCC6F3AF655}" presName="desTx" presStyleLbl="revTx" presStyleIdx="3" presStyleCnt="8">
        <dgm:presLayoutVars/>
      </dgm:prSet>
      <dgm:spPr/>
    </dgm:pt>
    <dgm:pt modelId="{53CD0493-10E4-4921-91DB-0288BC3FA4A5}" type="pres">
      <dgm:prSet presAssocID="{8DF59090-E9D9-4056-A8FD-6A957E56B1BE}" presName="sibTrans" presStyleCnt="0"/>
      <dgm:spPr/>
    </dgm:pt>
    <dgm:pt modelId="{FDA405DE-A675-4ECA-AA20-5A3F49A2BD53}" type="pres">
      <dgm:prSet presAssocID="{C153035F-F1E4-4C11-8624-FEA1405ED393}" presName="compNode" presStyleCnt="0"/>
      <dgm:spPr/>
    </dgm:pt>
    <dgm:pt modelId="{55DA00A3-69D1-40DB-8B4F-39524B502E5B}" type="pres">
      <dgm:prSet presAssocID="{C153035F-F1E4-4C11-8624-FEA1405ED39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edicine"/>
        </a:ext>
      </dgm:extLst>
    </dgm:pt>
    <dgm:pt modelId="{941F0A3D-A67E-4AC8-A11C-42772B304E40}" type="pres">
      <dgm:prSet presAssocID="{C153035F-F1E4-4C11-8624-FEA1405ED393}" presName="iconSpace" presStyleCnt="0"/>
      <dgm:spPr/>
    </dgm:pt>
    <dgm:pt modelId="{56F395DB-A888-4795-986B-1610F255AFDE}" type="pres">
      <dgm:prSet presAssocID="{C153035F-F1E4-4C11-8624-FEA1405ED393}" presName="parTx" presStyleLbl="revTx" presStyleIdx="4" presStyleCnt="8">
        <dgm:presLayoutVars>
          <dgm:chMax val="0"/>
          <dgm:chPref val="0"/>
        </dgm:presLayoutVars>
      </dgm:prSet>
      <dgm:spPr/>
    </dgm:pt>
    <dgm:pt modelId="{84572633-9CF0-4249-8847-809AFCD3774B}" type="pres">
      <dgm:prSet presAssocID="{C153035F-F1E4-4C11-8624-FEA1405ED393}" presName="txSpace" presStyleCnt="0"/>
      <dgm:spPr/>
    </dgm:pt>
    <dgm:pt modelId="{8ADC2989-572E-4866-A174-1FFC2ECF0FF7}" type="pres">
      <dgm:prSet presAssocID="{C153035F-F1E4-4C11-8624-FEA1405ED393}" presName="desTx" presStyleLbl="revTx" presStyleIdx="5" presStyleCnt="8">
        <dgm:presLayoutVars/>
      </dgm:prSet>
      <dgm:spPr/>
    </dgm:pt>
    <dgm:pt modelId="{B41C6EBD-55F0-4291-8DF8-048380A6C802}" type="pres">
      <dgm:prSet presAssocID="{9F83C31C-E7AE-4B60-9CB8-56471DD53CDA}" presName="sibTrans" presStyleCnt="0"/>
      <dgm:spPr/>
    </dgm:pt>
    <dgm:pt modelId="{500CB0CF-67ED-48BE-AE12-FB7561410A37}" type="pres">
      <dgm:prSet presAssocID="{C2DD22D3-D051-42B2-B414-1775CB908E03}" presName="compNode" presStyleCnt="0"/>
      <dgm:spPr/>
    </dgm:pt>
    <dgm:pt modelId="{AA3CF99F-87B8-48FC-995F-20788F7D7AB8}" type="pres">
      <dgm:prSet presAssocID="{C2DD22D3-D051-42B2-B414-1775CB908E0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Hospital"/>
        </a:ext>
      </dgm:extLst>
    </dgm:pt>
    <dgm:pt modelId="{3F322A17-CD59-48AE-9321-D788BF0FE99F}" type="pres">
      <dgm:prSet presAssocID="{C2DD22D3-D051-42B2-B414-1775CB908E03}" presName="iconSpace" presStyleCnt="0"/>
      <dgm:spPr/>
    </dgm:pt>
    <dgm:pt modelId="{5EB0324A-9324-4401-BDE4-F32F19B13C51}" type="pres">
      <dgm:prSet presAssocID="{C2DD22D3-D051-42B2-B414-1775CB908E03}" presName="parTx" presStyleLbl="revTx" presStyleIdx="6" presStyleCnt="8">
        <dgm:presLayoutVars>
          <dgm:chMax val="0"/>
          <dgm:chPref val="0"/>
        </dgm:presLayoutVars>
      </dgm:prSet>
      <dgm:spPr/>
    </dgm:pt>
    <dgm:pt modelId="{1AE2E4AD-DE49-4156-B52E-1205FFC33311}" type="pres">
      <dgm:prSet presAssocID="{C2DD22D3-D051-42B2-B414-1775CB908E03}" presName="txSpace" presStyleCnt="0"/>
      <dgm:spPr/>
    </dgm:pt>
    <dgm:pt modelId="{A446AC34-78C6-4D43-8C3E-69730720F069}" type="pres">
      <dgm:prSet presAssocID="{C2DD22D3-D051-42B2-B414-1775CB908E03}" presName="desTx" presStyleLbl="revTx" presStyleIdx="7" presStyleCnt="8">
        <dgm:presLayoutVars/>
      </dgm:prSet>
      <dgm:spPr/>
    </dgm:pt>
  </dgm:ptLst>
  <dgm:cxnLst>
    <dgm:cxn modelId="{49015C0A-C4CF-4837-9434-F71037569317}" type="presOf" srcId="{9C2C9A62-21C7-4A48-8707-97911367FF3D}" destId="{61D474DB-7AB6-47B1-8D59-33273F060785}" srcOrd="0" destOrd="1" presId="urn:microsoft.com/office/officeart/2018/2/layout/IconLabelDescriptionList"/>
    <dgm:cxn modelId="{9E7DC70F-C785-4BB5-B43E-B04EFCBF4E29}" type="presOf" srcId="{C2DD22D3-D051-42B2-B414-1775CB908E03}" destId="{5EB0324A-9324-4401-BDE4-F32F19B13C51}" srcOrd="0" destOrd="0" presId="urn:microsoft.com/office/officeart/2018/2/layout/IconLabelDescriptionList"/>
    <dgm:cxn modelId="{35FFC812-49A3-4D08-AD45-43C6D0DFA4CD}" srcId="{C2DD22D3-D051-42B2-B414-1775CB908E03}" destId="{D5E33222-33D4-4BAB-9119-D249E5248458}" srcOrd="0" destOrd="0" parTransId="{4FF2F041-1EAB-4B73-9C5A-60271EA07774}" sibTransId="{6CC038C3-E5B6-4E8B-A922-F4ED4C113D9C}"/>
    <dgm:cxn modelId="{5A5A6030-0607-415D-A343-715BEAA8BBBA}" srcId="{0DE51744-5289-403C-B3EB-5CCC6F3AF655}" destId="{501A2E5F-EF93-4AA1-8396-54442CAADD76}" srcOrd="0" destOrd="0" parTransId="{B8253A9A-DDB1-4CCA-9956-FEED957C991F}" sibTransId="{90A38B9A-A92B-4674-9BC0-DCA215DA1CE7}"/>
    <dgm:cxn modelId="{AADEBD33-A658-4190-9352-F804EE86EBC4}" srcId="{46FE66F7-ED20-4260-8E6D-6A8168A58907}" destId="{9C2C9A62-21C7-4A48-8707-97911367FF3D}" srcOrd="1" destOrd="0" parTransId="{F6571FD4-79E1-4E18-BA73-6531D61BC2E5}" sibTransId="{3590D9FF-1D81-489E-9132-F6D471AD7984}"/>
    <dgm:cxn modelId="{DC65BB34-2D60-454B-9F14-FD4AD48EDEFF}" type="presOf" srcId="{0B4E8FE9-B823-4634-8AA8-5B4CFB30D740}" destId="{A446AC34-78C6-4D43-8C3E-69730720F069}" srcOrd="0" destOrd="1" presId="urn:microsoft.com/office/officeart/2018/2/layout/IconLabelDescriptionList"/>
    <dgm:cxn modelId="{93318941-043B-4684-8C70-CA35EFFE092D}" type="presOf" srcId="{85941168-49A8-4338-A76E-89CA9EB6F139}" destId="{61D474DB-7AB6-47B1-8D59-33273F060785}" srcOrd="0" destOrd="0" presId="urn:microsoft.com/office/officeart/2018/2/layout/IconLabelDescriptionList"/>
    <dgm:cxn modelId="{ED288B44-AD04-480C-8764-E9706039696C}" type="presOf" srcId="{1E8BCEA0-6EBB-437C-AD46-EA43CB8D1907}" destId="{61D474DB-7AB6-47B1-8D59-33273F060785}" srcOrd="0" destOrd="2" presId="urn:microsoft.com/office/officeart/2018/2/layout/IconLabelDescriptionList"/>
    <dgm:cxn modelId="{A944D347-0D8F-4A1C-BFCF-65C9311E53B2}" srcId="{C153035F-F1E4-4C11-8624-FEA1405ED393}" destId="{111F0017-D5DF-4C42-9F90-2B4E16C580B0}" srcOrd="2" destOrd="0" parTransId="{65A7735F-8995-4D74-8D3A-02A8752828D5}" sibTransId="{93BA5680-9D36-41FE-9D2D-915EB61A2FC7}"/>
    <dgm:cxn modelId="{4C834768-6C7A-469F-ADD5-44AAB5770664}" srcId="{2A6493BA-9488-4449-BA60-38C0D42B6720}" destId="{C153035F-F1E4-4C11-8624-FEA1405ED393}" srcOrd="2" destOrd="0" parTransId="{BAE08477-CD1B-443C-BEAB-B0F914A55038}" sibTransId="{9F83C31C-E7AE-4B60-9CB8-56471DD53CDA}"/>
    <dgm:cxn modelId="{8944AD4B-9BC3-42A1-BB82-7D43A55AFA3A}" type="presOf" srcId="{2A6493BA-9488-4449-BA60-38C0D42B6720}" destId="{EB215C0C-5C17-4D39-BFCA-174E2D7A291B}" srcOrd="0" destOrd="0" presId="urn:microsoft.com/office/officeart/2018/2/layout/IconLabelDescriptionList"/>
    <dgm:cxn modelId="{DB64C671-DF93-44A3-B0AB-D21487DA93B0}" srcId="{2A6493BA-9488-4449-BA60-38C0D42B6720}" destId="{C2DD22D3-D051-42B2-B414-1775CB908E03}" srcOrd="3" destOrd="0" parTransId="{F112E62C-B163-43FB-99A8-3E3EA734253F}" sibTransId="{B29C737A-06AC-42D6-9190-F6DDE6CBEBEB}"/>
    <dgm:cxn modelId="{69877E75-32F1-4A25-B048-874D9D62456A}" srcId="{2A6493BA-9488-4449-BA60-38C0D42B6720}" destId="{0DE51744-5289-403C-B3EB-5CCC6F3AF655}" srcOrd="1" destOrd="0" parTransId="{C27120D7-A1CD-41AB-881B-DFB4A115F6AF}" sibTransId="{8DF59090-E9D9-4056-A8FD-6A957E56B1BE}"/>
    <dgm:cxn modelId="{6FF6C280-5B7F-41A4-969F-3FEE241EE02D}" srcId="{46FE66F7-ED20-4260-8E6D-6A8168A58907}" destId="{1E8BCEA0-6EBB-437C-AD46-EA43CB8D1907}" srcOrd="2" destOrd="0" parTransId="{E0811DF6-1DF2-49B8-87EE-6B740FEED11D}" sibTransId="{EBEB9206-E2BB-4BB7-8619-F90C18133DCF}"/>
    <dgm:cxn modelId="{817A8687-BE7C-41E1-A299-0B6ACC4EC38D}" type="presOf" srcId="{D8F737BF-CE2A-4098-8786-3F31E64C8648}" destId="{8ADC2989-572E-4866-A174-1FFC2ECF0FF7}" srcOrd="0" destOrd="1" presId="urn:microsoft.com/office/officeart/2018/2/layout/IconLabelDescriptionList"/>
    <dgm:cxn modelId="{8EBAB08A-A407-4262-B423-738E0063B846}" type="presOf" srcId="{0DE51744-5289-403C-B3EB-5CCC6F3AF655}" destId="{10732E15-8A36-4E94-90D2-F393303A2B0D}" srcOrd="0" destOrd="0" presId="urn:microsoft.com/office/officeart/2018/2/layout/IconLabelDescriptionList"/>
    <dgm:cxn modelId="{7518799C-B611-47DB-A974-8974B98B9C6F}" srcId="{0DE51744-5289-403C-B3EB-5CCC6F3AF655}" destId="{202617EC-B0A9-4CCB-B699-FF6AF7734244}" srcOrd="1" destOrd="0" parTransId="{9115C895-12AE-4950-95F8-F4A0F73ABD48}" sibTransId="{A0ACE7CF-40A4-4843-9E50-8FB2628BF1BF}"/>
    <dgm:cxn modelId="{F81BAE9D-F5F9-47BF-87D1-1D4E39884595}" srcId="{46FE66F7-ED20-4260-8E6D-6A8168A58907}" destId="{85941168-49A8-4338-A76E-89CA9EB6F139}" srcOrd="0" destOrd="0" parTransId="{8938E6C7-8C44-4DCB-9AAA-435AD3809FCB}" sibTransId="{16351CA6-40A0-42EB-A437-D69FFF072D76}"/>
    <dgm:cxn modelId="{BB4FA09E-EE57-4BB6-ADD9-9C1FBBC58DFC}" srcId="{C2DD22D3-D051-42B2-B414-1775CB908E03}" destId="{0B4E8FE9-B823-4634-8AA8-5B4CFB30D740}" srcOrd="1" destOrd="0" parTransId="{5A68723C-3524-463D-A4CC-DD752CD6B288}" sibTransId="{7C6AB70F-2775-4952-A6C1-73FF3A57D54B}"/>
    <dgm:cxn modelId="{245643A8-D956-43C0-BC1D-712903F4B9D7}" type="presOf" srcId="{111F0017-D5DF-4C42-9F90-2B4E16C580B0}" destId="{8ADC2989-572E-4866-A174-1FFC2ECF0FF7}" srcOrd="0" destOrd="2" presId="urn:microsoft.com/office/officeart/2018/2/layout/IconLabelDescriptionList"/>
    <dgm:cxn modelId="{E351F7B4-B33D-4298-BB52-A6AD51539257}" type="presOf" srcId="{C153035F-F1E4-4C11-8624-FEA1405ED393}" destId="{56F395DB-A888-4795-986B-1610F255AFDE}" srcOrd="0" destOrd="0" presId="urn:microsoft.com/office/officeart/2018/2/layout/IconLabelDescriptionList"/>
    <dgm:cxn modelId="{57401DBE-7A45-4FB5-A983-C8B9187E56BC}" type="presOf" srcId="{D5E33222-33D4-4BAB-9119-D249E5248458}" destId="{A446AC34-78C6-4D43-8C3E-69730720F069}" srcOrd="0" destOrd="0" presId="urn:microsoft.com/office/officeart/2018/2/layout/IconLabelDescriptionList"/>
    <dgm:cxn modelId="{B0E37BF3-421F-4061-8735-AF1527D3A63F}" srcId="{C153035F-F1E4-4C11-8624-FEA1405ED393}" destId="{D8F737BF-CE2A-4098-8786-3F31E64C8648}" srcOrd="1" destOrd="0" parTransId="{9CCA209C-4082-4C34-8A5B-BFD30CAD5ABA}" sibTransId="{B1FF0472-52CD-40CD-88D0-5B8D2517F647}"/>
    <dgm:cxn modelId="{1FE861F4-24DF-4758-94CC-A10BB96363AC}" type="presOf" srcId="{202617EC-B0A9-4CCB-B699-FF6AF7734244}" destId="{78197F85-A40C-47BC-824B-4731335AC71C}" srcOrd="0" destOrd="1" presId="urn:microsoft.com/office/officeart/2018/2/layout/IconLabelDescriptionList"/>
    <dgm:cxn modelId="{2FD5F4F5-85DB-45D3-90CC-FFB148973A40}" type="presOf" srcId="{18B3F0E1-8095-4CD3-A56B-01F6E71FCCB9}" destId="{8ADC2989-572E-4866-A174-1FFC2ECF0FF7}" srcOrd="0" destOrd="0" presId="urn:microsoft.com/office/officeart/2018/2/layout/IconLabelDescriptionList"/>
    <dgm:cxn modelId="{241342F6-419A-4B51-BF03-335946FD7C86}" srcId="{2A6493BA-9488-4449-BA60-38C0D42B6720}" destId="{46FE66F7-ED20-4260-8E6D-6A8168A58907}" srcOrd="0" destOrd="0" parTransId="{0F43E285-BD97-47FA-886D-E4EB0D9128A0}" sibTransId="{578C6F10-E4E8-4EDF-B25E-B2D4EA4415D2}"/>
    <dgm:cxn modelId="{EE2265F9-830B-4396-9D72-6A173A7EE6A2}" srcId="{C153035F-F1E4-4C11-8624-FEA1405ED393}" destId="{18B3F0E1-8095-4CD3-A56B-01F6E71FCCB9}" srcOrd="0" destOrd="0" parTransId="{9F6CBC8A-3C6C-4A22-AA75-0262BCD49B5A}" sibTransId="{881EE68C-7C1E-48CC-A9C1-B28A3BF6F2B4}"/>
    <dgm:cxn modelId="{94F72FFB-3038-4736-A97E-DF5DCB6AEC19}" type="presOf" srcId="{501A2E5F-EF93-4AA1-8396-54442CAADD76}" destId="{78197F85-A40C-47BC-824B-4731335AC71C}" srcOrd="0" destOrd="0" presId="urn:microsoft.com/office/officeart/2018/2/layout/IconLabelDescriptionList"/>
    <dgm:cxn modelId="{10DCCDFE-0B91-48DF-9056-426B18EFC536}" type="presOf" srcId="{46FE66F7-ED20-4260-8E6D-6A8168A58907}" destId="{CD9F1359-AFCE-40D4-A196-17E4407B6D87}" srcOrd="0" destOrd="0" presId="urn:microsoft.com/office/officeart/2018/2/layout/IconLabelDescriptionList"/>
    <dgm:cxn modelId="{B39FD9A8-9F19-43F7-B55B-1DF32687989F}" type="presParOf" srcId="{EB215C0C-5C17-4D39-BFCA-174E2D7A291B}" destId="{EDD6DCE9-C0A9-418E-9426-6CE933AC547C}" srcOrd="0" destOrd="0" presId="urn:microsoft.com/office/officeart/2018/2/layout/IconLabelDescriptionList"/>
    <dgm:cxn modelId="{454B215E-C5A4-4028-99B4-E72F64DF7A92}" type="presParOf" srcId="{EDD6DCE9-C0A9-418E-9426-6CE933AC547C}" destId="{39495A8E-91D6-458E-AC77-15A81CCCA7BE}" srcOrd="0" destOrd="0" presId="urn:microsoft.com/office/officeart/2018/2/layout/IconLabelDescriptionList"/>
    <dgm:cxn modelId="{202B1075-05F1-450E-A1BA-E04758CADB8F}" type="presParOf" srcId="{EDD6DCE9-C0A9-418E-9426-6CE933AC547C}" destId="{2891B1BE-AD92-4CC9-8268-A9430AC70195}" srcOrd="1" destOrd="0" presId="urn:microsoft.com/office/officeart/2018/2/layout/IconLabelDescriptionList"/>
    <dgm:cxn modelId="{9A248F4A-74E5-4685-9409-2C26F2DC267A}" type="presParOf" srcId="{EDD6DCE9-C0A9-418E-9426-6CE933AC547C}" destId="{CD9F1359-AFCE-40D4-A196-17E4407B6D87}" srcOrd="2" destOrd="0" presId="urn:microsoft.com/office/officeart/2018/2/layout/IconLabelDescriptionList"/>
    <dgm:cxn modelId="{40FEF729-2DAE-4265-A9EB-8126E10EF792}" type="presParOf" srcId="{EDD6DCE9-C0A9-418E-9426-6CE933AC547C}" destId="{A047F0E9-B0BD-4F7B-84B9-EAD601DD119A}" srcOrd="3" destOrd="0" presId="urn:microsoft.com/office/officeart/2018/2/layout/IconLabelDescriptionList"/>
    <dgm:cxn modelId="{EFE4F121-C80F-4D9A-89F3-FC17094AEF0D}" type="presParOf" srcId="{EDD6DCE9-C0A9-418E-9426-6CE933AC547C}" destId="{61D474DB-7AB6-47B1-8D59-33273F060785}" srcOrd="4" destOrd="0" presId="urn:microsoft.com/office/officeart/2018/2/layout/IconLabelDescriptionList"/>
    <dgm:cxn modelId="{140C45FB-6F3F-4057-ABF4-F947FFECFE88}" type="presParOf" srcId="{EB215C0C-5C17-4D39-BFCA-174E2D7A291B}" destId="{80D78C88-D850-49D8-98E8-FDB8CE810ED8}" srcOrd="1" destOrd="0" presId="urn:microsoft.com/office/officeart/2018/2/layout/IconLabelDescriptionList"/>
    <dgm:cxn modelId="{18108104-BCA5-4A7A-8557-6819CD3A6CE3}" type="presParOf" srcId="{EB215C0C-5C17-4D39-BFCA-174E2D7A291B}" destId="{CABA2135-A644-4F74-BC29-8B8F0C8C3554}" srcOrd="2" destOrd="0" presId="urn:microsoft.com/office/officeart/2018/2/layout/IconLabelDescriptionList"/>
    <dgm:cxn modelId="{B1C63DEC-FEA8-4746-804C-F457DC212DE7}" type="presParOf" srcId="{CABA2135-A644-4F74-BC29-8B8F0C8C3554}" destId="{21B6BEAA-59FF-4403-A71A-13E1020033A7}" srcOrd="0" destOrd="0" presId="urn:microsoft.com/office/officeart/2018/2/layout/IconLabelDescriptionList"/>
    <dgm:cxn modelId="{90604B1F-0D82-410C-8A07-28A1ED5F6B54}" type="presParOf" srcId="{CABA2135-A644-4F74-BC29-8B8F0C8C3554}" destId="{300DA79D-9A7C-4316-A754-E66F1863AC68}" srcOrd="1" destOrd="0" presId="urn:microsoft.com/office/officeart/2018/2/layout/IconLabelDescriptionList"/>
    <dgm:cxn modelId="{696A1ADA-0E9A-44C9-A1F5-6B4BDD9E1305}" type="presParOf" srcId="{CABA2135-A644-4F74-BC29-8B8F0C8C3554}" destId="{10732E15-8A36-4E94-90D2-F393303A2B0D}" srcOrd="2" destOrd="0" presId="urn:microsoft.com/office/officeart/2018/2/layout/IconLabelDescriptionList"/>
    <dgm:cxn modelId="{5F6F9114-2419-403A-BF09-AA5DA21370ED}" type="presParOf" srcId="{CABA2135-A644-4F74-BC29-8B8F0C8C3554}" destId="{A4A38B25-9F63-4D28-A032-944AD358BB14}" srcOrd="3" destOrd="0" presId="urn:microsoft.com/office/officeart/2018/2/layout/IconLabelDescriptionList"/>
    <dgm:cxn modelId="{FE979E08-1195-420E-B2B3-7023E91D50D7}" type="presParOf" srcId="{CABA2135-A644-4F74-BC29-8B8F0C8C3554}" destId="{78197F85-A40C-47BC-824B-4731335AC71C}" srcOrd="4" destOrd="0" presId="urn:microsoft.com/office/officeart/2018/2/layout/IconLabelDescriptionList"/>
    <dgm:cxn modelId="{6553EB83-6B95-4673-AD44-708D6675FAC5}" type="presParOf" srcId="{EB215C0C-5C17-4D39-BFCA-174E2D7A291B}" destId="{53CD0493-10E4-4921-91DB-0288BC3FA4A5}" srcOrd="3" destOrd="0" presId="urn:microsoft.com/office/officeart/2018/2/layout/IconLabelDescriptionList"/>
    <dgm:cxn modelId="{E148D058-B2B8-4CE6-87A1-1CEA69C1AFBC}" type="presParOf" srcId="{EB215C0C-5C17-4D39-BFCA-174E2D7A291B}" destId="{FDA405DE-A675-4ECA-AA20-5A3F49A2BD53}" srcOrd="4" destOrd="0" presId="urn:microsoft.com/office/officeart/2018/2/layout/IconLabelDescriptionList"/>
    <dgm:cxn modelId="{5AE58000-6D54-4659-8732-53BDD09B0145}" type="presParOf" srcId="{FDA405DE-A675-4ECA-AA20-5A3F49A2BD53}" destId="{55DA00A3-69D1-40DB-8B4F-39524B502E5B}" srcOrd="0" destOrd="0" presId="urn:microsoft.com/office/officeart/2018/2/layout/IconLabelDescriptionList"/>
    <dgm:cxn modelId="{BFD96EAD-4C9D-4B55-B009-509B05AE4E46}" type="presParOf" srcId="{FDA405DE-A675-4ECA-AA20-5A3F49A2BD53}" destId="{941F0A3D-A67E-4AC8-A11C-42772B304E40}" srcOrd="1" destOrd="0" presId="urn:microsoft.com/office/officeart/2018/2/layout/IconLabelDescriptionList"/>
    <dgm:cxn modelId="{2DA12156-A5F5-419F-8FC8-1B87118415AB}" type="presParOf" srcId="{FDA405DE-A675-4ECA-AA20-5A3F49A2BD53}" destId="{56F395DB-A888-4795-986B-1610F255AFDE}" srcOrd="2" destOrd="0" presId="urn:microsoft.com/office/officeart/2018/2/layout/IconLabelDescriptionList"/>
    <dgm:cxn modelId="{728D1FAA-CBF6-4FB7-A611-E8A55A1F9712}" type="presParOf" srcId="{FDA405DE-A675-4ECA-AA20-5A3F49A2BD53}" destId="{84572633-9CF0-4249-8847-809AFCD3774B}" srcOrd="3" destOrd="0" presId="urn:microsoft.com/office/officeart/2018/2/layout/IconLabelDescriptionList"/>
    <dgm:cxn modelId="{06E5B068-713D-42E7-AFF4-AD889D30FA93}" type="presParOf" srcId="{FDA405DE-A675-4ECA-AA20-5A3F49A2BD53}" destId="{8ADC2989-572E-4866-A174-1FFC2ECF0FF7}" srcOrd="4" destOrd="0" presId="urn:microsoft.com/office/officeart/2018/2/layout/IconLabelDescriptionList"/>
    <dgm:cxn modelId="{B058FD7E-60A8-454D-B11D-263AE104B075}" type="presParOf" srcId="{EB215C0C-5C17-4D39-BFCA-174E2D7A291B}" destId="{B41C6EBD-55F0-4291-8DF8-048380A6C802}" srcOrd="5" destOrd="0" presId="urn:microsoft.com/office/officeart/2018/2/layout/IconLabelDescriptionList"/>
    <dgm:cxn modelId="{046DC251-EF7D-4216-A343-C299363ABCF7}" type="presParOf" srcId="{EB215C0C-5C17-4D39-BFCA-174E2D7A291B}" destId="{500CB0CF-67ED-48BE-AE12-FB7561410A37}" srcOrd="6" destOrd="0" presId="urn:microsoft.com/office/officeart/2018/2/layout/IconLabelDescriptionList"/>
    <dgm:cxn modelId="{E5732D69-4131-4C2C-B879-461710073D2A}" type="presParOf" srcId="{500CB0CF-67ED-48BE-AE12-FB7561410A37}" destId="{AA3CF99F-87B8-48FC-995F-20788F7D7AB8}" srcOrd="0" destOrd="0" presId="urn:microsoft.com/office/officeart/2018/2/layout/IconLabelDescriptionList"/>
    <dgm:cxn modelId="{EEFFC265-9282-4E04-A495-0155009201C6}" type="presParOf" srcId="{500CB0CF-67ED-48BE-AE12-FB7561410A37}" destId="{3F322A17-CD59-48AE-9321-D788BF0FE99F}" srcOrd="1" destOrd="0" presId="urn:microsoft.com/office/officeart/2018/2/layout/IconLabelDescriptionList"/>
    <dgm:cxn modelId="{2A80656E-85B3-40F1-8E70-BD7F17D0E2A1}" type="presParOf" srcId="{500CB0CF-67ED-48BE-AE12-FB7561410A37}" destId="{5EB0324A-9324-4401-BDE4-F32F19B13C51}" srcOrd="2" destOrd="0" presId="urn:microsoft.com/office/officeart/2018/2/layout/IconLabelDescriptionList"/>
    <dgm:cxn modelId="{504634D8-C5A0-4F95-B94C-A3F5E35AB54B}" type="presParOf" srcId="{500CB0CF-67ED-48BE-AE12-FB7561410A37}" destId="{1AE2E4AD-DE49-4156-B52E-1205FFC33311}" srcOrd="3" destOrd="0" presId="urn:microsoft.com/office/officeart/2018/2/layout/IconLabelDescriptionList"/>
    <dgm:cxn modelId="{C6D2389F-051A-460E-9D87-1A36C3635990}" type="presParOf" srcId="{500CB0CF-67ED-48BE-AE12-FB7561410A37}" destId="{A446AC34-78C6-4D43-8C3E-69730720F069}"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981E42B-1F7D-473B-A2DE-CF6C712EE950}" type="doc">
      <dgm:prSet loTypeId="urn:microsoft.com/office/officeart/2005/8/layout/hierarchy1" loCatId="hierarchy" qsTypeId="urn:microsoft.com/office/officeart/2005/8/quickstyle/3d2" qsCatId="3D" csTypeId="urn:microsoft.com/office/officeart/2005/8/colors/accent2_4" csCatId="accent2"/>
      <dgm:spPr/>
      <dgm:t>
        <a:bodyPr/>
        <a:lstStyle/>
        <a:p>
          <a:endParaRPr lang="en-US"/>
        </a:p>
      </dgm:t>
    </dgm:pt>
    <dgm:pt modelId="{C11E8688-22ED-4EB7-A7B6-B15DC9C6339F}">
      <dgm:prSet/>
      <dgm:spPr/>
      <dgm:t>
        <a:bodyPr/>
        <a:lstStyle/>
        <a:p>
          <a:r>
            <a:rPr lang="en-US"/>
            <a:t>M.A.R.C.H.</a:t>
          </a:r>
        </a:p>
      </dgm:t>
    </dgm:pt>
    <dgm:pt modelId="{8E4822AA-7579-49D8-930C-C35A736D30BD}" type="parTrans" cxnId="{F75D7633-2B2C-4409-96A1-E420B1900E09}">
      <dgm:prSet/>
      <dgm:spPr/>
      <dgm:t>
        <a:bodyPr/>
        <a:lstStyle/>
        <a:p>
          <a:endParaRPr lang="en-US"/>
        </a:p>
      </dgm:t>
    </dgm:pt>
    <dgm:pt modelId="{23130117-66E4-41CC-9644-4D7ACA880ACF}" type="sibTrans" cxnId="{F75D7633-2B2C-4409-96A1-E420B1900E09}">
      <dgm:prSet/>
      <dgm:spPr/>
      <dgm:t>
        <a:bodyPr/>
        <a:lstStyle/>
        <a:p>
          <a:endParaRPr lang="en-US"/>
        </a:p>
      </dgm:t>
    </dgm:pt>
    <dgm:pt modelId="{A3775FE8-B844-4F48-AD4F-DB51A81335C4}">
      <dgm:prSet/>
      <dgm:spPr/>
      <dgm:t>
        <a:bodyPr/>
        <a:lstStyle/>
        <a:p>
          <a:r>
            <a:rPr lang="en-US"/>
            <a:t>O.P.Q.R.S.T.</a:t>
          </a:r>
        </a:p>
      </dgm:t>
    </dgm:pt>
    <dgm:pt modelId="{914EFB44-0386-4015-AE40-51B043A6E668}" type="parTrans" cxnId="{B3EBBD88-8ACF-4931-89FA-7C243922250C}">
      <dgm:prSet/>
      <dgm:spPr/>
      <dgm:t>
        <a:bodyPr/>
        <a:lstStyle/>
        <a:p>
          <a:endParaRPr lang="en-US"/>
        </a:p>
      </dgm:t>
    </dgm:pt>
    <dgm:pt modelId="{A8A6E720-AE80-4E1D-81A7-CFADAE92495F}" type="sibTrans" cxnId="{B3EBBD88-8ACF-4931-89FA-7C243922250C}">
      <dgm:prSet/>
      <dgm:spPr/>
      <dgm:t>
        <a:bodyPr/>
        <a:lstStyle/>
        <a:p>
          <a:endParaRPr lang="en-US"/>
        </a:p>
      </dgm:t>
    </dgm:pt>
    <dgm:pt modelId="{B8108497-C7A0-46CF-9B7D-67DC0E7FE0E5}">
      <dgm:prSet/>
      <dgm:spPr/>
      <dgm:t>
        <a:bodyPr/>
        <a:lstStyle/>
        <a:p>
          <a:r>
            <a:rPr lang="en-US"/>
            <a:t>S.A.M.P.L.E </a:t>
          </a:r>
        </a:p>
      </dgm:t>
    </dgm:pt>
    <dgm:pt modelId="{C5B267DF-BC7E-4DDF-B700-5A9295989FD5}" type="parTrans" cxnId="{71993279-6D72-45AC-84F3-8917BDFE7ECD}">
      <dgm:prSet/>
      <dgm:spPr/>
      <dgm:t>
        <a:bodyPr/>
        <a:lstStyle/>
        <a:p>
          <a:endParaRPr lang="en-US"/>
        </a:p>
      </dgm:t>
    </dgm:pt>
    <dgm:pt modelId="{F285A6C1-E644-40A7-8C3E-E87D111B3231}" type="sibTrans" cxnId="{71993279-6D72-45AC-84F3-8917BDFE7ECD}">
      <dgm:prSet/>
      <dgm:spPr/>
      <dgm:t>
        <a:bodyPr/>
        <a:lstStyle/>
        <a:p>
          <a:endParaRPr lang="en-US"/>
        </a:p>
      </dgm:t>
    </dgm:pt>
    <dgm:pt modelId="{8D3130B6-74CB-4557-AD40-71EECBC52A51}" type="pres">
      <dgm:prSet presAssocID="{2981E42B-1F7D-473B-A2DE-CF6C712EE950}" presName="hierChild1" presStyleCnt="0">
        <dgm:presLayoutVars>
          <dgm:chPref val="1"/>
          <dgm:dir/>
          <dgm:animOne val="branch"/>
          <dgm:animLvl val="lvl"/>
          <dgm:resizeHandles/>
        </dgm:presLayoutVars>
      </dgm:prSet>
      <dgm:spPr/>
    </dgm:pt>
    <dgm:pt modelId="{325B1DD8-ED77-48E6-A7DA-06131899773E}" type="pres">
      <dgm:prSet presAssocID="{C11E8688-22ED-4EB7-A7B6-B15DC9C6339F}" presName="hierRoot1" presStyleCnt="0"/>
      <dgm:spPr/>
    </dgm:pt>
    <dgm:pt modelId="{B9C2D5E1-6438-4A00-A68D-0FEA65E5FF70}" type="pres">
      <dgm:prSet presAssocID="{C11E8688-22ED-4EB7-A7B6-B15DC9C6339F}" presName="composite" presStyleCnt="0"/>
      <dgm:spPr/>
    </dgm:pt>
    <dgm:pt modelId="{C22B096A-E7B9-4423-82F1-FE290AF342A5}" type="pres">
      <dgm:prSet presAssocID="{C11E8688-22ED-4EB7-A7B6-B15DC9C6339F}" presName="background" presStyleLbl="node0" presStyleIdx="0" presStyleCnt="3"/>
      <dgm:spPr/>
    </dgm:pt>
    <dgm:pt modelId="{297606EC-1CA8-4B7D-BA2E-E61228AFA6E4}" type="pres">
      <dgm:prSet presAssocID="{C11E8688-22ED-4EB7-A7B6-B15DC9C6339F}" presName="text" presStyleLbl="fgAcc0" presStyleIdx="0" presStyleCnt="3">
        <dgm:presLayoutVars>
          <dgm:chPref val="3"/>
        </dgm:presLayoutVars>
      </dgm:prSet>
      <dgm:spPr/>
    </dgm:pt>
    <dgm:pt modelId="{52F41CC4-563A-442E-95FC-481E5B1A9814}" type="pres">
      <dgm:prSet presAssocID="{C11E8688-22ED-4EB7-A7B6-B15DC9C6339F}" presName="hierChild2" presStyleCnt="0"/>
      <dgm:spPr/>
    </dgm:pt>
    <dgm:pt modelId="{6B12A704-E046-47D5-A69B-49362D691B91}" type="pres">
      <dgm:prSet presAssocID="{A3775FE8-B844-4F48-AD4F-DB51A81335C4}" presName="hierRoot1" presStyleCnt="0"/>
      <dgm:spPr/>
    </dgm:pt>
    <dgm:pt modelId="{32B78857-B0EC-4664-BEBD-ED3FB142E62E}" type="pres">
      <dgm:prSet presAssocID="{A3775FE8-B844-4F48-AD4F-DB51A81335C4}" presName="composite" presStyleCnt="0"/>
      <dgm:spPr/>
    </dgm:pt>
    <dgm:pt modelId="{62F89551-9AD9-400E-8F1A-FFC29A802892}" type="pres">
      <dgm:prSet presAssocID="{A3775FE8-B844-4F48-AD4F-DB51A81335C4}" presName="background" presStyleLbl="node0" presStyleIdx="1" presStyleCnt="3"/>
      <dgm:spPr/>
    </dgm:pt>
    <dgm:pt modelId="{23D9531F-C711-4686-BE4D-D27556FAECA0}" type="pres">
      <dgm:prSet presAssocID="{A3775FE8-B844-4F48-AD4F-DB51A81335C4}" presName="text" presStyleLbl="fgAcc0" presStyleIdx="1" presStyleCnt="3">
        <dgm:presLayoutVars>
          <dgm:chPref val="3"/>
        </dgm:presLayoutVars>
      </dgm:prSet>
      <dgm:spPr/>
    </dgm:pt>
    <dgm:pt modelId="{6576E1B2-871B-4228-94CF-EA7CBB6E7683}" type="pres">
      <dgm:prSet presAssocID="{A3775FE8-B844-4F48-AD4F-DB51A81335C4}" presName="hierChild2" presStyleCnt="0"/>
      <dgm:spPr/>
    </dgm:pt>
    <dgm:pt modelId="{4D041BC9-3474-4029-9C84-F9764CD7488F}" type="pres">
      <dgm:prSet presAssocID="{B8108497-C7A0-46CF-9B7D-67DC0E7FE0E5}" presName="hierRoot1" presStyleCnt="0"/>
      <dgm:spPr/>
    </dgm:pt>
    <dgm:pt modelId="{CC8516E1-F916-4438-8100-A8BE022EEDB3}" type="pres">
      <dgm:prSet presAssocID="{B8108497-C7A0-46CF-9B7D-67DC0E7FE0E5}" presName="composite" presStyleCnt="0"/>
      <dgm:spPr/>
    </dgm:pt>
    <dgm:pt modelId="{64C3487B-3BA0-48FA-A358-BF3BAABB096F}" type="pres">
      <dgm:prSet presAssocID="{B8108497-C7A0-46CF-9B7D-67DC0E7FE0E5}" presName="background" presStyleLbl="node0" presStyleIdx="2" presStyleCnt="3"/>
      <dgm:spPr/>
    </dgm:pt>
    <dgm:pt modelId="{B4759F36-58C2-42F1-8AE1-02C7AA0C0F75}" type="pres">
      <dgm:prSet presAssocID="{B8108497-C7A0-46CF-9B7D-67DC0E7FE0E5}" presName="text" presStyleLbl="fgAcc0" presStyleIdx="2" presStyleCnt="3">
        <dgm:presLayoutVars>
          <dgm:chPref val="3"/>
        </dgm:presLayoutVars>
      </dgm:prSet>
      <dgm:spPr/>
    </dgm:pt>
    <dgm:pt modelId="{F73475F8-7EB5-44F6-9CE7-2A9FE351CF7B}" type="pres">
      <dgm:prSet presAssocID="{B8108497-C7A0-46CF-9B7D-67DC0E7FE0E5}" presName="hierChild2" presStyleCnt="0"/>
      <dgm:spPr/>
    </dgm:pt>
  </dgm:ptLst>
  <dgm:cxnLst>
    <dgm:cxn modelId="{F75D7633-2B2C-4409-96A1-E420B1900E09}" srcId="{2981E42B-1F7D-473B-A2DE-CF6C712EE950}" destId="{C11E8688-22ED-4EB7-A7B6-B15DC9C6339F}" srcOrd="0" destOrd="0" parTransId="{8E4822AA-7579-49D8-930C-C35A736D30BD}" sibTransId="{23130117-66E4-41CC-9644-4D7ACA880ACF}"/>
    <dgm:cxn modelId="{00A54142-209A-4ECD-A6CF-D2CE55A1331C}" type="presOf" srcId="{A3775FE8-B844-4F48-AD4F-DB51A81335C4}" destId="{23D9531F-C711-4686-BE4D-D27556FAECA0}" srcOrd="0" destOrd="0" presId="urn:microsoft.com/office/officeart/2005/8/layout/hierarchy1"/>
    <dgm:cxn modelId="{71993279-6D72-45AC-84F3-8917BDFE7ECD}" srcId="{2981E42B-1F7D-473B-A2DE-CF6C712EE950}" destId="{B8108497-C7A0-46CF-9B7D-67DC0E7FE0E5}" srcOrd="2" destOrd="0" parTransId="{C5B267DF-BC7E-4DDF-B700-5A9295989FD5}" sibTransId="{F285A6C1-E644-40A7-8C3E-E87D111B3231}"/>
    <dgm:cxn modelId="{B3EBBD88-8ACF-4931-89FA-7C243922250C}" srcId="{2981E42B-1F7D-473B-A2DE-CF6C712EE950}" destId="{A3775FE8-B844-4F48-AD4F-DB51A81335C4}" srcOrd="1" destOrd="0" parTransId="{914EFB44-0386-4015-AE40-51B043A6E668}" sibTransId="{A8A6E720-AE80-4E1D-81A7-CFADAE92495F}"/>
    <dgm:cxn modelId="{CF89DFBC-7D19-4A70-B4DB-DD21B8B15CE2}" type="presOf" srcId="{C11E8688-22ED-4EB7-A7B6-B15DC9C6339F}" destId="{297606EC-1CA8-4B7D-BA2E-E61228AFA6E4}" srcOrd="0" destOrd="0" presId="urn:microsoft.com/office/officeart/2005/8/layout/hierarchy1"/>
    <dgm:cxn modelId="{FDE703CE-5CE4-4623-B9F8-8D1F5BB09C3A}" type="presOf" srcId="{2981E42B-1F7D-473B-A2DE-CF6C712EE950}" destId="{8D3130B6-74CB-4557-AD40-71EECBC52A51}" srcOrd="0" destOrd="0" presId="urn:microsoft.com/office/officeart/2005/8/layout/hierarchy1"/>
    <dgm:cxn modelId="{636FBDD6-1C3F-49CE-BD3A-21EBBE10228A}" type="presOf" srcId="{B8108497-C7A0-46CF-9B7D-67DC0E7FE0E5}" destId="{B4759F36-58C2-42F1-8AE1-02C7AA0C0F75}" srcOrd="0" destOrd="0" presId="urn:microsoft.com/office/officeart/2005/8/layout/hierarchy1"/>
    <dgm:cxn modelId="{DADED703-5FFA-4A49-9E37-023ACE84143F}" type="presParOf" srcId="{8D3130B6-74CB-4557-AD40-71EECBC52A51}" destId="{325B1DD8-ED77-48E6-A7DA-06131899773E}" srcOrd="0" destOrd="0" presId="urn:microsoft.com/office/officeart/2005/8/layout/hierarchy1"/>
    <dgm:cxn modelId="{4EDB4626-F8E5-4457-8659-25D52D6F9579}" type="presParOf" srcId="{325B1DD8-ED77-48E6-A7DA-06131899773E}" destId="{B9C2D5E1-6438-4A00-A68D-0FEA65E5FF70}" srcOrd="0" destOrd="0" presId="urn:microsoft.com/office/officeart/2005/8/layout/hierarchy1"/>
    <dgm:cxn modelId="{44CE53E9-945A-4932-B6A5-C0BE72DCA2D8}" type="presParOf" srcId="{B9C2D5E1-6438-4A00-A68D-0FEA65E5FF70}" destId="{C22B096A-E7B9-4423-82F1-FE290AF342A5}" srcOrd="0" destOrd="0" presId="urn:microsoft.com/office/officeart/2005/8/layout/hierarchy1"/>
    <dgm:cxn modelId="{AC520350-3248-4B6B-8DD6-5954984A1269}" type="presParOf" srcId="{B9C2D5E1-6438-4A00-A68D-0FEA65E5FF70}" destId="{297606EC-1CA8-4B7D-BA2E-E61228AFA6E4}" srcOrd="1" destOrd="0" presId="urn:microsoft.com/office/officeart/2005/8/layout/hierarchy1"/>
    <dgm:cxn modelId="{597B8C31-E176-42DC-A9EA-3D5FC200B520}" type="presParOf" srcId="{325B1DD8-ED77-48E6-A7DA-06131899773E}" destId="{52F41CC4-563A-442E-95FC-481E5B1A9814}" srcOrd="1" destOrd="0" presId="urn:microsoft.com/office/officeart/2005/8/layout/hierarchy1"/>
    <dgm:cxn modelId="{DC8BEF0B-4E0C-47DE-B314-4AF401418B38}" type="presParOf" srcId="{8D3130B6-74CB-4557-AD40-71EECBC52A51}" destId="{6B12A704-E046-47D5-A69B-49362D691B91}" srcOrd="1" destOrd="0" presId="urn:microsoft.com/office/officeart/2005/8/layout/hierarchy1"/>
    <dgm:cxn modelId="{B69A29B2-B42D-4E80-BD99-0F3821EA57B8}" type="presParOf" srcId="{6B12A704-E046-47D5-A69B-49362D691B91}" destId="{32B78857-B0EC-4664-BEBD-ED3FB142E62E}" srcOrd="0" destOrd="0" presId="urn:microsoft.com/office/officeart/2005/8/layout/hierarchy1"/>
    <dgm:cxn modelId="{81CC8759-6002-45D0-8156-95BDF793F296}" type="presParOf" srcId="{32B78857-B0EC-4664-BEBD-ED3FB142E62E}" destId="{62F89551-9AD9-400E-8F1A-FFC29A802892}" srcOrd="0" destOrd="0" presId="urn:microsoft.com/office/officeart/2005/8/layout/hierarchy1"/>
    <dgm:cxn modelId="{954A1F2A-C2DD-4B05-BE97-9F802CA02B4C}" type="presParOf" srcId="{32B78857-B0EC-4664-BEBD-ED3FB142E62E}" destId="{23D9531F-C711-4686-BE4D-D27556FAECA0}" srcOrd="1" destOrd="0" presId="urn:microsoft.com/office/officeart/2005/8/layout/hierarchy1"/>
    <dgm:cxn modelId="{E37B1565-ED06-455E-8BCE-AB887A833572}" type="presParOf" srcId="{6B12A704-E046-47D5-A69B-49362D691B91}" destId="{6576E1B2-871B-4228-94CF-EA7CBB6E7683}" srcOrd="1" destOrd="0" presId="urn:microsoft.com/office/officeart/2005/8/layout/hierarchy1"/>
    <dgm:cxn modelId="{D1DADCF3-C997-4EEA-8C2F-DA0920F06CF7}" type="presParOf" srcId="{8D3130B6-74CB-4557-AD40-71EECBC52A51}" destId="{4D041BC9-3474-4029-9C84-F9764CD7488F}" srcOrd="2" destOrd="0" presId="urn:microsoft.com/office/officeart/2005/8/layout/hierarchy1"/>
    <dgm:cxn modelId="{E9A26EB3-2C14-4C88-BCC5-A8182E7216A0}" type="presParOf" srcId="{4D041BC9-3474-4029-9C84-F9764CD7488F}" destId="{CC8516E1-F916-4438-8100-A8BE022EEDB3}" srcOrd="0" destOrd="0" presId="urn:microsoft.com/office/officeart/2005/8/layout/hierarchy1"/>
    <dgm:cxn modelId="{912D272C-2E9C-4C6C-A554-AD0DF1926DCF}" type="presParOf" srcId="{CC8516E1-F916-4438-8100-A8BE022EEDB3}" destId="{64C3487B-3BA0-48FA-A358-BF3BAABB096F}" srcOrd="0" destOrd="0" presId="urn:microsoft.com/office/officeart/2005/8/layout/hierarchy1"/>
    <dgm:cxn modelId="{FE123595-34FF-4C90-99BA-B3531AB5BB55}" type="presParOf" srcId="{CC8516E1-F916-4438-8100-A8BE022EEDB3}" destId="{B4759F36-58C2-42F1-8AE1-02C7AA0C0F75}" srcOrd="1" destOrd="0" presId="urn:microsoft.com/office/officeart/2005/8/layout/hierarchy1"/>
    <dgm:cxn modelId="{3C7DB576-7DF8-4D00-B9B0-01F20FEFAD87}" type="presParOf" srcId="{4D041BC9-3474-4029-9C84-F9764CD7488F}" destId="{F73475F8-7EB5-44F6-9CE7-2A9FE351CF7B}"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BBF189A-BBA2-44DA-8A04-5D7539081B43}" type="doc">
      <dgm:prSet loTypeId="urn:microsoft.com/office/officeart/2018/2/layout/IconLabelDescriptionList" loCatId="icon" qsTypeId="urn:microsoft.com/office/officeart/2005/8/quickstyle/simple1" qsCatId="simple" csTypeId="urn:microsoft.com/office/officeart/2005/8/colors/accent2_1" csCatId="accent2" phldr="1"/>
      <dgm:spPr/>
      <dgm:t>
        <a:bodyPr/>
        <a:lstStyle/>
        <a:p>
          <a:endParaRPr lang="en-US"/>
        </a:p>
      </dgm:t>
    </dgm:pt>
    <dgm:pt modelId="{F43B9CFB-380D-4AD5-93FB-3E925355D254}">
      <dgm:prSet/>
      <dgm:spPr/>
      <dgm:t>
        <a:bodyPr/>
        <a:lstStyle/>
        <a:p>
          <a:pPr>
            <a:lnSpc>
              <a:spcPct val="100000"/>
            </a:lnSpc>
            <a:defRPr b="1"/>
          </a:pPr>
          <a:r>
            <a:rPr lang="en-US"/>
            <a:t>Objective:</a:t>
          </a:r>
        </a:p>
      </dgm:t>
    </dgm:pt>
    <dgm:pt modelId="{4ECB06AB-1D80-4E4A-951D-B8AFDDCACE98}" type="parTrans" cxnId="{C4FF0A98-6066-48DB-9E8C-073621A11F5C}">
      <dgm:prSet/>
      <dgm:spPr/>
      <dgm:t>
        <a:bodyPr/>
        <a:lstStyle/>
        <a:p>
          <a:endParaRPr lang="en-US"/>
        </a:p>
      </dgm:t>
    </dgm:pt>
    <dgm:pt modelId="{657F8A6F-E4A0-4E03-B6EA-382DB0F92154}" type="sibTrans" cxnId="{C4FF0A98-6066-48DB-9E8C-073621A11F5C}">
      <dgm:prSet/>
      <dgm:spPr/>
      <dgm:t>
        <a:bodyPr/>
        <a:lstStyle/>
        <a:p>
          <a:endParaRPr lang="en-US"/>
        </a:p>
      </dgm:t>
    </dgm:pt>
    <dgm:pt modelId="{05218754-E52B-4EB5-A87B-21482F0CF812}">
      <dgm:prSet/>
      <dgm:spPr/>
      <dgm:t>
        <a:bodyPr/>
        <a:lstStyle/>
        <a:p>
          <a:pPr>
            <a:lnSpc>
              <a:spcPct val="100000"/>
            </a:lnSpc>
            <a:defRPr b="1"/>
          </a:pPr>
          <a:r>
            <a:rPr lang="en-US"/>
            <a:t>Interventions:</a:t>
          </a:r>
        </a:p>
      </dgm:t>
    </dgm:pt>
    <dgm:pt modelId="{13BB5EA9-2CE3-468D-919D-BD03555B8F8A}" type="parTrans" cxnId="{EBBD4E23-191B-4E0B-816B-13E7253E80C7}">
      <dgm:prSet/>
      <dgm:spPr/>
      <dgm:t>
        <a:bodyPr/>
        <a:lstStyle/>
        <a:p>
          <a:endParaRPr lang="en-US"/>
        </a:p>
      </dgm:t>
    </dgm:pt>
    <dgm:pt modelId="{86B7EC96-49D9-4E8A-AD30-DE64B61FA753}" type="sibTrans" cxnId="{EBBD4E23-191B-4E0B-816B-13E7253E80C7}">
      <dgm:prSet/>
      <dgm:spPr/>
      <dgm:t>
        <a:bodyPr/>
        <a:lstStyle/>
        <a:p>
          <a:endParaRPr lang="en-US"/>
        </a:p>
      </dgm:t>
    </dgm:pt>
    <dgm:pt modelId="{EA740DA6-7C41-4EC9-85D0-0CDBA349AD1C}">
      <dgm:prSet/>
      <dgm:spPr/>
      <dgm:t>
        <a:bodyPr/>
        <a:lstStyle/>
        <a:p>
          <a:pPr>
            <a:lnSpc>
              <a:spcPct val="100000"/>
            </a:lnSpc>
          </a:pPr>
          <a:r>
            <a:rPr lang="en-US" dirty="0"/>
            <a:t> Direct pressure</a:t>
          </a:r>
        </a:p>
      </dgm:t>
    </dgm:pt>
    <dgm:pt modelId="{12D8211D-580E-4E02-8CB2-C14B4BBCAE44}" type="sibTrans" cxnId="{994C80C1-348E-4046-B6BA-FB2167CB9841}">
      <dgm:prSet/>
      <dgm:spPr/>
      <dgm:t>
        <a:bodyPr/>
        <a:lstStyle/>
        <a:p>
          <a:endParaRPr lang="en-US"/>
        </a:p>
      </dgm:t>
    </dgm:pt>
    <dgm:pt modelId="{FF15B7C5-F9F6-4E0A-AD7F-1163CB8CDC02}" type="parTrans" cxnId="{994C80C1-348E-4046-B6BA-FB2167CB9841}">
      <dgm:prSet/>
      <dgm:spPr/>
      <dgm:t>
        <a:bodyPr/>
        <a:lstStyle/>
        <a:p>
          <a:endParaRPr lang="en-US"/>
        </a:p>
      </dgm:t>
    </dgm:pt>
    <dgm:pt modelId="{4E889391-DD11-40C0-978E-BF2F85EA66F1}">
      <dgm:prSet/>
      <dgm:spPr/>
      <dgm:t>
        <a:bodyPr/>
        <a:lstStyle/>
        <a:p>
          <a:pPr>
            <a:lnSpc>
              <a:spcPct val="100000"/>
            </a:lnSpc>
            <a:defRPr b="1"/>
          </a:pPr>
          <a:r>
            <a:rPr lang="en-US"/>
            <a:t>Problem:</a:t>
          </a:r>
        </a:p>
      </dgm:t>
    </dgm:pt>
    <dgm:pt modelId="{DC1CD0D9-217A-4B95-8B02-962D50DE110F}" type="sibTrans" cxnId="{209CED0F-2D1A-4C24-BB72-6D0ABAE78C89}">
      <dgm:prSet/>
      <dgm:spPr/>
      <dgm:t>
        <a:bodyPr/>
        <a:lstStyle/>
        <a:p>
          <a:endParaRPr lang="en-US"/>
        </a:p>
      </dgm:t>
    </dgm:pt>
    <dgm:pt modelId="{6524672D-A461-465C-95E0-3FC9258D1D33}" type="parTrans" cxnId="{209CED0F-2D1A-4C24-BB72-6D0ABAE78C89}">
      <dgm:prSet/>
      <dgm:spPr/>
      <dgm:t>
        <a:bodyPr/>
        <a:lstStyle/>
        <a:p>
          <a:endParaRPr lang="en-US"/>
        </a:p>
      </dgm:t>
    </dgm:pt>
    <dgm:pt modelId="{7AD44BB7-1884-49A8-BD48-55C579BFCFB9}">
      <dgm:prSet/>
      <dgm:spPr/>
      <dgm:t>
        <a:bodyPr/>
        <a:lstStyle/>
        <a:p>
          <a:pPr>
            <a:lnSpc>
              <a:spcPct val="100000"/>
            </a:lnSpc>
          </a:pPr>
          <a:r>
            <a:rPr lang="en-US"/>
            <a:t>Massive Hemorrhage </a:t>
          </a:r>
        </a:p>
      </dgm:t>
    </dgm:pt>
    <dgm:pt modelId="{04D766A8-6214-4796-9664-07E636DE2426}" type="parTrans" cxnId="{774E31D6-E237-4FA0-AF06-D2D30D2138F0}">
      <dgm:prSet/>
      <dgm:spPr/>
      <dgm:t>
        <a:bodyPr/>
        <a:lstStyle/>
        <a:p>
          <a:endParaRPr lang="en-US"/>
        </a:p>
      </dgm:t>
    </dgm:pt>
    <dgm:pt modelId="{FA9D393F-33F2-4AC1-BBD0-100221C41A3C}" type="sibTrans" cxnId="{774E31D6-E237-4FA0-AF06-D2D30D2138F0}">
      <dgm:prSet/>
      <dgm:spPr/>
      <dgm:t>
        <a:bodyPr/>
        <a:lstStyle/>
        <a:p>
          <a:endParaRPr lang="en-US"/>
        </a:p>
      </dgm:t>
    </dgm:pt>
    <dgm:pt modelId="{9E570517-7481-4417-96E5-87118CF48331}">
      <dgm:prSet/>
      <dgm:spPr/>
      <dgm:t>
        <a:bodyPr/>
        <a:lstStyle/>
        <a:p>
          <a:pPr>
            <a:lnSpc>
              <a:spcPct val="100000"/>
            </a:lnSpc>
          </a:pPr>
          <a:r>
            <a:rPr lang="en-US" dirty="0"/>
            <a:t>Stop the bleed </a:t>
          </a:r>
        </a:p>
      </dgm:t>
    </dgm:pt>
    <dgm:pt modelId="{CD675853-6C16-4878-A75B-AE21DF516EBE}" type="parTrans" cxnId="{867DC275-8FAB-432B-B656-0B779D056AC8}">
      <dgm:prSet/>
      <dgm:spPr/>
      <dgm:t>
        <a:bodyPr/>
        <a:lstStyle/>
        <a:p>
          <a:endParaRPr lang="en-US"/>
        </a:p>
      </dgm:t>
    </dgm:pt>
    <dgm:pt modelId="{8B39090C-C205-4D98-8B5C-90EE3F16B9E2}" type="sibTrans" cxnId="{867DC275-8FAB-432B-B656-0B779D056AC8}">
      <dgm:prSet/>
      <dgm:spPr/>
      <dgm:t>
        <a:bodyPr/>
        <a:lstStyle/>
        <a:p>
          <a:endParaRPr lang="en-US"/>
        </a:p>
      </dgm:t>
    </dgm:pt>
    <dgm:pt modelId="{5023525C-EFCC-4BD1-AC95-3037C6CC2A62}">
      <dgm:prSet/>
      <dgm:spPr/>
      <dgm:t>
        <a:bodyPr/>
        <a:lstStyle/>
        <a:p>
          <a:pPr>
            <a:lnSpc>
              <a:spcPct val="100000"/>
            </a:lnSpc>
          </a:pPr>
          <a:r>
            <a:rPr lang="en-US" dirty="0"/>
            <a:t>Pressure dressings</a:t>
          </a:r>
        </a:p>
      </dgm:t>
    </dgm:pt>
    <dgm:pt modelId="{410D8C59-5AB2-4DEF-8E8F-9F6C6055D2AA}" type="parTrans" cxnId="{45CCE823-9E00-46A8-8E1C-D1F4FE197F71}">
      <dgm:prSet/>
      <dgm:spPr/>
      <dgm:t>
        <a:bodyPr/>
        <a:lstStyle/>
        <a:p>
          <a:endParaRPr lang="en-US"/>
        </a:p>
      </dgm:t>
    </dgm:pt>
    <dgm:pt modelId="{6B26CF18-986C-456A-989A-A4498AE223BD}" type="sibTrans" cxnId="{45CCE823-9E00-46A8-8E1C-D1F4FE197F71}">
      <dgm:prSet/>
      <dgm:spPr/>
      <dgm:t>
        <a:bodyPr/>
        <a:lstStyle/>
        <a:p>
          <a:endParaRPr lang="en-US"/>
        </a:p>
      </dgm:t>
    </dgm:pt>
    <dgm:pt modelId="{3638CA37-D601-4D20-A0E1-706842ABFBCB}">
      <dgm:prSet/>
      <dgm:spPr/>
      <dgm:t>
        <a:bodyPr/>
        <a:lstStyle/>
        <a:p>
          <a:pPr>
            <a:lnSpc>
              <a:spcPct val="100000"/>
            </a:lnSpc>
          </a:pPr>
          <a:r>
            <a:rPr lang="en-US" dirty="0"/>
            <a:t>Tourniquets </a:t>
          </a:r>
        </a:p>
      </dgm:t>
    </dgm:pt>
    <dgm:pt modelId="{7FE44CF6-94C3-47A6-9615-8A7B60C86BAC}" type="parTrans" cxnId="{30BB00D7-2CF7-4EC2-8D35-C68107A8C44F}">
      <dgm:prSet/>
      <dgm:spPr/>
      <dgm:t>
        <a:bodyPr/>
        <a:lstStyle/>
        <a:p>
          <a:endParaRPr lang="en-US"/>
        </a:p>
      </dgm:t>
    </dgm:pt>
    <dgm:pt modelId="{26875B3F-C5AB-4751-BCFD-6BCDA3C65CCF}" type="sibTrans" cxnId="{30BB00D7-2CF7-4EC2-8D35-C68107A8C44F}">
      <dgm:prSet/>
      <dgm:spPr/>
      <dgm:t>
        <a:bodyPr/>
        <a:lstStyle/>
        <a:p>
          <a:endParaRPr lang="en-US"/>
        </a:p>
      </dgm:t>
    </dgm:pt>
    <dgm:pt modelId="{81A51D8D-741B-440E-BE18-0E16F9D4764F}">
      <dgm:prSet/>
      <dgm:spPr/>
      <dgm:t>
        <a:bodyPr/>
        <a:lstStyle/>
        <a:p>
          <a:pPr>
            <a:lnSpc>
              <a:spcPct val="100000"/>
            </a:lnSpc>
          </a:pPr>
          <a:r>
            <a:rPr lang="en-US" dirty="0"/>
            <a:t>Wound packing </a:t>
          </a:r>
        </a:p>
      </dgm:t>
    </dgm:pt>
    <dgm:pt modelId="{9E3C5C54-CA15-4A44-BD74-AADD2155BEA5}" type="parTrans" cxnId="{C8D6B4F4-E0B7-44C7-A2DF-E08985C2EB7E}">
      <dgm:prSet/>
      <dgm:spPr/>
      <dgm:t>
        <a:bodyPr/>
        <a:lstStyle/>
        <a:p>
          <a:endParaRPr lang="en-US"/>
        </a:p>
      </dgm:t>
    </dgm:pt>
    <dgm:pt modelId="{989D5321-5EF2-48BA-A7FB-90EF84A1C9A1}" type="sibTrans" cxnId="{C8D6B4F4-E0B7-44C7-A2DF-E08985C2EB7E}">
      <dgm:prSet/>
      <dgm:spPr/>
      <dgm:t>
        <a:bodyPr/>
        <a:lstStyle/>
        <a:p>
          <a:endParaRPr lang="en-US"/>
        </a:p>
      </dgm:t>
    </dgm:pt>
    <dgm:pt modelId="{C2652F2D-52F3-4385-9F71-C943BE00F4AD}" type="pres">
      <dgm:prSet presAssocID="{EBBF189A-BBA2-44DA-8A04-5D7539081B43}" presName="root" presStyleCnt="0">
        <dgm:presLayoutVars>
          <dgm:dir/>
          <dgm:resizeHandles val="exact"/>
        </dgm:presLayoutVars>
      </dgm:prSet>
      <dgm:spPr/>
    </dgm:pt>
    <dgm:pt modelId="{4EC2B45A-F0B1-4D17-9E88-E9FE15F64B88}" type="pres">
      <dgm:prSet presAssocID="{4E889391-DD11-40C0-978E-BF2F85EA66F1}" presName="compNode" presStyleCnt="0"/>
      <dgm:spPr/>
    </dgm:pt>
    <dgm:pt modelId="{FEAC6273-61F2-4496-804F-BF6EFCFBE4FC}" type="pres">
      <dgm:prSet presAssocID="{4E889391-DD11-40C0-978E-BF2F85EA66F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IV"/>
        </a:ext>
      </dgm:extLst>
    </dgm:pt>
    <dgm:pt modelId="{A2EE0EEC-4F9D-4977-8742-3682AED06D49}" type="pres">
      <dgm:prSet presAssocID="{4E889391-DD11-40C0-978E-BF2F85EA66F1}" presName="iconSpace" presStyleCnt="0"/>
      <dgm:spPr/>
    </dgm:pt>
    <dgm:pt modelId="{EA338E3A-C84B-4D44-9E88-BF0439836D65}" type="pres">
      <dgm:prSet presAssocID="{4E889391-DD11-40C0-978E-BF2F85EA66F1}" presName="parTx" presStyleLbl="revTx" presStyleIdx="0" presStyleCnt="6">
        <dgm:presLayoutVars>
          <dgm:chMax val="0"/>
          <dgm:chPref val="0"/>
        </dgm:presLayoutVars>
      </dgm:prSet>
      <dgm:spPr/>
    </dgm:pt>
    <dgm:pt modelId="{AA63446D-F997-40EA-B5D1-E0F86C7382AD}" type="pres">
      <dgm:prSet presAssocID="{4E889391-DD11-40C0-978E-BF2F85EA66F1}" presName="txSpace" presStyleCnt="0"/>
      <dgm:spPr/>
    </dgm:pt>
    <dgm:pt modelId="{FC3EB6FA-E11B-4A1E-94EE-E132199104BA}" type="pres">
      <dgm:prSet presAssocID="{4E889391-DD11-40C0-978E-BF2F85EA66F1}" presName="desTx" presStyleLbl="revTx" presStyleIdx="1" presStyleCnt="6">
        <dgm:presLayoutVars/>
      </dgm:prSet>
      <dgm:spPr/>
    </dgm:pt>
    <dgm:pt modelId="{28E0E175-D508-4B50-B4ED-D7C4E1729338}" type="pres">
      <dgm:prSet presAssocID="{DC1CD0D9-217A-4B95-8B02-962D50DE110F}" presName="sibTrans" presStyleCnt="0"/>
      <dgm:spPr/>
    </dgm:pt>
    <dgm:pt modelId="{B9F6F780-B585-4FB3-ACCB-374D2E7209B4}" type="pres">
      <dgm:prSet presAssocID="{F43B9CFB-380D-4AD5-93FB-3E925355D254}" presName="compNode" presStyleCnt="0"/>
      <dgm:spPr/>
    </dgm:pt>
    <dgm:pt modelId="{02B7635A-2F5B-43E8-AD38-5F2D7F59CD97}" type="pres">
      <dgm:prSet presAssocID="{F43B9CFB-380D-4AD5-93FB-3E925355D25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edical"/>
        </a:ext>
      </dgm:extLst>
    </dgm:pt>
    <dgm:pt modelId="{02E5054C-DA73-4800-B89C-00FBD54B55D2}" type="pres">
      <dgm:prSet presAssocID="{F43B9CFB-380D-4AD5-93FB-3E925355D254}" presName="iconSpace" presStyleCnt="0"/>
      <dgm:spPr/>
    </dgm:pt>
    <dgm:pt modelId="{E356C791-8F9D-4909-AF43-5AD4F628512B}" type="pres">
      <dgm:prSet presAssocID="{F43B9CFB-380D-4AD5-93FB-3E925355D254}" presName="parTx" presStyleLbl="revTx" presStyleIdx="2" presStyleCnt="6">
        <dgm:presLayoutVars>
          <dgm:chMax val="0"/>
          <dgm:chPref val="0"/>
        </dgm:presLayoutVars>
      </dgm:prSet>
      <dgm:spPr/>
    </dgm:pt>
    <dgm:pt modelId="{22CB71BF-05BD-4265-B558-C7C728957C27}" type="pres">
      <dgm:prSet presAssocID="{F43B9CFB-380D-4AD5-93FB-3E925355D254}" presName="txSpace" presStyleCnt="0"/>
      <dgm:spPr/>
    </dgm:pt>
    <dgm:pt modelId="{F51181E7-F96A-4D02-942F-DB6EC30152A9}" type="pres">
      <dgm:prSet presAssocID="{F43B9CFB-380D-4AD5-93FB-3E925355D254}" presName="desTx" presStyleLbl="revTx" presStyleIdx="3" presStyleCnt="6">
        <dgm:presLayoutVars/>
      </dgm:prSet>
      <dgm:spPr/>
    </dgm:pt>
    <dgm:pt modelId="{02E68170-7AE6-41F1-8DF6-4BA98FBC7246}" type="pres">
      <dgm:prSet presAssocID="{657F8A6F-E4A0-4E03-B6EA-382DB0F92154}" presName="sibTrans" presStyleCnt="0"/>
      <dgm:spPr/>
    </dgm:pt>
    <dgm:pt modelId="{5685E921-1D28-4261-85C7-C576C294DA94}" type="pres">
      <dgm:prSet presAssocID="{05218754-E52B-4EB5-A87B-21482F0CF812}" presName="compNode" presStyleCnt="0"/>
      <dgm:spPr/>
    </dgm:pt>
    <dgm:pt modelId="{7BACBD6E-56F8-4EB0-AEAC-19889A4C124B}" type="pres">
      <dgm:prSet presAssocID="{05218754-E52B-4EB5-A87B-21482F0CF81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Water"/>
        </a:ext>
      </dgm:extLst>
    </dgm:pt>
    <dgm:pt modelId="{68689C3F-2E12-4E22-A947-5B4E82BAD705}" type="pres">
      <dgm:prSet presAssocID="{05218754-E52B-4EB5-A87B-21482F0CF812}" presName="iconSpace" presStyleCnt="0"/>
      <dgm:spPr/>
    </dgm:pt>
    <dgm:pt modelId="{9F68557C-8A20-4BAD-B0AF-407BFB0F7BFF}" type="pres">
      <dgm:prSet presAssocID="{05218754-E52B-4EB5-A87B-21482F0CF812}" presName="parTx" presStyleLbl="revTx" presStyleIdx="4" presStyleCnt="6">
        <dgm:presLayoutVars>
          <dgm:chMax val="0"/>
          <dgm:chPref val="0"/>
        </dgm:presLayoutVars>
      </dgm:prSet>
      <dgm:spPr/>
    </dgm:pt>
    <dgm:pt modelId="{623D2CFC-65C7-40C6-80C0-B4FFC76690E1}" type="pres">
      <dgm:prSet presAssocID="{05218754-E52B-4EB5-A87B-21482F0CF812}" presName="txSpace" presStyleCnt="0"/>
      <dgm:spPr/>
    </dgm:pt>
    <dgm:pt modelId="{E0A5BCA4-FA87-4F04-BD8D-CF7563EF65A0}" type="pres">
      <dgm:prSet presAssocID="{05218754-E52B-4EB5-A87B-21482F0CF812}" presName="desTx" presStyleLbl="revTx" presStyleIdx="5" presStyleCnt="6">
        <dgm:presLayoutVars/>
      </dgm:prSet>
      <dgm:spPr/>
    </dgm:pt>
  </dgm:ptLst>
  <dgm:cxnLst>
    <dgm:cxn modelId="{067AFB09-CEC9-4307-AC34-7ECA2DDD5678}" type="presOf" srcId="{4E889391-DD11-40C0-978E-BF2F85EA66F1}" destId="{EA338E3A-C84B-4D44-9E88-BF0439836D65}" srcOrd="0" destOrd="0" presId="urn:microsoft.com/office/officeart/2018/2/layout/IconLabelDescriptionList"/>
    <dgm:cxn modelId="{209CED0F-2D1A-4C24-BB72-6D0ABAE78C89}" srcId="{EBBF189A-BBA2-44DA-8A04-5D7539081B43}" destId="{4E889391-DD11-40C0-978E-BF2F85EA66F1}" srcOrd="0" destOrd="0" parTransId="{6524672D-A461-465C-95E0-3FC9258D1D33}" sibTransId="{DC1CD0D9-217A-4B95-8B02-962D50DE110F}"/>
    <dgm:cxn modelId="{EBBD4E23-191B-4E0B-816B-13E7253E80C7}" srcId="{EBBF189A-BBA2-44DA-8A04-5D7539081B43}" destId="{05218754-E52B-4EB5-A87B-21482F0CF812}" srcOrd="2" destOrd="0" parTransId="{13BB5EA9-2CE3-468D-919D-BD03555B8F8A}" sibTransId="{86B7EC96-49D9-4E8A-AD30-DE64B61FA753}"/>
    <dgm:cxn modelId="{45CCE823-9E00-46A8-8E1C-D1F4FE197F71}" srcId="{05218754-E52B-4EB5-A87B-21482F0CF812}" destId="{5023525C-EFCC-4BD1-AC95-3037C6CC2A62}" srcOrd="1" destOrd="0" parTransId="{410D8C59-5AB2-4DEF-8E8F-9F6C6055D2AA}" sibTransId="{6B26CF18-986C-456A-989A-A4498AE223BD}"/>
    <dgm:cxn modelId="{6693B82C-2337-4DF5-80CD-407F610502C7}" type="presOf" srcId="{81A51D8D-741B-440E-BE18-0E16F9D4764F}" destId="{E0A5BCA4-FA87-4F04-BD8D-CF7563EF65A0}" srcOrd="0" destOrd="3" presId="urn:microsoft.com/office/officeart/2018/2/layout/IconLabelDescriptionList"/>
    <dgm:cxn modelId="{3624A46D-263E-4F81-AF6C-C9848DC6BA10}" type="presOf" srcId="{F43B9CFB-380D-4AD5-93FB-3E925355D254}" destId="{E356C791-8F9D-4909-AF43-5AD4F628512B}" srcOrd="0" destOrd="0" presId="urn:microsoft.com/office/officeart/2018/2/layout/IconLabelDescriptionList"/>
    <dgm:cxn modelId="{867DC275-8FAB-432B-B656-0B779D056AC8}" srcId="{F43B9CFB-380D-4AD5-93FB-3E925355D254}" destId="{9E570517-7481-4417-96E5-87118CF48331}" srcOrd="0" destOrd="0" parTransId="{CD675853-6C16-4878-A75B-AE21DF516EBE}" sibTransId="{8B39090C-C205-4D98-8B5C-90EE3F16B9E2}"/>
    <dgm:cxn modelId="{36A6E657-F681-49FD-B6CB-BCEEE2D9AE30}" type="presOf" srcId="{EBBF189A-BBA2-44DA-8A04-5D7539081B43}" destId="{C2652F2D-52F3-4385-9F71-C943BE00F4AD}" srcOrd="0" destOrd="0" presId="urn:microsoft.com/office/officeart/2018/2/layout/IconLabelDescriptionList"/>
    <dgm:cxn modelId="{290BC680-1CD5-46A4-B2F6-AA0185D5BFA2}" type="presOf" srcId="{3638CA37-D601-4D20-A0E1-706842ABFBCB}" destId="{E0A5BCA4-FA87-4F04-BD8D-CF7563EF65A0}" srcOrd="0" destOrd="2" presId="urn:microsoft.com/office/officeart/2018/2/layout/IconLabelDescriptionList"/>
    <dgm:cxn modelId="{C4FF0A98-6066-48DB-9E8C-073621A11F5C}" srcId="{EBBF189A-BBA2-44DA-8A04-5D7539081B43}" destId="{F43B9CFB-380D-4AD5-93FB-3E925355D254}" srcOrd="1" destOrd="0" parTransId="{4ECB06AB-1D80-4E4A-951D-B8AFDDCACE98}" sibTransId="{657F8A6F-E4A0-4E03-B6EA-382DB0F92154}"/>
    <dgm:cxn modelId="{B394AFAD-3BD0-4AF4-9B4B-3BAA617928D2}" type="presOf" srcId="{7AD44BB7-1884-49A8-BD48-55C579BFCFB9}" destId="{FC3EB6FA-E11B-4A1E-94EE-E132199104BA}" srcOrd="0" destOrd="0" presId="urn:microsoft.com/office/officeart/2018/2/layout/IconLabelDescriptionList"/>
    <dgm:cxn modelId="{D24D10C0-F0F4-412D-81D2-947866FAD976}" type="presOf" srcId="{05218754-E52B-4EB5-A87B-21482F0CF812}" destId="{9F68557C-8A20-4BAD-B0AF-407BFB0F7BFF}" srcOrd="0" destOrd="0" presId="urn:microsoft.com/office/officeart/2018/2/layout/IconLabelDescriptionList"/>
    <dgm:cxn modelId="{994C80C1-348E-4046-B6BA-FB2167CB9841}" srcId="{05218754-E52B-4EB5-A87B-21482F0CF812}" destId="{EA740DA6-7C41-4EC9-85D0-0CDBA349AD1C}" srcOrd="0" destOrd="0" parTransId="{FF15B7C5-F9F6-4E0A-AD7F-1163CB8CDC02}" sibTransId="{12D8211D-580E-4E02-8CB2-C14B4BBCAE44}"/>
    <dgm:cxn modelId="{774E31D6-E237-4FA0-AF06-D2D30D2138F0}" srcId="{4E889391-DD11-40C0-978E-BF2F85EA66F1}" destId="{7AD44BB7-1884-49A8-BD48-55C579BFCFB9}" srcOrd="0" destOrd="0" parTransId="{04D766A8-6214-4796-9664-07E636DE2426}" sibTransId="{FA9D393F-33F2-4AC1-BBD0-100221C41A3C}"/>
    <dgm:cxn modelId="{30BB00D7-2CF7-4EC2-8D35-C68107A8C44F}" srcId="{05218754-E52B-4EB5-A87B-21482F0CF812}" destId="{3638CA37-D601-4D20-A0E1-706842ABFBCB}" srcOrd="2" destOrd="0" parTransId="{7FE44CF6-94C3-47A6-9615-8A7B60C86BAC}" sibTransId="{26875B3F-C5AB-4751-BCFD-6BCDA3C65CCF}"/>
    <dgm:cxn modelId="{922BDFE0-AE6B-4C3B-B9CE-3160C687246A}" type="presOf" srcId="{9E570517-7481-4417-96E5-87118CF48331}" destId="{F51181E7-F96A-4D02-942F-DB6EC30152A9}" srcOrd="0" destOrd="0" presId="urn:microsoft.com/office/officeart/2018/2/layout/IconLabelDescriptionList"/>
    <dgm:cxn modelId="{C8D6B4F4-E0B7-44C7-A2DF-E08985C2EB7E}" srcId="{05218754-E52B-4EB5-A87B-21482F0CF812}" destId="{81A51D8D-741B-440E-BE18-0E16F9D4764F}" srcOrd="3" destOrd="0" parTransId="{9E3C5C54-CA15-4A44-BD74-AADD2155BEA5}" sibTransId="{989D5321-5EF2-48BA-A7FB-90EF84A1C9A1}"/>
    <dgm:cxn modelId="{DD379AF8-4D49-48F7-BB4F-302D9C4BD26B}" type="presOf" srcId="{EA740DA6-7C41-4EC9-85D0-0CDBA349AD1C}" destId="{E0A5BCA4-FA87-4F04-BD8D-CF7563EF65A0}" srcOrd="0" destOrd="0" presId="urn:microsoft.com/office/officeart/2018/2/layout/IconLabelDescriptionList"/>
    <dgm:cxn modelId="{6D3713FD-6979-42AC-9196-6C38987507D9}" type="presOf" srcId="{5023525C-EFCC-4BD1-AC95-3037C6CC2A62}" destId="{E0A5BCA4-FA87-4F04-BD8D-CF7563EF65A0}" srcOrd="0" destOrd="1" presId="urn:microsoft.com/office/officeart/2018/2/layout/IconLabelDescriptionList"/>
    <dgm:cxn modelId="{19F3796F-DB71-4D5B-8BA1-4ED82A59B2EA}" type="presParOf" srcId="{C2652F2D-52F3-4385-9F71-C943BE00F4AD}" destId="{4EC2B45A-F0B1-4D17-9E88-E9FE15F64B88}" srcOrd="0" destOrd="0" presId="urn:microsoft.com/office/officeart/2018/2/layout/IconLabelDescriptionList"/>
    <dgm:cxn modelId="{2E7C55E7-C8A3-4233-A84B-3B03BAD52FDC}" type="presParOf" srcId="{4EC2B45A-F0B1-4D17-9E88-E9FE15F64B88}" destId="{FEAC6273-61F2-4496-804F-BF6EFCFBE4FC}" srcOrd="0" destOrd="0" presId="urn:microsoft.com/office/officeart/2018/2/layout/IconLabelDescriptionList"/>
    <dgm:cxn modelId="{19CFDEA4-D104-4B0E-862F-262F02616E7B}" type="presParOf" srcId="{4EC2B45A-F0B1-4D17-9E88-E9FE15F64B88}" destId="{A2EE0EEC-4F9D-4977-8742-3682AED06D49}" srcOrd="1" destOrd="0" presId="urn:microsoft.com/office/officeart/2018/2/layout/IconLabelDescriptionList"/>
    <dgm:cxn modelId="{D7297DFF-93BD-47FB-94BE-B4A0F20F2CE1}" type="presParOf" srcId="{4EC2B45A-F0B1-4D17-9E88-E9FE15F64B88}" destId="{EA338E3A-C84B-4D44-9E88-BF0439836D65}" srcOrd="2" destOrd="0" presId="urn:microsoft.com/office/officeart/2018/2/layout/IconLabelDescriptionList"/>
    <dgm:cxn modelId="{68AF8278-B2B4-44EE-9F49-1258F97067ED}" type="presParOf" srcId="{4EC2B45A-F0B1-4D17-9E88-E9FE15F64B88}" destId="{AA63446D-F997-40EA-B5D1-E0F86C7382AD}" srcOrd="3" destOrd="0" presId="urn:microsoft.com/office/officeart/2018/2/layout/IconLabelDescriptionList"/>
    <dgm:cxn modelId="{A18B5CE6-79E1-45A5-8548-4DB1AD6E8831}" type="presParOf" srcId="{4EC2B45A-F0B1-4D17-9E88-E9FE15F64B88}" destId="{FC3EB6FA-E11B-4A1E-94EE-E132199104BA}" srcOrd="4" destOrd="0" presId="urn:microsoft.com/office/officeart/2018/2/layout/IconLabelDescriptionList"/>
    <dgm:cxn modelId="{9CDFFD2D-1EB9-41B1-98EF-B6BFD51CC4F8}" type="presParOf" srcId="{C2652F2D-52F3-4385-9F71-C943BE00F4AD}" destId="{28E0E175-D508-4B50-B4ED-D7C4E1729338}" srcOrd="1" destOrd="0" presId="urn:microsoft.com/office/officeart/2018/2/layout/IconLabelDescriptionList"/>
    <dgm:cxn modelId="{CABAB687-3EE7-47E1-9ED5-F822556F6CA1}" type="presParOf" srcId="{C2652F2D-52F3-4385-9F71-C943BE00F4AD}" destId="{B9F6F780-B585-4FB3-ACCB-374D2E7209B4}" srcOrd="2" destOrd="0" presId="urn:microsoft.com/office/officeart/2018/2/layout/IconLabelDescriptionList"/>
    <dgm:cxn modelId="{AC5E290F-1242-4A33-95DE-250C5E5BA69B}" type="presParOf" srcId="{B9F6F780-B585-4FB3-ACCB-374D2E7209B4}" destId="{02B7635A-2F5B-43E8-AD38-5F2D7F59CD97}" srcOrd="0" destOrd="0" presId="urn:microsoft.com/office/officeart/2018/2/layout/IconLabelDescriptionList"/>
    <dgm:cxn modelId="{1EF53656-A797-48FF-A0A0-2D67E882C56D}" type="presParOf" srcId="{B9F6F780-B585-4FB3-ACCB-374D2E7209B4}" destId="{02E5054C-DA73-4800-B89C-00FBD54B55D2}" srcOrd="1" destOrd="0" presId="urn:microsoft.com/office/officeart/2018/2/layout/IconLabelDescriptionList"/>
    <dgm:cxn modelId="{CE50BC11-78BF-43F8-AC93-5B6B8725004C}" type="presParOf" srcId="{B9F6F780-B585-4FB3-ACCB-374D2E7209B4}" destId="{E356C791-8F9D-4909-AF43-5AD4F628512B}" srcOrd="2" destOrd="0" presId="urn:microsoft.com/office/officeart/2018/2/layout/IconLabelDescriptionList"/>
    <dgm:cxn modelId="{05109487-43D4-4B14-8496-F6DFD5F2D287}" type="presParOf" srcId="{B9F6F780-B585-4FB3-ACCB-374D2E7209B4}" destId="{22CB71BF-05BD-4265-B558-C7C728957C27}" srcOrd="3" destOrd="0" presId="urn:microsoft.com/office/officeart/2018/2/layout/IconLabelDescriptionList"/>
    <dgm:cxn modelId="{4A5A0D1A-CBCD-458E-8E9C-56FB3A5BB4FF}" type="presParOf" srcId="{B9F6F780-B585-4FB3-ACCB-374D2E7209B4}" destId="{F51181E7-F96A-4D02-942F-DB6EC30152A9}" srcOrd="4" destOrd="0" presId="urn:microsoft.com/office/officeart/2018/2/layout/IconLabelDescriptionList"/>
    <dgm:cxn modelId="{F791CFE3-1D47-4156-95D4-F2AE8E18EF6F}" type="presParOf" srcId="{C2652F2D-52F3-4385-9F71-C943BE00F4AD}" destId="{02E68170-7AE6-41F1-8DF6-4BA98FBC7246}" srcOrd="3" destOrd="0" presId="urn:microsoft.com/office/officeart/2018/2/layout/IconLabelDescriptionList"/>
    <dgm:cxn modelId="{FD2902D0-153B-40C7-9635-D5A91CA086C4}" type="presParOf" srcId="{C2652F2D-52F3-4385-9F71-C943BE00F4AD}" destId="{5685E921-1D28-4261-85C7-C576C294DA94}" srcOrd="4" destOrd="0" presId="urn:microsoft.com/office/officeart/2018/2/layout/IconLabelDescriptionList"/>
    <dgm:cxn modelId="{DA26219D-C464-4DB4-A612-9EC9DCB760A1}" type="presParOf" srcId="{5685E921-1D28-4261-85C7-C576C294DA94}" destId="{7BACBD6E-56F8-4EB0-AEAC-19889A4C124B}" srcOrd="0" destOrd="0" presId="urn:microsoft.com/office/officeart/2018/2/layout/IconLabelDescriptionList"/>
    <dgm:cxn modelId="{A3648DDE-56A8-4363-A79E-E09D3119AF37}" type="presParOf" srcId="{5685E921-1D28-4261-85C7-C576C294DA94}" destId="{68689C3F-2E12-4E22-A947-5B4E82BAD705}" srcOrd="1" destOrd="0" presId="urn:microsoft.com/office/officeart/2018/2/layout/IconLabelDescriptionList"/>
    <dgm:cxn modelId="{E2B5324C-A118-47BA-BAB9-7C24821A2B99}" type="presParOf" srcId="{5685E921-1D28-4261-85C7-C576C294DA94}" destId="{9F68557C-8A20-4BAD-B0AF-407BFB0F7BFF}" srcOrd="2" destOrd="0" presId="urn:microsoft.com/office/officeart/2018/2/layout/IconLabelDescriptionList"/>
    <dgm:cxn modelId="{08546D84-6B87-46A2-8445-50ABA194996C}" type="presParOf" srcId="{5685E921-1D28-4261-85C7-C576C294DA94}" destId="{623D2CFC-65C7-40C6-80C0-B4FFC76690E1}" srcOrd="3" destOrd="0" presId="urn:microsoft.com/office/officeart/2018/2/layout/IconLabelDescriptionList"/>
    <dgm:cxn modelId="{50B4CF3F-BC1A-4756-9D19-B2A756AA3473}" type="presParOf" srcId="{5685E921-1D28-4261-85C7-C576C294DA94}" destId="{E0A5BCA4-FA87-4F04-BD8D-CF7563EF65A0}"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BBF189A-BBA2-44DA-8A04-5D7539081B43}" type="doc">
      <dgm:prSet loTypeId="urn:microsoft.com/office/officeart/2018/5/layout/CenteredIconLabelDescriptionList" loCatId="icon" qsTypeId="urn:microsoft.com/office/officeart/2005/8/quickstyle/simple4" qsCatId="simple" csTypeId="urn:microsoft.com/office/officeart/2005/8/colors/accent2_1" csCatId="accent2" phldr="1"/>
      <dgm:spPr/>
      <dgm:t>
        <a:bodyPr/>
        <a:lstStyle/>
        <a:p>
          <a:endParaRPr lang="en-US"/>
        </a:p>
      </dgm:t>
    </dgm:pt>
    <dgm:pt modelId="{F43B9CFB-380D-4AD5-93FB-3E925355D254}">
      <dgm:prSet/>
      <dgm:spPr/>
      <dgm:t>
        <a:bodyPr/>
        <a:lstStyle/>
        <a:p>
          <a:pPr>
            <a:lnSpc>
              <a:spcPct val="100000"/>
            </a:lnSpc>
            <a:defRPr b="1"/>
          </a:pPr>
          <a:r>
            <a:rPr lang="en-US" dirty="0"/>
            <a:t>Objective:</a:t>
          </a:r>
        </a:p>
      </dgm:t>
    </dgm:pt>
    <dgm:pt modelId="{4ECB06AB-1D80-4E4A-951D-B8AFDDCACE98}" type="parTrans" cxnId="{C4FF0A98-6066-48DB-9E8C-073621A11F5C}">
      <dgm:prSet/>
      <dgm:spPr/>
      <dgm:t>
        <a:bodyPr/>
        <a:lstStyle/>
        <a:p>
          <a:endParaRPr lang="en-US"/>
        </a:p>
      </dgm:t>
    </dgm:pt>
    <dgm:pt modelId="{657F8A6F-E4A0-4E03-B6EA-382DB0F92154}" type="sibTrans" cxnId="{C4FF0A98-6066-48DB-9E8C-073621A11F5C}">
      <dgm:prSet/>
      <dgm:spPr/>
      <dgm:t>
        <a:bodyPr/>
        <a:lstStyle/>
        <a:p>
          <a:endParaRPr lang="en-US"/>
        </a:p>
      </dgm:t>
    </dgm:pt>
    <dgm:pt modelId="{05218754-E52B-4EB5-A87B-21482F0CF812}">
      <dgm:prSet/>
      <dgm:spPr/>
      <dgm:t>
        <a:bodyPr/>
        <a:lstStyle/>
        <a:p>
          <a:pPr>
            <a:lnSpc>
              <a:spcPct val="100000"/>
            </a:lnSpc>
            <a:defRPr b="1"/>
          </a:pPr>
          <a:r>
            <a:rPr lang="en-US" dirty="0"/>
            <a:t>Interventions:</a:t>
          </a:r>
        </a:p>
      </dgm:t>
    </dgm:pt>
    <dgm:pt modelId="{13BB5EA9-2CE3-468D-919D-BD03555B8F8A}" type="parTrans" cxnId="{EBBD4E23-191B-4E0B-816B-13E7253E80C7}">
      <dgm:prSet/>
      <dgm:spPr/>
      <dgm:t>
        <a:bodyPr/>
        <a:lstStyle/>
        <a:p>
          <a:endParaRPr lang="en-US"/>
        </a:p>
      </dgm:t>
    </dgm:pt>
    <dgm:pt modelId="{86B7EC96-49D9-4E8A-AD30-DE64B61FA753}" type="sibTrans" cxnId="{EBBD4E23-191B-4E0B-816B-13E7253E80C7}">
      <dgm:prSet/>
      <dgm:spPr/>
      <dgm:t>
        <a:bodyPr/>
        <a:lstStyle/>
        <a:p>
          <a:endParaRPr lang="en-US"/>
        </a:p>
      </dgm:t>
    </dgm:pt>
    <dgm:pt modelId="{EA740DA6-7C41-4EC9-85D0-0CDBA349AD1C}">
      <dgm:prSet/>
      <dgm:spPr/>
      <dgm:t>
        <a:bodyPr/>
        <a:lstStyle/>
        <a:p>
          <a:pPr>
            <a:lnSpc>
              <a:spcPct val="100000"/>
            </a:lnSpc>
          </a:pPr>
          <a:r>
            <a:rPr lang="en-US" dirty="0"/>
            <a:t>Listen for breaths. </a:t>
          </a:r>
        </a:p>
      </dgm:t>
    </dgm:pt>
    <dgm:pt modelId="{12D8211D-580E-4E02-8CB2-C14B4BBCAE44}" type="sibTrans" cxnId="{994C80C1-348E-4046-B6BA-FB2167CB9841}">
      <dgm:prSet/>
      <dgm:spPr/>
      <dgm:t>
        <a:bodyPr/>
        <a:lstStyle/>
        <a:p>
          <a:endParaRPr lang="en-US"/>
        </a:p>
      </dgm:t>
    </dgm:pt>
    <dgm:pt modelId="{FF15B7C5-F9F6-4E0A-AD7F-1163CB8CDC02}" type="parTrans" cxnId="{994C80C1-348E-4046-B6BA-FB2167CB9841}">
      <dgm:prSet/>
      <dgm:spPr/>
      <dgm:t>
        <a:bodyPr/>
        <a:lstStyle/>
        <a:p>
          <a:endParaRPr lang="en-US"/>
        </a:p>
      </dgm:t>
    </dgm:pt>
    <dgm:pt modelId="{4E889391-DD11-40C0-978E-BF2F85EA66F1}">
      <dgm:prSet/>
      <dgm:spPr/>
      <dgm:t>
        <a:bodyPr/>
        <a:lstStyle/>
        <a:p>
          <a:pPr>
            <a:lnSpc>
              <a:spcPct val="100000"/>
            </a:lnSpc>
            <a:defRPr b="1"/>
          </a:pPr>
          <a:r>
            <a:rPr lang="en-US"/>
            <a:t>Problem:</a:t>
          </a:r>
        </a:p>
      </dgm:t>
    </dgm:pt>
    <dgm:pt modelId="{DC1CD0D9-217A-4B95-8B02-962D50DE110F}" type="sibTrans" cxnId="{209CED0F-2D1A-4C24-BB72-6D0ABAE78C89}">
      <dgm:prSet/>
      <dgm:spPr/>
      <dgm:t>
        <a:bodyPr/>
        <a:lstStyle/>
        <a:p>
          <a:endParaRPr lang="en-US"/>
        </a:p>
      </dgm:t>
    </dgm:pt>
    <dgm:pt modelId="{6524672D-A461-465C-95E0-3FC9258D1D33}" type="parTrans" cxnId="{209CED0F-2D1A-4C24-BB72-6D0ABAE78C89}">
      <dgm:prSet/>
      <dgm:spPr/>
      <dgm:t>
        <a:bodyPr/>
        <a:lstStyle/>
        <a:p>
          <a:endParaRPr lang="en-US"/>
        </a:p>
      </dgm:t>
    </dgm:pt>
    <dgm:pt modelId="{7AD44BB7-1884-49A8-BD48-55C579BFCFB9}">
      <dgm:prSet/>
      <dgm:spPr/>
      <dgm:t>
        <a:bodyPr/>
        <a:lstStyle/>
        <a:p>
          <a:pPr>
            <a:lnSpc>
              <a:spcPct val="100000"/>
            </a:lnSpc>
          </a:pPr>
          <a:r>
            <a:rPr lang="en-US"/>
            <a:t>Airway </a:t>
          </a:r>
        </a:p>
      </dgm:t>
    </dgm:pt>
    <dgm:pt modelId="{04D766A8-6214-4796-9664-07E636DE2426}" type="parTrans" cxnId="{774E31D6-E237-4FA0-AF06-D2D30D2138F0}">
      <dgm:prSet/>
      <dgm:spPr/>
      <dgm:t>
        <a:bodyPr/>
        <a:lstStyle/>
        <a:p>
          <a:endParaRPr lang="en-US"/>
        </a:p>
      </dgm:t>
    </dgm:pt>
    <dgm:pt modelId="{FA9D393F-33F2-4AC1-BBD0-100221C41A3C}" type="sibTrans" cxnId="{774E31D6-E237-4FA0-AF06-D2D30D2138F0}">
      <dgm:prSet/>
      <dgm:spPr/>
      <dgm:t>
        <a:bodyPr/>
        <a:lstStyle/>
        <a:p>
          <a:endParaRPr lang="en-US"/>
        </a:p>
      </dgm:t>
    </dgm:pt>
    <dgm:pt modelId="{9E570517-7481-4417-96E5-87118CF48331}">
      <dgm:prSet/>
      <dgm:spPr/>
      <dgm:t>
        <a:bodyPr/>
        <a:lstStyle/>
        <a:p>
          <a:pPr>
            <a:lnSpc>
              <a:spcPct val="100000"/>
            </a:lnSpc>
          </a:pPr>
          <a:r>
            <a:rPr lang="en-US"/>
            <a:t>ensure airway is clear and open </a:t>
          </a:r>
        </a:p>
      </dgm:t>
    </dgm:pt>
    <dgm:pt modelId="{CD675853-6C16-4878-A75B-AE21DF516EBE}" type="parTrans" cxnId="{867DC275-8FAB-432B-B656-0B779D056AC8}">
      <dgm:prSet/>
      <dgm:spPr/>
      <dgm:t>
        <a:bodyPr/>
        <a:lstStyle/>
        <a:p>
          <a:endParaRPr lang="en-US"/>
        </a:p>
      </dgm:t>
    </dgm:pt>
    <dgm:pt modelId="{8B39090C-C205-4D98-8B5C-90EE3F16B9E2}" type="sibTrans" cxnId="{867DC275-8FAB-432B-B656-0B779D056AC8}">
      <dgm:prSet/>
      <dgm:spPr/>
      <dgm:t>
        <a:bodyPr/>
        <a:lstStyle/>
        <a:p>
          <a:endParaRPr lang="en-US"/>
        </a:p>
      </dgm:t>
    </dgm:pt>
    <dgm:pt modelId="{09B2672E-13C4-4CD0-9DBD-D23177D70E40}">
      <dgm:prSet/>
      <dgm:spPr/>
      <dgm:t>
        <a:bodyPr/>
        <a:lstStyle/>
        <a:p>
          <a:pPr>
            <a:lnSpc>
              <a:spcPct val="100000"/>
            </a:lnSpc>
          </a:pPr>
          <a:r>
            <a:rPr lang="en-US"/>
            <a:t>Look for chest rise and fall.</a:t>
          </a:r>
        </a:p>
      </dgm:t>
    </dgm:pt>
    <dgm:pt modelId="{33AFF828-A62F-41C9-AE79-B045E8ED3935}" type="parTrans" cxnId="{A5B43197-FE5D-4470-93D4-4FD0B4B936BE}">
      <dgm:prSet/>
      <dgm:spPr/>
      <dgm:t>
        <a:bodyPr/>
        <a:lstStyle/>
        <a:p>
          <a:endParaRPr lang="en-US"/>
        </a:p>
      </dgm:t>
    </dgm:pt>
    <dgm:pt modelId="{A614692F-6306-4922-8C2A-BD7372D792A0}" type="sibTrans" cxnId="{A5B43197-FE5D-4470-93D4-4FD0B4B936BE}">
      <dgm:prSet/>
      <dgm:spPr/>
      <dgm:t>
        <a:bodyPr/>
        <a:lstStyle/>
        <a:p>
          <a:endParaRPr lang="en-US"/>
        </a:p>
      </dgm:t>
    </dgm:pt>
    <dgm:pt modelId="{B27F5515-9921-4CFE-B3C5-5378C9A3CC71}">
      <dgm:prSet/>
      <dgm:spPr/>
      <dgm:t>
        <a:bodyPr/>
        <a:lstStyle/>
        <a:p>
          <a:pPr>
            <a:lnSpc>
              <a:spcPct val="100000"/>
            </a:lnSpc>
          </a:pPr>
          <a:r>
            <a:rPr lang="en-US" dirty="0"/>
            <a:t>Recovery position-lying on their side</a:t>
          </a:r>
        </a:p>
      </dgm:t>
    </dgm:pt>
    <dgm:pt modelId="{1371B2BE-5ECD-455F-AFCF-BF42C2D49FFC}" type="parTrans" cxnId="{CF7217D8-8AD3-4E2E-8F49-13FC64837000}">
      <dgm:prSet/>
      <dgm:spPr/>
      <dgm:t>
        <a:bodyPr/>
        <a:lstStyle/>
        <a:p>
          <a:endParaRPr lang="en-US"/>
        </a:p>
      </dgm:t>
    </dgm:pt>
    <dgm:pt modelId="{503DA0E0-3234-44F6-893A-A96DBDC662CA}" type="sibTrans" cxnId="{CF7217D8-8AD3-4E2E-8F49-13FC64837000}">
      <dgm:prSet/>
      <dgm:spPr/>
      <dgm:t>
        <a:bodyPr/>
        <a:lstStyle/>
        <a:p>
          <a:endParaRPr lang="en-US"/>
        </a:p>
      </dgm:t>
    </dgm:pt>
    <dgm:pt modelId="{3E9B7F79-BF2C-4F85-AB51-51314795E2B2}">
      <dgm:prSet/>
      <dgm:spPr/>
      <dgm:t>
        <a:bodyPr/>
        <a:lstStyle/>
        <a:p>
          <a:pPr>
            <a:lnSpc>
              <a:spcPct val="100000"/>
            </a:lnSpc>
          </a:pPr>
          <a:r>
            <a:rPr lang="en-US"/>
            <a:t>Chin lift or jaw thrust. </a:t>
          </a:r>
        </a:p>
      </dgm:t>
    </dgm:pt>
    <dgm:pt modelId="{65AAAAAF-6901-4678-BE86-A51F87C31F9C}" type="parTrans" cxnId="{8109A4C2-1D2F-49AB-B1E3-66A494BF2283}">
      <dgm:prSet/>
      <dgm:spPr/>
      <dgm:t>
        <a:bodyPr/>
        <a:lstStyle/>
        <a:p>
          <a:endParaRPr lang="en-US"/>
        </a:p>
      </dgm:t>
    </dgm:pt>
    <dgm:pt modelId="{04EC7882-ACC0-4321-8138-473FE4B00F55}" type="sibTrans" cxnId="{8109A4C2-1D2F-49AB-B1E3-66A494BF2283}">
      <dgm:prSet/>
      <dgm:spPr/>
      <dgm:t>
        <a:bodyPr/>
        <a:lstStyle/>
        <a:p>
          <a:endParaRPr lang="en-US"/>
        </a:p>
      </dgm:t>
    </dgm:pt>
    <dgm:pt modelId="{5B3FE0A0-A3F9-49AF-97D1-0F5038F1B9E8}">
      <dgm:prSet/>
      <dgm:spPr/>
      <dgm:t>
        <a:bodyPr/>
        <a:lstStyle/>
        <a:p>
          <a:pPr>
            <a:lnSpc>
              <a:spcPct val="100000"/>
            </a:lnSpc>
          </a:pPr>
          <a:r>
            <a:rPr lang="en-US" dirty="0"/>
            <a:t>Check for obstructions. </a:t>
          </a:r>
        </a:p>
      </dgm:t>
    </dgm:pt>
    <dgm:pt modelId="{A2D8271D-2568-44DD-995B-C94BFBF6DEEF}" type="parTrans" cxnId="{2388DFF4-5BD6-4A52-9AB4-65B0B361CF84}">
      <dgm:prSet/>
      <dgm:spPr/>
      <dgm:t>
        <a:bodyPr/>
        <a:lstStyle/>
        <a:p>
          <a:endParaRPr lang="en-US"/>
        </a:p>
      </dgm:t>
    </dgm:pt>
    <dgm:pt modelId="{60D43E6E-AF97-4222-9112-43B68B99D449}" type="sibTrans" cxnId="{2388DFF4-5BD6-4A52-9AB4-65B0B361CF84}">
      <dgm:prSet/>
      <dgm:spPr/>
      <dgm:t>
        <a:bodyPr/>
        <a:lstStyle/>
        <a:p>
          <a:endParaRPr lang="en-US"/>
        </a:p>
      </dgm:t>
    </dgm:pt>
    <dgm:pt modelId="{88D8C166-AE37-4679-955D-2E64F9565797}">
      <dgm:prSet/>
      <dgm:spPr/>
      <dgm:t>
        <a:bodyPr/>
        <a:lstStyle/>
        <a:p>
          <a:pPr>
            <a:lnSpc>
              <a:spcPct val="100000"/>
            </a:lnSpc>
          </a:pPr>
          <a:r>
            <a:rPr lang="en-US" dirty="0"/>
            <a:t>Use airway adjunct NPA/OPA</a:t>
          </a:r>
        </a:p>
      </dgm:t>
    </dgm:pt>
    <dgm:pt modelId="{00C5E8EC-1293-423A-A88B-0B34D83342A0}" type="sibTrans" cxnId="{1903E930-DFE2-4058-B641-A6900149B11D}">
      <dgm:prSet/>
      <dgm:spPr/>
      <dgm:t>
        <a:bodyPr/>
        <a:lstStyle/>
        <a:p>
          <a:endParaRPr lang="en-US"/>
        </a:p>
      </dgm:t>
    </dgm:pt>
    <dgm:pt modelId="{CC63B3AE-AEFA-4610-B163-41CBBE9BF975}" type="parTrans" cxnId="{1903E930-DFE2-4058-B641-A6900149B11D}">
      <dgm:prSet/>
      <dgm:spPr/>
      <dgm:t>
        <a:bodyPr/>
        <a:lstStyle/>
        <a:p>
          <a:endParaRPr lang="en-US"/>
        </a:p>
      </dgm:t>
    </dgm:pt>
    <dgm:pt modelId="{9E2C3B68-B174-49D0-8285-0835C8168A06}" type="pres">
      <dgm:prSet presAssocID="{EBBF189A-BBA2-44DA-8A04-5D7539081B43}" presName="root" presStyleCnt="0">
        <dgm:presLayoutVars>
          <dgm:dir/>
          <dgm:resizeHandles val="exact"/>
        </dgm:presLayoutVars>
      </dgm:prSet>
      <dgm:spPr/>
    </dgm:pt>
    <dgm:pt modelId="{B3DB97ED-0132-42A8-8FF5-DC1957A42A46}" type="pres">
      <dgm:prSet presAssocID="{4E889391-DD11-40C0-978E-BF2F85EA66F1}" presName="compNode" presStyleCnt="0"/>
      <dgm:spPr/>
    </dgm:pt>
    <dgm:pt modelId="{36B1EE7E-5D36-4191-899D-74C65E6229F5}" type="pres">
      <dgm:prSet presAssocID="{4E889391-DD11-40C0-978E-BF2F85EA66F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ullseye"/>
        </a:ext>
      </dgm:extLst>
    </dgm:pt>
    <dgm:pt modelId="{DAADEF08-3702-479B-9B94-9E1B08FB1A72}" type="pres">
      <dgm:prSet presAssocID="{4E889391-DD11-40C0-978E-BF2F85EA66F1}" presName="iconSpace" presStyleCnt="0"/>
      <dgm:spPr/>
    </dgm:pt>
    <dgm:pt modelId="{01DC45E0-F422-4D75-BAEE-997AF5C4E3FA}" type="pres">
      <dgm:prSet presAssocID="{4E889391-DD11-40C0-978E-BF2F85EA66F1}" presName="parTx" presStyleLbl="revTx" presStyleIdx="0" presStyleCnt="6">
        <dgm:presLayoutVars>
          <dgm:chMax val="0"/>
          <dgm:chPref val="0"/>
        </dgm:presLayoutVars>
      </dgm:prSet>
      <dgm:spPr/>
    </dgm:pt>
    <dgm:pt modelId="{6012023C-2B8D-4A6D-8FB0-E1FA3B33DBF0}" type="pres">
      <dgm:prSet presAssocID="{4E889391-DD11-40C0-978E-BF2F85EA66F1}" presName="txSpace" presStyleCnt="0"/>
      <dgm:spPr/>
    </dgm:pt>
    <dgm:pt modelId="{81E31F1D-1E72-476C-9006-E967DAEE0397}" type="pres">
      <dgm:prSet presAssocID="{4E889391-DD11-40C0-978E-BF2F85EA66F1}" presName="desTx" presStyleLbl="revTx" presStyleIdx="1" presStyleCnt="6">
        <dgm:presLayoutVars/>
      </dgm:prSet>
      <dgm:spPr/>
    </dgm:pt>
    <dgm:pt modelId="{24735119-4540-4410-924A-FECA3D4BBCFA}" type="pres">
      <dgm:prSet presAssocID="{DC1CD0D9-217A-4B95-8B02-962D50DE110F}" presName="sibTrans" presStyleCnt="0"/>
      <dgm:spPr/>
    </dgm:pt>
    <dgm:pt modelId="{E6A1164F-73FE-4050-8D1A-E71780747231}" type="pres">
      <dgm:prSet presAssocID="{F43B9CFB-380D-4AD5-93FB-3E925355D254}" presName="compNode" presStyleCnt="0"/>
      <dgm:spPr/>
    </dgm:pt>
    <dgm:pt modelId="{F16CF08B-C89C-429C-950E-D8342C016781}" type="pres">
      <dgm:prSet presAssocID="{F43B9CFB-380D-4AD5-93FB-3E925355D25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Lungs"/>
        </a:ext>
      </dgm:extLst>
    </dgm:pt>
    <dgm:pt modelId="{B3C73FAB-4A9F-4AE7-994A-E0A496192E6C}" type="pres">
      <dgm:prSet presAssocID="{F43B9CFB-380D-4AD5-93FB-3E925355D254}" presName="iconSpace" presStyleCnt="0"/>
      <dgm:spPr/>
    </dgm:pt>
    <dgm:pt modelId="{5050FC8C-73CE-4E5E-B45B-C0FDC8E39FE8}" type="pres">
      <dgm:prSet presAssocID="{F43B9CFB-380D-4AD5-93FB-3E925355D254}" presName="parTx" presStyleLbl="revTx" presStyleIdx="2" presStyleCnt="6">
        <dgm:presLayoutVars>
          <dgm:chMax val="0"/>
          <dgm:chPref val="0"/>
        </dgm:presLayoutVars>
      </dgm:prSet>
      <dgm:spPr/>
    </dgm:pt>
    <dgm:pt modelId="{017BEDC1-7ACD-49AB-9395-AF67B1821A82}" type="pres">
      <dgm:prSet presAssocID="{F43B9CFB-380D-4AD5-93FB-3E925355D254}" presName="txSpace" presStyleCnt="0"/>
      <dgm:spPr/>
    </dgm:pt>
    <dgm:pt modelId="{09C3F5A2-462A-4C1F-9A37-C38229AF537D}" type="pres">
      <dgm:prSet presAssocID="{F43B9CFB-380D-4AD5-93FB-3E925355D254}" presName="desTx" presStyleLbl="revTx" presStyleIdx="3" presStyleCnt="6">
        <dgm:presLayoutVars/>
      </dgm:prSet>
      <dgm:spPr/>
    </dgm:pt>
    <dgm:pt modelId="{52F8B465-5BBF-4CFD-9AB0-C9352F060AA9}" type="pres">
      <dgm:prSet presAssocID="{657F8A6F-E4A0-4E03-B6EA-382DB0F92154}" presName="sibTrans" presStyleCnt="0"/>
      <dgm:spPr/>
    </dgm:pt>
    <dgm:pt modelId="{769A5420-D426-4FD8-AAA2-EC631395E3D2}" type="pres">
      <dgm:prSet presAssocID="{05218754-E52B-4EB5-A87B-21482F0CF812}" presName="compNode" presStyleCnt="0"/>
      <dgm:spPr/>
    </dgm:pt>
    <dgm:pt modelId="{11EC1551-18B3-460F-B337-684FD35C7C5D}" type="pres">
      <dgm:prSet presAssocID="{05218754-E52B-4EB5-A87B-21482F0CF81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elicopter"/>
        </a:ext>
      </dgm:extLst>
    </dgm:pt>
    <dgm:pt modelId="{BE4B05A6-CC9E-4FA8-8DB1-D401C0474187}" type="pres">
      <dgm:prSet presAssocID="{05218754-E52B-4EB5-A87B-21482F0CF812}" presName="iconSpace" presStyleCnt="0"/>
      <dgm:spPr/>
    </dgm:pt>
    <dgm:pt modelId="{ED561EF6-291C-445E-B0CD-745B0878864E}" type="pres">
      <dgm:prSet presAssocID="{05218754-E52B-4EB5-A87B-21482F0CF812}" presName="parTx" presStyleLbl="revTx" presStyleIdx="4" presStyleCnt="6">
        <dgm:presLayoutVars>
          <dgm:chMax val="0"/>
          <dgm:chPref val="0"/>
        </dgm:presLayoutVars>
      </dgm:prSet>
      <dgm:spPr/>
    </dgm:pt>
    <dgm:pt modelId="{437AEC19-2EEB-415C-96EE-2ED0CAAA5953}" type="pres">
      <dgm:prSet presAssocID="{05218754-E52B-4EB5-A87B-21482F0CF812}" presName="txSpace" presStyleCnt="0"/>
      <dgm:spPr/>
    </dgm:pt>
    <dgm:pt modelId="{0A37FFF3-D7C6-4D3A-92C0-18F08EEB21C1}" type="pres">
      <dgm:prSet presAssocID="{05218754-E52B-4EB5-A87B-21482F0CF812}" presName="desTx" presStyleLbl="revTx" presStyleIdx="5" presStyleCnt="6">
        <dgm:presLayoutVars/>
      </dgm:prSet>
      <dgm:spPr/>
    </dgm:pt>
  </dgm:ptLst>
  <dgm:cxnLst>
    <dgm:cxn modelId="{209CED0F-2D1A-4C24-BB72-6D0ABAE78C89}" srcId="{EBBF189A-BBA2-44DA-8A04-5D7539081B43}" destId="{4E889391-DD11-40C0-978E-BF2F85EA66F1}" srcOrd="0" destOrd="0" parTransId="{6524672D-A461-465C-95E0-3FC9258D1D33}" sibTransId="{DC1CD0D9-217A-4B95-8B02-962D50DE110F}"/>
    <dgm:cxn modelId="{57B19F11-8377-4D88-A053-172C2FE8C977}" type="presOf" srcId="{B27F5515-9921-4CFE-B3C5-5378C9A3CC71}" destId="{0A37FFF3-D7C6-4D3A-92C0-18F08EEB21C1}" srcOrd="0" destOrd="2" presId="urn:microsoft.com/office/officeart/2018/5/layout/CenteredIconLabelDescriptionList"/>
    <dgm:cxn modelId="{459D081C-1BED-4912-BF4A-902AE6BCE0DF}" type="presOf" srcId="{88D8C166-AE37-4679-955D-2E64F9565797}" destId="{0A37FFF3-D7C6-4D3A-92C0-18F08EEB21C1}" srcOrd="0" destOrd="5" presId="urn:microsoft.com/office/officeart/2018/5/layout/CenteredIconLabelDescriptionList"/>
    <dgm:cxn modelId="{CF8D8521-3F5F-4840-8F10-98E24FC50D55}" type="presOf" srcId="{EA740DA6-7C41-4EC9-85D0-0CDBA349AD1C}" destId="{0A37FFF3-D7C6-4D3A-92C0-18F08EEB21C1}" srcOrd="0" destOrd="0" presId="urn:microsoft.com/office/officeart/2018/5/layout/CenteredIconLabelDescriptionList"/>
    <dgm:cxn modelId="{EBBD4E23-191B-4E0B-816B-13E7253E80C7}" srcId="{EBBF189A-BBA2-44DA-8A04-5D7539081B43}" destId="{05218754-E52B-4EB5-A87B-21482F0CF812}" srcOrd="2" destOrd="0" parTransId="{13BB5EA9-2CE3-468D-919D-BD03555B8F8A}" sibTransId="{86B7EC96-49D9-4E8A-AD30-DE64B61FA753}"/>
    <dgm:cxn modelId="{1903E930-DFE2-4058-B641-A6900149B11D}" srcId="{05218754-E52B-4EB5-A87B-21482F0CF812}" destId="{88D8C166-AE37-4679-955D-2E64F9565797}" srcOrd="5" destOrd="0" parTransId="{CC63B3AE-AEFA-4610-B163-41CBBE9BF975}" sibTransId="{00C5E8EC-1293-423A-A88B-0B34D83342A0}"/>
    <dgm:cxn modelId="{F0B60F68-A81D-4ADC-B7E4-AAC798EA2BB8}" type="presOf" srcId="{09B2672E-13C4-4CD0-9DBD-D23177D70E40}" destId="{0A37FFF3-D7C6-4D3A-92C0-18F08EEB21C1}" srcOrd="0" destOrd="1" presId="urn:microsoft.com/office/officeart/2018/5/layout/CenteredIconLabelDescriptionList"/>
    <dgm:cxn modelId="{FD31A54F-A277-4136-9C1C-16346BD8B1C8}" type="presOf" srcId="{EBBF189A-BBA2-44DA-8A04-5D7539081B43}" destId="{9E2C3B68-B174-49D0-8285-0835C8168A06}" srcOrd="0" destOrd="0" presId="urn:microsoft.com/office/officeart/2018/5/layout/CenteredIconLabelDescriptionList"/>
    <dgm:cxn modelId="{867DC275-8FAB-432B-B656-0B779D056AC8}" srcId="{F43B9CFB-380D-4AD5-93FB-3E925355D254}" destId="{9E570517-7481-4417-96E5-87118CF48331}" srcOrd="0" destOrd="0" parTransId="{CD675853-6C16-4878-A75B-AE21DF516EBE}" sibTransId="{8B39090C-C205-4D98-8B5C-90EE3F16B9E2}"/>
    <dgm:cxn modelId="{29273985-FA2D-494B-BCAB-45A6EB6F76B3}" type="presOf" srcId="{3E9B7F79-BF2C-4F85-AB51-51314795E2B2}" destId="{0A37FFF3-D7C6-4D3A-92C0-18F08EEB21C1}" srcOrd="0" destOrd="3" presId="urn:microsoft.com/office/officeart/2018/5/layout/CenteredIconLabelDescriptionList"/>
    <dgm:cxn modelId="{0CADE586-6D45-433C-B545-BDD602A47DCA}" type="presOf" srcId="{F43B9CFB-380D-4AD5-93FB-3E925355D254}" destId="{5050FC8C-73CE-4E5E-B45B-C0FDC8E39FE8}" srcOrd="0" destOrd="0" presId="urn:microsoft.com/office/officeart/2018/5/layout/CenteredIconLabelDescriptionList"/>
    <dgm:cxn modelId="{A5B43197-FE5D-4470-93D4-4FD0B4B936BE}" srcId="{05218754-E52B-4EB5-A87B-21482F0CF812}" destId="{09B2672E-13C4-4CD0-9DBD-D23177D70E40}" srcOrd="1" destOrd="0" parTransId="{33AFF828-A62F-41C9-AE79-B045E8ED3935}" sibTransId="{A614692F-6306-4922-8C2A-BD7372D792A0}"/>
    <dgm:cxn modelId="{C4FF0A98-6066-48DB-9E8C-073621A11F5C}" srcId="{EBBF189A-BBA2-44DA-8A04-5D7539081B43}" destId="{F43B9CFB-380D-4AD5-93FB-3E925355D254}" srcOrd="1" destOrd="0" parTransId="{4ECB06AB-1D80-4E4A-951D-B8AFDDCACE98}" sibTransId="{657F8A6F-E4A0-4E03-B6EA-382DB0F92154}"/>
    <dgm:cxn modelId="{EE17BBAE-EF2B-49F5-8886-F51D75B49691}" type="presOf" srcId="{7AD44BB7-1884-49A8-BD48-55C579BFCFB9}" destId="{81E31F1D-1E72-476C-9006-E967DAEE0397}" srcOrd="0" destOrd="0" presId="urn:microsoft.com/office/officeart/2018/5/layout/CenteredIconLabelDescriptionList"/>
    <dgm:cxn modelId="{C40E25C1-99DA-406B-A5F9-B83D1FED5DF1}" type="presOf" srcId="{4E889391-DD11-40C0-978E-BF2F85EA66F1}" destId="{01DC45E0-F422-4D75-BAEE-997AF5C4E3FA}" srcOrd="0" destOrd="0" presId="urn:microsoft.com/office/officeart/2018/5/layout/CenteredIconLabelDescriptionList"/>
    <dgm:cxn modelId="{994C80C1-348E-4046-B6BA-FB2167CB9841}" srcId="{05218754-E52B-4EB5-A87B-21482F0CF812}" destId="{EA740DA6-7C41-4EC9-85D0-0CDBA349AD1C}" srcOrd="0" destOrd="0" parTransId="{FF15B7C5-F9F6-4E0A-AD7F-1163CB8CDC02}" sibTransId="{12D8211D-580E-4E02-8CB2-C14B4BBCAE44}"/>
    <dgm:cxn modelId="{8109A4C2-1D2F-49AB-B1E3-66A494BF2283}" srcId="{05218754-E52B-4EB5-A87B-21482F0CF812}" destId="{3E9B7F79-BF2C-4F85-AB51-51314795E2B2}" srcOrd="3" destOrd="0" parTransId="{65AAAAAF-6901-4678-BE86-A51F87C31F9C}" sibTransId="{04EC7882-ACC0-4321-8138-473FE4B00F55}"/>
    <dgm:cxn modelId="{01C39DD1-FE06-4BE7-B8F3-189812A068FE}" type="presOf" srcId="{5B3FE0A0-A3F9-49AF-97D1-0F5038F1B9E8}" destId="{0A37FFF3-D7C6-4D3A-92C0-18F08EEB21C1}" srcOrd="0" destOrd="4" presId="urn:microsoft.com/office/officeart/2018/5/layout/CenteredIconLabelDescriptionList"/>
    <dgm:cxn modelId="{774E31D6-E237-4FA0-AF06-D2D30D2138F0}" srcId="{4E889391-DD11-40C0-978E-BF2F85EA66F1}" destId="{7AD44BB7-1884-49A8-BD48-55C579BFCFB9}" srcOrd="0" destOrd="0" parTransId="{04D766A8-6214-4796-9664-07E636DE2426}" sibTransId="{FA9D393F-33F2-4AC1-BBD0-100221C41A3C}"/>
    <dgm:cxn modelId="{CF7217D8-8AD3-4E2E-8F49-13FC64837000}" srcId="{05218754-E52B-4EB5-A87B-21482F0CF812}" destId="{B27F5515-9921-4CFE-B3C5-5378C9A3CC71}" srcOrd="2" destOrd="0" parTransId="{1371B2BE-5ECD-455F-AFCF-BF42C2D49FFC}" sibTransId="{503DA0E0-3234-44F6-893A-A96DBDC662CA}"/>
    <dgm:cxn modelId="{2388DFF4-5BD6-4A52-9AB4-65B0B361CF84}" srcId="{05218754-E52B-4EB5-A87B-21482F0CF812}" destId="{5B3FE0A0-A3F9-49AF-97D1-0F5038F1B9E8}" srcOrd="4" destOrd="0" parTransId="{A2D8271D-2568-44DD-995B-C94BFBF6DEEF}" sibTransId="{60D43E6E-AF97-4222-9112-43B68B99D449}"/>
    <dgm:cxn modelId="{CC29B9FA-5A1F-4685-B2AE-2ADEC91FBE2E}" type="presOf" srcId="{9E570517-7481-4417-96E5-87118CF48331}" destId="{09C3F5A2-462A-4C1F-9A37-C38229AF537D}" srcOrd="0" destOrd="0" presId="urn:microsoft.com/office/officeart/2018/5/layout/CenteredIconLabelDescriptionList"/>
    <dgm:cxn modelId="{CEE9A6FC-0528-4A9C-9DA4-21A69A36645B}" type="presOf" srcId="{05218754-E52B-4EB5-A87B-21482F0CF812}" destId="{ED561EF6-291C-445E-B0CD-745B0878864E}" srcOrd="0" destOrd="0" presId="urn:microsoft.com/office/officeart/2018/5/layout/CenteredIconLabelDescriptionList"/>
    <dgm:cxn modelId="{6030F569-0623-46E3-B038-39ADEE779580}" type="presParOf" srcId="{9E2C3B68-B174-49D0-8285-0835C8168A06}" destId="{B3DB97ED-0132-42A8-8FF5-DC1957A42A46}" srcOrd="0" destOrd="0" presId="urn:microsoft.com/office/officeart/2018/5/layout/CenteredIconLabelDescriptionList"/>
    <dgm:cxn modelId="{88323F2D-9443-4F7F-8C22-53A24133E4FD}" type="presParOf" srcId="{B3DB97ED-0132-42A8-8FF5-DC1957A42A46}" destId="{36B1EE7E-5D36-4191-899D-74C65E6229F5}" srcOrd="0" destOrd="0" presId="urn:microsoft.com/office/officeart/2018/5/layout/CenteredIconLabelDescriptionList"/>
    <dgm:cxn modelId="{76D7511B-EFA5-4ABF-B6E1-FDB26ED88B86}" type="presParOf" srcId="{B3DB97ED-0132-42A8-8FF5-DC1957A42A46}" destId="{DAADEF08-3702-479B-9B94-9E1B08FB1A72}" srcOrd="1" destOrd="0" presId="urn:microsoft.com/office/officeart/2018/5/layout/CenteredIconLabelDescriptionList"/>
    <dgm:cxn modelId="{D64F881B-5B83-4DB2-A33F-5DAC71CCD72E}" type="presParOf" srcId="{B3DB97ED-0132-42A8-8FF5-DC1957A42A46}" destId="{01DC45E0-F422-4D75-BAEE-997AF5C4E3FA}" srcOrd="2" destOrd="0" presId="urn:microsoft.com/office/officeart/2018/5/layout/CenteredIconLabelDescriptionList"/>
    <dgm:cxn modelId="{B04D5FA5-BC45-4D8A-B006-FD0F631CEBD9}" type="presParOf" srcId="{B3DB97ED-0132-42A8-8FF5-DC1957A42A46}" destId="{6012023C-2B8D-4A6D-8FB0-E1FA3B33DBF0}" srcOrd="3" destOrd="0" presId="urn:microsoft.com/office/officeart/2018/5/layout/CenteredIconLabelDescriptionList"/>
    <dgm:cxn modelId="{609A35D0-656C-45A5-98B4-A65B97F2FBD7}" type="presParOf" srcId="{B3DB97ED-0132-42A8-8FF5-DC1957A42A46}" destId="{81E31F1D-1E72-476C-9006-E967DAEE0397}" srcOrd="4" destOrd="0" presId="urn:microsoft.com/office/officeart/2018/5/layout/CenteredIconLabelDescriptionList"/>
    <dgm:cxn modelId="{D7154B49-C587-4EE1-82D1-412B7E58283C}" type="presParOf" srcId="{9E2C3B68-B174-49D0-8285-0835C8168A06}" destId="{24735119-4540-4410-924A-FECA3D4BBCFA}" srcOrd="1" destOrd="0" presId="urn:microsoft.com/office/officeart/2018/5/layout/CenteredIconLabelDescriptionList"/>
    <dgm:cxn modelId="{91BD68D9-8DEF-4EDC-B774-9271E00292B6}" type="presParOf" srcId="{9E2C3B68-B174-49D0-8285-0835C8168A06}" destId="{E6A1164F-73FE-4050-8D1A-E71780747231}" srcOrd="2" destOrd="0" presId="urn:microsoft.com/office/officeart/2018/5/layout/CenteredIconLabelDescriptionList"/>
    <dgm:cxn modelId="{E27951CD-ED7C-4175-8CFB-08B0D880BBB7}" type="presParOf" srcId="{E6A1164F-73FE-4050-8D1A-E71780747231}" destId="{F16CF08B-C89C-429C-950E-D8342C016781}" srcOrd="0" destOrd="0" presId="urn:microsoft.com/office/officeart/2018/5/layout/CenteredIconLabelDescriptionList"/>
    <dgm:cxn modelId="{01340CB4-F230-4104-8D6E-89DC66F0EBC7}" type="presParOf" srcId="{E6A1164F-73FE-4050-8D1A-E71780747231}" destId="{B3C73FAB-4A9F-4AE7-994A-E0A496192E6C}" srcOrd="1" destOrd="0" presId="urn:microsoft.com/office/officeart/2018/5/layout/CenteredIconLabelDescriptionList"/>
    <dgm:cxn modelId="{13CFC868-8191-4BCA-AEFD-2ABA613569C7}" type="presParOf" srcId="{E6A1164F-73FE-4050-8D1A-E71780747231}" destId="{5050FC8C-73CE-4E5E-B45B-C0FDC8E39FE8}" srcOrd="2" destOrd="0" presId="urn:microsoft.com/office/officeart/2018/5/layout/CenteredIconLabelDescriptionList"/>
    <dgm:cxn modelId="{323FCDF1-45B9-405B-ADE8-50B25D5A3112}" type="presParOf" srcId="{E6A1164F-73FE-4050-8D1A-E71780747231}" destId="{017BEDC1-7ACD-49AB-9395-AF67B1821A82}" srcOrd="3" destOrd="0" presId="urn:microsoft.com/office/officeart/2018/5/layout/CenteredIconLabelDescriptionList"/>
    <dgm:cxn modelId="{EE353FA2-D180-4DA5-BA95-C9DB44625713}" type="presParOf" srcId="{E6A1164F-73FE-4050-8D1A-E71780747231}" destId="{09C3F5A2-462A-4C1F-9A37-C38229AF537D}" srcOrd="4" destOrd="0" presId="urn:microsoft.com/office/officeart/2018/5/layout/CenteredIconLabelDescriptionList"/>
    <dgm:cxn modelId="{EAFAB363-4EE5-450C-B4AE-720703CF89F7}" type="presParOf" srcId="{9E2C3B68-B174-49D0-8285-0835C8168A06}" destId="{52F8B465-5BBF-4CFD-9AB0-C9352F060AA9}" srcOrd="3" destOrd="0" presId="urn:microsoft.com/office/officeart/2018/5/layout/CenteredIconLabelDescriptionList"/>
    <dgm:cxn modelId="{778B7FC7-2820-4702-A3AF-CE74DED66E18}" type="presParOf" srcId="{9E2C3B68-B174-49D0-8285-0835C8168A06}" destId="{769A5420-D426-4FD8-AAA2-EC631395E3D2}" srcOrd="4" destOrd="0" presId="urn:microsoft.com/office/officeart/2018/5/layout/CenteredIconLabelDescriptionList"/>
    <dgm:cxn modelId="{2B8E3269-3B6F-4879-B18A-28C76BB9ECB4}" type="presParOf" srcId="{769A5420-D426-4FD8-AAA2-EC631395E3D2}" destId="{11EC1551-18B3-460F-B337-684FD35C7C5D}" srcOrd="0" destOrd="0" presId="urn:microsoft.com/office/officeart/2018/5/layout/CenteredIconLabelDescriptionList"/>
    <dgm:cxn modelId="{C577BFE0-D9DD-4B3C-931A-140A329C3EC0}" type="presParOf" srcId="{769A5420-D426-4FD8-AAA2-EC631395E3D2}" destId="{BE4B05A6-CC9E-4FA8-8DB1-D401C0474187}" srcOrd="1" destOrd="0" presId="urn:microsoft.com/office/officeart/2018/5/layout/CenteredIconLabelDescriptionList"/>
    <dgm:cxn modelId="{8ECF1699-66D6-4212-A26D-6A7B2A53CD04}" type="presParOf" srcId="{769A5420-D426-4FD8-AAA2-EC631395E3D2}" destId="{ED561EF6-291C-445E-B0CD-745B0878864E}" srcOrd="2" destOrd="0" presId="urn:microsoft.com/office/officeart/2018/5/layout/CenteredIconLabelDescriptionList"/>
    <dgm:cxn modelId="{1A163071-9B8E-4DC7-96C0-8A03A95E34EF}" type="presParOf" srcId="{769A5420-D426-4FD8-AAA2-EC631395E3D2}" destId="{437AEC19-2EEB-415C-96EE-2ED0CAAA5953}" srcOrd="3" destOrd="0" presId="urn:microsoft.com/office/officeart/2018/5/layout/CenteredIconLabelDescriptionList"/>
    <dgm:cxn modelId="{194BBD5B-1C10-4CB1-B402-4E9FA70EFFF5}" type="presParOf" srcId="{769A5420-D426-4FD8-AAA2-EC631395E3D2}" destId="{0A37FFF3-D7C6-4D3A-92C0-18F08EEB21C1}"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302F62F-246F-4109-80CA-756D773BE581}" type="doc">
      <dgm:prSet loTypeId="urn:microsoft.com/office/officeart/2018/2/layout/IconLabelList" loCatId="icon" qsTypeId="urn:microsoft.com/office/officeart/2005/8/quickstyle/simple1" qsCatId="simple" csTypeId="urn:microsoft.com/office/officeart/2005/8/colors/accent2_1" csCatId="accent2" phldr="1"/>
      <dgm:spPr/>
      <dgm:t>
        <a:bodyPr/>
        <a:lstStyle/>
        <a:p>
          <a:endParaRPr lang="en-US"/>
        </a:p>
      </dgm:t>
    </dgm:pt>
    <dgm:pt modelId="{406340AE-0F2B-48AB-8C3D-577E60A7686C}">
      <dgm:prSet custT="1"/>
      <dgm:spPr/>
      <dgm:t>
        <a:bodyPr/>
        <a:lstStyle/>
        <a:p>
          <a:pPr>
            <a:lnSpc>
              <a:spcPct val="100000"/>
            </a:lnSpc>
          </a:pPr>
          <a:r>
            <a:rPr lang="en-US" sz="2000" dirty="0"/>
            <a:t>If it is hard to keep the airway open, then you can consider an airway adjunct (ex-Nasopharyngeal (NPA) or Oropharyngeal (OPA</a:t>
          </a:r>
          <a:r>
            <a:rPr lang="en-US" sz="1100" dirty="0"/>
            <a:t>).</a:t>
          </a:r>
        </a:p>
      </dgm:t>
    </dgm:pt>
    <dgm:pt modelId="{27C7CACB-6129-4B34-B6D3-C2280CAF61ED}" type="parTrans" cxnId="{84689208-02C0-4B0D-9300-B4C68C40C0FE}">
      <dgm:prSet/>
      <dgm:spPr/>
      <dgm:t>
        <a:bodyPr/>
        <a:lstStyle/>
        <a:p>
          <a:endParaRPr lang="en-US"/>
        </a:p>
      </dgm:t>
    </dgm:pt>
    <dgm:pt modelId="{87E8A05D-7603-4FF0-8DDE-8DFECFB67CE5}" type="sibTrans" cxnId="{84689208-02C0-4B0D-9300-B4C68C40C0FE}">
      <dgm:prSet/>
      <dgm:spPr/>
      <dgm:t>
        <a:bodyPr/>
        <a:lstStyle/>
        <a:p>
          <a:endParaRPr lang="en-US"/>
        </a:p>
      </dgm:t>
    </dgm:pt>
    <dgm:pt modelId="{FE996AA1-89C4-4804-9721-3313A1A62B67}">
      <dgm:prSet/>
      <dgm:spPr/>
      <dgm:t>
        <a:bodyPr/>
        <a:lstStyle/>
        <a:p>
          <a:pPr>
            <a:lnSpc>
              <a:spcPct val="100000"/>
            </a:lnSpc>
          </a:pPr>
          <a:r>
            <a:rPr lang="en-US" dirty="0"/>
            <a:t>To measure for correct size of NPA the length should extend from Nare to the tip of their earlobe</a:t>
          </a:r>
        </a:p>
      </dgm:t>
    </dgm:pt>
    <dgm:pt modelId="{741C2372-09E1-4E2C-840B-F382C727427B}" type="parTrans" cxnId="{4D4CC11A-C12F-4CB9-B314-003AAF4B2115}">
      <dgm:prSet/>
      <dgm:spPr/>
      <dgm:t>
        <a:bodyPr/>
        <a:lstStyle/>
        <a:p>
          <a:endParaRPr lang="en-US"/>
        </a:p>
      </dgm:t>
    </dgm:pt>
    <dgm:pt modelId="{BBCD3407-5B94-4C2B-88DD-087A50A666EE}" type="sibTrans" cxnId="{4D4CC11A-C12F-4CB9-B314-003AAF4B2115}">
      <dgm:prSet/>
      <dgm:spPr/>
      <dgm:t>
        <a:bodyPr/>
        <a:lstStyle/>
        <a:p>
          <a:endParaRPr lang="en-US"/>
        </a:p>
      </dgm:t>
    </dgm:pt>
    <dgm:pt modelId="{58AE5502-4A19-4E62-B85A-8A56C8492034}">
      <dgm:prSet/>
      <dgm:spPr/>
      <dgm:t>
        <a:bodyPr/>
        <a:lstStyle/>
        <a:p>
          <a:pPr>
            <a:lnSpc>
              <a:spcPct val="100000"/>
            </a:lnSpc>
          </a:pPr>
          <a:r>
            <a:rPr lang="en-US"/>
            <a:t>DO NOT use nasopharyngeal airway if there is facial trauma</a:t>
          </a:r>
        </a:p>
      </dgm:t>
    </dgm:pt>
    <dgm:pt modelId="{ECBDE66E-F783-4269-9F71-E83A2ADC0CF5}" type="parTrans" cxnId="{BAA294D6-5CB8-4CCD-8919-26E9108065A5}">
      <dgm:prSet/>
      <dgm:spPr/>
      <dgm:t>
        <a:bodyPr/>
        <a:lstStyle/>
        <a:p>
          <a:endParaRPr lang="en-US"/>
        </a:p>
      </dgm:t>
    </dgm:pt>
    <dgm:pt modelId="{E5D19C82-A47A-4972-989A-AF08B4E0389C}" type="sibTrans" cxnId="{BAA294D6-5CB8-4CCD-8919-26E9108065A5}">
      <dgm:prSet/>
      <dgm:spPr/>
      <dgm:t>
        <a:bodyPr/>
        <a:lstStyle/>
        <a:p>
          <a:endParaRPr lang="en-US"/>
        </a:p>
      </dgm:t>
    </dgm:pt>
    <dgm:pt modelId="{4ED0445F-7D0B-4464-9B79-AA77CCFC137F}">
      <dgm:prSet/>
      <dgm:spPr/>
      <dgm:t>
        <a:bodyPr/>
        <a:lstStyle/>
        <a:p>
          <a:pPr>
            <a:lnSpc>
              <a:spcPct val="100000"/>
            </a:lnSpc>
          </a:pPr>
          <a:r>
            <a:rPr lang="en-US"/>
            <a:t>To measure the correct size for an OPA it should extend from the corner of their mouth to the tip of the earlobe</a:t>
          </a:r>
        </a:p>
      </dgm:t>
    </dgm:pt>
    <dgm:pt modelId="{093A8637-2EA0-4470-AF21-4643BF19262E}" type="parTrans" cxnId="{3FA0903A-D3F6-4585-AC40-A17254354426}">
      <dgm:prSet/>
      <dgm:spPr/>
      <dgm:t>
        <a:bodyPr/>
        <a:lstStyle/>
        <a:p>
          <a:endParaRPr lang="en-US"/>
        </a:p>
      </dgm:t>
    </dgm:pt>
    <dgm:pt modelId="{C4A8BD44-510E-4425-A74F-6D508524CFCF}" type="sibTrans" cxnId="{3FA0903A-D3F6-4585-AC40-A17254354426}">
      <dgm:prSet/>
      <dgm:spPr/>
      <dgm:t>
        <a:bodyPr/>
        <a:lstStyle/>
        <a:p>
          <a:endParaRPr lang="en-US"/>
        </a:p>
      </dgm:t>
    </dgm:pt>
    <dgm:pt modelId="{46899240-B871-4A8B-9422-7A45B0B96237}">
      <dgm:prSet/>
      <dgm:spPr/>
      <dgm:t>
        <a:bodyPr/>
        <a:lstStyle/>
        <a:p>
          <a:pPr>
            <a:lnSpc>
              <a:spcPct val="100000"/>
            </a:lnSpc>
          </a:pPr>
          <a:r>
            <a:rPr lang="en-US"/>
            <a:t>OPAs are shaped like a C, to insert you put it in sideways then turn it downward at the back of their throat Only use oral pharyngeal airway if patient is unconscious (this will activate gag reflux if awake)</a:t>
          </a:r>
        </a:p>
      </dgm:t>
    </dgm:pt>
    <dgm:pt modelId="{B5C6F49B-BBC1-485A-8102-E339246C716C}" type="parTrans" cxnId="{6009C5C5-7C2E-4E5D-98AC-588FCE735AAA}">
      <dgm:prSet/>
      <dgm:spPr/>
      <dgm:t>
        <a:bodyPr/>
        <a:lstStyle/>
        <a:p>
          <a:endParaRPr lang="en-US"/>
        </a:p>
      </dgm:t>
    </dgm:pt>
    <dgm:pt modelId="{EEEBDB81-592F-4451-B194-440025ABC552}" type="sibTrans" cxnId="{6009C5C5-7C2E-4E5D-98AC-588FCE735AAA}">
      <dgm:prSet/>
      <dgm:spPr/>
      <dgm:t>
        <a:bodyPr/>
        <a:lstStyle/>
        <a:p>
          <a:endParaRPr lang="en-US"/>
        </a:p>
      </dgm:t>
    </dgm:pt>
    <dgm:pt modelId="{4C1C416D-6721-476E-BE0C-644369B7FDAF}" type="pres">
      <dgm:prSet presAssocID="{0302F62F-246F-4109-80CA-756D773BE581}" presName="root" presStyleCnt="0">
        <dgm:presLayoutVars>
          <dgm:dir/>
          <dgm:resizeHandles val="exact"/>
        </dgm:presLayoutVars>
      </dgm:prSet>
      <dgm:spPr/>
    </dgm:pt>
    <dgm:pt modelId="{B09CDA4A-DC8D-491C-973C-911490299330}" type="pres">
      <dgm:prSet presAssocID="{406340AE-0F2B-48AB-8C3D-577E60A7686C}" presName="compNode" presStyleCnt="0"/>
      <dgm:spPr/>
    </dgm:pt>
    <dgm:pt modelId="{C10570B5-D6A8-41BD-A39A-11FBAFA3BBDB}" type="pres">
      <dgm:prSet presAssocID="{406340AE-0F2B-48AB-8C3D-577E60A7686C}"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Lungs"/>
        </a:ext>
      </dgm:extLst>
    </dgm:pt>
    <dgm:pt modelId="{BC08C5AF-9422-4E80-9158-3B61B5496C7F}" type="pres">
      <dgm:prSet presAssocID="{406340AE-0F2B-48AB-8C3D-577E60A7686C}" presName="spaceRect" presStyleCnt="0"/>
      <dgm:spPr/>
    </dgm:pt>
    <dgm:pt modelId="{377790A8-0CE7-4133-A407-5BDF408D82C3}" type="pres">
      <dgm:prSet presAssocID="{406340AE-0F2B-48AB-8C3D-577E60A7686C}" presName="textRect" presStyleLbl="revTx" presStyleIdx="0" presStyleCnt="5">
        <dgm:presLayoutVars>
          <dgm:chMax val="1"/>
          <dgm:chPref val="1"/>
        </dgm:presLayoutVars>
      </dgm:prSet>
      <dgm:spPr/>
    </dgm:pt>
    <dgm:pt modelId="{A7CF02E8-86FA-4F8B-808D-44E08611BB70}" type="pres">
      <dgm:prSet presAssocID="{87E8A05D-7603-4FF0-8DDE-8DFECFB67CE5}" presName="sibTrans" presStyleCnt="0"/>
      <dgm:spPr/>
    </dgm:pt>
    <dgm:pt modelId="{FADC8612-2C09-499F-AF33-2652ABA76179}" type="pres">
      <dgm:prSet presAssocID="{FE996AA1-89C4-4804-9721-3313A1A62B67}" presName="compNode" presStyleCnt="0"/>
      <dgm:spPr/>
    </dgm:pt>
    <dgm:pt modelId="{7D127435-A01B-43E0-8427-632B5326B324}" type="pres">
      <dgm:prSet presAssocID="{FE996AA1-89C4-4804-9721-3313A1A62B6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mark"/>
        </a:ext>
      </dgm:extLst>
    </dgm:pt>
    <dgm:pt modelId="{0DA4A0FA-A8F5-4C03-8D2A-E9131C1B7387}" type="pres">
      <dgm:prSet presAssocID="{FE996AA1-89C4-4804-9721-3313A1A62B67}" presName="spaceRect" presStyleCnt="0"/>
      <dgm:spPr/>
    </dgm:pt>
    <dgm:pt modelId="{79376CF1-FE38-485F-9AFD-4B596747FCC1}" type="pres">
      <dgm:prSet presAssocID="{FE996AA1-89C4-4804-9721-3313A1A62B67}" presName="textRect" presStyleLbl="revTx" presStyleIdx="1" presStyleCnt="5">
        <dgm:presLayoutVars>
          <dgm:chMax val="1"/>
          <dgm:chPref val="1"/>
        </dgm:presLayoutVars>
      </dgm:prSet>
      <dgm:spPr/>
    </dgm:pt>
    <dgm:pt modelId="{21AB06B7-E332-4CAF-82A4-C9411212F3B5}" type="pres">
      <dgm:prSet presAssocID="{BBCD3407-5B94-4C2B-88DD-087A50A666EE}" presName="sibTrans" presStyleCnt="0"/>
      <dgm:spPr/>
    </dgm:pt>
    <dgm:pt modelId="{E3F0672F-15DC-4580-B06C-5D9A8CB97328}" type="pres">
      <dgm:prSet presAssocID="{58AE5502-4A19-4E62-B85A-8A56C8492034}" presName="compNode" presStyleCnt="0"/>
      <dgm:spPr/>
    </dgm:pt>
    <dgm:pt modelId="{AA604C07-09E0-41CB-A3EA-7DFBE90770C4}" type="pres">
      <dgm:prSet presAssocID="{58AE5502-4A19-4E62-B85A-8A56C8492034}"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Warning"/>
        </a:ext>
      </dgm:extLst>
    </dgm:pt>
    <dgm:pt modelId="{2BA7817D-8AA0-4593-A4FA-2A56B70C1417}" type="pres">
      <dgm:prSet presAssocID="{58AE5502-4A19-4E62-B85A-8A56C8492034}" presName="spaceRect" presStyleCnt="0"/>
      <dgm:spPr/>
    </dgm:pt>
    <dgm:pt modelId="{03BDFBF0-4BA9-4187-9D0A-921B318241B9}" type="pres">
      <dgm:prSet presAssocID="{58AE5502-4A19-4E62-B85A-8A56C8492034}" presName="textRect" presStyleLbl="revTx" presStyleIdx="2" presStyleCnt="5">
        <dgm:presLayoutVars>
          <dgm:chMax val="1"/>
          <dgm:chPref val="1"/>
        </dgm:presLayoutVars>
      </dgm:prSet>
      <dgm:spPr/>
    </dgm:pt>
    <dgm:pt modelId="{C4E52249-68C4-4385-BDD7-DE00290F2A0F}" type="pres">
      <dgm:prSet presAssocID="{E5D19C82-A47A-4972-989A-AF08B4E0389C}" presName="sibTrans" presStyleCnt="0"/>
      <dgm:spPr/>
    </dgm:pt>
    <dgm:pt modelId="{98A976BD-A24D-47FB-A3DF-8C97C256967E}" type="pres">
      <dgm:prSet presAssocID="{4ED0445F-7D0B-4464-9B79-AA77CCFC137F}" presName="compNode" presStyleCnt="0"/>
      <dgm:spPr/>
    </dgm:pt>
    <dgm:pt modelId="{1B9416D9-FBDF-4705-B4FD-27ED2070E628}" type="pres">
      <dgm:prSet presAssocID="{4ED0445F-7D0B-4464-9B79-AA77CCFC137F}"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Tooth"/>
        </a:ext>
      </dgm:extLst>
    </dgm:pt>
    <dgm:pt modelId="{71CC8AAA-BCC3-47E1-83C3-7E22EAA81DE1}" type="pres">
      <dgm:prSet presAssocID="{4ED0445F-7D0B-4464-9B79-AA77CCFC137F}" presName="spaceRect" presStyleCnt="0"/>
      <dgm:spPr/>
    </dgm:pt>
    <dgm:pt modelId="{D53D27F8-794C-4893-B3C7-34B95DEC0F20}" type="pres">
      <dgm:prSet presAssocID="{4ED0445F-7D0B-4464-9B79-AA77CCFC137F}" presName="textRect" presStyleLbl="revTx" presStyleIdx="3" presStyleCnt="5">
        <dgm:presLayoutVars>
          <dgm:chMax val="1"/>
          <dgm:chPref val="1"/>
        </dgm:presLayoutVars>
      </dgm:prSet>
      <dgm:spPr/>
    </dgm:pt>
    <dgm:pt modelId="{7EE984F6-3D99-4332-A869-610EE84D44B8}" type="pres">
      <dgm:prSet presAssocID="{C4A8BD44-510E-4425-A74F-6D508524CFCF}" presName="sibTrans" presStyleCnt="0"/>
      <dgm:spPr/>
    </dgm:pt>
    <dgm:pt modelId="{CCBD3EB4-1E5F-4027-A50C-C50AC6611DD2}" type="pres">
      <dgm:prSet presAssocID="{46899240-B871-4A8B-9422-7A45B0B96237}" presName="compNode" presStyleCnt="0"/>
      <dgm:spPr/>
    </dgm:pt>
    <dgm:pt modelId="{06687643-B2AE-4CA7-ABC0-DD3FDBE5FCBA}" type="pres">
      <dgm:prSet presAssocID="{46899240-B871-4A8B-9422-7A45B0B96237}"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Tongue"/>
        </a:ext>
      </dgm:extLst>
    </dgm:pt>
    <dgm:pt modelId="{96C1F469-E644-49F0-9471-455F07FB06DC}" type="pres">
      <dgm:prSet presAssocID="{46899240-B871-4A8B-9422-7A45B0B96237}" presName="spaceRect" presStyleCnt="0"/>
      <dgm:spPr/>
    </dgm:pt>
    <dgm:pt modelId="{9491F054-245C-4798-8451-A78B1976E81C}" type="pres">
      <dgm:prSet presAssocID="{46899240-B871-4A8B-9422-7A45B0B96237}" presName="textRect" presStyleLbl="revTx" presStyleIdx="4" presStyleCnt="5">
        <dgm:presLayoutVars>
          <dgm:chMax val="1"/>
          <dgm:chPref val="1"/>
        </dgm:presLayoutVars>
      </dgm:prSet>
      <dgm:spPr/>
    </dgm:pt>
  </dgm:ptLst>
  <dgm:cxnLst>
    <dgm:cxn modelId="{84689208-02C0-4B0D-9300-B4C68C40C0FE}" srcId="{0302F62F-246F-4109-80CA-756D773BE581}" destId="{406340AE-0F2B-48AB-8C3D-577E60A7686C}" srcOrd="0" destOrd="0" parTransId="{27C7CACB-6129-4B34-B6D3-C2280CAF61ED}" sibTransId="{87E8A05D-7603-4FF0-8DDE-8DFECFB67CE5}"/>
    <dgm:cxn modelId="{BBC5850D-F912-4859-933E-382F4CEFB2D0}" type="presOf" srcId="{406340AE-0F2B-48AB-8C3D-577E60A7686C}" destId="{377790A8-0CE7-4133-A407-5BDF408D82C3}" srcOrd="0" destOrd="0" presId="urn:microsoft.com/office/officeart/2018/2/layout/IconLabelList"/>
    <dgm:cxn modelId="{4D4CC11A-C12F-4CB9-B314-003AAF4B2115}" srcId="{0302F62F-246F-4109-80CA-756D773BE581}" destId="{FE996AA1-89C4-4804-9721-3313A1A62B67}" srcOrd="1" destOrd="0" parTransId="{741C2372-09E1-4E2C-840B-F382C727427B}" sibTransId="{BBCD3407-5B94-4C2B-88DD-087A50A666EE}"/>
    <dgm:cxn modelId="{3FA0903A-D3F6-4585-AC40-A17254354426}" srcId="{0302F62F-246F-4109-80CA-756D773BE581}" destId="{4ED0445F-7D0B-4464-9B79-AA77CCFC137F}" srcOrd="3" destOrd="0" parTransId="{093A8637-2EA0-4470-AF21-4643BF19262E}" sibTransId="{C4A8BD44-510E-4425-A74F-6D508524CFCF}"/>
    <dgm:cxn modelId="{78C3C33D-00E0-437B-AB9E-C2F382176F72}" type="presOf" srcId="{46899240-B871-4A8B-9422-7A45B0B96237}" destId="{9491F054-245C-4798-8451-A78B1976E81C}" srcOrd="0" destOrd="0" presId="urn:microsoft.com/office/officeart/2018/2/layout/IconLabelList"/>
    <dgm:cxn modelId="{FCD9B092-16E2-4CC9-A12E-1CAAD2EEE718}" type="presOf" srcId="{0302F62F-246F-4109-80CA-756D773BE581}" destId="{4C1C416D-6721-476E-BE0C-644369B7FDAF}" srcOrd="0" destOrd="0" presId="urn:microsoft.com/office/officeart/2018/2/layout/IconLabelList"/>
    <dgm:cxn modelId="{3D5E0DA1-53E4-40E6-8A6D-46632B2D96AF}" type="presOf" srcId="{58AE5502-4A19-4E62-B85A-8A56C8492034}" destId="{03BDFBF0-4BA9-4187-9D0A-921B318241B9}" srcOrd="0" destOrd="0" presId="urn:microsoft.com/office/officeart/2018/2/layout/IconLabelList"/>
    <dgm:cxn modelId="{6009C5C5-7C2E-4E5D-98AC-588FCE735AAA}" srcId="{0302F62F-246F-4109-80CA-756D773BE581}" destId="{46899240-B871-4A8B-9422-7A45B0B96237}" srcOrd="4" destOrd="0" parTransId="{B5C6F49B-BBC1-485A-8102-E339246C716C}" sibTransId="{EEEBDB81-592F-4451-B194-440025ABC552}"/>
    <dgm:cxn modelId="{BAA294D6-5CB8-4CCD-8919-26E9108065A5}" srcId="{0302F62F-246F-4109-80CA-756D773BE581}" destId="{58AE5502-4A19-4E62-B85A-8A56C8492034}" srcOrd="2" destOrd="0" parTransId="{ECBDE66E-F783-4269-9F71-E83A2ADC0CF5}" sibTransId="{E5D19C82-A47A-4972-989A-AF08B4E0389C}"/>
    <dgm:cxn modelId="{023023EE-CB0F-4001-936E-2A5C9D69DC88}" type="presOf" srcId="{FE996AA1-89C4-4804-9721-3313A1A62B67}" destId="{79376CF1-FE38-485F-9AFD-4B596747FCC1}" srcOrd="0" destOrd="0" presId="urn:microsoft.com/office/officeart/2018/2/layout/IconLabelList"/>
    <dgm:cxn modelId="{87A382F2-A908-48A1-B261-D2E580A9DEC4}" type="presOf" srcId="{4ED0445F-7D0B-4464-9B79-AA77CCFC137F}" destId="{D53D27F8-794C-4893-B3C7-34B95DEC0F20}" srcOrd="0" destOrd="0" presId="urn:microsoft.com/office/officeart/2018/2/layout/IconLabelList"/>
    <dgm:cxn modelId="{6F0623B4-E9F7-438D-8989-EF1408CFAA82}" type="presParOf" srcId="{4C1C416D-6721-476E-BE0C-644369B7FDAF}" destId="{B09CDA4A-DC8D-491C-973C-911490299330}" srcOrd="0" destOrd="0" presId="urn:microsoft.com/office/officeart/2018/2/layout/IconLabelList"/>
    <dgm:cxn modelId="{A22CA587-4BA5-44B8-A3EC-0EDBAA60C555}" type="presParOf" srcId="{B09CDA4A-DC8D-491C-973C-911490299330}" destId="{C10570B5-D6A8-41BD-A39A-11FBAFA3BBDB}" srcOrd="0" destOrd="0" presId="urn:microsoft.com/office/officeart/2018/2/layout/IconLabelList"/>
    <dgm:cxn modelId="{ADDD7CDC-DB45-4487-AFBC-3FE083459A8D}" type="presParOf" srcId="{B09CDA4A-DC8D-491C-973C-911490299330}" destId="{BC08C5AF-9422-4E80-9158-3B61B5496C7F}" srcOrd="1" destOrd="0" presId="urn:microsoft.com/office/officeart/2018/2/layout/IconLabelList"/>
    <dgm:cxn modelId="{29ED5D6B-9930-41A6-88C4-07292F0D30CB}" type="presParOf" srcId="{B09CDA4A-DC8D-491C-973C-911490299330}" destId="{377790A8-0CE7-4133-A407-5BDF408D82C3}" srcOrd="2" destOrd="0" presId="urn:microsoft.com/office/officeart/2018/2/layout/IconLabelList"/>
    <dgm:cxn modelId="{49247E6A-BEC0-49A6-9165-CCA541B8FB4C}" type="presParOf" srcId="{4C1C416D-6721-476E-BE0C-644369B7FDAF}" destId="{A7CF02E8-86FA-4F8B-808D-44E08611BB70}" srcOrd="1" destOrd="0" presId="urn:microsoft.com/office/officeart/2018/2/layout/IconLabelList"/>
    <dgm:cxn modelId="{B81169F8-14CF-4336-8175-6C2286619C68}" type="presParOf" srcId="{4C1C416D-6721-476E-BE0C-644369B7FDAF}" destId="{FADC8612-2C09-499F-AF33-2652ABA76179}" srcOrd="2" destOrd="0" presId="urn:microsoft.com/office/officeart/2018/2/layout/IconLabelList"/>
    <dgm:cxn modelId="{30D75BC9-1BF2-4183-8E5E-DBD2664370D2}" type="presParOf" srcId="{FADC8612-2C09-499F-AF33-2652ABA76179}" destId="{7D127435-A01B-43E0-8427-632B5326B324}" srcOrd="0" destOrd="0" presId="urn:microsoft.com/office/officeart/2018/2/layout/IconLabelList"/>
    <dgm:cxn modelId="{FCAD2AC8-2F64-4811-B541-75CBB17B32C1}" type="presParOf" srcId="{FADC8612-2C09-499F-AF33-2652ABA76179}" destId="{0DA4A0FA-A8F5-4C03-8D2A-E9131C1B7387}" srcOrd="1" destOrd="0" presId="urn:microsoft.com/office/officeart/2018/2/layout/IconLabelList"/>
    <dgm:cxn modelId="{B623BC2D-113E-44B3-B9D7-F7D288562266}" type="presParOf" srcId="{FADC8612-2C09-499F-AF33-2652ABA76179}" destId="{79376CF1-FE38-485F-9AFD-4B596747FCC1}" srcOrd="2" destOrd="0" presId="urn:microsoft.com/office/officeart/2018/2/layout/IconLabelList"/>
    <dgm:cxn modelId="{05BF31FD-88C0-46C0-9DE5-C368F25DEA8B}" type="presParOf" srcId="{4C1C416D-6721-476E-BE0C-644369B7FDAF}" destId="{21AB06B7-E332-4CAF-82A4-C9411212F3B5}" srcOrd="3" destOrd="0" presId="urn:microsoft.com/office/officeart/2018/2/layout/IconLabelList"/>
    <dgm:cxn modelId="{C7D7A3AE-CBA7-4E19-A152-E2C0925225D8}" type="presParOf" srcId="{4C1C416D-6721-476E-BE0C-644369B7FDAF}" destId="{E3F0672F-15DC-4580-B06C-5D9A8CB97328}" srcOrd="4" destOrd="0" presId="urn:microsoft.com/office/officeart/2018/2/layout/IconLabelList"/>
    <dgm:cxn modelId="{5260E0B4-4DC2-403D-8D6D-48C6364FE65D}" type="presParOf" srcId="{E3F0672F-15DC-4580-B06C-5D9A8CB97328}" destId="{AA604C07-09E0-41CB-A3EA-7DFBE90770C4}" srcOrd="0" destOrd="0" presId="urn:microsoft.com/office/officeart/2018/2/layout/IconLabelList"/>
    <dgm:cxn modelId="{586B60D2-30C7-46CF-8023-6EBAF68FC624}" type="presParOf" srcId="{E3F0672F-15DC-4580-B06C-5D9A8CB97328}" destId="{2BA7817D-8AA0-4593-A4FA-2A56B70C1417}" srcOrd="1" destOrd="0" presId="urn:microsoft.com/office/officeart/2018/2/layout/IconLabelList"/>
    <dgm:cxn modelId="{AC516482-84ED-4A24-93C2-E3D977978DB2}" type="presParOf" srcId="{E3F0672F-15DC-4580-B06C-5D9A8CB97328}" destId="{03BDFBF0-4BA9-4187-9D0A-921B318241B9}" srcOrd="2" destOrd="0" presId="urn:microsoft.com/office/officeart/2018/2/layout/IconLabelList"/>
    <dgm:cxn modelId="{1F0FCBA1-B83F-4B84-B209-245049C3EA57}" type="presParOf" srcId="{4C1C416D-6721-476E-BE0C-644369B7FDAF}" destId="{C4E52249-68C4-4385-BDD7-DE00290F2A0F}" srcOrd="5" destOrd="0" presId="urn:microsoft.com/office/officeart/2018/2/layout/IconLabelList"/>
    <dgm:cxn modelId="{91595DAD-30D4-498F-8339-84AAECE062C0}" type="presParOf" srcId="{4C1C416D-6721-476E-BE0C-644369B7FDAF}" destId="{98A976BD-A24D-47FB-A3DF-8C97C256967E}" srcOrd="6" destOrd="0" presId="urn:microsoft.com/office/officeart/2018/2/layout/IconLabelList"/>
    <dgm:cxn modelId="{E8A16D76-7F66-41A6-9D20-15CE10E44CAC}" type="presParOf" srcId="{98A976BD-A24D-47FB-A3DF-8C97C256967E}" destId="{1B9416D9-FBDF-4705-B4FD-27ED2070E628}" srcOrd="0" destOrd="0" presId="urn:microsoft.com/office/officeart/2018/2/layout/IconLabelList"/>
    <dgm:cxn modelId="{BA04E4DC-19E5-4B31-8653-74546003C1D8}" type="presParOf" srcId="{98A976BD-A24D-47FB-A3DF-8C97C256967E}" destId="{71CC8AAA-BCC3-47E1-83C3-7E22EAA81DE1}" srcOrd="1" destOrd="0" presId="urn:microsoft.com/office/officeart/2018/2/layout/IconLabelList"/>
    <dgm:cxn modelId="{FCA63737-B67A-43B0-807B-B1BFE76BBF67}" type="presParOf" srcId="{98A976BD-A24D-47FB-A3DF-8C97C256967E}" destId="{D53D27F8-794C-4893-B3C7-34B95DEC0F20}" srcOrd="2" destOrd="0" presId="urn:microsoft.com/office/officeart/2018/2/layout/IconLabelList"/>
    <dgm:cxn modelId="{BC4CEA05-8FA8-4961-A727-A4589E5A412E}" type="presParOf" srcId="{4C1C416D-6721-476E-BE0C-644369B7FDAF}" destId="{7EE984F6-3D99-4332-A869-610EE84D44B8}" srcOrd="7" destOrd="0" presId="urn:microsoft.com/office/officeart/2018/2/layout/IconLabelList"/>
    <dgm:cxn modelId="{09CA7C61-F341-43BF-AFF3-0943001ECA8E}" type="presParOf" srcId="{4C1C416D-6721-476E-BE0C-644369B7FDAF}" destId="{CCBD3EB4-1E5F-4027-A50C-C50AC6611DD2}" srcOrd="8" destOrd="0" presId="urn:microsoft.com/office/officeart/2018/2/layout/IconLabelList"/>
    <dgm:cxn modelId="{5CF4F53D-ABA9-486A-925F-935876F5BB99}" type="presParOf" srcId="{CCBD3EB4-1E5F-4027-A50C-C50AC6611DD2}" destId="{06687643-B2AE-4CA7-ABC0-DD3FDBE5FCBA}" srcOrd="0" destOrd="0" presId="urn:microsoft.com/office/officeart/2018/2/layout/IconLabelList"/>
    <dgm:cxn modelId="{5AA9944A-7584-480F-93DD-1A15710EEC0A}" type="presParOf" srcId="{CCBD3EB4-1E5F-4027-A50C-C50AC6611DD2}" destId="{96C1F469-E644-49F0-9471-455F07FB06DC}" srcOrd="1" destOrd="0" presId="urn:microsoft.com/office/officeart/2018/2/layout/IconLabelList"/>
    <dgm:cxn modelId="{7746239C-3C44-44B5-98D9-A6C744913BFA}" type="presParOf" srcId="{CCBD3EB4-1E5F-4027-A50C-C50AC6611DD2}" destId="{9491F054-245C-4798-8451-A78B1976E81C}"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D348665-F547-4F49-AF7F-7FB7BBDE8B79}" type="doc">
      <dgm:prSet loTypeId="urn:microsoft.com/office/officeart/2005/8/layout/vList2" loCatId="list" qsTypeId="urn:microsoft.com/office/officeart/2005/8/quickstyle/simple1" qsCatId="simple" csTypeId="urn:microsoft.com/office/officeart/2005/8/colors/accent2_3" csCatId="accent2"/>
      <dgm:spPr/>
      <dgm:t>
        <a:bodyPr/>
        <a:lstStyle/>
        <a:p>
          <a:endParaRPr lang="en-US"/>
        </a:p>
      </dgm:t>
    </dgm:pt>
    <dgm:pt modelId="{5125C471-9A9E-40ED-A74F-09FB9417E988}">
      <dgm:prSet/>
      <dgm:spPr/>
      <dgm:t>
        <a:bodyPr/>
        <a:lstStyle/>
        <a:p>
          <a:r>
            <a:rPr lang="en-US" b="1" dirty="0">
              <a:solidFill>
                <a:schemeClr val="tx1"/>
              </a:solidFill>
            </a:rPr>
            <a:t>Carbon monoxide poisoning:</a:t>
          </a:r>
          <a:endParaRPr lang="en-US" dirty="0">
            <a:solidFill>
              <a:schemeClr val="tx1"/>
            </a:solidFill>
          </a:endParaRPr>
        </a:p>
      </dgm:t>
    </dgm:pt>
    <dgm:pt modelId="{E84E6EBD-74AD-4CEB-932D-B8C68397C8A8}" type="parTrans" cxnId="{FC03418B-7234-401F-8652-29905F9D609A}">
      <dgm:prSet/>
      <dgm:spPr/>
      <dgm:t>
        <a:bodyPr/>
        <a:lstStyle/>
        <a:p>
          <a:endParaRPr lang="en-US"/>
        </a:p>
      </dgm:t>
    </dgm:pt>
    <dgm:pt modelId="{BC9C1187-203B-49AA-AEF9-5127E7811627}" type="sibTrans" cxnId="{FC03418B-7234-401F-8652-29905F9D609A}">
      <dgm:prSet/>
      <dgm:spPr/>
      <dgm:t>
        <a:bodyPr/>
        <a:lstStyle/>
        <a:p>
          <a:endParaRPr lang="en-US"/>
        </a:p>
      </dgm:t>
    </dgm:pt>
    <dgm:pt modelId="{B7457D14-3842-40FE-B59F-22B5F833EB7D}">
      <dgm:prSet/>
      <dgm:spPr/>
      <dgm:t>
        <a:bodyPr/>
        <a:lstStyle/>
        <a:p>
          <a:r>
            <a:rPr lang="en-US" dirty="0">
              <a:solidFill>
                <a:schemeClr val="tx1"/>
              </a:solidFill>
            </a:rPr>
            <a:t>Signs and symptoms: headache, dizziness, stomach upset, vomiting, chest pain, confusion, mental status changed.</a:t>
          </a:r>
        </a:p>
      </dgm:t>
    </dgm:pt>
    <dgm:pt modelId="{5D346E81-EFCE-40D7-A109-557D160533EE}" type="parTrans" cxnId="{F87BF378-13A0-4CA9-BC3B-A4749E6818D3}">
      <dgm:prSet/>
      <dgm:spPr/>
      <dgm:t>
        <a:bodyPr/>
        <a:lstStyle/>
        <a:p>
          <a:endParaRPr lang="en-US"/>
        </a:p>
      </dgm:t>
    </dgm:pt>
    <dgm:pt modelId="{3283921F-7875-424A-A16E-145A178220E2}" type="sibTrans" cxnId="{F87BF378-13A0-4CA9-BC3B-A4749E6818D3}">
      <dgm:prSet/>
      <dgm:spPr/>
      <dgm:t>
        <a:bodyPr/>
        <a:lstStyle/>
        <a:p>
          <a:endParaRPr lang="en-US"/>
        </a:p>
      </dgm:t>
    </dgm:pt>
    <dgm:pt modelId="{BD2D67A0-E5B1-4424-AB08-08C9FBE8188B}">
      <dgm:prSet/>
      <dgm:spPr/>
      <dgm:t>
        <a:bodyPr/>
        <a:lstStyle/>
        <a:p>
          <a:r>
            <a:rPr lang="en-US" dirty="0">
              <a:solidFill>
                <a:schemeClr val="tx1"/>
              </a:solidFill>
            </a:rPr>
            <a:t>Be aware of anything that burns fuel: engines, stoves, heater, lanterns, grills </a:t>
          </a:r>
        </a:p>
      </dgm:t>
    </dgm:pt>
    <dgm:pt modelId="{3A355487-DFBE-4C81-845D-430229142543}" type="parTrans" cxnId="{D33D5698-9D29-4FE0-89F7-640A126D297B}">
      <dgm:prSet/>
      <dgm:spPr/>
      <dgm:t>
        <a:bodyPr/>
        <a:lstStyle/>
        <a:p>
          <a:endParaRPr lang="en-US"/>
        </a:p>
      </dgm:t>
    </dgm:pt>
    <dgm:pt modelId="{C56FC3D1-DAD4-493D-A8DE-EAA0088E6004}" type="sibTrans" cxnId="{D33D5698-9D29-4FE0-89F7-640A126D297B}">
      <dgm:prSet/>
      <dgm:spPr/>
      <dgm:t>
        <a:bodyPr/>
        <a:lstStyle/>
        <a:p>
          <a:endParaRPr lang="en-US"/>
        </a:p>
      </dgm:t>
    </dgm:pt>
    <dgm:pt modelId="{0CAA2CEB-2143-442F-B19A-2581859F16A0}">
      <dgm:prSet/>
      <dgm:spPr/>
      <dgm:t>
        <a:bodyPr/>
        <a:lstStyle/>
        <a:p>
          <a:r>
            <a:rPr lang="en-US" dirty="0">
              <a:solidFill>
                <a:schemeClr val="tx1"/>
              </a:solidFill>
            </a:rPr>
            <a:t>Move person away from area, airway support, oxygen therapy.</a:t>
          </a:r>
        </a:p>
      </dgm:t>
    </dgm:pt>
    <dgm:pt modelId="{47E3B902-F58E-4F05-8A73-EB5CB378A633}" type="parTrans" cxnId="{36E16F00-4FEF-42B5-8B84-70F746FFF11F}">
      <dgm:prSet/>
      <dgm:spPr/>
      <dgm:t>
        <a:bodyPr/>
        <a:lstStyle/>
        <a:p>
          <a:endParaRPr lang="en-US"/>
        </a:p>
      </dgm:t>
    </dgm:pt>
    <dgm:pt modelId="{1A3C969E-549D-4082-A20B-E63D6DC2D784}" type="sibTrans" cxnId="{36E16F00-4FEF-42B5-8B84-70F746FFF11F}">
      <dgm:prSet/>
      <dgm:spPr/>
      <dgm:t>
        <a:bodyPr/>
        <a:lstStyle/>
        <a:p>
          <a:endParaRPr lang="en-US"/>
        </a:p>
      </dgm:t>
    </dgm:pt>
    <dgm:pt modelId="{C32730D3-4193-471A-96BD-7ECEFFE185DD}" type="pres">
      <dgm:prSet presAssocID="{FD348665-F547-4F49-AF7F-7FB7BBDE8B79}" presName="linear" presStyleCnt="0">
        <dgm:presLayoutVars>
          <dgm:animLvl val="lvl"/>
          <dgm:resizeHandles val="exact"/>
        </dgm:presLayoutVars>
      </dgm:prSet>
      <dgm:spPr/>
    </dgm:pt>
    <dgm:pt modelId="{E0B0967B-052E-4135-91A5-2A96550A8927}" type="pres">
      <dgm:prSet presAssocID="{5125C471-9A9E-40ED-A74F-09FB9417E988}" presName="parentText" presStyleLbl="node1" presStyleIdx="0" presStyleCnt="4">
        <dgm:presLayoutVars>
          <dgm:chMax val="0"/>
          <dgm:bulletEnabled val="1"/>
        </dgm:presLayoutVars>
      </dgm:prSet>
      <dgm:spPr/>
    </dgm:pt>
    <dgm:pt modelId="{64F8EED8-019D-4B10-8355-FA4A198F50F3}" type="pres">
      <dgm:prSet presAssocID="{BC9C1187-203B-49AA-AEF9-5127E7811627}" presName="spacer" presStyleCnt="0"/>
      <dgm:spPr/>
    </dgm:pt>
    <dgm:pt modelId="{DAE9C59E-2607-4857-9F68-07BCCFD5C274}" type="pres">
      <dgm:prSet presAssocID="{B7457D14-3842-40FE-B59F-22B5F833EB7D}" presName="parentText" presStyleLbl="node1" presStyleIdx="1" presStyleCnt="4">
        <dgm:presLayoutVars>
          <dgm:chMax val="0"/>
          <dgm:bulletEnabled val="1"/>
        </dgm:presLayoutVars>
      </dgm:prSet>
      <dgm:spPr/>
    </dgm:pt>
    <dgm:pt modelId="{C5EEE14D-B844-406D-BDBB-42826AB7C80F}" type="pres">
      <dgm:prSet presAssocID="{3283921F-7875-424A-A16E-145A178220E2}" presName="spacer" presStyleCnt="0"/>
      <dgm:spPr/>
    </dgm:pt>
    <dgm:pt modelId="{273A300C-8D58-4957-B386-38FC91BB817D}" type="pres">
      <dgm:prSet presAssocID="{BD2D67A0-E5B1-4424-AB08-08C9FBE8188B}" presName="parentText" presStyleLbl="node1" presStyleIdx="2" presStyleCnt="4">
        <dgm:presLayoutVars>
          <dgm:chMax val="0"/>
          <dgm:bulletEnabled val="1"/>
        </dgm:presLayoutVars>
      </dgm:prSet>
      <dgm:spPr/>
    </dgm:pt>
    <dgm:pt modelId="{6850DB9A-5816-4337-9722-ACDFCF0F209C}" type="pres">
      <dgm:prSet presAssocID="{C56FC3D1-DAD4-493D-A8DE-EAA0088E6004}" presName="spacer" presStyleCnt="0"/>
      <dgm:spPr/>
    </dgm:pt>
    <dgm:pt modelId="{16AE625D-BFC9-4A30-A77D-E4A895B839C1}" type="pres">
      <dgm:prSet presAssocID="{0CAA2CEB-2143-442F-B19A-2581859F16A0}" presName="parentText" presStyleLbl="node1" presStyleIdx="3" presStyleCnt="4">
        <dgm:presLayoutVars>
          <dgm:chMax val="0"/>
          <dgm:bulletEnabled val="1"/>
        </dgm:presLayoutVars>
      </dgm:prSet>
      <dgm:spPr/>
    </dgm:pt>
  </dgm:ptLst>
  <dgm:cxnLst>
    <dgm:cxn modelId="{36E16F00-4FEF-42B5-8B84-70F746FFF11F}" srcId="{FD348665-F547-4F49-AF7F-7FB7BBDE8B79}" destId="{0CAA2CEB-2143-442F-B19A-2581859F16A0}" srcOrd="3" destOrd="0" parTransId="{47E3B902-F58E-4F05-8A73-EB5CB378A633}" sibTransId="{1A3C969E-549D-4082-A20B-E63D6DC2D784}"/>
    <dgm:cxn modelId="{F4FDA140-AF49-41B4-B850-50AE6C9920E0}" type="presOf" srcId="{BD2D67A0-E5B1-4424-AB08-08C9FBE8188B}" destId="{273A300C-8D58-4957-B386-38FC91BB817D}" srcOrd="0" destOrd="0" presId="urn:microsoft.com/office/officeart/2005/8/layout/vList2"/>
    <dgm:cxn modelId="{FF46804A-0632-47DC-A6DC-D4FF86F490D0}" type="presOf" srcId="{B7457D14-3842-40FE-B59F-22B5F833EB7D}" destId="{DAE9C59E-2607-4857-9F68-07BCCFD5C274}" srcOrd="0" destOrd="0" presId="urn:microsoft.com/office/officeart/2005/8/layout/vList2"/>
    <dgm:cxn modelId="{F87BF378-13A0-4CA9-BC3B-A4749E6818D3}" srcId="{FD348665-F547-4F49-AF7F-7FB7BBDE8B79}" destId="{B7457D14-3842-40FE-B59F-22B5F833EB7D}" srcOrd="1" destOrd="0" parTransId="{5D346E81-EFCE-40D7-A109-557D160533EE}" sibTransId="{3283921F-7875-424A-A16E-145A178220E2}"/>
    <dgm:cxn modelId="{FC03418B-7234-401F-8652-29905F9D609A}" srcId="{FD348665-F547-4F49-AF7F-7FB7BBDE8B79}" destId="{5125C471-9A9E-40ED-A74F-09FB9417E988}" srcOrd="0" destOrd="0" parTransId="{E84E6EBD-74AD-4CEB-932D-B8C68397C8A8}" sibTransId="{BC9C1187-203B-49AA-AEF9-5127E7811627}"/>
    <dgm:cxn modelId="{FE51558E-2DA3-473A-BE37-16EC7CA07BC7}" type="presOf" srcId="{5125C471-9A9E-40ED-A74F-09FB9417E988}" destId="{E0B0967B-052E-4135-91A5-2A96550A8927}" srcOrd="0" destOrd="0" presId="urn:microsoft.com/office/officeart/2005/8/layout/vList2"/>
    <dgm:cxn modelId="{0FBA5595-4A14-4394-B265-C2CB7948AB43}" type="presOf" srcId="{FD348665-F547-4F49-AF7F-7FB7BBDE8B79}" destId="{C32730D3-4193-471A-96BD-7ECEFFE185DD}" srcOrd="0" destOrd="0" presId="urn:microsoft.com/office/officeart/2005/8/layout/vList2"/>
    <dgm:cxn modelId="{D33D5698-9D29-4FE0-89F7-640A126D297B}" srcId="{FD348665-F547-4F49-AF7F-7FB7BBDE8B79}" destId="{BD2D67A0-E5B1-4424-AB08-08C9FBE8188B}" srcOrd="2" destOrd="0" parTransId="{3A355487-DFBE-4C81-845D-430229142543}" sibTransId="{C56FC3D1-DAD4-493D-A8DE-EAA0088E6004}"/>
    <dgm:cxn modelId="{F87393FA-7657-4996-98C1-52DD4EF3FD88}" type="presOf" srcId="{0CAA2CEB-2143-442F-B19A-2581859F16A0}" destId="{16AE625D-BFC9-4A30-A77D-E4A895B839C1}" srcOrd="0" destOrd="0" presId="urn:microsoft.com/office/officeart/2005/8/layout/vList2"/>
    <dgm:cxn modelId="{BBA839E5-8CD1-402D-B482-790FA71F85CC}" type="presParOf" srcId="{C32730D3-4193-471A-96BD-7ECEFFE185DD}" destId="{E0B0967B-052E-4135-91A5-2A96550A8927}" srcOrd="0" destOrd="0" presId="urn:microsoft.com/office/officeart/2005/8/layout/vList2"/>
    <dgm:cxn modelId="{91FBA044-A3C1-49D4-B211-80C34CD4069C}" type="presParOf" srcId="{C32730D3-4193-471A-96BD-7ECEFFE185DD}" destId="{64F8EED8-019D-4B10-8355-FA4A198F50F3}" srcOrd="1" destOrd="0" presId="urn:microsoft.com/office/officeart/2005/8/layout/vList2"/>
    <dgm:cxn modelId="{A86AB097-05CB-416D-A61E-E02005031381}" type="presParOf" srcId="{C32730D3-4193-471A-96BD-7ECEFFE185DD}" destId="{DAE9C59E-2607-4857-9F68-07BCCFD5C274}" srcOrd="2" destOrd="0" presId="urn:microsoft.com/office/officeart/2005/8/layout/vList2"/>
    <dgm:cxn modelId="{22BA988B-BD0A-4F9C-A108-C23A72E22B8E}" type="presParOf" srcId="{C32730D3-4193-471A-96BD-7ECEFFE185DD}" destId="{C5EEE14D-B844-406D-BDBB-42826AB7C80F}" srcOrd="3" destOrd="0" presId="urn:microsoft.com/office/officeart/2005/8/layout/vList2"/>
    <dgm:cxn modelId="{B1D9B23D-9406-4091-B867-89BA5C380134}" type="presParOf" srcId="{C32730D3-4193-471A-96BD-7ECEFFE185DD}" destId="{273A300C-8D58-4957-B386-38FC91BB817D}" srcOrd="4" destOrd="0" presId="urn:microsoft.com/office/officeart/2005/8/layout/vList2"/>
    <dgm:cxn modelId="{C63D7274-54EF-492C-A44B-D5770F0B166F}" type="presParOf" srcId="{C32730D3-4193-471A-96BD-7ECEFFE185DD}" destId="{6850DB9A-5816-4337-9722-ACDFCF0F209C}" srcOrd="5" destOrd="0" presId="urn:microsoft.com/office/officeart/2005/8/layout/vList2"/>
    <dgm:cxn modelId="{39DC82FE-B333-427E-9AB3-A28AE45DDA56}" type="presParOf" srcId="{C32730D3-4193-471A-96BD-7ECEFFE185DD}" destId="{16AE625D-BFC9-4A30-A77D-E4A895B839C1}"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C00B98F-42F0-402B-A940-3DB7E13472BF}" type="doc">
      <dgm:prSet loTypeId="urn:microsoft.com/office/officeart/2005/8/layout/default" loCatId="list" qsTypeId="urn:microsoft.com/office/officeart/2005/8/quickstyle/simple1" qsCatId="simple" csTypeId="urn:microsoft.com/office/officeart/2005/8/colors/accent2_4" csCatId="accent2" phldr="1"/>
      <dgm:spPr/>
      <dgm:t>
        <a:bodyPr/>
        <a:lstStyle/>
        <a:p>
          <a:endParaRPr lang="en-US"/>
        </a:p>
      </dgm:t>
    </dgm:pt>
    <dgm:pt modelId="{BAE0FFDC-1A2D-431D-A0C6-434B7A712B10}">
      <dgm:prSet custT="1"/>
      <dgm:spPr>
        <a:xfrm>
          <a:off x="395285" y="1897"/>
          <a:ext cx="2222983" cy="1333790"/>
        </a:xfrm>
        <a:prstGeom prst="rect">
          <a:avLst/>
        </a:prstGeom>
      </dgm:spPr>
      <dgm:t>
        <a:bodyPr/>
        <a:lstStyle/>
        <a:p>
          <a:pPr>
            <a:buNone/>
          </a:pPr>
          <a:r>
            <a:rPr lang="en-US" sz="2400" b="1" dirty="0">
              <a:solidFill>
                <a:schemeClr val="tx1"/>
              </a:solidFill>
              <a:latin typeface="Century Gothic"/>
              <a:ea typeface="+mn-ea"/>
              <a:cs typeface="+mn-cs"/>
            </a:rPr>
            <a:t>Heat Stroke</a:t>
          </a:r>
          <a:r>
            <a:rPr lang="en-US" sz="1600" b="1" dirty="0">
              <a:solidFill>
                <a:schemeClr val="tx1"/>
              </a:solidFill>
              <a:latin typeface="Century Gothic"/>
              <a:ea typeface="+mn-ea"/>
              <a:cs typeface="+mn-cs"/>
            </a:rPr>
            <a:t>:</a:t>
          </a:r>
          <a:endParaRPr lang="en-US" sz="1600" dirty="0">
            <a:solidFill>
              <a:schemeClr val="tx1"/>
            </a:solidFill>
            <a:latin typeface="Century Gothic"/>
            <a:ea typeface="+mn-ea"/>
            <a:cs typeface="+mn-cs"/>
          </a:endParaRPr>
        </a:p>
      </dgm:t>
    </dgm:pt>
    <dgm:pt modelId="{583CE2A5-483A-44E6-ABDB-82645F632591}" type="parTrans" cxnId="{ADD035EA-3A80-418A-ADEE-B454295DB2C3}">
      <dgm:prSet/>
      <dgm:spPr/>
      <dgm:t>
        <a:bodyPr/>
        <a:lstStyle/>
        <a:p>
          <a:endParaRPr lang="en-US"/>
        </a:p>
      </dgm:t>
    </dgm:pt>
    <dgm:pt modelId="{6126BEC3-5430-4109-83AA-013E1259F042}" type="sibTrans" cxnId="{ADD035EA-3A80-418A-ADEE-B454295DB2C3}">
      <dgm:prSet/>
      <dgm:spPr/>
      <dgm:t>
        <a:bodyPr/>
        <a:lstStyle/>
        <a:p>
          <a:endParaRPr lang="en-US"/>
        </a:p>
      </dgm:t>
    </dgm:pt>
    <dgm:pt modelId="{BD75023F-EE82-4172-9D87-0D8D4719DFFD}">
      <dgm:prSet/>
      <dgm:spPr>
        <a:xfrm>
          <a:off x="2840568" y="1897"/>
          <a:ext cx="2222983" cy="1333790"/>
        </a:xfrm>
        <a:prstGeom prst="rect">
          <a:avLst/>
        </a:prstGeom>
      </dgm:spPr>
      <dgm:t>
        <a:bodyPr/>
        <a:lstStyle/>
        <a:p>
          <a:pPr>
            <a:buNone/>
          </a:pPr>
          <a:r>
            <a:rPr lang="en-US" dirty="0">
              <a:solidFill>
                <a:schemeClr val="tx1"/>
              </a:solidFill>
              <a:latin typeface="Century Gothic"/>
              <a:ea typeface="+mn-ea"/>
              <a:cs typeface="+mn-cs"/>
            </a:rPr>
            <a:t>Be aware of weather forecasts</a:t>
          </a:r>
        </a:p>
      </dgm:t>
    </dgm:pt>
    <dgm:pt modelId="{964A2E76-A009-4D1E-8E86-F9DFA506BB72}" type="parTrans" cxnId="{AE1DCBAC-FB1B-4A57-9BE2-691D0D033D7F}">
      <dgm:prSet/>
      <dgm:spPr/>
      <dgm:t>
        <a:bodyPr/>
        <a:lstStyle/>
        <a:p>
          <a:endParaRPr lang="en-US"/>
        </a:p>
      </dgm:t>
    </dgm:pt>
    <dgm:pt modelId="{8D7F5623-A789-4FD4-B546-0CEF372A0A78}" type="sibTrans" cxnId="{AE1DCBAC-FB1B-4A57-9BE2-691D0D033D7F}">
      <dgm:prSet/>
      <dgm:spPr/>
      <dgm:t>
        <a:bodyPr/>
        <a:lstStyle/>
        <a:p>
          <a:endParaRPr lang="en-US"/>
        </a:p>
      </dgm:t>
    </dgm:pt>
    <dgm:pt modelId="{E2A1263D-3C01-42BD-9294-90621DA48714}">
      <dgm:prSet/>
      <dgm:spPr>
        <a:xfrm>
          <a:off x="395285" y="1557986"/>
          <a:ext cx="2222983" cy="1333790"/>
        </a:xfrm>
        <a:prstGeom prst="rect">
          <a:avLst/>
        </a:prstGeom>
      </dgm:spPr>
      <dgm:t>
        <a:bodyPr/>
        <a:lstStyle/>
        <a:p>
          <a:pPr>
            <a:buNone/>
          </a:pPr>
          <a:r>
            <a:rPr lang="en-US" dirty="0">
              <a:solidFill>
                <a:schemeClr val="tx1"/>
              </a:solidFill>
              <a:latin typeface="Century Gothic"/>
              <a:ea typeface="+mn-ea"/>
              <a:cs typeface="+mn-cs"/>
            </a:rPr>
            <a:t>Signs of heat exhaustion: Hot dry skin, Profuse sweating, increased  heart rate, nausea and vomiting, thirst, weakness, dizziness </a:t>
          </a:r>
        </a:p>
      </dgm:t>
    </dgm:pt>
    <dgm:pt modelId="{30C40E90-32C1-458B-AA94-B6AC40CF909B}" type="parTrans" cxnId="{522439B9-C9F9-4E30-8A53-08A1C5DA9D02}">
      <dgm:prSet/>
      <dgm:spPr/>
      <dgm:t>
        <a:bodyPr/>
        <a:lstStyle/>
        <a:p>
          <a:endParaRPr lang="en-US"/>
        </a:p>
      </dgm:t>
    </dgm:pt>
    <dgm:pt modelId="{63CF9B90-B552-4263-8A51-41D89558735E}" type="sibTrans" cxnId="{522439B9-C9F9-4E30-8A53-08A1C5DA9D02}">
      <dgm:prSet/>
      <dgm:spPr/>
      <dgm:t>
        <a:bodyPr/>
        <a:lstStyle/>
        <a:p>
          <a:endParaRPr lang="en-US"/>
        </a:p>
      </dgm:t>
    </dgm:pt>
    <dgm:pt modelId="{FA9353B9-AEC6-4263-AE4B-76ADB9046712}">
      <dgm:prSet/>
      <dgm:spPr>
        <a:xfrm>
          <a:off x="2844991" y="1561187"/>
          <a:ext cx="2222983" cy="1333790"/>
        </a:xfrm>
        <a:prstGeom prst="rect">
          <a:avLst/>
        </a:prstGeom>
      </dgm:spPr>
      <dgm:t>
        <a:bodyPr/>
        <a:lstStyle/>
        <a:p>
          <a:pPr>
            <a:buNone/>
          </a:pPr>
          <a:r>
            <a:rPr lang="en-US" dirty="0">
              <a:solidFill>
                <a:schemeClr val="tx1"/>
              </a:solidFill>
              <a:latin typeface="Century Gothic"/>
              <a:ea typeface="+mn-ea"/>
              <a:cs typeface="+mn-cs"/>
            </a:rPr>
            <a:t>Signs of heat stroke: Confusion, slurred speech, hot dry skin of cold clammy skin, fainting, temp above 104 degrees is severe</a:t>
          </a:r>
        </a:p>
      </dgm:t>
    </dgm:pt>
    <dgm:pt modelId="{B63654A4-0209-4C0E-BA98-390B47254A53}" type="parTrans" cxnId="{FDBA8368-AB48-4248-BF93-6EA5DD0C54E5}">
      <dgm:prSet/>
      <dgm:spPr/>
      <dgm:t>
        <a:bodyPr/>
        <a:lstStyle/>
        <a:p>
          <a:endParaRPr lang="en-US"/>
        </a:p>
      </dgm:t>
    </dgm:pt>
    <dgm:pt modelId="{FB9D14A6-6C2C-468C-AB0E-83A09A828DF8}" type="sibTrans" cxnId="{FDBA8368-AB48-4248-BF93-6EA5DD0C54E5}">
      <dgm:prSet/>
      <dgm:spPr/>
      <dgm:t>
        <a:bodyPr/>
        <a:lstStyle/>
        <a:p>
          <a:endParaRPr lang="en-US"/>
        </a:p>
      </dgm:t>
    </dgm:pt>
    <dgm:pt modelId="{738CAB97-0DCC-4FEA-AC6E-30881A1454E5}">
      <dgm:prSet/>
      <dgm:spPr>
        <a:xfrm>
          <a:off x="395285" y="3114075"/>
          <a:ext cx="2222983" cy="1333790"/>
        </a:xfrm>
        <a:prstGeom prst="rect">
          <a:avLst/>
        </a:prstGeom>
      </dgm:spPr>
      <dgm:t>
        <a:bodyPr/>
        <a:lstStyle/>
        <a:p>
          <a:pPr>
            <a:buNone/>
          </a:pPr>
          <a:r>
            <a:rPr lang="en-US" dirty="0">
              <a:solidFill>
                <a:schemeClr val="tx1"/>
              </a:solidFill>
              <a:latin typeface="Century Gothic"/>
              <a:ea typeface="+mn-ea"/>
              <a:cs typeface="+mn-cs"/>
            </a:rPr>
            <a:t>Try to cool down, get in water, shade, or air conditioning, drink lots or water, electrolyte drinks or packets, use the ice packs in your first aid kit</a:t>
          </a:r>
        </a:p>
      </dgm:t>
    </dgm:pt>
    <dgm:pt modelId="{374F30FC-C724-49D0-9F39-F1E449DB3D88}" type="parTrans" cxnId="{6A839BFB-31EF-4E8E-A4E7-8336BCE9A1C0}">
      <dgm:prSet/>
      <dgm:spPr/>
      <dgm:t>
        <a:bodyPr/>
        <a:lstStyle/>
        <a:p>
          <a:endParaRPr lang="en-US"/>
        </a:p>
      </dgm:t>
    </dgm:pt>
    <dgm:pt modelId="{96CE06D2-A787-4880-A5C2-C49F74BD2EF0}" type="sibTrans" cxnId="{6A839BFB-31EF-4E8E-A4E7-8336BCE9A1C0}">
      <dgm:prSet/>
      <dgm:spPr/>
      <dgm:t>
        <a:bodyPr/>
        <a:lstStyle/>
        <a:p>
          <a:endParaRPr lang="en-US"/>
        </a:p>
      </dgm:t>
    </dgm:pt>
    <dgm:pt modelId="{F43FCAB8-756D-430D-9CAD-E8A60FE25BAC}">
      <dgm:prSet/>
      <dgm:spPr>
        <a:xfrm>
          <a:off x="2840568" y="3114075"/>
          <a:ext cx="2222983" cy="1333790"/>
        </a:xfrm>
        <a:prstGeom prst="rect">
          <a:avLst/>
        </a:prstGeom>
      </dgm:spPr>
      <dgm:t>
        <a:bodyPr/>
        <a:lstStyle/>
        <a:p>
          <a:pPr>
            <a:buNone/>
          </a:pPr>
          <a:r>
            <a:rPr lang="en-US" dirty="0">
              <a:solidFill>
                <a:schemeClr val="tx1"/>
              </a:solidFill>
              <a:latin typeface="Century Gothic"/>
              <a:ea typeface="+mn-ea"/>
              <a:cs typeface="+mn-cs"/>
            </a:rPr>
            <a:t>Call emergency services in severe cases most people will need IV fluids to recover.</a:t>
          </a:r>
        </a:p>
      </dgm:t>
    </dgm:pt>
    <dgm:pt modelId="{E603B3B6-CEFB-4774-99C0-D38A9EF0E5A0}" type="parTrans" cxnId="{D057A63A-1CA5-4F8F-AA6E-3389CD140979}">
      <dgm:prSet/>
      <dgm:spPr/>
      <dgm:t>
        <a:bodyPr/>
        <a:lstStyle/>
        <a:p>
          <a:endParaRPr lang="en-US"/>
        </a:p>
      </dgm:t>
    </dgm:pt>
    <dgm:pt modelId="{EB5F8A7F-BE42-446B-A1A7-3B0E5E8BFD15}" type="sibTrans" cxnId="{D057A63A-1CA5-4F8F-AA6E-3389CD140979}">
      <dgm:prSet/>
      <dgm:spPr/>
      <dgm:t>
        <a:bodyPr/>
        <a:lstStyle/>
        <a:p>
          <a:endParaRPr lang="en-US"/>
        </a:p>
      </dgm:t>
    </dgm:pt>
    <dgm:pt modelId="{6D8877D7-C9D0-4327-94ED-0C09A992AD30}" type="pres">
      <dgm:prSet presAssocID="{BC00B98F-42F0-402B-A940-3DB7E13472BF}" presName="diagram" presStyleCnt="0">
        <dgm:presLayoutVars>
          <dgm:dir/>
          <dgm:resizeHandles val="exact"/>
        </dgm:presLayoutVars>
      </dgm:prSet>
      <dgm:spPr/>
    </dgm:pt>
    <dgm:pt modelId="{4B9F2D9F-CFCC-4358-B6A2-B58908112BC0}" type="pres">
      <dgm:prSet presAssocID="{BAE0FFDC-1A2D-431D-A0C6-434B7A712B10}" presName="node" presStyleLbl="node1" presStyleIdx="0" presStyleCnt="6">
        <dgm:presLayoutVars>
          <dgm:bulletEnabled val="1"/>
        </dgm:presLayoutVars>
      </dgm:prSet>
      <dgm:spPr/>
    </dgm:pt>
    <dgm:pt modelId="{D2272D94-505B-4596-96E3-696B1BDA3D41}" type="pres">
      <dgm:prSet presAssocID="{6126BEC3-5430-4109-83AA-013E1259F042}" presName="sibTrans" presStyleCnt="0"/>
      <dgm:spPr/>
    </dgm:pt>
    <dgm:pt modelId="{0729A332-A071-4C06-B6BB-CAF53486F15E}" type="pres">
      <dgm:prSet presAssocID="{BD75023F-EE82-4172-9D87-0D8D4719DFFD}" presName="node" presStyleLbl="node1" presStyleIdx="1" presStyleCnt="6">
        <dgm:presLayoutVars>
          <dgm:bulletEnabled val="1"/>
        </dgm:presLayoutVars>
      </dgm:prSet>
      <dgm:spPr/>
    </dgm:pt>
    <dgm:pt modelId="{30EEBD3F-AC4A-41DA-A116-E74453A40531}" type="pres">
      <dgm:prSet presAssocID="{8D7F5623-A789-4FD4-B546-0CEF372A0A78}" presName="sibTrans" presStyleCnt="0"/>
      <dgm:spPr/>
    </dgm:pt>
    <dgm:pt modelId="{F04F7A15-2A59-45B7-B9AB-D29FA9AFEC99}" type="pres">
      <dgm:prSet presAssocID="{E2A1263D-3C01-42BD-9294-90621DA48714}" presName="node" presStyleLbl="node1" presStyleIdx="2" presStyleCnt="6">
        <dgm:presLayoutVars>
          <dgm:bulletEnabled val="1"/>
        </dgm:presLayoutVars>
      </dgm:prSet>
      <dgm:spPr/>
    </dgm:pt>
    <dgm:pt modelId="{F95F3089-8B9A-48A8-A14C-5C9FE40B600F}" type="pres">
      <dgm:prSet presAssocID="{63CF9B90-B552-4263-8A51-41D89558735E}" presName="sibTrans" presStyleCnt="0"/>
      <dgm:spPr/>
    </dgm:pt>
    <dgm:pt modelId="{CBB2F965-143F-40F5-A77A-77DE13E0C549}" type="pres">
      <dgm:prSet presAssocID="{FA9353B9-AEC6-4263-AE4B-76ADB9046712}" presName="node" presStyleLbl="node1" presStyleIdx="3" presStyleCnt="6" custLinFactNeighborX="199" custLinFactNeighborY="240">
        <dgm:presLayoutVars>
          <dgm:bulletEnabled val="1"/>
        </dgm:presLayoutVars>
      </dgm:prSet>
      <dgm:spPr/>
    </dgm:pt>
    <dgm:pt modelId="{F1364245-6D50-4352-823A-98F8045E5238}" type="pres">
      <dgm:prSet presAssocID="{FB9D14A6-6C2C-468C-AB0E-83A09A828DF8}" presName="sibTrans" presStyleCnt="0"/>
      <dgm:spPr/>
    </dgm:pt>
    <dgm:pt modelId="{4BF31736-918E-4F5A-BD9C-242EAF530EB9}" type="pres">
      <dgm:prSet presAssocID="{738CAB97-0DCC-4FEA-AC6E-30881A1454E5}" presName="node" presStyleLbl="node1" presStyleIdx="4" presStyleCnt="6">
        <dgm:presLayoutVars>
          <dgm:bulletEnabled val="1"/>
        </dgm:presLayoutVars>
      </dgm:prSet>
      <dgm:spPr/>
    </dgm:pt>
    <dgm:pt modelId="{2D8C7A5A-9C39-4B8F-979E-B2EBD0641EA9}" type="pres">
      <dgm:prSet presAssocID="{96CE06D2-A787-4880-A5C2-C49F74BD2EF0}" presName="sibTrans" presStyleCnt="0"/>
      <dgm:spPr/>
    </dgm:pt>
    <dgm:pt modelId="{20EAF8F9-F7F8-4F7D-B1AC-1541BF10EF5A}" type="pres">
      <dgm:prSet presAssocID="{F43FCAB8-756D-430D-9CAD-E8A60FE25BAC}" presName="node" presStyleLbl="node1" presStyleIdx="5" presStyleCnt="6">
        <dgm:presLayoutVars>
          <dgm:bulletEnabled val="1"/>
        </dgm:presLayoutVars>
      </dgm:prSet>
      <dgm:spPr/>
    </dgm:pt>
  </dgm:ptLst>
  <dgm:cxnLst>
    <dgm:cxn modelId="{E0FC240C-4E62-4996-93EF-2E8F2C9CB0A8}" type="presOf" srcId="{F43FCAB8-756D-430D-9CAD-E8A60FE25BAC}" destId="{20EAF8F9-F7F8-4F7D-B1AC-1541BF10EF5A}" srcOrd="0" destOrd="0" presId="urn:microsoft.com/office/officeart/2005/8/layout/default"/>
    <dgm:cxn modelId="{D057A63A-1CA5-4F8F-AA6E-3389CD140979}" srcId="{BC00B98F-42F0-402B-A940-3DB7E13472BF}" destId="{F43FCAB8-756D-430D-9CAD-E8A60FE25BAC}" srcOrd="5" destOrd="0" parTransId="{E603B3B6-CEFB-4774-99C0-D38A9EF0E5A0}" sibTransId="{EB5F8A7F-BE42-446B-A1A7-3B0E5E8BFD15}"/>
    <dgm:cxn modelId="{D745905E-F7FF-46F3-B90F-BF794BEE38D0}" type="presOf" srcId="{E2A1263D-3C01-42BD-9294-90621DA48714}" destId="{F04F7A15-2A59-45B7-B9AB-D29FA9AFEC99}" srcOrd="0" destOrd="0" presId="urn:microsoft.com/office/officeart/2005/8/layout/default"/>
    <dgm:cxn modelId="{1B99CA43-1067-44AD-A016-D8AB1E213FFF}" type="presOf" srcId="{BAE0FFDC-1A2D-431D-A0C6-434B7A712B10}" destId="{4B9F2D9F-CFCC-4358-B6A2-B58908112BC0}" srcOrd="0" destOrd="0" presId="urn:microsoft.com/office/officeart/2005/8/layout/default"/>
    <dgm:cxn modelId="{FDBA8368-AB48-4248-BF93-6EA5DD0C54E5}" srcId="{BC00B98F-42F0-402B-A940-3DB7E13472BF}" destId="{FA9353B9-AEC6-4263-AE4B-76ADB9046712}" srcOrd="3" destOrd="0" parTransId="{B63654A4-0209-4C0E-BA98-390B47254A53}" sibTransId="{FB9D14A6-6C2C-468C-AB0E-83A09A828DF8}"/>
    <dgm:cxn modelId="{32A4CF4D-116B-43B6-9C8C-E43C5EB61A85}" type="presOf" srcId="{BC00B98F-42F0-402B-A940-3DB7E13472BF}" destId="{6D8877D7-C9D0-4327-94ED-0C09A992AD30}" srcOrd="0" destOrd="0" presId="urn:microsoft.com/office/officeart/2005/8/layout/default"/>
    <dgm:cxn modelId="{3E4DDC81-44F1-4416-B65B-7D6A023CD526}" type="presOf" srcId="{FA9353B9-AEC6-4263-AE4B-76ADB9046712}" destId="{CBB2F965-143F-40F5-A77A-77DE13E0C549}" srcOrd="0" destOrd="0" presId="urn:microsoft.com/office/officeart/2005/8/layout/default"/>
    <dgm:cxn modelId="{9C1F7E96-23C2-4376-9067-3E28965AD52C}" type="presOf" srcId="{738CAB97-0DCC-4FEA-AC6E-30881A1454E5}" destId="{4BF31736-918E-4F5A-BD9C-242EAF530EB9}" srcOrd="0" destOrd="0" presId="urn:microsoft.com/office/officeart/2005/8/layout/default"/>
    <dgm:cxn modelId="{AE1DCBAC-FB1B-4A57-9BE2-691D0D033D7F}" srcId="{BC00B98F-42F0-402B-A940-3DB7E13472BF}" destId="{BD75023F-EE82-4172-9D87-0D8D4719DFFD}" srcOrd="1" destOrd="0" parTransId="{964A2E76-A009-4D1E-8E86-F9DFA506BB72}" sibTransId="{8D7F5623-A789-4FD4-B546-0CEF372A0A78}"/>
    <dgm:cxn modelId="{522439B9-C9F9-4E30-8A53-08A1C5DA9D02}" srcId="{BC00B98F-42F0-402B-A940-3DB7E13472BF}" destId="{E2A1263D-3C01-42BD-9294-90621DA48714}" srcOrd="2" destOrd="0" parTransId="{30C40E90-32C1-458B-AA94-B6AC40CF909B}" sibTransId="{63CF9B90-B552-4263-8A51-41D89558735E}"/>
    <dgm:cxn modelId="{728951DA-AF5D-4BB3-A25A-3069D26A8E79}" type="presOf" srcId="{BD75023F-EE82-4172-9D87-0D8D4719DFFD}" destId="{0729A332-A071-4C06-B6BB-CAF53486F15E}" srcOrd="0" destOrd="0" presId="urn:microsoft.com/office/officeart/2005/8/layout/default"/>
    <dgm:cxn modelId="{ADD035EA-3A80-418A-ADEE-B454295DB2C3}" srcId="{BC00B98F-42F0-402B-A940-3DB7E13472BF}" destId="{BAE0FFDC-1A2D-431D-A0C6-434B7A712B10}" srcOrd="0" destOrd="0" parTransId="{583CE2A5-483A-44E6-ABDB-82645F632591}" sibTransId="{6126BEC3-5430-4109-83AA-013E1259F042}"/>
    <dgm:cxn modelId="{6A839BFB-31EF-4E8E-A4E7-8336BCE9A1C0}" srcId="{BC00B98F-42F0-402B-A940-3DB7E13472BF}" destId="{738CAB97-0DCC-4FEA-AC6E-30881A1454E5}" srcOrd="4" destOrd="0" parTransId="{374F30FC-C724-49D0-9F39-F1E449DB3D88}" sibTransId="{96CE06D2-A787-4880-A5C2-C49F74BD2EF0}"/>
    <dgm:cxn modelId="{964DC25F-6BBC-4DEA-BE93-E45A54346B6A}" type="presParOf" srcId="{6D8877D7-C9D0-4327-94ED-0C09A992AD30}" destId="{4B9F2D9F-CFCC-4358-B6A2-B58908112BC0}" srcOrd="0" destOrd="0" presId="urn:microsoft.com/office/officeart/2005/8/layout/default"/>
    <dgm:cxn modelId="{54296DFE-A375-4A43-8CCD-3E5C33216C38}" type="presParOf" srcId="{6D8877D7-C9D0-4327-94ED-0C09A992AD30}" destId="{D2272D94-505B-4596-96E3-696B1BDA3D41}" srcOrd="1" destOrd="0" presId="urn:microsoft.com/office/officeart/2005/8/layout/default"/>
    <dgm:cxn modelId="{8C9AA807-5F5C-490E-B78D-3FD77E9036DF}" type="presParOf" srcId="{6D8877D7-C9D0-4327-94ED-0C09A992AD30}" destId="{0729A332-A071-4C06-B6BB-CAF53486F15E}" srcOrd="2" destOrd="0" presId="urn:microsoft.com/office/officeart/2005/8/layout/default"/>
    <dgm:cxn modelId="{C2D96986-436E-4783-8C2E-55B58DDF5C14}" type="presParOf" srcId="{6D8877D7-C9D0-4327-94ED-0C09A992AD30}" destId="{30EEBD3F-AC4A-41DA-A116-E74453A40531}" srcOrd="3" destOrd="0" presId="urn:microsoft.com/office/officeart/2005/8/layout/default"/>
    <dgm:cxn modelId="{6B631EA3-F4A3-4C38-BCC7-30D90C93383C}" type="presParOf" srcId="{6D8877D7-C9D0-4327-94ED-0C09A992AD30}" destId="{F04F7A15-2A59-45B7-B9AB-D29FA9AFEC99}" srcOrd="4" destOrd="0" presId="urn:microsoft.com/office/officeart/2005/8/layout/default"/>
    <dgm:cxn modelId="{A7EC43C7-B642-402E-AA28-FCB5B15AFF9D}" type="presParOf" srcId="{6D8877D7-C9D0-4327-94ED-0C09A992AD30}" destId="{F95F3089-8B9A-48A8-A14C-5C9FE40B600F}" srcOrd="5" destOrd="0" presId="urn:microsoft.com/office/officeart/2005/8/layout/default"/>
    <dgm:cxn modelId="{AE309912-2736-45E2-80CE-382981595130}" type="presParOf" srcId="{6D8877D7-C9D0-4327-94ED-0C09A992AD30}" destId="{CBB2F965-143F-40F5-A77A-77DE13E0C549}" srcOrd="6" destOrd="0" presId="urn:microsoft.com/office/officeart/2005/8/layout/default"/>
    <dgm:cxn modelId="{61D53BB2-EAF7-4571-B0B5-2ADA524D5AE9}" type="presParOf" srcId="{6D8877D7-C9D0-4327-94ED-0C09A992AD30}" destId="{F1364245-6D50-4352-823A-98F8045E5238}" srcOrd="7" destOrd="0" presId="urn:microsoft.com/office/officeart/2005/8/layout/default"/>
    <dgm:cxn modelId="{1AC31C82-24DB-4EBF-A2D7-345A6D73A51B}" type="presParOf" srcId="{6D8877D7-C9D0-4327-94ED-0C09A992AD30}" destId="{4BF31736-918E-4F5A-BD9C-242EAF530EB9}" srcOrd="8" destOrd="0" presId="urn:microsoft.com/office/officeart/2005/8/layout/default"/>
    <dgm:cxn modelId="{5B627371-099C-4C8B-BC2C-56A2DE065A39}" type="presParOf" srcId="{6D8877D7-C9D0-4327-94ED-0C09A992AD30}" destId="{2D8C7A5A-9C39-4B8F-979E-B2EBD0641EA9}" srcOrd="9" destOrd="0" presId="urn:microsoft.com/office/officeart/2005/8/layout/default"/>
    <dgm:cxn modelId="{65782274-4E98-4074-9997-4BD001487D8F}" type="presParOf" srcId="{6D8877D7-C9D0-4327-94ED-0C09A992AD30}" destId="{20EAF8F9-F7F8-4F7D-B1AC-1541BF10EF5A}"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685FBD9-2E52-4140-A33E-08FE372564AB}" type="doc">
      <dgm:prSet loTypeId="urn:microsoft.com/office/officeart/2005/8/layout/default" loCatId="list" qsTypeId="urn:microsoft.com/office/officeart/2005/8/quickstyle/simple1" qsCatId="simple" csTypeId="urn:microsoft.com/office/officeart/2005/8/colors/accent2_4" csCatId="accent2" phldr="1"/>
      <dgm:spPr/>
      <dgm:t>
        <a:bodyPr/>
        <a:lstStyle/>
        <a:p>
          <a:endParaRPr lang="en-US"/>
        </a:p>
      </dgm:t>
    </dgm:pt>
    <dgm:pt modelId="{0C0BB4D3-22E9-4E1D-9296-FEC2B9FE6C71}">
      <dgm:prSet phldrT="[Text]" custT="1"/>
      <dgm:spPr/>
      <dgm:t>
        <a:bodyPr/>
        <a:lstStyle/>
        <a:p>
          <a:r>
            <a:rPr lang="en-US" sz="2800" dirty="0">
              <a:solidFill>
                <a:schemeClr val="tx1"/>
              </a:solidFill>
            </a:rPr>
            <a:t>Hypothermia</a:t>
          </a:r>
          <a:r>
            <a:rPr lang="en-US" sz="1800" dirty="0">
              <a:solidFill>
                <a:schemeClr val="tx1"/>
              </a:solidFill>
            </a:rPr>
            <a:t> </a:t>
          </a:r>
        </a:p>
      </dgm:t>
    </dgm:pt>
    <dgm:pt modelId="{59DBD08B-37A6-4930-8B3F-363EBCCEE828}" type="parTrans" cxnId="{A2BF8F77-4BBC-4631-9E55-FA9F51B6E457}">
      <dgm:prSet/>
      <dgm:spPr/>
      <dgm:t>
        <a:bodyPr/>
        <a:lstStyle/>
        <a:p>
          <a:endParaRPr lang="en-US"/>
        </a:p>
      </dgm:t>
    </dgm:pt>
    <dgm:pt modelId="{9F2056A1-C5F0-447E-BEB9-83979AF16A44}" type="sibTrans" cxnId="{A2BF8F77-4BBC-4631-9E55-FA9F51B6E457}">
      <dgm:prSet/>
      <dgm:spPr/>
      <dgm:t>
        <a:bodyPr/>
        <a:lstStyle/>
        <a:p>
          <a:endParaRPr lang="en-US"/>
        </a:p>
      </dgm:t>
    </dgm:pt>
    <dgm:pt modelId="{5B2A66F7-0013-4D62-B3F7-C4CBB495F2C1}">
      <dgm:prSet phldrT="[Tex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800" dirty="0">
              <a:solidFill>
                <a:schemeClr val="tx1"/>
              </a:solidFill>
            </a:rPr>
            <a:t>Signs and Symptoms: Shivering, exhaustion, confusion, fumbling hands, memory loss, slurred speech.</a:t>
          </a:r>
        </a:p>
        <a:p>
          <a:pPr marL="0" lvl="0" defTabSz="800100">
            <a:lnSpc>
              <a:spcPct val="90000"/>
            </a:lnSpc>
            <a:spcBef>
              <a:spcPct val="0"/>
            </a:spcBef>
            <a:spcAft>
              <a:spcPct val="35000"/>
            </a:spcAft>
            <a:buNone/>
          </a:pPr>
          <a:endParaRPr lang="en-US" sz="1600" dirty="0"/>
        </a:p>
      </dgm:t>
    </dgm:pt>
    <dgm:pt modelId="{4D544981-4946-4FA8-8A20-B5F24B6885BC}" type="parTrans" cxnId="{CB6BA562-63DB-4992-9D39-A0A7C4CA51C8}">
      <dgm:prSet/>
      <dgm:spPr/>
      <dgm:t>
        <a:bodyPr/>
        <a:lstStyle/>
        <a:p>
          <a:endParaRPr lang="en-US"/>
        </a:p>
      </dgm:t>
    </dgm:pt>
    <dgm:pt modelId="{6ED84111-02BC-4DBF-9AD6-4A57E359EEA5}" type="sibTrans" cxnId="{CB6BA562-63DB-4992-9D39-A0A7C4CA51C8}">
      <dgm:prSet/>
      <dgm:spPr/>
      <dgm:t>
        <a:bodyPr/>
        <a:lstStyle/>
        <a:p>
          <a:endParaRPr lang="en-US"/>
        </a:p>
      </dgm:t>
    </dgm:pt>
    <dgm:pt modelId="{038177D9-5C96-4126-9F11-98B544E4AE13}">
      <dgm:prSet phldrT="[Text]"/>
      <dgm:spPr/>
      <dgm:t>
        <a:bodyPr/>
        <a:lstStyle/>
        <a:p>
          <a:r>
            <a:rPr lang="en-US" dirty="0">
              <a:solidFill>
                <a:schemeClr val="tx1"/>
              </a:solidFill>
            </a:rPr>
            <a:t>Hypothermia comes with mental status changes that are subtle.</a:t>
          </a:r>
        </a:p>
      </dgm:t>
    </dgm:pt>
    <dgm:pt modelId="{96808010-3ED6-48DC-8040-F543F57985B8}" type="parTrans" cxnId="{F0BE625C-E8E9-47CC-BFFD-ACBFA8BFB3E1}">
      <dgm:prSet/>
      <dgm:spPr/>
      <dgm:t>
        <a:bodyPr/>
        <a:lstStyle/>
        <a:p>
          <a:endParaRPr lang="en-US"/>
        </a:p>
      </dgm:t>
    </dgm:pt>
    <dgm:pt modelId="{9E529608-6707-4848-BD2A-6EFEBFEAD2C4}" type="sibTrans" cxnId="{F0BE625C-E8E9-47CC-BFFD-ACBFA8BFB3E1}">
      <dgm:prSet/>
      <dgm:spPr/>
      <dgm:t>
        <a:bodyPr/>
        <a:lstStyle/>
        <a:p>
          <a:endParaRPr lang="en-US"/>
        </a:p>
      </dgm:t>
    </dgm:pt>
    <dgm:pt modelId="{0D96A6BA-D919-4691-8811-0E81FEF96A19}">
      <dgm:prSet/>
      <dgm:spPr/>
      <dgm:t>
        <a:bodyPr/>
        <a:lstStyle/>
        <a:p>
          <a:r>
            <a:rPr lang="en-US" dirty="0">
              <a:solidFill>
                <a:schemeClr val="tx1"/>
              </a:solidFill>
            </a:rPr>
            <a:t>Be aware of weather forecasts </a:t>
          </a:r>
        </a:p>
      </dgm:t>
    </dgm:pt>
    <dgm:pt modelId="{30814C3C-1432-4690-84E7-163CC1B8FB6E}" type="parTrans" cxnId="{D6693B90-366B-4B52-9ACB-C68F84BB3488}">
      <dgm:prSet/>
      <dgm:spPr/>
      <dgm:t>
        <a:bodyPr/>
        <a:lstStyle/>
        <a:p>
          <a:endParaRPr lang="en-US"/>
        </a:p>
      </dgm:t>
    </dgm:pt>
    <dgm:pt modelId="{241D21DF-7682-4510-B69A-DE6D9455A27A}" type="sibTrans" cxnId="{D6693B90-366B-4B52-9ACB-C68F84BB3488}">
      <dgm:prSet/>
      <dgm:spPr/>
      <dgm:t>
        <a:bodyPr/>
        <a:lstStyle/>
        <a:p>
          <a:endParaRPr lang="en-US"/>
        </a:p>
      </dgm:t>
    </dgm:pt>
    <dgm:pt modelId="{2C9643C5-D686-454F-9E40-F95DCC6CE918}">
      <dgm:prSet/>
      <dgm:spPr/>
      <dgm:t>
        <a:bodyPr/>
        <a:lstStyle/>
        <a:p>
          <a:r>
            <a:rPr lang="en-US" dirty="0">
              <a:solidFill>
                <a:schemeClr val="tx1"/>
              </a:solidFill>
            </a:rPr>
            <a:t>Treatment: Change out of wet clothes, if possible, try to get warm use the emergency blanket, hot hands in your first aid kit </a:t>
          </a:r>
        </a:p>
      </dgm:t>
    </dgm:pt>
    <dgm:pt modelId="{1D178C02-1085-4696-B8EE-F3CF6F31D606}" type="parTrans" cxnId="{49903C99-ADBD-4295-82D4-7F39F76502FF}">
      <dgm:prSet/>
      <dgm:spPr/>
      <dgm:t>
        <a:bodyPr/>
        <a:lstStyle/>
        <a:p>
          <a:endParaRPr lang="en-US"/>
        </a:p>
      </dgm:t>
    </dgm:pt>
    <dgm:pt modelId="{18063CCA-CC88-4C52-82DB-EA41D76AC133}" type="sibTrans" cxnId="{49903C99-ADBD-4295-82D4-7F39F76502FF}">
      <dgm:prSet/>
      <dgm:spPr/>
      <dgm:t>
        <a:bodyPr/>
        <a:lstStyle/>
        <a:p>
          <a:endParaRPr lang="en-US"/>
        </a:p>
      </dgm:t>
    </dgm:pt>
    <dgm:pt modelId="{FFBCA477-161D-4BBE-B264-D887BAABDDE7}" type="pres">
      <dgm:prSet presAssocID="{9685FBD9-2E52-4140-A33E-08FE372564AB}" presName="diagram" presStyleCnt="0">
        <dgm:presLayoutVars>
          <dgm:dir/>
          <dgm:resizeHandles val="exact"/>
        </dgm:presLayoutVars>
      </dgm:prSet>
      <dgm:spPr/>
    </dgm:pt>
    <dgm:pt modelId="{69B146FD-1D6A-4AE0-9ACA-B7D629112609}" type="pres">
      <dgm:prSet presAssocID="{0C0BB4D3-22E9-4E1D-9296-FEC2B9FE6C71}" presName="node" presStyleLbl="node1" presStyleIdx="0" presStyleCnt="5">
        <dgm:presLayoutVars>
          <dgm:bulletEnabled val="1"/>
        </dgm:presLayoutVars>
      </dgm:prSet>
      <dgm:spPr/>
    </dgm:pt>
    <dgm:pt modelId="{55B64FC0-4A8C-44BE-BD46-6E6C63993413}" type="pres">
      <dgm:prSet presAssocID="{9F2056A1-C5F0-447E-BEB9-83979AF16A44}" presName="sibTrans" presStyleCnt="0"/>
      <dgm:spPr/>
    </dgm:pt>
    <dgm:pt modelId="{CFEC3FD2-38CE-45FC-9B33-CC8DB299577A}" type="pres">
      <dgm:prSet presAssocID="{0D96A6BA-D919-4691-8811-0E81FEF96A19}" presName="node" presStyleLbl="node1" presStyleIdx="1" presStyleCnt="5">
        <dgm:presLayoutVars>
          <dgm:bulletEnabled val="1"/>
        </dgm:presLayoutVars>
      </dgm:prSet>
      <dgm:spPr/>
    </dgm:pt>
    <dgm:pt modelId="{100514E2-AAA1-4864-906C-30F0F5539F68}" type="pres">
      <dgm:prSet presAssocID="{241D21DF-7682-4510-B69A-DE6D9455A27A}" presName="sibTrans" presStyleCnt="0"/>
      <dgm:spPr/>
    </dgm:pt>
    <dgm:pt modelId="{5510ACF3-E9AD-4D9B-B509-92736F50023C}" type="pres">
      <dgm:prSet presAssocID="{2C9643C5-D686-454F-9E40-F95DCC6CE918}" presName="node" presStyleLbl="node1" presStyleIdx="2" presStyleCnt="5">
        <dgm:presLayoutVars>
          <dgm:bulletEnabled val="1"/>
        </dgm:presLayoutVars>
      </dgm:prSet>
      <dgm:spPr/>
    </dgm:pt>
    <dgm:pt modelId="{70391A0D-2C55-4308-BF95-8403C4317144}" type="pres">
      <dgm:prSet presAssocID="{18063CCA-CC88-4C52-82DB-EA41D76AC133}" presName="sibTrans" presStyleCnt="0"/>
      <dgm:spPr/>
    </dgm:pt>
    <dgm:pt modelId="{961E221E-1B6F-47C6-B94E-6CB25E5C7F0A}" type="pres">
      <dgm:prSet presAssocID="{5B2A66F7-0013-4D62-B3F7-C4CBB495F2C1}" presName="node" presStyleLbl="node1" presStyleIdx="3" presStyleCnt="5">
        <dgm:presLayoutVars>
          <dgm:bulletEnabled val="1"/>
        </dgm:presLayoutVars>
      </dgm:prSet>
      <dgm:spPr/>
    </dgm:pt>
    <dgm:pt modelId="{38B8400B-C5A3-4A18-9BF0-ACBD42C67218}" type="pres">
      <dgm:prSet presAssocID="{6ED84111-02BC-4DBF-9AD6-4A57E359EEA5}" presName="sibTrans" presStyleCnt="0"/>
      <dgm:spPr/>
    </dgm:pt>
    <dgm:pt modelId="{5B004ADA-5F23-423A-AB52-7B062AF156B0}" type="pres">
      <dgm:prSet presAssocID="{038177D9-5C96-4126-9F11-98B544E4AE13}" presName="node" presStyleLbl="node1" presStyleIdx="4" presStyleCnt="5">
        <dgm:presLayoutVars>
          <dgm:bulletEnabled val="1"/>
        </dgm:presLayoutVars>
      </dgm:prSet>
      <dgm:spPr/>
    </dgm:pt>
  </dgm:ptLst>
  <dgm:cxnLst>
    <dgm:cxn modelId="{1E6BBE06-4345-4991-B72C-3A2601A6EC15}" type="presOf" srcId="{2C9643C5-D686-454F-9E40-F95DCC6CE918}" destId="{5510ACF3-E9AD-4D9B-B509-92736F50023C}" srcOrd="0" destOrd="0" presId="urn:microsoft.com/office/officeart/2005/8/layout/default"/>
    <dgm:cxn modelId="{F0BE625C-E8E9-47CC-BFFD-ACBFA8BFB3E1}" srcId="{9685FBD9-2E52-4140-A33E-08FE372564AB}" destId="{038177D9-5C96-4126-9F11-98B544E4AE13}" srcOrd="4" destOrd="0" parTransId="{96808010-3ED6-48DC-8040-F543F57985B8}" sibTransId="{9E529608-6707-4848-BD2A-6EFEBFEAD2C4}"/>
    <dgm:cxn modelId="{CB6BA562-63DB-4992-9D39-A0A7C4CA51C8}" srcId="{9685FBD9-2E52-4140-A33E-08FE372564AB}" destId="{5B2A66F7-0013-4D62-B3F7-C4CBB495F2C1}" srcOrd="3" destOrd="0" parTransId="{4D544981-4946-4FA8-8A20-B5F24B6885BC}" sibTransId="{6ED84111-02BC-4DBF-9AD6-4A57E359EEA5}"/>
    <dgm:cxn modelId="{45AFA06E-2347-4CE4-A36F-0662F40209F2}" type="presOf" srcId="{0C0BB4D3-22E9-4E1D-9296-FEC2B9FE6C71}" destId="{69B146FD-1D6A-4AE0-9ACA-B7D629112609}" srcOrd="0" destOrd="0" presId="urn:microsoft.com/office/officeart/2005/8/layout/default"/>
    <dgm:cxn modelId="{A2BF8F77-4BBC-4631-9E55-FA9F51B6E457}" srcId="{9685FBD9-2E52-4140-A33E-08FE372564AB}" destId="{0C0BB4D3-22E9-4E1D-9296-FEC2B9FE6C71}" srcOrd="0" destOrd="0" parTransId="{59DBD08B-37A6-4930-8B3F-363EBCCEE828}" sibTransId="{9F2056A1-C5F0-447E-BEB9-83979AF16A44}"/>
    <dgm:cxn modelId="{5C97007D-6D32-4566-8AFF-20171CEE2297}" type="presOf" srcId="{0D96A6BA-D919-4691-8811-0E81FEF96A19}" destId="{CFEC3FD2-38CE-45FC-9B33-CC8DB299577A}" srcOrd="0" destOrd="0" presId="urn:microsoft.com/office/officeart/2005/8/layout/default"/>
    <dgm:cxn modelId="{D6693B90-366B-4B52-9ACB-C68F84BB3488}" srcId="{9685FBD9-2E52-4140-A33E-08FE372564AB}" destId="{0D96A6BA-D919-4691-8811-0E81FEF96A19}" srcOrd="1" destOrd="0" parTransId="{30814C3C-1432-4690-84E7-163CC1B8FB6E}" sibTransId="{241D21DF-7682-4510-B69A-DE6D9455A27A}"/>
    <dgm:cxn modelId="{49903C99-ADBD-4295-82D4-7F39F76502FF}" srcId="{9685FBD9-2E52-4140-A33E-08FE372564AB}" destId="{2C9643C5-D686-454F-9E40-F95DCC6CE918}" srcOrd="2" destOrd="0" parTransId="{1D178C02-1085-4696-B8EE-F3CF6F31D606}" sibTransId="{18063CCA-CC88-4C52-82DB-EA41D76AC133}"/>
    <dgm:cxn modelId="{9ACE7EA7-85E3-4791-A106-EDA8EB45C2ED}" type="presOf" srcId="{5B2A66F7-0013-4D62-B3F7-C4CBB495F2C1}" destId="{961E221E-1B6F-47C6-B94E-6CB25E5C7F0A}" srcOrd="0" destOrd="0" presId="urn:microsoft.com/office/officeart/2005/8/layout/default"/>
    <dgm:cxn modelId="{3A58B3C2-EF6B-44A7-9CFD-9C8A0F85D4E7}" type="presOf" srcId="{9685FBD9-2E52-4140-A33E-08FE372564AB}" destId="{FFBCA477-161D-4BBE-B264-D887BAABDDE7}" srcOrd="0" destOrd="0" presId="urn:microsoft.com/office/officeart/2005/8/layout/default"/>
    <dgm:cxn modelId="{CA1226EF-64F6-4F21-AAA4-74B3421DD680}" type="presOf" srcId="{038177D9-5C96-4126-9F11-98B544E4AE13}" destId="{5B004ADA-5F23-423A-AB52-7B062AF156B0}" srcOrd="0" destOrd="0" presId="urn:microsoft.com/office/officeart/2005/8/layout/default"/>
    <dgm:cxn modelId="{3CD0F227-984A-4B7D-8974-C440428B9B9F}" type="presParOf" srcId="{FFBCA477-161D-4BBE-B264-D887BAABDDE7}" destId="{69B146FD-1D6A-4AE0-9ACA-B7D629112609}" srcOrd="0" destOrd="0" presId="urn:microsoft.com/office/officeart/2005/8/layout/default"/>
    <dgm:cxn modelId="{F94F48C4-E4C5-4097-A66D-F3E9AB6A3DFE}" type="presParOf" srcId="{FFBCA477-161D-4BBE-B264-D887BAABDDE7}" destId="{55B64FC0-4A8C-44BE-BD46-6E6C63993413}" srcOrd="1" destOrd="0" presId="urn:microsoft.com/office/officeart/2005/8/layout/default"/>
    <dgm:cxn modelId="{F0554F19-DDE3-4054-BC0E-031630AE1FE8}" type="presParOf" srcId="{FFBCA477-161D-4BBE-B264-D887BAABDDE7}" destId="{CFEC3FD2-38CE-45FC-9B33-CC8DB299577A}" srcOrd="2" destOrd="0" presId="urn:microsoft.com/office/officeart/2005/8/layout/default"/>
    <dgm:cxn modelId="{2D199EB4-2E6D-4AB6-A2ED-2F4247FE1F4C}" type="presParOf" srcId="{FFBCA477-161D-4BBE-B264-D887BAABDDE7}" destId="{100514E2-AAA1-4864-906C-30F0F5539F68}" srcOrd="3" destOrd="0" presId="urn:microsoft.com/office/officeart/2005/8/layout/default"/>
    <dgm:cxn modelId="{B85F702D-E94C-49BF-913C-88DC9A79819A}" type="presParOf" srcId="{FFBCA477-161D-4BBE-B264-D887BAABDDE7}" destId="{5510ACF3-E9AD-4D9B-B509-92736F50023C}" srcOrd="4" destOrd="0" presId="urn:microsoft.com/office/officeart/2005/8/layout/default"/>
    <dgm:cxn modelId="{638DB3CD-667D-4932-9C6C-96BC02303472}" type="presParOf" srcId="{FFBCA477-161D-4BBE-B264-D887BAABDDE7}" destId="{70391A0D-2C55-4308-BF95-8403C4317144}" srcOrd="5" destOrd="0" presId="urn:microsoft.com/office/officeart/2005/8/layout/default"/>
    <dgm:cxn modelId="{CA6ECF88-3E29-43BE-BA97-DF50999DE0F4}" type="presParOf" srcId="{FFBCA477-161D-4BBE-B264-D887BAABDDE7}" destId="{961E221E-1B6F-47C6-B94E-6CB25E5C7F0A}" srcOrd="6" destOrd="0" presId="urn:microsoft.com/office/officeart/2005/8/layout/default"/>
    <dgm:cxn modelId="{728D4377-4426-4B3A-AB3C-CD21F85606A3}" type="presParOf" srcId="{FFBCA477-161D-4BBE-B264-D887BAABDDE7}" destId="{38B8400B-C5A3-4A18-9BF0-ACBD42C67218}" srcOrd="7" destOrd="0" presId="urn:microsoft.com/office/officeart/2005/8/layout/default"/>
    <dgm:cxn modelId="{A1AAD746-C8D4-44B8-BD60-80032335EB72}" type="presParOf" srcId="{FFBCA477-161D-4BBE-B264-D887BAABDDE7}" destId="{5B004ADA-5F23-423A-AB52-7B062AF156B0}"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56C25A-2453-4ED8-890F-65DA4BA29710}">
      <dsp:nvSpPr>
        <dsp:cNvPr id="0" name=""/>
        <dsp:cNvSpPr/>
      </dsp:nvSpPr>
      <dsp:spPr>
        <a:xfrm>
          <a:off x="0" y="767501"/>
          <a:ext cx="815440" cy="81544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161039-9F98-4E19-8147-83C3F2EAC0DD}">
      <dsp:nvSpPr>
        <dsp:cNvPr id="0" name=""/>
        <dsp:cNvSpPr/>
      </dsp:nvSpPr>
      <dsp:spPr>
        <a:xfrm>
          <a:off x="177598" y="903570"/>
          <a:ext cx="472955" cy="47295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E2D867-D867-4B73-9C28-9C1FD2E33149}">
      <dsp:nvSpPr>
        <dsp:cNvPr id="0" name=""/>
        <dsp:cNvSpPr/>
      </dsp:nvSpPr>
      <dsp:spPr>
        <a:xfrm>
          <a:off x="912806" y="1088826"/>
          <a:ext cx="1922109" cy="815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t>If something goes wrong, how do you contact help is always a good place to start; you cannot rely on cell service with our lifestyles/hobbies</a:t>
          </a:r>
        </a:p>
      </dsp:txBody>
      <dsp:txXfrm>
        <a:off x="912806" y="1088826"/>
        <a:ext cx="1922109" cy="815440"/>
      </dsp:txXfrm>
    </dsp:sp>
    <dsp:sp modelId="{60248557-4B8B-4F0F-96CE-F9B2E7A06611}">
      <dsp:nvSpPr>
        <dsp:cNvPr id="0" name=""/>
        <dsp:cNvSpPr/>
      </dsp:nvSpPr>
      <dsp:spPr>
        <a:xfrm>
          <a:off x="3253556" y="1207113"/>
          <a:ext cx="815440" cy="81544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D4B11A-AECC-45D7-A3A5-3920518CD3EB}">
      <dsp:nvSpPr>
        <dsp:cNvPr id="0" name=""/>
        <dsp:cNvSpPr/>
      </dsp:nvSpPr>
      <dsp:spPr>
        <a:xfrm>
          <a:off x="3424799" y="1378356"/>
          <a:ext cx="472955" cy="47295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021278-FD3C-4484-A826-AA1D9B1A7E15}">
      <dsp:nvSpPr>
        <dsp:cNvPr id="0" name=""/>
        <dsp:cNvSpPr/>
      </dsp:nvSpPr>
      <dsp:spPr>
        <a:xfrm>
          <a:off x="4246905" y="1245137"/>
          <a:ext cx="1922109" cy="815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t>Where is your nearest hospital, and what is their capability?  Do you think it would be possible for emergency medical staff to get to you? How long will it take to get to definitive care?</a:t>
          </a:r>
        </a:p>
      </dsp:txBody>
      <dsp:txXfrm>
        <a:off x="4246905" y="1245137"/>
        <a:ext cx="1922109" cy="815440"/>
      </dsp:txXfrm>
    </dsp:sp>
    <dsp:sp modelId="{BD3E86DA-915D-4493-8A83-1E1259FD71EF}">
      <dsp:nvSpPr>
        <dsp:cNvPr id="0" name=""/>
        <dsp:cNvSpPr/>
      </dsp:nvSpPr>
      <dsp:spPr>
        <a:xfrm>
          <a:off x="6355" y="2851070"/>
          <a:ext cx="815440" cy="81544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B77977-FEBE-4C3E-8029-18E7F8879852}">
      <dsp:nvSpPr>
        <dsp:cNvPr id="0" name=""/>
        <dsp:cNvSpPr/>
      </dsp:nvSpPr>
      <dsp:spPr>
        <a:xfrm>
          <a:off x="177598" y="3022313"/>
          <a:ext cx="472955" cy="47295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CE1C15-D69E-4CBA-8CEF-875EDE1AD034}">
      <dsp:nvSpPr>
        <dsp:cNvPr id="0" name=""/>
        <dsp:cNvSpPr/>
      </dsp:nvSpPr>
      <dsp:spPr>
        <a:xfrm>
          <a:off x="986365" y="3063346"/>
          <a:ext cx="1922109" cy="815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t>What preparations did you make for your adventure? Did you bring the specific safety gear for the weather? Did you check your kit? Did you familiarize your group with each other’s medical needs?</a:t>
          </a:r>
        </a:p>
      </dsp:txBody>
      <dsp:txXfrm>
        <a:off x="986365" y="3063346"/>
        <a:ext cx="1922109" cy="815440"/>
      </dsp:txXfrm>
    </dsp:sp>
    <dsp:sp modelId="{E476442B-BC33-4159-BDF7-418FB8337B95}">
      <dsp:nvSpPr>
        <dsp:cNvPr id="0" name=""/>
        <dsp:cNvSpPr/>
      </dsp:nvSpPr>
      <dsp:spPr>
        <a:xfrm>
          <a:off x="3253556" y="2851070"/>
          <a:ext cx="815440" cy="81544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7CD4FD-0F0B-4179-B7E3-D3871A2CCB02}">
      <dsp:nvSpPr>
        <dsp:cNvPr id="0" name=""/>
        <dsp:cNvSpPr/>
      </dsp:nvSpPr>
      <dsp:spPr>
        <a:xfrm>
          <a:off x="3424799" y="3022313"/>
          <a:ext cx="472955" cy="47295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73922B-C706-4CBE-98B7-F88BA3379E9B}">
      <dsp:nvSpPr>
        <dsp:cNvPr id="0" name=""/>
        <dsp:cNvSpPr/>
      </dsp:nvSpPr>
      <dsp:spPr>
        <a:xfrm>
          <a:off x="4243734" y="2851070"/>
          <a:ext cx="1922109" cy="815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t>Consider an SOS device</a:t>
          </a:r>
        </a:p>
      </dsp:txBody>
      <dsp:txXfrm>
        <a:off x="4243734" y="2851070"/>
        <a:ext cx="1922109" cy="81544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5E5D7C-54AB-47B1-9BB0-14A466D7200B}">
      <dsp:nvSpPr>
        <dsp:cNvPr id="0" name=""/>
        <dsp:cNvSpPr/>
      </dsp:nvSpPr>
      <dsp:spPr>
        <a:xfrm>
          <a:off x="1331" y="636045"/>
          <a:ext cx="2838701" cy="3659263"/>
        </a:xfrm>
        <a:prstGeom prst="roundRect">
          <a:avLst>
            <a:gd name="adj" fmla="val 10000"/>
          </a:avLst>
        </a:prstGeom>
        <a:solidFill>
          <a:schemeClr val="accent2">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When certain types of bees sting, they lose their stinger and die. But a wasp, hornet, or yellow jacket can inflict multiple stings because it does not lose the stinger. These stings can cause serious reactions in people who are allergic to them.</a:t>
          </a:r>
        </a:p>
      </dsp:txBody>
      <dsp:txXfrm>
        <a:off x="84474" y="719188"/>
        <a:ext cx="2672415" cy="3492977"/>
      </dsp:txXfrm>
    </dsp:sp>
    <dsp:sp modelId="{C1578974-E01F-48EF-B90A-1B0A04E56817}">
      <dsp:nvSpPr>
        <dsp:cNvPr id="0" name=""/>
        <dsp:cNvSpPr/>
      </dsp:nvSpPr>
      <dsp:spPr>
        <a:xfrm>
          <a:off x="3123902" y="2113678"/>
          <a:ext cx="601804" cy="703997"/>
        </a:xfrm>
        <a:prstGeom prst="rightArrow">
          <a:avLst>
            <a:gd name="adj1" fmla="val 60000"/>
            <a:gd name="adj2" fmla="val 50000"/>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3123902" y="2254477"/>
        <a:ext cx="421263" cy="422399"/>
      </dsp:txXfrm>
    </dsp:sp>
    <dsp:sp modelId="{4199164B-0369-4949-B8D6-4C5C8CEFA41F}">
      <dsp:nvSpPr>
        <dsp:cNvPr id="0" name=""/>
        <dsp:cNvSpPr/>
      </dsp:nvSpPr>
      <dsp:spPr>
        <a:xfrm>
          <a:off x="3975513" y="636045"/>
          <a:ext cx="2838701" cy="3659263"/>
        </a:xfrm>
        <a:prstGeom prst="roundRect">
          <a:avLst>
            <a:gd name="adj" fmla="val 10000"/>
          </a:avLst>
        </a:prstGeom>
        <a:solidFill>
          <a:schemeClr val="accent2">
            <a:shade val="80000"/>
            <a:hueOff val="-455004"/>
            <a:satOff val="8510"/>
            <a:lumOff val="2712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If you don't have an allergic reaction, simply remove the stinger, clean the sting site, apply ice, take oral antihistamine for itching, and take ibuprofen or acetaminophen for pain relief. If you have a severe anaphylactic reaction, use an epinephrine auto-injector if you have one. Call for emergency care. Lie down and carefully remove the stinger without squeezing the venom sac.</a:t>
          </a:r>
        </a:p>
      </dsp:txBody>
      <dsp:txXfrm>
        <a:off x="4058656" y="719188"/>
        <a:ext cx="2672415" cy="349297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26ED6D-6B9C-4EDA-B866-B2672F5AA60E}">
      <dsp:nvSpPr>
        <dsp:cNvPr id="0" name=""/>
        <dsp:cNvSpPr/>
      </dsp:nvSpPr>
      <dsp:spPr>
        <a:xfrm>
          <a:off x="0" y="90594"/>
          <a:ext cx="5092194" cy="2056275"/>
        </a:xfrm>
        <a:prstGeom prst="roundRect">
          <a:avLst/>
        </a:prstGeom>
        <a:gradFill rotWithShape="0">
          <a:gsLst>
            <a:gs pos="0">
              <a:schemeClr val="accent2">
                <a:shade val="50000"/>
                <a:hueOff val="0"/>
                <a:satOff val="0"/>
                <a:lumOff val="0"/>
                <a:alphaOff val="0"/>
                <a:lumMod val="110000"/>
                <a:satMod val="105000"/>
                <a:tint val="67000"/>
              </a:schemeClr>
            </a:gs>
            <a:gs pos="50000">
              <a:schemeClr val="accent2">
                <a:shade val="50000"/>
                <a:hueOff val="0"/>
                <a:satOff val="0"/>
                <a:lumOff val="0"/>
                <a:alphaOff val="0"/>
                <a:lumMod val="105000"/>
                <a:satMod val="103000"/>
                <a:tint val="73000"/>
              </a:schemeClr>
            </a:gs>
            <a:gs pos="100000">
              <a:schemeClr val="accent2">
                <a:shade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Chiggers are the juvenile (or larval) form of a type of mite. They only dine on humans in their juvenile form. Their bites are painless, but lesions are very itchy. Itching usually peaks a day or two after you're bitten.</a:t>
          </a:r>
        </a:p>
      </dsp:txBody>
      <dsp:txXfrm>
        <a:off x="100379" y="190973"/>
        <a:ext cx="4891436" cy="1855517"/>
      </dsp:txXfrm>
    </dsp:sp>
    <dsp:sp modelId="{2C5FBAD4-EEB2-48C7-9F59-3DFEB6CC5AA9}">
      <dsp:nvSpPr>
        <dsp:cNvPr id="0" name=""/>
        <dsp:cNvSpPr/>
      </dsp:nvSpPr>
      <dsp:spPr>
        <a:xfrm>
          <a:off x="0" y="2204469"/>
          <a:ext cx="5092194" cy="2056275"/>
        </a:xfrm>
        <a:prstGeom prst="roundRect">
          <a:avLst/>
        </a:prstGeom>
        <a:gradFill rotWithShape="0">
          <a:gsLst>
            <a:gs pos="0">
              <a:schemeClr val="accent2">
                <a:shade val="50000"/>
                <a:hueOff val="-548849"/>
                <a:satOff val="4372"/>
                <a:lumOff val="46744"/>
                <a:alphaOff val="0"/>
                <a:lumMod val="110000"/>
                <a:satMod val="105000"/>
                <a:tint val="67000"/>
              </a:schemeClr>
            </a:gs>
            <a:gs pos="50000">
              <a:schemeClr val="accent2">
                <a:shade val="50000"/>
                <a:hueOff val="-548849"/>
                <a:satOff val="4372"/>
                <a:lumOff val="46744"/>
                <a:alphaOff val="0"/>
                <a:lumMod val="105000"/>
                <a:satMod val="103000"/>
                <a:tint val="73000"/>
              </a:schemeClr>
            </a:gs>
            <a:gs pos="100000">
              <a:schemeClr val="accent2">
                <a:shade val="50000"/>
                <a:hueOff val="-548849"/>
                <a:satOff val="4372"/>
                <a:lumOff val="4674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After a few days of being attached to the skin, chiggers fall off, leaving itchy red welts. Over-the-counter products can help relieve itching. See your doctor if the skin appears infected or the welts appear to be spreading.</a:t>
          </a:r>
        </a:p>
      </dsp:txBody>
      <dsp:txXfrm>
        <a:off x="100379" y="2304848"/>
        <a:ext cx="4891436" cy="185551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7C1245-3C50-4432-9718-8033D28F86BE}">
      <dsp:nvSpPr>
        <dsp:cNvPr id="0" name=""/>
        <dsp:cNvSpPr/>
      </dsp:nvSpPr>
      <dsp:spPr>
        <a:xfrm>
          <a:off x="0" y="781"/>
          <a:ext cx="11204087" cy="0"/>
        </a:xfrm>
        <a:prstGeom prst="line">
          <a:avLst/>
        </a:prstGeom>
        <a:solidFill>
          <a:schemeClr val="accent2">
            <a:shade val="80000"/>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AE76EA-675E-4BFF-BC2C-053FF6A6C8C4}">
      <dsp:nvSpPr>
        <dsp:cNvPr id="0" name=""/>
        <dsp:cNvSpPr/>
      </dsp:nvSpPr>
      <dsp:spPr>
        <a:xfrm>
          <a:off x="0" y="781"/>
          <a:ext cx="11204087" cy="492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t>Wound Care:</a:t>
          </a:r>
        </a:p>
      </dsp:txBody>
      <dsp:txXfrm>
        <a:off x="0" y="781"/>
        <a:ext cx="11204087" cy="492441"/>
      </dsp:txXfrm>
    </dsp:sp>
    <dsp:sp modelId="{C0A8DBE9-AE47-4384-8C1C-5D04171FC862}">
      <dsp:nvSpPr>
        <dsp:cNvPr id="0" name=""/>
        <dsp:cNvSpPr/>
      </dsp:nvSpPr>
      <dsp:spPr>
        <a:xfrm>
          <a:off x="0" y="493222"/>
          <a:ext cx="11204087" cy="0"/>
        </a:xfrm>
        <a:prstGeom prst="line">
          <a:avLst/>
        </a:prstGeom>
        <a:solidFill>
          <a:schemeClr val="accent2">
            <a:shade val="80000"/>
            <a:hueOff val="-37917"/>
            <a:satOff val="709"/>
            <a:lumOff val="2260"/>
            <a:alphaOff val="0"/>
          </a:schemeClr>
        </a:solidFill>
        <a:ln w="19050" cap="flat" cmpd="sng" algn="ctr">
          <a:solidFill>
            <a:schemeClr val="accent2">
              <a:shade val="80000"/>
              <a:hueOff val="-37917"/>
              <a:satOff val="709"/>
              <a:lumOff val="226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C4AA09-0523-4A97-ADAF-06A9A9548D20}">
      <dsp:nvSpPr>
        <dsp:cNvPr id="0" name=""/>
        <dsp:cNvSpPr/>
      </dsp:nvSpPr>
      <dsp:spPr>
        <a:xfrm>
          <a:off x="0" y="493222"/>
          <a:ext cx="11204087" cy="492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1" kern="1200" dirty="0"/>
            <a:t>Because of the risk for infection, you should see a health care provider within 24 hours for any bite that breaks the skin. If you are caring for someone who was bitten:</a:t>
          </a:r>
        </a:p>
      </dsp:txBody>
      <dsp:txXfrm>
        <a:off x="0" y="493222"/>
        <a:ext cx="11204087" cy="492441"/>
      </dsp:txXfrm>
    </dsp:sp>
    <dsp:sp modelId="{610F3D70-D929-4EC8-B1FB-0784833CB754}">
      <dsp:nvSpPr>
        <dsp:cNvPr id="0" name=""/>
        <dsp:cNvSpPr/>
      </dsp:nvSpPr>
      <dsp:spPr>
        <a:xfrm>
          <a:off x="0" y="985664"/>
          <a:ext cx="11204087" cy="0"/>
        </a:xfrm>
        <a:prstGeom prst="line">
          <a:avLst/>
        </a:prstGeom>
        <a:solidFill>
          <a:schemeClr val="accent2">
            <a:shade val="80000"/>
            <a:hueOff val="-75834"/>
            <a:satOff val="1418"/>
            <a:lumOff val="4520"/>
            <a:alphaOff val="0"/>
          </a:schemeClr>
        </a:solidFill>
        <a:ln w="19050" cap="flat" cmpd="sng" algn="ctr">
          <a:solidFill>
            <a:schemeClr val="accent2">
              <a:shade val="80000"/>
              <a:hueOff val="-75834"/>
              <a:satOff val="1418"/>
              <a:lumOff val="452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38A9E3-7523-459B-950A-5F92E357FDB4}">
      <dsp:nvSpPr>
        <dsp:cNvPr id="0" name=""/>
        <dsp:cNvSpPr/>
      </dsp:nvSpPr>
      <dsp:spPr>
        <a:xfrm>
          <a:off x="0" y="985664"/>
          <a:ext cx="11204087" cy="492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1" kern="1200" dirty="0"/>
            <a:t>•	Calm and reassure the person.</a:t>
          </a:r>
        </a:p>
      </dsp:txBody>
      <dsp:txXfrm>
        <a:off x="0" y="985664"/>
        <a:ext cx="11204087" cy="492441"/>
      </dsp:txXfrm>
    </dsp:sp>
    <dsp:sp modelId="{4E61FCE9-689A-4221-8ED7-00BF0068844C}">
      <dsp:nvSpPr>
        <dsp:cNvPr id="0" name=""/>
        <dsp:cNvSpPr/>
      </dsp:nvSpPr>
      <dsp:spPr>
        <a:xfrm>
          <a:off x="0" y="1478105"/>
          <a:ext cx="11204087" cy="0"/>
        </a:xfrm>
        <a:prstGeom prst="line">
          <a:avLst/>
        </a:prstGeom>
        <a:solidFill>
          <a:schemeClr val="accent2">
            <a:shade val="80000"/>
            <a:hueOff val="-113751"/>
            <a:satOff val="2127"/>
            <a:lumOff val="6780"/>
            <a:alphaOff val="0"/>
          </a:schemeClr>
        </a:solidFill>
        <a:ln w="19050" cap="flat" cmpd="sng" algn="ctr">
          <a:solidFill>
            <a:schemeClr val="accent2">
              <a:shade val="80000"/>
              <a:hueOff val="-113751"/>
              <a:satOff val="2127"/>
              <a:lumOff val="678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8428EE-2910-41B7-9D50-C10AB3F3D778}">
      <dsp:nvSpPr>
        <dsp:cNvPr id="0" name=""/>
        <dsp:cNvSpPr/>
      </dsp:nvSpPr>
      <dsp:spPr>
        <a:xfrm>
          <a:off x="0" y="1478105"/>
          <a:ext cx="11204087" cy="492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	</a:t>
          </a:r>
          <a:r>
            <a:rPr lang="en-US" sz="1300" b="1" kern="1200" dirty="0"/>
            <a:t>Wash your hands thoroughly with soap and water before treating the wound.</a:t>
          </a:r>
        </a:p>
      </dsp:txBody>
      <dsp:txXfrm>
        <a:off x="0" y="1478105"/>
        <a:ext cx="11204087" cy="492441"/>
      </dsp:txXfrm>
    </dsp:sp>
    <dsp:sp modelId="{EC59D9B9-AF9F-43F4-A4F2-0DE91411BD06}">
      <dsp:nvSpPr>
        <dsp:cNvPr id="0" name=""/>
        <dsp:cNvSpPr/>
      </dsp:nvSpPr>
      <dsp:spPr>
        <a:xfrm>
          <a:off x="0" y="1970546"/>
          <a:ext cx="11204087" cy="0"/>
        </a:xfrm>
        <a:prstGeom prst="line">
          <a:avLst/>
        </a:prstGeom>
        <a:solidFill>
          <a:schemeClr val="accent2">
            <a:shade val="80000"/>
            <a:hueOff val="-151668"/>
            <a:satOff val="2837"/>
            <a:lumOff val="9040"/>
            <a:alphaOff val="0"/>
          </a:schemeClr>
        </a:solidFill>
        <a:ln w="19050" cap="flat" cmpd="sng" algn="ctr">
          <a:solidFill>
            <a:schemeClr val="accent2">
              <a:shade val="80000"/>
              <a:hueOff val="-151668"/>
              <a:satOff val="2837"/>
              <a:lumOff val="904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2402F0-68C1-455F-90C0-BA48F1477394}">
      <dsp:nvSpPr>
        <dsp:cNvPr id="0" name=""/>
        <dsp:cNvSpPr/>
      </dsp:nvSpPr>
      <dsp:spPr>
        <a:xfrm>
          <a:off x="0" y="1970546"/>
          <a:ext cx="11204087" cy="492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a:t>
          </a:r>
          <a:r>
            <a:rPr lang="en-US" sz="1300" b="1" kern="1200" dirty="0"/>
            <a:t>	If the wound is bleeding, put on latex gloves if you have them</a:t>
          </a:r>
          <a:r>
            <a:rPr lang="en-US" sz="1300" kern="1200" dirty="0"/>
            <a:t>.</a:t>
          </a:r>
        </a:p>
      </dsp:txBody>
      <dsp:txXfrm>
        <a:off x="0" y="1970546"/>
        <a:ext cx="11204087" cy="492441"/>
      </dsp:txXfrm>
    </dsp:sp>
    <dsp:sp modelId="{4A21B97E-8DA5-4796-95B6-F999D983EB3B}">
      <dsp:nvSpPr>
        <dsp:cNvPr id="0" name=""/>
        <dsp:cNvSpPr/>
      </dsp:nvSpPr>
      <dsp:spPr>
        <a:xfrm>
          <a:off x="0" y="2462988"/>
          <a:ext cx="11204087" cy="0"/>
        </a:xfrm>
        <a:prstGeom prst="line">
          <a:avLst/>
        </a:prstGeom>
        <a:solidFill>
          <a:schemeClr val="accent2">
            <a:shade val="80000"/>
            <a:hueOff val="-189585"/>
            <a:satOff val="3546"/>
            <a:lumOff val="11300"/>
            <a:alphaOff val="0"/>
          </a:schemeClr>
        </a:solidFill>
        <a:ln w="19050" cap="flat" cmpd="sng" algn="ctr">
          <a:solidFill>
            <a:schemeClr val="accent2">
              <a:shade val="80000"/>
              <a:hueOff val="-189585"/>
              <a:satOff val="3546"/>
              <a:lumOff val="1130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E613CE-90B2-4CF3-8DF7-2175A78486B2}">
      <dsp:nvSpPr>
        <dsp:cNvPr id="0" name=""/>
        <dsp:cNvSpPr/>
      </dsp:nvSpPr>
      <dsp:spPr>
        <a:xfrm>
          <a:off x="0" y="2462988"/>
          <a:ext cx="11204087" cy="492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	</a:t>
          </a:r>
          <a:r>
            <a:rPr lang="en-US" sz="1300" b="1" kern="1200" dirty="0"/>
            <a:t>Wash your hands again afterward</a:t>
          </a:r>
          <a:r>
            <a:rPr lang="en-US" sz="1300" kern="1200" dirty="0"/>
            <a:t>.</a:t>
          </a:r>
        </a:p>
      </dsp:txBody>
      <dsp:txXfrm>
        <a:off x="0" y="2462988"/>
        <a:ext cx="11204087" cy="492441"/>
      </dsp:txXfrm>
    </dsp:sp>
    <dsp:sp modelId="{C6628BE0-01A5-4B46-9DCB-35B10EB0DE12}">
      <dsp:nvSpPr>
        <dsp:cNvPr id="0" name=""/>
        <dsp:cNvSpPr/>
      </dsp:nvSpPr>
      <dsp:spPr>
        <a:xfrm>
          <a:off x="0" y="2955429"/>
          <a:ext cx="11204087" cy="0"/>
        </a:xfrm>
        <a:prstGeom prst="line">
          <a:avLst/>
        </a:prstGeom>
        <a:solidFill>
          <a:schemeClr val="accent2">
            <a:shade val="80000"/>
            <a:hueOff val="-227502"/>
            <a:satOff val="4255"/>
            <a:lumOff val="13560"/>
            <a:alphaOff val="0"/>
          </a:schemeClr>
        </a:solidFill>
        <a:ln w="19050" cap="flat" cmpd="sng" algn="ctr">
          <a:solidFill>
            <a:schemeClr val="accent2">
              <a:shade val="80000"/>
              <a:hueOff val="-227502"/>
              <a:satOff val="4255"/>
              <a:lumOff val="1356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BC025C-BD25-4DB1-B4F1-706C842A084A}">
      <dsp:nvSpPr>
        <dsp:cNvPr id="0" name=""/>
        <dsp:cNvSpPr/>
      </dsp:nvSpPr>
      <dsp:spPr>
        <a:xfrm>
          <a:off x="0" y="2955429"/>
          <a:ext cx="11204087" cy="492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1" kern="1200" dirty="0"/>
            <a:t>To care for the wound:</a:t>
          </a:r>
        </a:p>
      </dsp:txBody>
      <dsp:txXfrm>
        <a:off x="0" y="2955429"/>
        <a:ext cx="11204087" cy="492441"/>
      </dsp:txXfrm>
    </dsp:sp>
    <dsp:sp modelId="{4C222616-DBC0-40C4-B3B5-EA88A4D90827}">
      <dsp:nvSpPr>
        <dsp:cNvPr id="0" name=""/>
        <dsp:cNvSpPr/>
      </dsp:nvSpPr>
      <dsp:spPr>
        <a:xfrm>
          <a:off x="0" y="3447870"/>
          <a:ext cx="11204087" cy="0"/>
        </a:xfrm>
        <a:prstGeom prst="line">
          <a:avLst/>
        </a:prstGeom>
        <a:solidFill>
          <a:schemeClr val="accent2">
            <a:shade val="80000"/>
            <a:hueOff val="-265419"/>
            <a:satOff val="4964"/>
            <a:lumOff val="15821"/>
            <a:alphaOff val="0"/>
          </a:schemeClr>
        </a:solidFill>
        <a:ln w="19050" cap="flat" cmpd="sng" algn="ctr">
          <a:solidFill>
            <a:schemeClr val="accent2">
              <a:shade val="80000"/>
              <a:hueOff val="-265419"/>
              <a:satOff val="4964"/>
              <a:lumOff val="1582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787AD2-4775-4B6A-AD6D-98F2576BD8FD}">
      <dsp:nvSpPr>
        <dsp:cNvPr id="0" name=""/>
        <dsp:cNvSpPr/>
      </dsp:nvSpPr>
      <dsp:spPr>
        <a:xfrm>
          <a:off x="0" y="3447870"/>
          <a:ext cx="11204087" cy="492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	</a:t>
          </a:r>
          <a:r>
            <a:rPr lang="en-US" sz="1300" b="1" kern="1200" dirty="0"/>
            <a:t>Stop the wound from bleeding by applying direct pressure with a clean, dry cloth</a:t>
          </a:r>
          <a:r>
            <a:rPr lang="en-US" sz="1300" kern="1200" dirty="0"/>
            <a:t>.</a:t>
          </a:r>
        </a:p>
      </dsp:txBody>
      <dsp:txXfrm>
        <a:off x="0" y="3447870"/>
        <a:ext cx="11204087" cy="492441"/>
      </dsp:txXfrm>
    </dsp:sp>
    <dsp:sp modelId="{F2EDF003-B6AA-4532-A998-0ED9E4E771AE}">
      <dsp:nvSpPr>
        <dsp:cNvPr id="0" name=""/>
        <dsp:cNvSpPr/>
      </dsp:nvSpPr>
      <dsp:spPr>
        <a:xfrm>
          <a:off x="0" y="3940311"/>
          <a:ext cx="11204087" cy="0"/>
        </a:xfrm>
        <a:prstGeom prst="line">
          <a:avLst/>
        </a:prstGeom>
        <a:solidFill>
          <a:schemeClr val="accent2">
            <a:shade val="80000"/>
            <a:hueOff val="-303336"/>
            <a:satOff val="5673"/>
            <a:lumOff val="18081"/>
            <a:alphaOff val="0"/>
          </a:schemeClr>
        </a:solidFill>
        <a:ln w="19050" cap="flat" cmpd="sng" algn="ctr">
          <a:solidFill>
            <a:schemeClr val="accent2">
              <a:shade val="80000"/>
              <a:hueOff val="-303336"/>
              <a:satOff val="5673"/>
              <a:lumOff val="1808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973EC7-F2A6-4255-9C59-6DD41810CAB3}">
      <dsp:nvSpPr>
        <dsp:cNvPr id="0" name=""/>
        <dsp:cNvSpPr/>
      </dsp:nvSpPr>
      <dsp:spPr>
        <a:xfrm>
          <a:off x="0" y="3940311"/>
          <a:ext cx="11204087" cy="492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	</a:t>
          </a:r>
          <a:r>
            <a:rPr lang="en-US" sz="1300" b="1" kern="1200" dirty="0"/>
            <a:t>Wash the wound. Use mild soap and warm, running water. Rinse the bite for 3 to 5 minutes</a:t>
          </a:r>
          <a:r>
            <a:rPr lang="en-US" sz="1300" kern="1200" dirty="0"/>
            <a:t>.</a:t>
          </a:r>
        </a:p>
      </dsp:txBody>
      <dsp:txXfrm>
        <a:off x="0" y="3940311"/>
        <a:ext cx="11204087" cy="492441"/>
      </dsp:txXfrm>
    </dsp:sp>
    <dsp:sp modelId="{ED336C6B-562E-4E02-8E80-A6435FF29078}">
      <dsp:nvSpPr>
        <dsp:cNvPr id="0" name=""/>
        <dsp:cNvSpPr/>
      </dsp:nvSpPr>
      <dsp:spPr>
        <a:xfrm>
          <a:off x="0" y="4432753"/>
          <a:ext cx="11204087" cy="0"/>
        </a:xfrm>
        <a:prstGeom prst="line">
          <a:avLst/>
        </a:prstGeom>
        <a:solidFill>
          <a:schemeClr val="accent2">
            <a:shade val="80000"/>
            <a:hueOff val="-341253"/>
            <a:satOff val="6382"/>
            <a:lumOff val="20341"/>
            <a:alphaOff val="0"/>
          </a:schemeClr>
        </a:solidFill>
        <a:ln w="19050" cap="flat" cmpd="sng" algn="ctr">
          <a:solidFill>
            <a:schemeClr val="accent2">
              <a:shade val="80000"/>
              <a:hueOff val="-341253"/>
              <a:satOff val="6382"/>
              <a:lumOff val="2034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39BAB5-20FA-459A-8052-485633FF45F6}">
      <dsp:nvSpPr>
        <dsp:cNvPr id="0" name=""/>
        <dsp:cNvSpPr/>
      </dsp:nvSpPr>
      <dsp:spPr>
        <a:xfrm>
          <a:off x="0" y="4432753"/>
          <a:ext cx="11204087" cy="492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	</a:t>
          </a:r>
          <a:r>
            <a:rPr lang="en-US" sz="1300" b="1" kern="1200" dirty="0"/>
            <a:t>Apply an antibacterial ointment to the wound. This may help reduce the risk for infection.</a:t>
          </a:r>
        </a:p>
      </dsp:txBody>
      <dsp:txXfrm>
        <a:off x="0" y="4432753"/>
        <a:ext cx="11204087" cy="492441"/>
      </dsp:txXfrm>
    </dsp:sp>
    <dsp:sp modelId="{E38FB47F-81ED-4D6F-A1A6-371164F2DF7A}">
      <dsp:nvSpPr>
        <dsp:cNvPr id="0" name=""/>
        <dsp:cNvSpPr/>
      </dsp:nvSpPr>
      <dsp:spPr>
        <a:xfrm>
          <a:off x="0" y="4925194"/>
          <a:ext cx="11204087" cy="0"/>
        </a:xfrm>
        <a:prstGeom prst="line">
          <a:avLst/>
        </a:prstGeom>
        <a:solidFill>
          <a:schemeClr val="accent2">
            <a:shade val="80000"/>
            <a:hueOff val="-379170"/>
            <a:satOff val="7092"/>
            <a:lumOff val="22601"/>
            <a:alphaOff val="0"/>
          </a:schemeClr>
        </a:solidFill>
        <a:ln w="19050" cap="flat" cmpd="sng" algn="ctr">
          <a:solidFill>
            <a:schemeClr val="accent2">
              <a:shade val="80000"/>
              <a:hueOff val="-379170"/>
              <a:satOff val="7092"/>
              <a:lumOff val="2260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42856C-D733-406D-BB2B-7ADFB94B2570}">
      <dsp:nvSpPr>
        <dsp:cNvPr id="0" name=""/>
        <dsp:cNvSpPr/>
      </dsp:nvSpPr>
      <dsp:spPr>
        <a:xfrm>
          <a:off x="0" y="4925194"/>
          <a:ext cx="11204087" cy="492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a:t>
          </a:r>
          <a:r>
            <a:rPr lang="en-US" sz="1300" b="1" kern="1200" dirty="0"/>
            <a:t>	Put on a dry, sterile bandage</a:t>
          </a:r>
          <a:r>
            <a:rPr lang="en-US" sz="1300" kern="1200" dirty="0"/>
            <a:t>.</a:t>
          </a:r>
        </a:p>
      </dsp:txBody>
      <dsp:txXfrm>
        <a:off x="0" y="4925194"/>
        <a:ext cx="11204087" cy="492441"/>
      </dsp:txXfrm>
    </dsp:sp>
    <dsp:sp modelId="{242E520F-B514-4BA7-B912-F0BA0E4A6AF2}">
      <dsp:nvSpPr>
        <dsp:cNvPr id="0" name=""/>
        <dsp:cNvSpPr/>
      </dsp:nvSpPr>
      <dsp:spPr>
        <a:xfrm>
          <a:off x="0" y="5417635"/>
          <a:ext cx="11204087" cy="0"/>
        </a:xfrm>
        <a:prstGeom prst="line">
          <a:avLst/>
        </a:prstGeom>
        <a:solidFill>
          <a:schemeClr val="accent2">
            <a:shade val="80000"/>
            <a:hueOff val="-417087"/>
            <a:satOff val="7801"/>
            <a:lumOff val="24861"/>
            <a:alphaOff val="0"/>
          </a:schemeClr>
        </a:solidFill>
        <a:ln w="19050" cap="flat" cmpd="sng" algn="ctr">
          <a:solidFill>
            <a:schemeClr val="accent2">
              <a:shade val="80000"/>
              <a:hueOff val="-417087"/>
              <a:satOff val="7801"/>
              <a:lumOff val="248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858446-B251-404B-917F-43A563258E64}">
      <dsp:nvSpPr>
        <dsp:cNvPr id="0" name=""/>
        <dsp:cNvSpPr/>
      </dsp:nvSpPr>
      <dsp:spPr>
        <a:xfrm>
          <a:off x="0" y="5417635"/>
          <a:ext cx="11204087" cy="492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a:t>
          </a:r>
          <a:r>
            <a:rPr lang="en-US" sz="1300" b="1" kern="1200" dirty="0"/>
            <a:t>	If the bite is on the neck, head, face, hand, fingers, or feet, call your provider right away.</a:t>
          </a:r>
        </a:p>
      </dsp:txBody>
      <dsp:txXfrm>
        <a:off x="0" y="5417635"/>
        <a:ext cx="11204087" cy="492441"/>
      </dsp:txXfrm>
    </dsp:sp>
    <dsp:sp modelId="{46FD0ABB-DF09-4B70-AE06-93FF7E9D8994}">
      <dsp:nvSpPr>
        <dsp:cNvPr id="0" name=""/>
        <dsp:cNvSpPr/>
      </dsp:nvSpPr>
      <dsp:spPr>
        <a:xfrm>
          <a:off x="0" y="5910077"/>
          <a:ext cx="11204087" cy="0"/>
        </a:xfrm>
        <a:prstGeom prst="line">
          <a:avLst/>
        </a:prstGeom>
        <a:solidFill>
          <a:schemeClr val="accent2">
            <a:shade val="80000"/>
            <a:hueOff val="-455004"/>
            <a:satOff val="8510"/>
            <a:lumOff val="27121"/>
            <a:alphaOff val="0"/>
          </a:schemeClr>
        </a:solidFill>
        <a:ln w="19050" cap="flat" cmpd="sng" algn="ctr">
          <a:solidFill>
            <a:schemeClr val="accent2">
              <a:shade val="80000"/>
              <a:hueOff val="-455004"/>
              <a:satOff val="8510"/>
              <a:lumOff val="2712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C44C7D-A1B8-45C2-9E1C-199049D09ED9}">
      <dsp:nvSpPr>
        <dsp:cNvPr id="0" name=""/>
        <dsp:cNvSpPr/>
      </dsp:nvSpPr>
      <dsp:spPr>
        <a:xfrm>
          <a:off x="0" y="5910077"/>
          <a:ext cx="11204087" cy="492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66725">
            <a:lnSpc>
              <a:spcPct val="90000"/>
            </a:lnSpc>
            <a:spcBef>
              <a:spcPct val="0"/>
            </a:spcBef>
            <a:spcAft>
              <a:spcPct val="35000"/>
            </a:spcAft>
            <a:buNone/>
          </a:pPr>
          <a:r>
            <a:rPr lang="en-US" sz="1050" kern="1200"/>
            <a:t>•	</a:t>
          </a:r>
          <a:r>
            <a:rPr lang="en-US" sz="1050" b="1" kern="1200"/>
            <a:t>For deeper wounds, you may need stitches. The provider may give you a tetanus shot if you have not had one in the last 5 years. You may also need to take antibiotics. If there is an infection that has spread, you may receive antibiotics through a vein (IV). For a bad bite, you may need surgery to repair the damage.</a:t>
          </a:r>
          <a:endParaRPr lang="en-US" sz="1050" b="1" kern="1200" dirty="0"/>
        </a:p>
      </dsp:txBody>
      <dsp:txXfrm>
        <a:off x="0" y="5910077"/>
        <a:ext cx="11204087" cy="49244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20CFBA-FC28-4A88-9F6E-7A1B1D6CF4BE}">
      <dsp:nvSpPr>
        <dsp:cNvPr id="0" name=""/>
        <dsp:cNvSpPr/>
      </dsp:nvSpPr>
      <dsp:spPr>
        <a:xfrm>
          <a:off x="0" y="119831"/>
          <a:ext cx="5813009" cy="1738912"/>
        </a:xfrm>
        <a:prstGeom prst="roundRect">
          <a:avLst/>
        </a:prstGeom>
        <a:solidFill>
          <a:schemeClr val="accent2">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chemeClr val="tx1"/>
              </a:solidFill>
            </a:rPr>
            <a:t>Bat encounters and bat bites:</a:t>
          </a:r>
          <a:endParaRPr lang="en-US" sz="2800" kern="1200" dirty="0">
            <a:solidFill>
              <a:schemeClr val="tx1"/>
            </a:solidFill>
          </a:endParaRPr>
        </a:p>
      </dsp:txBody>
      <dsp:txXfrm>
        <a:off x="84887" y="204718"/>
        <a:ext cx="5643235" cy="1569138"/>
      </dsp:txXfrm>
    </dsp:sp>
    <dsp:sp modelId="{7430939E-9AF3-41DE-BE66-781A910EDC28}">
      <dsp:nvSpPr>
        <dsp:cNvPr id="0" name=""/>
        <dsp:cNvSpPr/>
      </dsp:nvSpPr>
      <dsp:spPr>
        <a:xfrm>
          <a:off x="0" y="1916344"/>
          <a:ext cx="5813009" cy="1738912"/>
        </a:xfrm>
        <a:prstGeom prst="roundRect">
          <a:avLst/>
        </a:prstGeom>
        <a:solidFill>
          <a:schemeClr val="accent2">
            <a:shade val="80000"/>
            <a:hueOff val="-227502"/>
            <a:satOff val="4255"/>
            <a:lumOff val="1356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Most people who have been bitten by a bat report a stinging or needle prick sensation. However, bat bites may not be noticed, especially if someone is asleep, and bat bites may leave little or no evidence of a wound or puncture. </a:t>
          </a:r>
        </a:p>
      </dsp:txBody>
      <dsp:txXfrm>
        <a:off x="84887" y="2001231"/>
        <a:ext cx="5643235" cy="1569138"/>
      </dsp:txXfrm>
    </dsp:sp>
    <dsp:sp modelId="{10C5274D-3B0D-4203-B1E5-F9C5E5370821}">
      <dsp:nvSpPr>
        <dsp:cNvPr id="0" name=""/>
        <dsp:cNvSpPr/>
      </dsp:nvSpPr>
      <dsp:spPr>
        <a:xfrm>
          <a:off x="0" y="3712856"/>
          <a:ext cx="5813009" cy="1738912"/>
        </a:xfrm>
        <a:prstGeom prst="roundRect">
          <a:avLst/>
        </a:prstGeom>
        <a:solidFill>
          <a:schemeClr val="accent2">
            <a:shade val="80000"/>
            <a:hueOff val="-455004"/>
            <a:satOff val="8510"/>
            <a:lumOff val="2712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Therefore, if there is any chance that there was physical contact with a bat, the bat should be tested for rabies. If the bat is not available for testing, then rabies post-exposure prophylaxis (PEP) should be administered.</a:t>
          </a:r>
        </a:p>
      </dsp:txBody>
      <dsp:txXfrm>
        <a:off x="84887" y="3797743"/>
        <a:ext cx="5643235" cy="156913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D0E563-3979-4171-9482-272B1540106D}">
      <dsp:nvSpPr>
        <dsp:cNvPr id="0" name=""/>
        <dsp:cNvSpPr/>
      </dsp:nvSpPr>
      <dsp:spPr>
        <a:xfrm>
          <a:off x="569622" y="17770"/>
          <a:ext cx="1009184" cy="1009184"/>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E24395-9A0B-490F-91A6-7A12F9B45099}">
      <dsp:nvSpPr>
        <dsp:cNvPr id="0" name=""/>
        <dsp:cNvSpPr/>
      </dsp:nvSpPr>
      <dsp:spPr>
        <a:xfrm>
          <a:off x="781550" y="229698"/>
          <a:ext cx="585326" cy="5853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42CDF6-DF4B-4F9F-A835-0F94A4C14EA7}">
      <dsp:nvSpPr>
        <dsp:cNvPr id="0" name=""/>
        <dsp:cNvSpPr/>
      </dsp:nvSpPr>
      <dsp:spPr>
        <a:xfrm>
          <a:off x="1795059" y="17770"/>
          <a:ext cx="2378790" cy="10091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dirty="0">
              <a:latin typeface="Century Gothic"/>
              <a:ea typeface="+mn-ea"/>
              <a:cs typeface="+mn-cs"/>
            </a:rPr>
            <a:t>The 333 rule is a common and informal technique for coping with anxiety. Its purpose is to help you ground yourself and calm down in a moment where you are feeling particularly anxious or overwhelmed.</a:t>
          </a:r>
        </a:p>
      </dsp:txBody>
      <dsp:txXfrm>
        <a:off x="1795059" y="17770"/>
        <a:ext cx="2378790" cy="1009184"/>
      </dsp:txXfrm>
    </dsp:sp>
    <dsp:sp modelId="{F04B57F6-51C9-4A8D-BAE0-BCDC2FCEC199}">
      <dsp:nvSpPr>
        <dsp:cNvPr id="0" name=""/>
        <dsp:cNvSpPr/>
      </dsp:nvSpPr>
      <dsp:spPr>
        <a:xfrm>
          <a:off x="4588337" y="17770"/>
          <a:ext cx="1009184" cy="1009184"/>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326B09-19EA-4E25-A2CB-5C9FAB4773ED}">
      <dsp:nvSpPr>
        <dsp:cNvPr id="0" name=""/>
        <dsp:cNvSpPr/>
      </dsp:nvSpPr>
      <dsp:spPr>
        <a:xfrm>
          <a:off x="4800265" y="229698"/>
          <a:ext cx="585326" cy="5853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DD938E-EBD7-4437-B951-123FA0D0EECF}">
      <dsp:nvSpPr>
        <dsp:cNvPr id="0" name=""/>
        <dsp:cNvSpPr/>
      </dsp:nvSpPr>
      <dsp:spPr>
        <a:xfrm>
          <a:off x="5813774" y="17770"/>
          <a:ext cx="2378790" cy="10091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a:latin typeface="Century Gothic"/>
              <a:ea typeface="+mn-ea"/>
              <a:cs typeface="+mn-cs"/>
            </a:rPr>
            <a:t>The 333 rule involves looking around your current environment and:</a:t>
          </a:r>
        </a:p>
      </dsp:txBody>
      <dsp:txXfrm>
        <a:off x="5813774" y="17770"/>
        <a:ext cx="2378790" cy="1009184"/>
      </dsp:txXfrm>
    </dsp:sp>
    <dsp:sp modelId="{03DD87A8-D819-4606-8135-56C337A5BC1B}">
      <dsp:nvSpPr>
        <dsp:cNvPr id="0" name=""/>
        <dsp:cNvSpPr/>
      </dsp:nvSpPr>
      <dsp:spPr>
        <a:xfrm>
          <a:off x="569622" y="1815932"/>
          <a:ext cx="1009184" cy="1009184"/>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F96886-5CF8-4B01-BF22-980527F1FDF1}">
      <dsp:nvSpPr>
        <dsp:cNvPr id="0" name=""/>
        <dsp:cNvSpPr/>
      </dsp:nvSpPr>
      <dsp:spPr>
        <a:xfrm>
          <a:off x="781550" y="2027861"/>
          <a:ext cx="585326" cy="5853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080130-81DD-4A19-B5DB-75AF3C970352}">
      <dsp:nvSpPr>
        <dsp:cNvPr id="0" name=""/>
        <dsp:cNvSpPr/>
      </dsp:nvSpPr>
      <dsp:spPr>
        <a:xfrm>
          <a:off x="1795059" y="1815932"/>
          <a:ext cx="2378790" cy="10091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a:latin typeface="Century Gothic"/>
              <a:ea typeface="+mn-ea"/>
              <a:cs typeface="+mn-cs"/>
            </a:rPr>
            <a:t>naming 3 things you see</a:t>
          </a:r>
          <a:endParaRPr lang="en-US" sz="1100" kern="1200" dirty="0">
            <a:latin typeface="Century Gothic"/>
            <a:ea typeface="+mn-ea"/>
            <a:cs typeface="+mn-cs"/>
          </a:endParaRPr>
        </a:p>
      </dsp:txBody>
      <dsp:txXfrm>
        <a:off x="1795059" y="1815932"/>
        <a:ext cx="2378790" cy="1009184"/>
      </dsp:txXfrm>
    </dsp:sp>
    <dsp:sp modelId="{2DD3BD9F-042A-421A-8861-73F453030F48}">
      <dsp:nvSpPr>
        <dsp:cNvPr id="0" name=""/>
        <dsp:cNvSpPr/>
      </dsp:nvSpPr>
      <dsp:spPr>
        <a:xfrm>
          <a:off x="4588337" y="1815932"/>
          <a:ext cx="1009184" cy="1009184"/>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720360-1AD1-4526-9775-A82F66821DE2}">
      <dsp:nvSpPr>
        <dsp:cNvPr id="0" name=""/>
        <dsp:cNvSpPr/>
      </dsp:nvSpPr>
      <dsp:spPr>
        <a:xfrm>
          <a:off x="4800265" y="2027861"/>
          <a:ext cx="585326" cy="58532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2586A7-7823-4256-8E18-B5B7BD101067}">
      <dsp:nvSpPr>
        <dsp:cNvPr id="0" name=""/>
        <dsp:cNvSpPr/>
      </dsp:nvSpPr>
      <dsp:spPr>
        <a:xfrm>
          <a:off x="5813774" y="1815932"/>
          <a:ext cx="2378790" cy="10091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a:latin typeface="Century Gothic"/>
              <a:ea typeface="+mn-ea"/>
              <a:cs typeface="+mn-cs"/>
            </a:rPr>
            <a:t>identifying 3 sounds you hear</a:t>
          </a:r>
          <a:endParaRPr lang="en-US" sz="1100" kern="1200" dirty="0">
            <a:latin typeface="Century Gothic"/>
            <a:ea typeface="+mn-ea"/>
            <a:cs typeface="+mn-cs"/>
          </a:endParaRPr>
        </a:p>
      </dsp:txBody>
      <dsp:txXfrm>
        <a:off x="5813774" y="1815932"/>
        <a:ext cx="2378790" cy="1009184"/>
      </dsp:txXfrm>
    </dsp:sp>
    <dsp:sp modelId="{D7B562D1-1CEE-4412-AF21-DA5659A58747}">
      <dsp:nvSpPr>
        <dsp:cNvPr id="0" name=""/>
        <dsp:cNvSpPr/>
      </dsp:nvSpPr>
      <dsp:spPr>
        <a:xfrm>
          <a:off x="569622" y="3614094"/>
          <a:ext cx="1009184" cy="1009184"/>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EFC1AA-ED62-45FB-A663-F3374CA6F3DC}">
      <dsp:nvSpPr>
        <dsp:cNvPr id="0" name=""/>
        <dsp:cNvSpPr/>
      </dsp:nvSpPr>
      <dsp:spPr>
        <a:xfrm>
          <a:off x="781550" y="3826023"/>
          <a:ext cx="585326" cy="58532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B4A7EF-8320-4B11-A81F-6FA124520635}">
      <dsp:nvSpPr>
        <dsp:cNvPr id="0" name=""/>
        <dsp:cNvSpPr/>
      </dsp:nvSpPr>
      <dsp:spPr>
        <a:xfrm>
          <a:off x="1795059" y="3614094"/>
          <a:ext cx="2378790" cy="10091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a:latin typeface="Century Gothic"/>
              <a:ea typeface="+mn-ea"/>
              <a:cs typeface="+mn-cs"/>
            </a:rPr>
            <a:t>moving or touching 3 things, such as your limbs or external objects</a:t>
          </a:r>
          <a:endParaRPr lang="en-US" sz="1100" kern="1200" dirty="0">
            <a:latin typeface="Century Gothic"/>
            <a:ea typeface="+mn-ea"/>
            <a:cs typeface="+mn-cs"/>
          </a:endParaRPr>
        </a:p>
      </dsp:txBody>
      <dsp:txXfrm>
        <a:off x="1795059" y="3614094"/>
        <a:ext cx="2378790" cy="1009184"/>
      </dsp:txXfrm>
    </dsp:sp>
    <dsp:sp modelId="{4916B550-9B7D-48C0-B196-328FB8950FC8}">
      <dsp:nvSpPr>
        <dsp:cNvPr id="0" name=""/>
        <dsp:cNvSpPr/>
      </dsp:nvSpPr>
      <dsp:spPr>
        <a:xfrm>
          <a:off x="4588337" y="3614094"/>
          <a:ext cx="1009184" cy="1009184"/>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79CCAF-174F-4616-8756-B033533300F1}">
      <dsp:nvSpPr>
        <dsp:cNvPr id="0" name=""/>
        <dsp:cNvSpPr/>
      </dsp:nvSpPr>
      <dsp:spPr>
        <a:xfrm>
          <a:off x="4800265" y="3826023"/>
          <a:ext cx="585326" cy="585326"/>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2E5949-0498-44D2-B9EE-3082408ED451}">
      <dsp:nvSpPr>
        <dsp:cNvPr id="0" name=""/>
        <dsp:cNvSpPr/>
      </dsp:nvSpPr>
      <dsp:spPr>
        <a:xfrm>
          <a:off x="5813774" y="3614094"/>
          <a:ext cx="2378790" cy="10091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a:latin typeface="Century Gothic"/>
              <a:ea typeface="+mn-ea"/>
              <a:cs typeface="+mn-cs"/>
            </a:rPr>
            <a:t>You should start to feel better in a few minutes. You may feel tired afterwards.</a:t>
          </a:r>
        </a:p>
      </dsp:txBody>
      <dsp:txXfrm>
        <a:off x="5813774" y="3614094"/>
        <a:ext cx="2378790" cy="10091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495A8E-91D6-458E-AC77-15A81CCCA7BE}">
      <dsp:nvSpPr>
        <dsp:cNvPr id="0" name=""/>
        <dsp:cNvSpPr/>
      </dsp:nvSpPr>
      <dsp:spPr>
        <a:xfrm>
          <a:off x="1441" y="193461"/>
          <a:ext cx="881507" cy="88150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CD9F1359-AFCE-40D4-A196-17E4407B6D87}">
      <dsp:nvSpPr>
        <dsp:cNvPr id="0" name=""/>
        <dsp:cNvSpPr/>
      </dsp:nvSpPr>
      <dsp:spPr>
        <a:xfrm>
          <a:off x="1441" y="1328313"/>
          <a:ext cx="2518593" cy="377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defRPr b="1"/>
          </a:pPr>
          <a:r>
            <a:rPr lang="en-US" sz="1800" b="1" kern="1200"/>
            <a:t>Safety:</a:t>
          </a:r>
          <a:endParaRPr lang="en-US" sz="1800" kern="1200"/>
        </a:p>
      </dsp:txBody>
      <dsp:txXfrm>
        <a:off x="1441" y="1328313"/>
        <a:ext cx="2518593" cy="377789"/>
      </dsp:txXfrm>
    </dsp:sp>
    <dsp:sp modelId="{61D474DB-7AB6-47B1-8D59-33273F060785}">
      <dsp:nvSpPr>
        <dsp:cNvPr id="0" name=""/>
        <dsp:cNvSpPr/>
      </dsp:nvSpPr>
      <dsp:spPr>
        <a:xfrm>
          <a:off x="1441" y="1823936"/>
          <a:ext cx="2518593" cy="4261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b="0" kern="1200" dirty="0"/>
            <a:t>Always ensure your safety first. You may be the only one who knows how to administer first aid. </a:t>
          </a:r>
        </a:p>
        <a:p>
          <a:pPr marL="0" lvl="0" indent="0" algn="l" defTabSz="711200">
            <a:lnSpc>
              <a:spcPct val="100000"/>
            </a:lnSpc>
            <a:spcBef>
              <a:spcPct val="0"/>
            </a:spcBef>
            <a:spcAft>
              <a:spcPct val="35000"/>
            </a:spcAft>
            <a:buNone/>
          </a:pPr>
          <a:r>
            <a:rPr lang="en-US" sz="1600" b="0" kern="1200" dirty="0"/>
            <a:t>If you need to move away from danger, you can try to take the injured with you if safe enough to do so.</a:t>
          </a:r>
        </a:p>
        <a:p>
          <a:pPr marL="0" lvl="0" indent="0" algn="l" defTabSz="711200">
            <a:lnSpc>
              <a:spcPct val="100000"/>
            </a:lnSpc>
            <a:spcBef>
              <a:spcPct val="0"/>
            </a:spcBef>
            <a:spcAft>
              <a:spcPct val="35000"/>
            </a:spcAft>
            <a:buNone/>
          </a:pPr>
          <a:r>
            <a:rPr lang="en-US" sz="1600" b="0" kern="1200" dirty="0"/>
            <a:t>If it’s unsafe, wait for emergency services</a:t>
          </a:r>
          <a:r>
            <a:rPr lang="en-US" sz="1600" b="1" kern="1200" dirty="0"/>
            <a:t>. </a:t>
          </a:r>
          <a:endParaRPr lang="en-US" sz="1600" kern="1200" dirty="0"/>
        </a:p>
      </dsp:txBody>
      <dsp:txXfrm>
        <a:off x="1441" y="1823936"/>
        <a:ext cx="2518593" cy="4261243"/>
      </dsp:txXfrm>
    </dsp:sp>
    <dsp:sp modelId="{21B6BEAA-59FF-4403-A71A-13E1020033A7}">
      <dsp:nvSpPr>
        <dsp:cNvPr id="0" name=""/>
        <dsp:cNvSpPr/>
      </dsp:nvSpPr>
      <dsp:spPr>
        <a:xfrm>
          <a:off x="2960789" y="193461"/>
          <a:ext cx="881507" cy="88150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10732E15-8A36-4E94-90D2-F393303A2B0D}">
      <dsp:nvSpPr>
        <dsp:cNvPr id="0" name=""/>
        <dsp:cNvSpPr/>
      </dsp:nvSpPr>
      <dsp:spPr>
        <a:xfrm>
          <a:off x="2960789" y="1328313"/>
          <a:ext cx="2518593" cy="377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defRPr b="1"/>
          </a:pPr>
          <a:r>
            <a:rPr lang="en-US" sz="1800" b="1" kern="1200"/>
            <a:t>Bloodborne pathogens:</a:t>
          </a:r>
          <a:endParaRPr lang="en-US" sz="1800" kern="1200"/>
        </a:p>
      </dsp:txBody>
      <dsp:txXfrm>
        <a:off x="2960789" y="1328313"/>
        <a:ext cx="2518593" cy="377789"/>
      </dsp:txXfrm>
    </dsp:sp>
    <dsp:sp modelId="{78197F85-A40C-47BC-824B-4731335AC71C}">
      <dsp:nvSpPr>
        <dsp:cNvPr id="0" name=""/>
        <dsp:cNvSpPr/>
      </dsp:nvSpPr>
      <dsp:spPr>
        <a:xfrm>
          <a:off x="2960789" y="1823936"/>
          <a:ext cx="2518593" cy="4261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b="0" kern="1200" dirty="0"/>
            <a:t>Any time you encounter any bodily fluid, you should wear personal protection equipment. Gloves, eye googles, face mask</a:t>
          </a:r>
        </a:p>
        <a:p>
          <a:pPr marL="0" lvl="0" indent="0" algn="l" defTabSz="711200">
            <a:lnSpc>
              <a:spcPct val="100000"/>
            </a:lnSpc>
            <a:spcBef>
              <a:spcPct val="0"/>
            </a:spcBef>
            <a:spcAft>
              <a:spcPct val="35000"/>
            </a:spcAft>
            <a:buNone/>
          </a:pPr>
          <a:r>
            <a:rPr lang="en-US" sz="1600" b="0" kern="1200" dirty="0"/>
            <a:t>If you get blood on you wash it off ASAP, let emergency services know that you were exposed and follow their instructions</a:t>
          </a:r>
          <a:r>
            <a:rPr lang="en-US" sz="1600" b="1" kern="1200" dirty="0"/>
            <a:t>. </a:t>
          </a:r>
          <a:endParaRPr lang="en-US" sz="1600" kern="1200" dirty="0"/>
        </a:p>
      </dsp:txBody>
      <dsp:txXfrm>
        <a:off x="2960789" y="1823936"/>
        <a:ext cx="2518593" cy="4261243"/>
      </dsp:txXfrm>
    </dsp:sp>
    <dsp:sp modelId="{55DA00A3-69D1-40DB-8B4F-39524B502E5B}">
      <dsp:nvSpPr>
        <dsp:cNvPr id="0" name=""/>
        <dsp:cNvSpPr/>
      </dsp:nvSpPr>
      <dsp:spPr>
        <a:xfrm>
          <a:off x="5920136" y="193461"/>
          <a:ext cx="881507" cy="88150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56F395DB-A888-4795-986B-1610F255AFDE}">
      <dsp:nvSpPr>
        <dsp:cNvPr id="0" name=""/>
        <dsp:cNvSpPr/>
      </dsp:nvSpPr>
      <dsp:spPr>
        <a:xfrm>
          <a:off x="5920136" y="1328313"/>
          <a:ext cx="2518593" cy="377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defRPr b="1"/>
          </a:pPr>
          <a:r>
            <a:rPr lang="en-US" sz="1800" b="1" kern="1200"/>
            <a:t>Medical awareness:</a:t>
          </a:r>
          <a:endParaRPr lang="en-US" sz="1800" kern="1200"/>
        </a:p>
      </dsp:txBody>
      <dsp:txXfrm>
        <a:off x="5920136" y="1328313"/>
        <a:ext cx="2518593" cy="377789"/>
      </dsp:txXfrm>
    </dsp:sp>
    <dsp:sp modelId="{8ADC2989-572E-4866-A174-1FFC2ECF0FF7}">
      <dsp:nvSpPr>
        <dsp:cNvPr id="0" name=""/>
        <dsp:cNvSpPr/>
      </dsp:nvSpPr>
      <dsp:spPr>
        <a:xfrm>
          <a:off x="5920136" y="1823936"/>
          <a:ext cx="2518593" cy="4261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b="0" kern="1200" dirty="0"/>
            <a:t>You should be aware of your own limits and medical needs and make sure you bring your proper medications. About 1 week’s worth is recommended </a:t>
          </a:r>
        </a:p>
        <a:p>
          <a:pPr marL="0" lvl="0" indent="0" algn="l" defTabSz="711200">
            <a:lnSpc>
              <a:spcPct val="100000"/>
            </a:lnSpc>
            <a:spcBef>
              <a:spcPct val="0"/>
            </a:spcBef>
            <a:spcAft>
              <a:spcPct val="35000"/>
            </a:spcAft>
            <a:buNone/>
          </a:pPr>
          <a:r>
            <a:rPr lang="en-US" sz="1600" b="0" kern="1200" dirty="0"/>
            <a:t>You should also be aware of your group’s limits and medical needs should you need to help them.</a:t>
          </a:r>
        </a:p>
        <a:p>
          <a:pPr marL="0" lvl="0" indent="0" algn="l" defTabSz="711200">
            <a:lnSpc>
              <a:spcPct val="100000"/>
            </a:lnSpc>
            <a:spcBef>
              <a:spcPct val="0"/>
            </a:spcBef>
            <a:spcAft>
              <a:spcPct val="35000"/>
            </a:spcAft>
            <a:buNone/>
          </a:pPr>
          <a:r>
            <a:rPr lang="en-US" sz="1600" b="0" kern="1200" dirty="0"/>
            <a:t>Make sure you know where your group's emergency medications are and that they know where yours are.</a:t>
          </a:r>
        </a:p>
        <a:p>
          <a:pPr marL="0" lvl="0" indent="0" algn="l" defTabSz="711200">
            <a:lnSpc>
              <a:spcPct val="100000"/>
            </a:lnSpc>
            <a:spcBef>
              <a:spcPct val="0"/>
            </a:spcBef>
            <a:spcAft>
              <a:spcPct val="35000"/>
            </a:spcAft>
            <a:buNone/>
          </a:pPr>
          <a:r>
            <a:rPr lang="en-US" sz="1600" b="0" kern="1200" dirty="0"/>
            <a:t>Medical info cards should be utilized. </a:t>
          </a:r>
        </a:p>
      </dsp:txBody>
      <dsp:txXfrm>
        <a:off x="5920136" y="1823936"/>
        <a:ext cx="2518593" cy="4261243"/>
      </dsp:txXfrm>
    </dsp:sp>
    <dsp:sp modelId="{AA3CF99F-87B8-48FC-995F-20788F7D7AB8}">
      <dsp:nvSpPr>
        <dsp:cNvPr id="0" name=""/>
        <dsp:cNvSpPr/>
      </dsp:nvSpPr>
      <dsp:spPr>
        <a:xfrm>
          <a:off x="8879484" y="193461"/>
          <a:ext cx="881507" cy="88150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5EB0324A-9324-4401-BDE4-F32F19B13C51}">
      <dsp:nvSpPr>
        <dsp:cNvPr id="0" name=""/>
        <dsp:cNvSpPr/>
      </dsp:nvSpPr>
      <dsp:spPr>
        <a:xfrm>
          <a:off x="8879484" y="1328313"/>
          <a:ext cx="2518593" cy="377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defRPr b="1"/>
          </a:pPr>
          <a:r>
            <a:rPr lang="en-US" sz="1800" b="1" kern="1200"/>
            <a:t>Good Samaritans Law:</a:t>
          </a:r>
          <a:endParaRPr lang="en-US" sz="1800" kern="1200"/>
        </a:p>
      </dsp:txBody>
      <dsp:txXfrm>
        <a:off x="8879484" y="1328313"/>
        <a:ext cx="2518593" cy="377789"/>
      </dsp:txXfrm>
    </dsp:sp>
    <dsp:sp modelId="{A446AC34-78C6-4D43-8C3E-69730720F069}">
      <dsp:nvSpPr>
        <dsp:cNvPr id="0" name=""/>
        <dsp:cNvSpPr/>
      </dsp:nvSpPr>
      <dsp:spPr>
        <a:xfrm>
          <a:off x="8879484" y="1823936"/>
          <a:ext cx="2518593" cy="4261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b="0" kern="1200" dirty="0"/>
            <a:t>This protects any volunteer giving aid to an injured person from being sued by that person. </a:t>
          </a:r>
        </a:p>
        <a:p>
          <a:pPr marL="0" lvl="0" indent="0" algn="l" defTabSz="711200">
            <a:lnSpc>
              <a:spcPct val="100000"/>
            </a:lnSpc>
            <a:spcBef>
              <a:spcPct val="0"/>
            </a:spcBef>
            <a:spcAft>
              <a:spcPct val="35000"/>
            </a:spcAft>
            <a:buNone/>
          </a:pPr>
          <a:r>
            <a:rPr lang="en-US" sz="1600" b="0" kern="1200" dirty="0"/>
            <a:t>Keynotes: obtain permission for any care you are giving, if possible, be cognizant of providing care in a non-reckless manner. </a:t>
          </a:r>
        </a:p>
      </dsp:txBody>
      <dsp:txXfrm>
        <a:off x="8879484" y="1823936"/>
        <a:ext cx="2518593" cy="42612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2B096A-E7B9-4423-82F1-FE290AF342A5}">
      <dsp:nvSpPr>
        <dsp:cNvPr id="0" name=""/>
        <dsp:cNvSpPr/>
      </dsp:nvSpPr>
      <dsp:spPr>
        <a:xfrm>
          <a:off x="0" y="1080567"/>
          <a:ext cx="2957512" cy="1878020"/>
        </a:xfrm>
        <a:prstGeom prst="roundRect">
          <a:avLst>
            <a:gd name="adj" fmla="val 10000"/>
          </a:avLst>
        </a:prstGeom>
        <a:gradFill rotWithShape="0">
          <a:gsLst>
            <a:gs pos="0">
              <a:schemeClr val="accent2">
                <a:shade val="60000"/>
                <a:hueOff val="0"/>
                <a:satOff val="0"/>
                <a:lumOff val="0"/>
                <a:alphaOff val="0"/>
                <a:satMod val="103000"/>
                <a:lumMod val="102000"/>
                <a:tint val="94000"/>
              </a:schemeClr>
            </a:gs>
            <a:gs pos="50000">
              <a:schemeClr val="accent2">
                <a:shade val="60000"/>
                <a:hueOff val="0"/>
                <a:satOff val="0"/>
                <a:lumOff val="0"/>
                <a:alphaOff val="0"/>
                <a:satMod val="110000"/>
                <a:lumMod val="100000"/>
                <a:shade val="100000"/>
              </a:schemeClr>
            </a:gs>
            <a:gs pos="100000">
              <a:schemeClr val="accent2">
                <a:shade val="6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97606EC-1CA8-4B7D-BA2E-E61228AFA6E4}">
      <dsp:nvSpPr>
        <dsp:cNvPr id="0" name=""/>
        <dsp:cNvSpPr/>
      </dsp:nvSpPr>
      <dsp:spPr>
        <a:xfrm>
          <a:off x="328612" y="1392749"/>
          <a:ext cx="2957512" cy="1878020"/>
        </a:xfrm>
        <a:prstGeom prst="roundRect">
          <a:avLst>
            <a:gd name="adj" fmla="val 10000"/>
          </a:avLst>
        </a:prstGeom>
        <a:solidFill>
          <a:schemeClr val="lt1">
            <a:alpha val="90000"/>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a:t>M.A.R.C.H.</a:t>
          </a:r>
        </a:p>
      </dsp:txBody>
      <dsp:txXfrm>
        <a:off x="383617" y="1447754"/>
        <a:ext cx="2847502" cy="1768010"/>
      </dsp:txXfrm>
    </dsp:sp>
    <dsp:sp modelId="{62F89551-9AD9-400E-8F1A-FFC29A802892}">
      <dsp:nvSpPr>
        <dsp:cNvPr id="0" name=""/>
        <dsp:cNvSpPr/>
      </dsp:nvSpPr>
      <dsp:spPr>
        <a:xfrm>
          <a:off x="3614737" y="1080567"/>
          <a:ext cx="2957512" cy="1878020"/>
        </a:xfrm>
        <a:prstGeom prst="roundRect">
          <a:avLst>
            <a:gd name="adj" fmla="val 10000"/>
          </a:avLst>
        </a:prstGeom>
        <a:gradFill rotWithShape="0">
          <a:gsLst>
            <a:gs pos="0">
              <a:schemeClr val="accent2">
                <a:shade val="60000"/>
                <a:hueOff val="0"/>
                <a:satOff val="0"/>
                <a:lumOff val="0"/>
                <a:alphaOff val="0"/>
                <a:satMod val="103000"/>
                <a:lumMod val="102000"/>
                <a:tint val="94000"/>
              </a:schemeClr>
            </a:gs>
            <a:gs pos="50000">
              <a:schemeClr val="accent2">
                <a:shade val="60000"/>
                <a:hueOff val="0"/>
                <a:satOff val="0"/>
                <a:lumOff val="0"/>
                <a:alphaOff val="0"/>
                <a:satMod val="110000"/>
                <a:lumMod val="100000"/>
                <a:shade val="100000"/>
              </a:schemeClr>
            </a:gs>
            <a:gs pos="100000">
              <a:schemeClr val="accent2">
                <a:shade val="6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3D9531F-C711-4686-BE4D-D27556FAECA0}">
      <dsp:nvSpPr>
        <dsp:cNvPr id="0" name=""/>
        <dsp:cNvSpPr/>
      </dsp:nvSpPr>
      <dsp:spPr>
        <a:xfrm>
          <a:off x="3943350" y="1392749"/>
          <a:ext cx="2957512" cy="1878020"/>
        </a:xfrm>
        <a:prstGeom prst="roundRect">
          <a:avLst>
            <a:gd name="adj" fmla="val 10000"/>
          </a:avLst>
        </a:prstGeom>
        <a:solidFill>
          <a:schemeClr val="lt1">
            <a:alpha val="90000"/>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a:t>O.P.Q.R.S.T.</a:t>
          </a:r>
        </a:p>
      </dsp:txBody>
      <dsp:txXfrm>
        <a:off x="3998355" y="1447754"/>
        <a:ext cx="2847502" cy="1768010"/>
      </dsp:txXfrm>
    </dsp:sp>
    <dsp:sp modelId="{64C3487B-3BA0-48FA-A358-BF3BAABB096F}">
      <dsp:nvSpPr>
        <dsp:cNvPr id="0" name=""/>
        <dsp:cNvSpPr/>
      </dsp:nvSpPr>
      <dsp:spPr>
        <a:xfrm>
          <a:off x="7229475" y="1080567"/>
          <a:ext cx="2957512" cy="1878020"/>
        </a:xfrm>
        <a:prstGeom prst="roundRect">
          <a:avLst>
            <a:gd name="adj" fmla="val 10000"/>
          </a:avLst>
        </a:prstGeom>
        <a:gradFill rotWithShape="0">
          <a:gsLst>
            <a:gs pos="0">
              <a:schemeClr val="accent2">
                <a:shade val="60000"/>
                <a:hueOff val="0"/>
                <a:satOff val="0"/>
                <a:lumOff val="0"/>
                <a:alphaOff val="0"/>
                <a:satMod val="103000"/>
                <a:lumMod val="102000"/>
                <a:tint val="94000"/>
              </a:schemeClr>
            </a:gs>
            <a:gs pos="50000">
              <a:schemeClr val="accent2">
                <a:shade val="60000"/>
                <a:hueOff val="0"/>
                <a:satOff val="0"/>
                <a:lumOff val="0"/>
                <a:alphaOff val="0"/>
                <a:satMod val="110000"/>
                <a:lumMod val="100000"/>
                <a:shade val="100000"/>
              </a:schemeClr>
            </a:gs>
            <a:gs pos="100000">
              <a:schemeClr val="accent2">
                <a:shade val="6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4759F36-58C2-42F1-8AE1-02C7AA0C0F75}">
      <dsp:nvSpPr>
        <dsp:cNvPr id="0" name=""/>
        <dsp:cNvSpPr/>
      </dsp:nvSpPr>
      <dsp:spPr>
        <a:xfrm>
          <a:off x="7558087" y="1392749"/>
          <a:ext cx="2957512" cy="1878020"/>
        </a:xfrm>
        <a:prstGeom prst="roundRect">
          <a:avLst>
            <a:gd name="adj" fmla="val 10000"/>
          </a:avLst>
        </a:prstGeom>
        <a:solidFill>
          <a:schemeClr val="lt1">
            <a:alpha val="90000"/>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a:t>S.A.M.P.L.E </a:t>
          </a:r>
        </a:p>
      </dsp:txBody>
      <dsp:txXfrm>
        <a:off x="7613092" y="1447754"/>
        <a:ext cx="2847502" cy="17680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AC6273-61F2-4496-804F-BF6EFCFBE4FC}">
      <dsp:nvSpPr>
        <dsp:cNvPr id="0" name=""/>
        <dsp:cNvSpPr/>
      </dsp:nvSpPr>
      <dsp:spPr>
        <a:xfrm>
          <a:off x="393" y="612438"/>
          <a:ext cx="1098562" cy="10985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338E3A-C84B-4D44-9E88-BF0439836D65}">
      <dsp:nvSpPr>
        <dsp:cNvPr id="0" name=""/>
        <dsp:cNvSpPr/>
      </dsp:nvSpPr>
      <dsp:spPr>
        <a:xfrm>
          <a:off x="393" y="1845438"/>
          <a:ext cx="3138750" cy="470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333500">
            <a:lnSpc>
              <a:spcPct val="100000"/>
            </a:lnSpc>
            <a:spcBef>
              <a:spcPct val="0"/>
            </a:spcBef>
            <a:spcAft>
              <a:spcPct val="35000"/>
            </a:spcAft>
            <a:buNone/>
            <a:defRPr b="1"/>
          </a:pPr>
          <a:r>
            <a:rPr lang="en-US" sz="3000" kern="1200"/>
            <a:t>Problem:</a:t>
          </a:r>
        </a:p>
      </dsp:txBody>
      <dsp:txXfrm>
        <a:off x="393" y="1845438"/>
        <a:ext cx="3138750" cy="470812"/>
      </dsp:txXfrm>
    </dsp:sp>
    <dsp:sp modelId="{FC3EB6FA-E11B-4A1E-94EE-E132199104BA}">
      <dsp:nvSpPr>
        <dsp:cNvPr id="0" name=""/>
        <dsp:cNvSpPr/>
      </dsp:nvSpPr>
      <dsp:spPr>
        <a:xfrm>
          <a:off x="393" y="2378780"/>
          <a:ext cx="3138750" cy="1360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a:t>Massive Hemorrhage </a:t>
          </a:r>
        </a:p>
      </dsp:txBody>
      <dsp:txXfrm>
        <a:off x="393" y="2378780"/>
        <a:ext cx="3138750" cy="1360119"/>
      </dsp:txXfrm>
    </dsp:sp>
    <dsp:sp modelId="{02B7635A-2F5B-43E8-AD38-5F2D7F59CD97}">
      <dsp:nvSpPr>
        <dsp:cNvPr id="0" name=""/>
        <dsp:cNvSpPr/>
      </dsp:nvSpPr>
      <dsp:spPr>
        <a:xfrm>
          <a:off x="3688425" y="612438"/>
          <a:ext cx="1098562" cy="10985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56C791-8F9D-4909-AF43-5AD4F628512B}">
      <dsp:nvSpPr>
        <dsp:cNvPr id="0" name=""/>
        <dsp:cNvSpPr/>
      </dsp:nvSpPr>
      <dsp:spPr>
        <a:xfrm>
          <a:off x="3688425" y="1845438"/>
          <a:ext cx="3138750" cy="470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333500">
            <a:lnSpc>
              <a:spcPct val="100000"/>
            </a:lnSpc>
            <a:spcBef>
              <a:spcPct val="0"/>
            </a:spcBef>
            <a:spcAft>
              <a:spcPct val="35000"/>
            </a:spcAft>
            <a:buNone/>
            <a:defRPr b="1"/>
          </a:pPr>
          <a:r>
            <a:rPr lang="en-US" sz="3000" kern="1200"/>
            <a:t>Objective:</a:t>
          </a:r>
        </a:p>
      </dsp:txBody>
      <dsp:txXfrm>
        <a:off x="3688425" y="1845438"/>
        <a:ext cx="3138750" cy="470812"/>
      </dsp:txXfrm>
    </dsp:sp>
    <dsp:sp modelId="{F51181E7-F96A-4D02-942F-DB6EC30152A9}">
      <dsp:nvSpPr>
        <dsp:cNvPr id="0" name=""/>
        <dsp:cNvSpPr/>
      </dsp:nvSpPr>
      <dsp:spPr>
        <a:xfrm>
          <a:off x="3688425" y="2378780"/>
          <a:ext cx="3138750" cy="1360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dirty="0"/>
            <a:t>Stop the bleed </a:t>
          </a:r>
        </a:p>
      </dsp:txBody>
      <dsp:txXfrm>
        <a:off x="3688425" y="2378780"/>
        <a:ext cx="3138750" cy="1360119"/>
      </dsp:txXfrm>
    </dsp:sp>
    <dsp:sp modelId="{7BACBD6E-56F8-4EB0-AEAC-19889A4C124B}">
      <dsp:nvSpPr>
        <dsp:cNvPr id="0" name=""/>
        <dsp:cNvSpPr/>
      </dsp:nvSpPr>
      <dsp:spPr>
        <a:xfrm>
          <a:off x="7376456" y="612438"/>
          <a:ext cx="1098562" cy="10985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68557C-8A20-4BAD-B0AF-407BFB0F7BFF}">
      <dsp:nvSpPr>
        <dsp:cNvPr id="0" name=""/>
        <dsp:cNvSpPr/>
      </dsp:nvSpPr>
      <dsp:spPr>
        <a:xfrm>
          <a:off x="7376456" y="1845438"/>
          <a:ext cx="3138750" cy="470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333500">
            <a:lnSpc>
              <a:spcPct val="100000"/>
            </a:lnSpc>
            <a:spcBef>
              <a:spcPct val="0"/>
            </a:spcBef>
            <a:spcAft>
              <a:spcPct val="35000"/>
            </a:spcAft>
            <a:buNone/>
            <a:defRPr b="1"/>
          </a:pPr>
          <a:r>
            <a:rPr lang="en-US" sz="3000" kern="1200"/>
            <a:t>Interventions:</a:t>
          </a:r>
        </a:p>
      </dsp:txBody>
      <dsp:txXfrm>
        <a:off x="7376456" y="1845438"/>
        <a:ext cx="3138750" cy="470812"/>
      </dsp:txXfrm>
    </dsp:sp>
    <dsp:sp modelId="{E0A5BCA4-FA87-4F04-BD8D-CF7563EF65A0}">
      <dsp:nvSpPr>
        <dsp:cNvPr id="0" name=""/>
        <dsp:cNvSpPr/>
      </dsp:nvSpPr>
      <dsp:spPr>
        <a:xfrm>
          <a:off x="7376456" y="2378780"/>
          <a:ext cx="3138750" cy="1360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dirty="0"/>
            <a:t> Direct pressure</a:t>
          </a:r>
        </a:p>
        <a:p>
          <a:pPr marL="0" lvl="0" indent="0" algn="l" defTabSz="755650">
            <a:lnSpc>
              <a:spcPct val="100000"/>
            </a:lnSpc>
            <a:spcBef>
              <a:spcPct val="0"/>
            </a:spcBef>
            <a:spcAft>
              <a:spcPct val="35000"/>
            </a:spcAft>
            <a:buNone/>
          </a:pPr>
          <a:r>
            <a:rPr lang="en-US" sz="1700" kern="1200" dirty="0"/>
            <a:t>Pressure dressings</a:t>
          </a:r>
        </a:p>
        <a:p>
          <a:pPr marL="0" lvl="0" indent="0" algn="l" defTabSz="755650">
            <a:lnSpc>
              <a:spcPct val="100000"/>
            </a:lnSpc>
            <a:spcBef>
              <a:spcPct val="0"/>
            </a:spcBef>
            <a:spcAft>
              <a:spcPct val="35000"/>
            </a:spcAft>
            <a:buNone/>
          </a:pPr>
          <a:r>
            <a:rPr lang="en-US" sz="1700" kern="1200" dirty="0"/>
            <a:t>Tourniquets </a:t>
          </a:r>
        </a:p>
        <a:p>
          <a:pPr marL="0" lvl="0" indent="0" algn="l" defTabSz="755650">
            <a:lnSpc>
              <a:spcPct val="100000"/>
            </a:lnSpc>
            <a:spcBef>
              <a:spcPct val="0"/>
            </a:spcBef>
            <a:spcAft>
              <a:spcPct val="35000"/>
            </a:spcAft>
            <a:buNone/>
          </a:pPr>
          <a:r>
            <a:rPr lang="en-US" sz="1700" kern="1200" dirty="0"/>
            <a:t>Wound packing </a:t>
          </a:r>
        </a:p>
      </dsp:txBody>
      <dsp:txXfrm>
        <a:off x="7376456" y="2378780"/>
        <a:ext cx="3138750" cy="136011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B1EE7E-5D36-4191-899D-74C65E6229F5}">
      <dsp:nvSpPr>
        <dsp:cNvPr id="0" name=""/>
        <dsp:cNvSpPr/>
      </dsp:nvSpPr>
      <dsp:spPr>
        <a:xfrm>
          <a:off x="1099967" y="931687"/>
          <a:ext cx="1181250" cy="11812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01DC45E0-F422-4D75-BAEE-997AF5C4E3FA}">
      <dsp:nvSpPr>
        <dsp:cNvPr id="0" name=""/>
        <dsp:cNvSpPr/>
      </dsp:nvSpPr>
      <dsp:spPr>
        <a:xfrm>
          <a:off x="3091" y="2284455"/>
          <a:ext cx="3375000" cy="50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defRPr b="1"/>
          </a:pPr>
          <a:r>
            <a:rPr lang="en-US" sz="3200" kern="1200"/>
            <a:t>Problem:</a:t>
          </a:r>
        </a:p>
      </dsp:txBody>
      <dsp:txXfrm>
        <a:off x="3091" y="2284455"/>
        <a:ext cx="3375000" cy="506250"/>
      </dsp:txXfrm>
    </dsp:sp>
    <dsp:sp modelId="{81E31F1D-1E72-476C-9006-E967DAEE0397}">
      <dsp:nvSpPr>
        <dsp:cNvPr id="0" name=""/>
        <dsp:cNvSpPr/>
      </dsp:nvSpPr>
      <dsp:spPr>
        <a:xfrm>
          <a:off x="3091" y="2870481"/>
          <a:ext cx="3375000" cy="2049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a:t>Airway </a:t>
          </a:r>
        </a:p>
      </dsp:txBody>
      <dsp:txXfrm>
        <a:off x="3091" y="2870481"/>
        <a:ext cx="3375000" cy="2049990"/>
      </dsp:txXfrm>
    </dsp:sp>
    <dsp:sp modelId="{F16CF08B-C89C-429C-950E-D8342C016781}">
      <dsp:nvSpPr>
        <dsp:cNvPr id="0" name=""/>
        <dsp:cNvSpPr/>
      </dsp:nvSpPr>
      <dsp:spPr>
        <a:xfrm>
          <a:off x="5065592" y="931687"/>
          <a:ext cx="1181250" cy="11812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5050FC8C-73CE-4E5E-B45B-C0FDC8E39FE8}">
      <dsp:nvSpPr>
        <dsp:cNvPr id="0" name=""/>
        <dsp:cNvSpPr/>
      </dsp:nvSpPr>
      <dsp:spPr>
        <a:xfrm>
          <a:off x="3968717" y="2284455"/>
          <a:ext cx="3375000" cy="50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defRPr b="1"/>
          </a:pPr>
          <a:r>
            <a:rPr lang="en-US" sz="3200" kern="1200" dirty="0"/>
            <a:t>Objective:</a:t>
          </a:r>
        </a:p>
      </dsp:txBody>
      <dsp:txXfrm>
        <a:off x="3968717" y="2284455"/>
        <a:ext cx="3375000" cy="506250"/>
      </dsp:txXfrm>
    </dsp:sp>
    <dsp:sp modelId="{09C3F5A2-462A-4C1F-9A37-C38229AF537D}">
      <dsp:nvSpPr>
        <dsp:cNvPr id="0" name=""/>
        <dsp:cNvSpPr/>
      </dsp:nvSpPr>
      <dsp:spPr>
        <a:xfrm>
          <a:off x="3968717" y="2870481"/>
          <a:ext cx="3375000" cy="2049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a:t>ensure airway is clear and open </a:t>
          </a:r>
        </a:p>
      </dsp:txBody>
      <dsp:txXfrm>
        <a:off x="3968717" y="2870481"/>
        <a:ext cx="3375000" cy="2049990"/>
      </dsp:txXfrm>
    </dsp:sp>
    <dsp:sp modelId="{11EC1551-18B3-460F-B337-684FD35C7C5D}">
      <dsp:nvSpPr>
        <dsp:cNvPr id="0" name=""/>
        <dsp:cNvSpPr/>
      </dsp:nvSpPr>
      <dsp:spPr>
        <a:xfrm>
          <a:off x="9031217" y="931687"/>
          <a:ext cx="1181250" cy="11812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ED561EF6-291C-445E-B0CD-745B0878864E}">
      <dsp:nvSpPr>
        <dsp:cNvPr id="0" name=""/>
        <dsp:cNvSpPr/>
      </dsp:nvSpPr>
      <dsp:spPr>
        <a:xfrm>
          <a:off x="7934342" y="2284455"/>
          <a:ext cx="3375000" cy="50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defRPr b="1"/>
          </a:pPr>
          <a:r>
            <a:rPr lang="en-US" sz="3200" kern="1200" dirty="0"/>
            <a:t>Interventions:</a:t>
          </a:r>
        </a:p>
      </dsp:txBody>
      <dsp:txXfrm>
        <a:off x="7934342" y="2284455"/>
        <a:ext cx="3375000" cy="506250"/>
      </dsp:txXfrm>
    </dsp:sp>
    <dsp:sp modelId="{0A37FFF3-D7C6-4D3A-92C0-18F08EEB21C1}">
      <dsp:nvSpPr>
        <dsp:cNvPr id="0" name=""/>
        <dsp:cNvSpPr/>
      </dsp:nvSpPr>
      <dsp:spPr>
        <a:xfrm>
          <a:off x="7934342" y="2870481"/>
          <a:ext cx="3375000" cy="2049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dirty="0"/>
            <a:t>Listen for breaths. </a:t>
          </a:r>
        </a:p>
        <a:p>
          <a:pPr marL="0" lvl="0" indent="0" algn="ctr" defTabSz="755650">
            <a:lnSpc>
              <a:spcPct val="100000"/>
            </a:lnSpc>
            <a:spcBef>
              <a:spcPct val="0"/>
            </a:spcBef>
            <a:spcAft>
              <a:spcPct val="35000"/>
            </a:spcAft>
            <a:buNone/>
          </a:pPr>
          <a:r>
            <a:rPr lang="en-US" sz="1700" kern="1200"/>
            <a:t>Look for chest rise and fall.</a:t>
          </a:r>
        </a:p>
        <a:p>
          <a:pPr marL="0" lvl="0" indent="0" algn="ctr" defTabSz="755650">
            <a:lnSpc>
              <a:spcPct val="100000"/>
            </a:lnSpc>
            <a:spcBef>
              <a:spcPct val="0"/>
            </a:spcBef>
            <a:spcAft>
              <a:spcPct val="35000"/>
            </a:spcAft>
            <a:buNone/>
          </a:pPr>
          <a:r>
            <a:rPr lang="en-US" sz="1700" kern="1200" dirty="0"/>
            <a:t>Recovery position-lying on their side</a:t>
          </a:r>
        </a:p>
        <a:p>
          <a:pPr marL="0" lvl="0" indent="0" algn="ctr" defTabSz="755650">
            <a:lnSpc>
              <a:spcPct val="100000"/>
            </a:lnSpc>
            <a:spcBef>
              <a:spcPct val="0"/>
            </a:spcBef>
            <a:spcAft>
              <a:spcPct val="35000"/>
            </a:spcAft>
            <a:buNone/>
          </a:pPr>
          <a:r>
            <a:rPr lang="en-US" sz="1700" kern="1200"/>
            <a:t>Chin lift or jaw thrust. </a:t>
          </a:r>
        </a:p>
        <a:p>
          <a:pPr marL="0" lvl="0" indent="0" algn="ctr" defTabSz="755650">
            <a:lnSpc>
              <a:spcPct val="100000"/>
            </a:lnSpc>
            <a:spcBef>
              <a:spcPct val="0"/>
            </a:spcBef>
            <a:spcAft>
              <a:spcPct val="35000"/>
            </a:spcAft>
            <a:buNone/>
          </a:pPr>
          <a:r>
            <a:rPr lang="en-US" sz="1700" kern="1200" dirty="0"/>
            <a:t>Check for obstructions. </a:t>
          </a:r>
        </a:p>
        <a:p>
          <a:pPr marL="0" lvl="0" indent="0" algn="ctr" defTabSz="755650">
            <a:lnSpc>
              <a:spcPct val="100000"/>
            </a:lnSpc>
            <a:spcBef>
              <a:spcPct val="0"/>
            </a:spcBef>
            <a:spcAft>
              <a:spcPct val="35000"/>
            </a:spcAft>
            <a:buNone/>
          </a:pPr>
          <a:r>
            <a:rPr lang="en-US" sz="1700" kern="1200" dirty="0"/>
            <a:t>Use airway adjunct NPA/OPA</a:t>
          </a:r>
        </a:p>
      </dsp:txBody>
      <dsp:txXfrm>
        <a:off x="7934342" y="2870481"/>
        <a:ext cx="3375000" cy="204999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0570B5-D6A8-41BD-A39A-11FBAFA3BBDB}">
      <dsp:nvSpPr>
        <dsp:cNvPr id="0" name=""/>
        <dsp:cNvSpPr/>
      </dsp:nvSpPr>
      <dsp:spPr>
        <a:xfrm>
          <a:off x="813775" y="659941"/>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7790A8-0CE7-4133-A407-5BDF408D82C3}">
      <dsp:nvSpPr>
        <dsp:cNvPr id="0" name=""/>
        <dsp:cNvSpPr/>
      </dsp:nvSpPr>
      <dsp:spPr>
        <a:xfrm>
          <a:off x="318775" y="2168827"/>
          <a:ext cx="1800000" cy="315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t>If it is hard to keep the airway open, then you can consider an airway adjunct (ex-Nasopharyngeal (NPA) or Oropharyngeal (OPA</a:t>
          </a:r>
          <a:r>
            <a:rPr lang="en-US" sz="1100" kern="1200" dirty="0"/>
            <a:t>).</a:t>
          </a:r>
        </a:p>
      </dsp:txBody>
      <dsp:txXfrm>
        <a:off x="318775" y="2168827"/>
        <a:ext cx="1800000" cy="3150000"/>
      </dsp:txXfrm>
    </dsp:sp>
    <dsp:sp modelId="{7D127435-A01B-43E0-8427-632B5326B324}">
      <dsp:nvSpPr>
        <dsp:cNvPr id="0" name=""/>
        <dsp:cNvSpPr/>
      </dsp:nvSpPr>
      <dsp:spPr>
        <a:xfrm>
          <a:off x="2928775" y="659941"/>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376CF1-FE38-485F-9AFD-4B596747FCC1}">
      <dsp:nvSpPr>
        <dsp:cNvPr id="0" name=""/>
        <dsp:cNvSpPr/>
      </dsp:nvSpPr>
      <dsp:spPr>
        <a:xfrm>
          <a:off x="2433775" y="2168827"/>
          <a:ext cx="1800000" cy="315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To measure for correct size of NPA the length should extend from Nare to the tip of their earlobe</a:t>
          </a:r>
        </a:p>
      </dsp:txBody>
      <dsp:txXfrm>
        <a:off x="2433775" y="2168827"/>
        <a:ext cx="1800000" cy="3150000"/>
      </dsp:txXfrm>
    </dsp:sp>
    <dsp:sp modelId="{AA604C07-09E0-41CB-A3EA-7DFBE90770C4}">
      <dsp:nvSpPr>
        <dsp:cNvPr id="0" name=""/>
        <dsp:cNvSpPr/>
      </dsp:nvSpPr>
      <dsp:spPr>
        <a:xfrm>
          <a:off x="5043775" y="659941"/>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BDFBF0-4BA9-4187-9D0A-921B318241B9}">
      <dsp:nvSpPr>
        <dsp:cNvPr id="0" name=""/>
        <dsp:cNvSpPr/>
      </dsp:nvSpPr>
      <dsp:spPr>
        <a:xfrm>
          <a:off x="4548775" y="2168827"/>
          <a:ext cx="1800000" cy="315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a:t>DO NOT use nasopharyngeal airway if there is facial trauma</a:t>
          </a:r>
        </a:p>
      </dsp:txBody>
      <dsp:txXfrm>
        <a:off x="4548775" y="2168827"/>
        <a:ext cx="1800000" cy="3150000"/>
      </dsp:txXfrm>
    </dsp:sp>
    <dsp:sp modelId="{1B9416D9-FBDF-4705-B4FD-27ED2070E628}">
      <dsp:nvSpPr>
        <dsp:cNvPr id="0" name=""/>
        <dsp:cNvSpPr/>
      </dsp:nvSpPr>
      <dsp:spPr>
        <a:xfrm>
          <a:off x="7158775" y="659941"/>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3D27F8-794C-4893-B3C7-34B95DEC0F20}">
      <dsp:nvSpPr>
        <dsp:cNvPr id="0" name=""/>
        <dsp:cNvSpPr/>
      </dsp:nvSpPr>
      <dsp:spPr>
        <a:xfrm>
          <a:off x="6663775" y="2168827"/>
          <a:ext cx="1800000" cy="315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a:t>To measure the correct size for an OPA it should extend from the corner of their mouth to the tip of the earlobe</a:t>
          </a:r>
        </a:p>
      </dsp:txBody>
      <dsp:txXfrm>
        <a:off x="6663775" y="2168827"/>
        <a:ext cx="1800000" cy="3150000"/>
      </dsp:txXfrm>
    </dsp:sp>
    <dsp:sp modelId="{06687643-B2AE-4CA7-ABC0-DD3FDBE5FCBA}">
      <dsp:nvSpPr>
        <dsp:cNvPr id="0" name=""/>
        <dsp:cNvSpPr/>
      </dsp:nvSpPr>
      <dsp:spPr>
        <a:xfrm>
          <a:off x="9273775" y="659941"/>
          <a:ext cx="810000" cy="81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91F054-245C-4798-8451-A78B1976E81C}">
      <dsp:nvSpPr>
        <dsp:cNvPr id="0" name=""/>
        <dsp:cNvSpPr/>
      </dsp:nvSpPr>
      <dsp:spPr>
        <a:xfrm>
          <a:off x="8778775" y="2168827"/>
          <a:ext cx="1800000" cy="315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a:t>OPAs are shaped like a C, to insert you put it in sideways then turn it downward at the back of their throat Only use oral pharyngeal airway if patient is unconscious (this will activate gag reflux if awake)</a:t>
          </a:r>
        </a:p>
      </dsp:txBody>
      <dsp:txXfrm>
        <a:off x="8778775" y="2168827"/>
        <a:ext cx="1800000" cy="31500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B0967B-052E-4135-91A5-2A96550A8927}">
      <dsp:nvSpPr>
        <dsp:cNvPr id="0" name=""/>
        <dsp:cNvSpPr/>
      </dsp:nvSpPr>
      <dsp:spPr>
        <a:xfrm>
          <a:off x="0" y="71356"/>
          <a:ext cx="10515600" cy="998156"/>
        </a:xfrm>
        <a:prstGeom prst="roundRect">
          <a:avLst/>
        </a:prstGeom>
        <a:solidFill>
          <a:schemeClr val="accent2">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dirty="0">
              <a:solidFill>
                <a:schemeClr val="tx1"/>
              </a:solidFill>
            </a:rPr>
            <a:t>Carbon monoxide poisoning:</a:t>
          </a:r>
          <a:endParaRPr lang="en-US" sz="2500" kern="1200" dirty="0">
            <a:solidFill>
              <a:schemeClr val="tx1"/>
            </a:solidFill>
          </a:endParaRPr>
        </a:p>
      </dsp:txBody>
      <dsp:txXfrm>
        <a:off x="48726" y="120082"/>
        <a:ext cx="10418148" cy="900704"/>
      </dsp:txXfrm>
    </dsp:sp>
    <dsp:sp modelId="{DAE9C59E-2607-4857-9F68-07BCCFD5C274}">
      <dsp:nvSpPr>
        <dsp:cNvPr id="0" name=""/>
        <dsp:cNvSpPr/>
      </dsp:nvSpPr>
      <dsp:spPr>
        <a:xfrm>
          <a:off x="0" y="1141512"/>
          <a:ext cx="10515600" cy="998156"/>
        </a:xfrm>
        <a:prstGeom prst="roundRect">
          <a:avLst/>
        </a:prstGeom>
        <a:solidFill>
          <a:schemeClr val="accent2">
            <a:shade val="80000"/>
            <a:hueOff val="-151668"/>
            <a:satOff val="2837"/>
            <a:lumOff val="904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solidFill>
                <a:schemeClr val="tx1"/>
              </a:solidFill>
            </a:rPr>
            <a:t>Signs and symptoms: headache, dizziness, stomach upset, vomiting, chest pain, confusion, mental status changed.</a:t>
          </a:r>
        </a:p>
      </dsp:txBody>
      <dsp:txXfrm>
        <a:off x="48726" y="1190238"/>
        <a:ext cx="10418148" cy="900704"/>
      </dsp:txXfrm>
    </dsp:sp>
    <dsp:sp modelId="{273A300C-8D58-4957-B386-38FC91BB817D}">
      <dsp:nvSpPr>
        <dsp:cNvPr id="0" name=""/>
        <dsp:cNvSpPr/>
      </dsp:nvSpPr>
      <dsp:spPr>
        <a:xfrm>
          <a:off x="0" y="2211669"/>
          <a:ext cx="10515600" cy="998156"/>
        </a:xfrm>
        <a:prstGeom prst="roundRect">
          <a:avLst/>
        </a:prstGeom>
        <a:solidFill>
          <a:schemeClr val="accent2">
            <a:shade val="80000"/>
            <a:hueOff val="-303336"/>
            <a:satOff val="5673"/>
            <a:lumOff val="1808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solidFill>
                <a:schemeClr val="tx1"/>
              </a:solidFill>
            </a:rPr>
            <a:t>Be aware of anything that burns fuel: engines, stoves, heater, lanterns, grills </a:t>
          </a:r>
        </a:p>
      </dsp:txBody>
      <dsp:txXfrm>
        <a:off x="48726" y="2260395"/>
        <a:ext cx="10418148" cy="900704"/>
      </dsp:txXfrm>
    </dsp:sp>
    <dsp:sp modelId="{16AE625D-BFC9-4A30-A77D-E4A895B839C1}">
      <dsp:nvSpPr>
        <dsp:cNvPr id="0" name=""/>
        <dsp:cNvSpPr/>
      </dsp:nvSpPr>
      <dsp:spPr>
        <a:xfrm>
          <a:off x="0" y="3281825"/>
          <a:ext cx="10515600" cy="998156"/>
        </a:xfrm>
        <a:prstGeom prst="roundRect">
          <a:avLst/>
        </a:prstGeom>
        <a:solidFill>
          <a:schemeClr val="accent2">
            <a:shade val="80000"/>
            <a:hueOff val="-455004"/>
            <a:satOff val="8510"/>
            <a:lumOff val="2712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solidFill>
                <a:schemeClr val="tx1"/>
              </a:solidFill>
            </a:rPr>
            <a:t>Move person away from area, airway support, oxygen therapy.</a:t>
          </a:r>
        </a:p>
      </dsp:txBody>
      <dsp:txXfrm>
        <a:off x="48726" y="3330551"/>
        <a:ext cx="10418148" cy="90070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9F2D9F-CFCC-4358-B6A2-B58908112BC0}">
      <dsp:nvSpPr>
        <dsp:cNvPr id="0" name=""/>
        <dsp:cNvSpPr/>
      </dsp:nvSpPr>
      <dsp:spPr>
        <a:xfrm>
          <a:off x="51956" y="731"/>
          <a:ext cx="2922382" cy="1753429"/>
        </a:xfrm>
        <a:prstGeom prst="rect">
          <a:avLst/>
        </a:prstGeom>
        <a:solidFill>
          <a:schemeClr val="accent2">
            <a:shade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latin typeface="Century Gothic"/>
              <a:ea typeface="+mn-ea"/>
              <a:cs typeface="+mn-cs"/>
            </a:rPr>
            <a:t>Heat Stroke</a:t>
          </a:r>
          <a:r>
            <a:rPr lang="en-US" sz="1600" b="1" kern="1200" dirty="0">
              <a:solidFill>
                <a:schemeClr val="tx1"/>
              </a:solidFill>
              <a:latin typeface="Century Gothic"/>
              <a:ea typeface="+mn-ea"/>
              <a:cs typeface="+mn-cs"/>
            </a:rPr>
            <a:t>:</a:t>
          </a:r>
          <a:endParaRPr lang="en-US" sz="1600" kern="1200" dirty="0">
            <a:solidFill>
              <a:schemeClr val="tx1"/>
            </a:solidFill>
            <a:latin typeface="Century Gothic"/>
            <a:ea typeface="+mn-ea"/>
            <a:cs typeface="+mn-cs"/>
          </a:endParaRPr>
        </a:p>
      </dsp:txBody>
      <dsp:txXfrm>
        <a:off x="51956" y="731"/>
        <a:ext cx="2922382" cy="1753429"/>
      </dsp:txXfrm>
    </dsp:sp>
    <dsp:sp modelId="{0729A332-A071-4C06-B6BB-CAF53486F15E}">
      <dsp:nvSpPr>
        <dsp:cNvPr id="0" name=""/>
        <dsp:cNvSpPr/>
      </dsp:nvSpPr>
      <dsp:spPr>
        <a:xfrm>
          <a:off x="3266577" y="731"/>
          <a:ext cx="2922382" cy="1753429"/>
        </a:xfrm>
        <a:prstGeom prst="rect">
          <a:avLst/>
        </a:prstGeom>
        <a:solidFill>
          <a:schemeClr val="accent2">
            <a:shade val="50000"/>
            <a:hueOff val="-182950"/>
            <a:satOff val="1457"/>
            <a:lumOff val="1558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Century Gothic"/>
              <a:ea typeface="+mn-ea"/>
              <a:cs typeface="+mn-cs"/>
            </a:rPr>
            <a:t>Be aware of weather forecasts</a:t>
          </a:r>
        </a:p>
      </dsp:txBody>
      <dsp:txXfrm>
        <a:off x="3266577" y="731"/>
        <a:ext cx="2922382" cy="1753429"/>
      </dsp:txXfrm>
    </dsp:sp>
    <dsp:sp modelId="{F04F7A15-2A59-45B7-B9AB-D29FA9AFEC99}">
      <dsp:nvSpPr>
        <dsp:cNvPr id="0" name=""/>
        <dsp:cNvSpPr/>
      </dsp:nvSpPr>
      <dsp:spPr>
        <a:xfrm>
          <a:off x="51956" y="2046399"/>
          <a:ext cx="2922382" cy="1753429"/>
        </a:xfrm>
        <a:prstGeom prst="rect">
          <a:avLst/>
        </a:prstGeom>
        <a:solidFill>
          <a:schemeClr val="accent2">
            <a:shade val="50000"/>
            <a:hueOff val="-365899"/>
            <a:satOff val="2915"/>
            <a:lumOff val="3116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Century Gothic"/>
              <a:ea typeface="+mn-ea"/>
              <a:cs typeface="+mn-cs"/>
            </a:rPr>
            <a:t>Signs of heat exhaustion: Hot dry skin, Profuse sweating, increased  heart rate, nausea and vomiting, thirst, weakness, dizziness </a:t>
          </a:r>
        </a:p>
      </dsp:txBody>
      <dsp:txXfrm>
        <a:off x="51956" y="2046399"/>
        <a:ext cx="2922382" cy="1753429"/>
      </dsp:txXfrm>
    </dsp:sp>
    <dsp:sp modelId="{CBB2F965-143F-40F5-A77A-77DE13E0C549}">
      <dsp:nvSpPr>
        <dsp:cNvPr id="0" name=""/>
        <dsp:cNvSpPr/>
      </dsp:nvSpPr>
      <dsp:spPr>
        <a:xfrm>
          <a:off x="3272392" y="2050607"/>
          <a:ext cx="2922382" cy="1753429"/>
        </a:xfrm>
        <a:prstGeom prst="rect">
          <a:avLst/>
        </a:prstGeom>
        <a:solidFill>
          <a:schemeClr val="accent2">
            <a:shade val="50000"/>
            <a:hueOff val="-548849"/>
            <a:satOff val="4372"/>
            <a:lumOff val="4674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Century Gothic"/>
              <a:ea typeface="+mn-ea"/>
              <a:cs typeface="+mn-cs"/>
            </a:rPr>
            <a:t>Signs of heat stroke: Confusion, slurred speech, hot dry skin of cold clammy skin, fainting, temp above 104 degrees is severe</a:t>
          </a:r>
        </a:p>
      </dsp:txBody>
      <dsp:txXfrm>
        <a:off x="3272392" y="2050607"/>
        <a:ext cx="2922382" cy="1753429"/>
      </dsp:txXfrm>
    </dsp:sp>
    <dsp:sp modelId="{4BF31736-918E-4F5A-BD9C-242EAF530EB9}">
      <dsp:nvSpPr>
        <dsp:cNvPr id="0" name=""/>
        <dsp:cNvSpPr/>
      </dsp:nvSpPr>
      <dsp:spPr>
        <a:xfrm>
          <a:off x="51956" y="4092066"/>
          <a:ext cx="2922382" cy="1753429"/>
        </a:xfrm>
        <a:prstGeom prst="rect">
          <a:avLst/>
        </a:prstGeom>
        <a:solidFill>
          <a:schemeClr val="accent2">
            <a:shade val="50000"/>
            <a:hueOff val="-365899"/>
            <a:satOff val="2915"/>
            <a:lumOff val="3116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Century Gothic"/>
              <a:ea typeface="+mn-ea"/>
              <a:cs typeface="+mn-cs"/>
            </a:rPr>
            <a:t>Try to cool down, get in water, shade, or air conditioning, drink lots or water, electrolyte drinks or packets, use the ice packs in your first aid kit</a:t>
          </a:r>
        </a:p>
      </dsp:txBody>
      <dsp:txXfrm>
        <a:off x="51956" y="4092066"/>
        <a:ext cx="2922382" cy="1753429"/>
      </dsp:txXfrm>
    </dsp:sp>
    <dsp:sp modelId="{20EAF8F9-F7F8-4F7D-B1AC-1541BF10EF5A}">
      <dsp:nvSpPr>
        <dsp:cNvPr id="0" name=""/>
        <dsp:cNvSpPr/>
      </dsp:nvSpPr>
      <dsp:spPr>
        <a:xfrm>
          <a:off x="3266577" y="4092066"/>
          <a:ext cx="2922382" cy="1753429"/>
        </a:xfrm>
        <a:prstGeom prst="rect">
          <a:avLst/>
        </a:prstGeom>
        <a:solidFill>
          <a:schemeClr val="accent2">
            <a:shade val="50000"/>
            <a:hueOff val="-182950"/>
            <a:satOff val="1457"/>
            <a:lumOff val="1558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Century Gothic"/>
              <a:ea typeface="+mn-ea"/>
              <a:cs typeface="+mn-cs"/>
            </a:rPr>
            <a:t>Call emergency services in severe cases most people will need IV fluids to recover.</a:t>
          </a:r>
        </a:p>
      </dsp:txBody>
      <dsp:txXfrm>
        <a:off x="3266577" y="4092066"/>
        <a:ext cx="2922382" cy="175342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B146FD-1D6A-4AE0-9ACA-B7D629112609}">
      <dsp:nvSpPr>
        <dsp:cNvPr id="0" name=""/>
        <dsp:cNvSpPr/>
      </dsp:nvSpPr>
      <dsp:spPr>
        <a:xfrm>
          <a:off x="1505473" y="3220"/>
          <a:ext cx="2932596" cy="1759557"/>
        </a:xfrm>
        <a:prstGeom prst="rect">
          <a:avLst/>
        </a:prstGeom>
        <a:solidFill>
          <a:schemeClr val="accent2">
            <a:shade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Hypothermia</a:t>
          </a:r>
          <a:r>
            <a:rPr lang="en-US" sz="1800" kern="1200" dirty="0">
              <a:solidFill>
                <a:schemeClr val="tx1"/>
              </a:solidFill>
            </a:rPr>
            <a:t> </a:t>
          </a:r>
        </a:p>
      </dsp:txBody>
      <dsp:txXfrm>
        <a:off x="1505473" y="3220"/>
        <a:ext cx="2932596" cy="1759557"/>
      </dsp:txXfrm>
    </dsp:sp>
    <dsp:sp modelId="{CFEC3FD2-38CE-45FC-9B33-CC8DB299577A}">
      <dsp:nvSpPr>
        <dsp:cNvPr id="0" name=""/>
        <dsp:cNvSpPr/>
      </dsp:nvSpPr>
      <dsp:spPr>
        <a:xfrm>
          <a:off x="4731329" y="3220"/>
          <a:ext cx="2932596" cy="1759557"/>
        </a:xfrm>
        <a:prstGeom prst="rect">
          <a:avLst/>
        </a:prstGeom>
        <a:solidFill>
          <a:schemeClr val="accent2">
            <a:shade val="50000"/>
            <a:hueOff val="-219540"/>
            <a:satOff val="1749"/>
            <a:lumOff val="18698"/>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Be aware of weather forecasts </a:t>
          </a:r>
        </a:p>
      </dsp:txBody>
      <dsp:txXfrm>
        <a:off x="4731329" y="3220"/>
        <a:ext cx="2932596" cy="1759557"/>
      </dsp:txXfrm>
    </dsp:sp>
    <dsp:sp modelId="{5510ACF3-E9AD-4D9B-B509-92736F50023C}">
      <dsp:nvSpPr>
        <dsp:cNvPr id="0" name=""/>
        <dsp:cNvSpPr/>
      </dsp:nvSpPr>
      <dsp:spPr>
        <a:xfrm>
          <a:off x="1505473" y="2056037"/>
          <a:ext cx="2932596" cy="1759557"/>
        </a:xfrm>
        <a:prstGeom prst="rect">
          <a:avLst/>
        </a:prstGeom>
        <a:solidFill>
          <a:schemeClr val="accent2">
            <a:shade val="50000"/>
            <a:hueOff val="-439079"/>
            <a:satOff val="3498"/>
            <a:lumOff val="3739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Treatment: Change out of wet clothes, if possible, try to get warm use the emergency blanket, hot hands in your first aid kit </a:t>
          </a:r>
        </a:p>
      </dsp:txBody>
      <dsp:txXfrm>
        <a:off x="1505473" y="2056037"/>
        <a:ext cx="2932596" cy="1759557"/>
      </dsp:txXfrm>
    </dsp:sp>
    <dsp:sp modelId="{961E221E-1B6F-47C6-B94E-6CB25E5C7F0A}">
      <dsp:nvSpPr>
        <dsp:cNvPr id="0" name=""/>
        <dsp:cNvSpPr/>
      </dsp:nvSpPr>
      <dsp:spPr>
        <a:xfrm>
          <a:off x="4731329" y="2056037"/>
          <a:ext cx="2932596" cy="1759557"/>
        </a:xfrm>
        <a:prstGeom prst="rect">
          <a:avLst/>
        </a:prstGeom>
        <a:solidFill>
          <a:schemeClr val="accent2">
            <a:shade val="50000"/>
            <a:hueOff val="-439079"/>
            <a:satOff val="3498"/>
            <a:lumOff val="3739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800" kern="1200" dirty="0">
              <a:solidFill>
                <a:schemeClr val="tx1"/>
              </a:solidFill>
            </a:rPr>
            <a:t>Signs and Symptoms: Shivering, exhaustion, confusion, fumbling hands, memory loss, slurred speech.</a:t>
          </a:r>
        </a:p>
        <a:p>
          <a:pPr marL="0" lvl="0" algn="ctr" defTabSz="800100">
            <a:lnSpc>
              <a:spcPct val="90000"/>
            </a:lnSpc>
            <a:spcBef>
              <a:spcPct val="0"/>
            </a:spcBef>
            <a:spcAft>
              <a:spcPct val="35000"/>
            </a:spcAft>
            <a:buNone/>
          </a:pPr>
          <a:endParaRPr lang="en-US" sz="1600" kern="1200" dirty="0"/>
        </a:p>
      </dsp:txBody>
      <dsp:txXfrm>
        <a:off x="4731329" y="2056037"/>
        <a:ext cx="2932596" cy="1759557"/>
      </dsp:txXfrm>
    </dsp:sp>
    <dsp:sp modelId="{5B004ADA-5F23-423A-AB52-7B062AF156B0}">
      <dsp:nvSpPr>
        <dsp:cNvPr id="0" name=""/>
        <dsp:cNvSpPr/>
      </dsp:nvSpPr>
      <dsp:spPr>
        <a:xfrm>
          <a:off x="3118401" y="4108854"/>
          <a:ext cx="2932596" cy="1759557"/>
        </a:xfrm>
        <a:prstGeom prst="rect">
          <a:avLst/>
        </a:prstGeom>
        <a:solidFill>
          <a:schemeClr val="accent2">
            <a:shade val="50000"/>
            <a:hueOff val="-219540"/>
            <a:satOff val="1749"/>
            <a:lumOff val="18698"/>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Hypothermia comes with mental status changes that are subtle.</a:t>
          </a:r>
        </a:p>
      </dsp:txBody>
      <dsp:txXfrm>
        <a:off x="3118401" y="4108854"/>
        <a:ext cx="2932596" cy="1759557"/>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9D0930-CCF9-496B-8490-1C23D166F3C7}" type="datetimeFigureOut">
              <a:rPr lang="en-US" smtClean="0"/>
              <a:t>8/10/2024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B263A0-C533-410B-BC64-4CE2A910E0D9}" type="slidenum">
              <a:rPr lang="en-US" smtClean="0"/>
              <a:t>‹#›</a:t>
            </a:fld>
            <a:endParaRPr lang="en-US"/>
          </a:p>
        </p:txBody>
      </p:sp>
    </p:spTree>
    <p:extLst>
      <p:ext uri="{BB962C8B-B14F-4D97-AF65-F5344CB8AC3E}">
        <p14:creationId xmlns:p14="http://schemas.microsoft.com/office/powerpoint/2010/main" val="3425008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Types on the market:</a:t>
            </a:r>
          </a:p>
          <a:p>
            <a:r>
              <a:rPr lang="en-US" dirty="0"/>
              <a:t>Garmin in-reach explorer and in-reach mini , Zoleo, Spot X, ACR rescue link </a:t>
            </a:r>
          </a:p>
          <a:p>
            <a:r>
              <a:rPr lang="en-US" dirty="0"/>
              <a:t>Do your research in the way that is right for you.</a:t>
            </a:r>
          </a:p>
          <a:p>
            <a:endParaRPr lang="en-US" dirty="0"/>
          </a:p>
          <a:p>
            <a:endParaRPr lang="en-US" dirty="0"/>
          </a:p>
          <a:p>
            <a:r>
              <a:rPr lang="en-US" dirty="0"/>
              <a:t>You should go through your kit periodically to become accustomed to it and be aware of expiring items. You should have a good core kit that you add things to for specific trips and weather conditions. </a:t>
            </a:r>
          </a:p>
          <a:p>
            <a:endParaRPr lang="en-US" dirty="0"/>
          </a:p>
          <a:p>
            <a:endParaRPr lang="en-US" dirty="0"/>
          </a:p>
          <a:p>
            <a:r>
              <a:rPr lang="en-US" dirty="0"/>
              <a:t>Search for trauma centers near your destination before you leave. Learn what the designations of trauma centers mean and what their capabilities are.</a:t>
            </a:r>
          </a:p>
          <a:p>
            <a:endParaRPr lang="en-US" dirty="0"/>
          </a:p>
          <a:p>
            <a:r>
              <a:rPr lang="en-US" dirty="0"/>
              <a:t>https://www.amtrauma.org/page/FindTraumaCenter</a:t>
            </a:r>
          </a:p>
          <a:p>
            <a:endParaRPr lang="en-US" dirty="0"/>
          </a:p>
          <a:p>
            <a:endParaRPr lang="en-US" dirty="0"/>
          </a:p>
        </p:txBody>
      </p:sp>
      <p:sp>
        <p:nvSpPr>
          <p:cNvPr id="4" name="Slide Number Placeholder 3"/>
          <p:cNvSpPr>
            <a:spLocks noGrp="1"/>
          </p:cNvSpPr>
          <p:nvPr>
            <p:ph type="sldNum" sz="quarter" idx="5"/>
          </p:nvPr>
        </p:nvSpPr>
        <p:spPr/>
        <p:txBody>
          <a:bodyPr/>
          <a:lstStyle/>
          <a:p>
            <a:fld id="{93B263A0-C533-410B-BC64-4CE2A910E0D9}" type="slidenum">
              <a:rPr lang="en-US" smtClean="0"/>
              <a:t>3</a:t>
            </a:fld>
            <a:endParaRPr lang="en-US"/>
          </a:p>
        </p:txBody>
      </p:sp>
    </p:spTree>
    <p:extLst>
      <p:ext uri="{BB962C8B-B14F-4D97-AF65-F5344CB8AC3E}">
        <p14:creationId xmlns:p14="http://schemas.microsoft.com/office/powerpoint/2010/main" val="1530273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prevent hypothermia in trauma patients, you can try these first-aid steps:</a:t>
            </a:r>
          </a:p>
          <a:p>
            <a:r>
              <a:rPr lang="en-US" dirty="0"/>
              <a:t>Remove the patient from the cold environment</a:t>
            </a:r>
          </a:p>
          <a:p>
            <a:r>
              <a:rPr lang="en-US" dirty="0"/>
              <a:t>Insulate the patient from the cold ground with a blanket</a:t>
            </a:r>
          </a:p>
          <a:p>
            <a:r>
              <a:rPr lang="en-US" dirty="0"/>
              <a:t>Gently remove wet clothing and replace it with warm, dry clothing or blankets</a:t>
            </a:r>
          </a:p>
          <a:p>
            <a:r>
              <a:rPr lang="en-US" dirty="0"/>
              <a:t>Gradually warm the patient, focusing on the center of their body</a:t>
            </a:r>
          </a:p>
          <a:p>
            <a:r>
              <a:rPr lang="en-US" dirty="0"/>
              <a:t>Increase the temperature in the room</a:t>
            </a:r>
          </a:p>
          <a:p>
            <a:r>
              <a:rPr lang="en-US" dirty="0"/>
              <a:t>Cover the patient with multiple warm blankets, especially for children and newborns </a:t>
            </a:r>
          </a:p>
          <a:p>
            <a:endParaRPr lang="en-US" dirty="0"/>
          </a:p>
          <a:p>
            <a:r>
              <a:rPr lang="en-US" dirty="0"/>
              <a:t>Hypothermia can affect how blood clots, increasing bleeding. </a:t>
            </a:r>
          </a:p>
        </p:txBody>
      </p:sp>
      <p:sp>
        <p:nvSpPr>
          <p:cNvPr id="4" name="Slide Number Placeholder 3"/>
          <p:cNvSpPr>
            <a:spLocks noGrp="1"/>
          </p:cNvSpPr>
          <p:nvPr>
            <p:ph type="sldNum" sz="quarter" idx="5"/>
          </p:nvPr>
        </p:nvSpPr>
        <p:spPr/>
        <p:txBody>
          <a:bodyPr/>
          <a:lstStyle/>
          <a:p>
            <a:fld id="{93B263A0-C533-410B-BC64-4CE2A910E0D9}" type="slidenum">
              <a:rPr lang="en-US" smtClean="0"/>
              <a:t>21</a:t>
            </a:fld>
            <a:endParaRPr lang="en-US"/>
          </a:p>
        </p:txBody>
      </p:sp>
    </p:spTree>
    <p:extLst>
      <p:ext uri="{BB962C8B-B14F-4D97-AF65-F5344CB8AC3E}">
        <p14:creationId xmlns:p14="http://schemas.microsoft.com/office/powerpoint/2010/main" val="8634373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 brain injury is known or suspected, that is call for an immediate evacuation of that patient. </a:t>
            </a:r>
          </a:p>
          <a:p>
            <a:r>
              <a:rPr lang="en-US" dirty="0"/>
              <a:t>Monitoring for mental status changes as you evacuate. You can think about the mnemonic DICC. </a:t>
            </a:r>
          </a:p>
          <a:p>
            <a:endParaRPr lang="en-US" dirty="0"/>
          </a:p>
          <a:p>
            <a:r>
              <a:rPr lang="en-US" dirty="0"/>
              <a:t>Treatment until evacuation is palliative care (keeping them comfortable). A patient can sleep but needs to be woken up at 1-hour intervals and assessed for mental status changes.</a:t>
            </a:r>
          </a:p>
          <a:p>
            <a:endParaRPr lang="en-US" dirty="0"/>
          </a:p>
          <a:p>
            <a:r>
              <a:rPr lang="en-US" dirty="0"/>
              <a:t>You can have open head trauma like a skull fracture or trauma</a:t>
            </a:r>
          </a:p>
          <a:p>
            <a:r>
              <a:rPr lang="en-US" dirty="0"/>
              <a:t>Or you can have a closed head trauma in which there’s not a clear place of injury from the outside.</a:t>
            </a:r>
          </a:p>
          <a:p>
            <a:r>
              <a:rPr lang="en-US"/>
              <a:t>Don't press on a head wound if you suspect a skull fracture</a:t>
            </a:r>
            <a:endParaRPr lang="en-US" dirty="0"/>
          </a:p>
          <a:p>
            <a:endParaRPr lang="en-US" dirty="0"/>
          </a:p>
          <a:p>
            <a:r>
              <a:rPr lang="en-US" dirty="0"/>
              <a:t>Once you see breathing changes or pupil changes a brain injury is for progressed and severe</a:t>
            </a:r>
          </a:p>
          <a:p>
            <a:endParaRPr lang="en-US" dirty="0"/>
          </a:p>
        </p:txBody>
      </p:sp>
      <p:sp>
        <p:nvSpPr>
          <p:cNvPr id="4" name="Slide Number Placeholder 3"/>
          <p:cNvSpPr>
            <a:spLocks noGrp="1"/>
          </p:cNvSpPr>
          <p:nvPr>
            <p:ph type="sldNum" sz="quarter" idx="5"/>
          </p:nvPr>
        </p:nvSpPr>
        <p:spPr/>
        <p:txBody>
          <a:bodyPr/>
          <a:lstStyle/>
          <a:p>
            <a:fld id="{93B263A0-C533-410B-BC64-4CE2A910E0D9}" type="slidenum">
              <a:rPr lang="en-US" smtClean="0"/>
              <a:t>22</a:t>
            </a:fld>
            <a:endParaRPr lang="en-US"/>
          </a:p>
        </p:txBody>
      </p:sp>
    </p:spTree>
    <p:extLst>
      <p:ext uri="{BB962C8B-B14F-4D97-AF65-F5344CB8AC3E}">
        <p14:creationId xmlns:p14="http://schemas.microsoft.com/office/powerpoint/2010/main" val="3475169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In a wilderness context, clearing a potential spine injury when there is a positive mechanism for such an injury requires a careful evaluation focusing on patient reliability, nervous system function, and spinal column stability. Adequate time must be allowed for the evaluation.</a:t>
            </a:r>
          </a:p>
          <a:p>
            <a:endParaRPr lang="en-US" sz="1200" dirty="0"/>
          </a:p>
          <a:p>
            <a:r>
              <a:rPr lang="en-US" sz="1200" dirty="0"/>
              <a:t>Neutral alignment should be restored and maintained using non-rigid tools during extrication unless such a maneuver is met with resistance, increased pain, or a new or worsening neurologic deficit.</a:t>
            </a:r>
          </a:p>
          <a:p>
            <a:endParaRPr lang="en-US" dirty="0"/>
          </a:p>
          <a:p>
            <a:r>
              <a:rPr lang="en-US" dirty="0"/>
              <a:t>Injuries to the cervical spine (neck) may result in trouble breathing, which may be life-threatening. Above C4, they Breathe No More… </a:t>
            </a:r>
          </a:p>
          <a:p>
            <a:endParaRPr lang="en-US" dirty="0"/>
          </a:p>
          <a:p>
            <a:r>
              <a:rPr lang="en-US" dirty="0"/>
              <a:t>Positive Significant Mechanisms of Injury: • Fall w/ Loss of Consciousness • Fall from Greater than 3 Feet • Evidence of trauma from High-Velocity Impact • Landing Head-First (compression) • Landing on the Buttocks/heels (axial loading) • A Fall onto Rock or another Hard Surface</a:t>
            </a:r>
          </a:p>
          <a:p>
            <a:endParaRPr lang="en-US" dirty="0"/>
          </a:p>
          <a:p>
            <a:r>
              <a:rPr lang="en-US" dirty="0"/>
              <a:t>Over the past 15 to 20 years, research has been conducted on rescue best practices, and it shows the following:</a:t>
            </a:r>
          </a:p>
          <a:p>
            <a:endParaRPr lang="en-US" dirty="0"/>
          </a:p>
          <a:p>
            <a:pPr marL="171450" indent="-171450">
              <a:buFont typeface="Arial" panose="020B0604020202020204" pitchFamily="34" charset="0"/>
              <a:buChar char="•"/>
            </a:pPr>
            <a:r>
              <a:rPr lang="en-US" dirty="0"/>
              <a:t>Rigid spine boards and cervical collars are ineffective at “immobilizing” the spine.</a:t>
            </a:r>
          </a:p>
          <a:p>
            <a:pPr marL="171450" indent="-171450">
              <a:buFont typeface="Arial" panose="020B0604020202020204" pitchFamily="34" charset="0"/>
              <a:buChar char="•"/>
            </a:pPr>
            <a:r>
              <a:rPr lang="en-US" dirty="0"/>
              <a:t>Rigid boards and cervical collars do cause harm. They also delay and complicate the extrication process.</a:t>
            </a:r>
          </a:p>
          <a:p>
            <a:pPr marL="171450" indent="-171450">
              <a:buFont typeface="Arial" panose="020B0604020202020204" pitchFamily="34" charset="0"/>
              <a:buChar char="•"/>
            </a:pPr>
            <a:r>
              <a:rPr lang="en-US" dirty="0"/>
              <a:t>First responders do a terrible job of not moving a patient’s spine when transferring them from one location to another.</a:t>
            </a:r>
          </a:p>
          <a:p>
            <a:pPr marL="171450" indent="-171450">
              <a:buFont typeface="Arial" panose="020B0604020202020204" pitchFamily="34" charset="0"/>
              <a:buChar char="•"/>
            </a:pPr>
            <a:r>
              <a:rPr lang="en-US" dirty="0"/>
              <a:t>Patients who are awake and alert do the best job of holding their own spine still when moving from one place to another.</a:t>
            </a:r>
          </a:p>
          <a:p>
            <a:r>
              <a:rPr lang="en-US" dirty="0"/>
              <a:t>Spinal protection is the new objective. Essentially, this means being reasonably careful when moving a patient to keep their head/spine in a neutral alignment.  </a:t>
            </a:r>
          </a:p>
          <a:p>
            <a:r>
              <a:rPr lang="en-US" dirty="0"/>
              <a:t>Conscious and alert patients should be allowed to move themselves when able.</a:t>
            </a:r>
          </a:p>
          <a:p>
            <a:r>
              <a:rPr lang="en-US" dirty="0"/>
              <a:t>In remote wilderness and backcountry settings, evacuation can be dangerous, delayed, and complicated. First responders need to consider the cost/benefit of letting a patient “walk out” versus waiting for help. Depending on the injuries and other factors, delays in getting that patient to a hospital or urgent care facility can be fatal.</a:t>
            </a:r>
          </a:p>
        </p:txBody>
      </p:sp>
      <p:sp>
        <p:nvSpPr>
          <p:cNvPr id="4" name="Slide Number Placeholder 3"/>
          <p:cNvSpPr>
            <a:spLocks noGrp="1"/>
          </p:cNvSpPr>
          <p:nvPr>
            <p:ph type="sldNum" sz="quarter" idx="5"/>
          </p:nvPr>
        </p:nvSpPr>
        <p:spPr/>
        <p:txBody>
          <a:bodyPr/>
          <a:lstStyle/>
          <a:p>
            <a:fld id="{93B263A0-C533-410B-BC64-4CE2A910E0D9}" type="slidenum">
              <a:rPr lang="en-US" smtClean="0"/>
              <a:t>23</a:t>
            </a:fld>
            <a:endParaRPr lang="en-US"/>
          </a:p>
        </p:txBody>
      </p:sp>
    </p:spTree>
    <p:extLst>
      <p:ext uri="{BB962C8B-B14F-4D97-AF65-F5344CB8AC3E}">
        <p14:creationId xmlns:p14="http://schemas.microsoft.com/office/powerpoint/2010/main" val="2366535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263A0-C533-410B-BC64-4CE2A910E0D9}" type="slidenum">
              <a:rPr lang="en-US" smtClean="0"/>
              <a:t>24</a:t>
            </a:fld>
            <a:endParaRPr lang="en-US"/>
          </a:p>
        </p:txBody>
      </p:sp>
    </p:spTree>
    <p:extLst>
      <p:ext uri="{BB962C8B-B14F-4D97-AF65-F5344CB8AC3E}">
        <p14:creationId xmlns:p14="http://schemas.microsoft.com/office/powerpoint/2010/main" val="95280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Shock occurs when the blood can no longer supply vital organs oxygen. There are several types of shock:</a:t>
            </a:r>
          </a:p>
          <a:p>
            <a:endParaRPr lang="en-US" dirty="0"/>
          </a:p>
          <a:p>
            <a:r>
              <a:rPr lang="en-US" dirty="0"/>
              <a:t>Hypovolemic Shock: Decreasing blood volume due to blood loss or dehydration.</a:t>
            </a:r>
          </a:p>
          <a:p>
            <a:endParaRPr lang="en-US" dirty="0"/>
          </a:p>
          <a:p>
            <a:r>
              <a:rPr lang="en-US" dirty="0"/>
              <a:t>Cardiogenic Shock: Decreasing blood flow when heart stops working as in the case of a heart attack (lightening causes this).</a:t>
            </a:r>
          </a:p>
          <a:p>
            <a:endParaRPr lang="en-US" dirty="0"/>
          </a:p>
          <a:p>
            <a:r>
              <a:rPr lang="en-US" dirty="0"/>
              <a:t>Neurogenic Shock: Loss of vascular tone resulting in increased vascular space/expanding arteries (i.e., a head/spinal injury or severe infection).</a:t>
            </a:r>
          </a:p>
          <a:p>
            <a:endParaRPr lang="en-US" dirty="0"/>
          </a:p>
          <a:p>
            <a:r>
              <a:rPr lang="en-US" dirty="0"/>
              <a:t>Decompensatory shock is evidenced by falling BP.]</a:t>
            </a:r>
          </a:p>
          <a:p>
            <a:endParaRPr lang="en-US" dirty="0"/>
          </a:p>
        </p:txBody>
      </p:sp>
      <p:sp>
        <p:nvSpPr>
          <p:cNvPr id="4" name="Slide Number Placeholder 3"/>
          <p:cNvSpPr>
            <a:spLocks noGrp="1"/>
          </p:cNvSpPr>
          <p:nvPr>
            <p:ph type="sldNum" sz="quarter" idx="5"/>
          </p:nvPr>
        </p:nvSpPr>
        <p:spPr/>
        <p:txBody>
          <a:bodyPr/>
          <a:lstStyle/>
          <a:p>
            <a:fld id="{93B263A0-C533-410B-BC64-4CE2A910E0D9}" type="slidenum">
              <a:rPr lang="en-US" smtClean="0"/>
              <a:t>25</a:t>
            </a:fld>
            <a:endParaRPr lang="en-US"/>
          </a:p>
        </p:txBody>
      </p:sp>
    </p:spTree>
    <p:extLst>
      <p:ext uri="{BB962C8B-B14F-4D97-AF65-F5344CB8AC3E}">
        <p14:creationId xmlns:p14="http://schemas.microsoft.com/office/powerpoint/2010/main" val="15598737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Allergies: When asking about allergies, ask twice! Make sure you’re asking, and they understand ANY allergies. Ask about medications, foods, or environmental allergies. </a:t>
            </a:r>
          </a:p>
          <a:p>
            <a:r>
              <a:rPr lang="en-US" dirty="0"/>
              <a:t>Differentiate something that could kill them versus something that just makes them uncomfortable. </a:t>
            </a:r>
          </a:p>
          <a:p>
            <a:r>
              <a:rPr lang="en-US" dirty="0"/>
              <a:t>Always ask about a medication allergy before giving a medication. </a:t>
            </a:r>
          </a:p>
          <a:p>
            <a:endParaRPr lang="en-US" dirty="0"/>
          </a:p>
          <a:p>
            <a:r>
              <a:rPr lang="en-US" dirty="0"/>
              <a:t>Medications: When asking about medications, you should also ask twice. Ask about prescriptions, over-the-counter, or herbal supplements. </a:t>
            </a:r>
          </a:p>
          <a:p>
            <a:r>
              <a:rPr lang="en-US" dirty="0"/>
              <a:t>You won’t know every medication; that’s fine. Ask them what it’s for. Ask what dose they take. </a:t>
            </a:r>
          </a:p>
          <a:p>
            <a:endParaRPr lang="en-US" dirty="0"/>
          </a:p>
          <a:p>
            <a:r>
              <a:rPr lang="en-US" dirty="0"/>
              <a:t>Past pertinent medical history:  </a:t>
            </a:r>
          </a:p>
          <a:p>
            <a:r>
              <a:rPr lang="en-US" dirty="0"/>
              <a:t>For example, do they have a known heart issue and are having chest pain? </a:t>
            </a:r>
          </a:p>
          <a:p>
            <a:r>
              <a:rPr lang="en-US" dirty="0"/>
              <a:t>You can ask them to compare what they are feeling to past experiences. Have they broken a bone before? Does this feel like that? </a:t>
            </a:r>
          </a:p>
          <a:p>
            <a:endParaRPr lang="en-US" dirty="0"/>
          </a:p>
          <a:p>
            <a:r>
              <a:rPr lang="en-US" dirty="0"/>
              <a:t>Last in/ Last out: We don’t really care about bowels unless there seems to be a problem with them, such as diarrhea, constipation, nausea, vomiting, and/or abdominal pain.</a:t>
            </a:r>
          </a:p>
          <a:p>
            <a:endParaRPr lang="en-US" dirty="0"/>
          </a:p>
          <a:p>
            <a:r>
              <a:rPr lang="en-US" dirty="0"/>
              <a:t>You can help emergency personnel by recording this information. You can write this on your patient with a permanent marker (this ensures that the information stays with the patient and isn’t lost in communication. </a:t>
            </a:r>
          </a:p>
          <a:p>
            <a:endParaRPr lang="en-US" dirty="0"/>
          </a:p>
          <a:p>
            <a:endParaRPr lang="en-US" dirty="0"/>
          </a:p>
        </p:txBody>
      </p:sp>
      <p:sp>
        <p:nvSpPr>
          <p:cNvPr id="4" name="Slide Number Placeholder 3"/>
          <p:cNvSpPr>
            <a:spLocks noGrp="1"/>
          </p:cNvSpPr>
          <p:nvPr>
            <p:ph type="sldNum" sz="quarter" idx="5"/>
          </p:nvPr>
        </p:nvSpPr>
        <p:spPr/>
        <p:txBody>
          <a:bodyPr/>
          <a:lstStyle/>
          <a:p>
            <a:fld id="{93B263A0-C533-410B-BC64-4CE2A910E0D9}" type="slidenum">
              <a:rPr lang="en-US" smtClean="0"/>
              <a:t>27</a:t>
            </a:fld>
            <a:endParaRPr lang="en-US"/>
          </a:p>
        </p:txBody>
      </p:sp>
    </p:spTree>
    <p:extLst>
      <p:ext uri="{BB962C8B-B14F-4D97-AF65-F5344CB8AC3E}">
        <p14:creationId xmlns:p14="http://schemas.microsoft.com/office/powerpoint/2010/main" val="14908987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heart rate into the context of the situation;  60-100 are just averages. </a:t>
            </a:r>
          </a:p>
          <a:p>
            <a:r>
              <a:rPr lang="en-US" dirty="0"/>
              <a:t>Someone just resting may be lower than that, and someone who was just trail running may be much higher.</a:t>
            </a:r>
          </a:p>
          <a:p>
            <a:endParaRPr lang="en-US" dirty="0"/>
          </a:p>
          <a:p>
            <a:r>
              <a:rPr lang="en-US" dirty="0"/>
              <a:t>A heart rate out of range doesn’t necessarily mean the person is distressed.</a:t>
            </a:r>
          </a:p>
          <a:p>
            <a:endParaRPr lang="en-US" dirty="0"/>
          </a:p>
          <a:p>
            <a:r>
              <a:rPr lang="en-US" dirty="0"/>
              <a:t>That’s why we also look at rhythm and quality!</a:t>
            </a:r>
          </a:p>
          <a:p>
            <a:endParaRPr lang="en-US" dirty="0"/>
          </a:p>
        </p:txBody>
      </p:sp>
      <p:sp>
        <p:nvSpPr>
          <p:cNvPr id="4" name="Slide Number Placeholder 3"/>
          <p:cNvSpPr>
            <a:spLocks noGrp="1"/>
          </p:cNvSpPr>
          <p:nvPr>
            <p:ph type="sldNum" sz="quarter" idx="5"/>
          </p:nvPr>
        </p:nvSpPr>
        <p:spPr/>
        <p:txBody>
          <a:bodyPr/>
          <a:lstStyle/>
          <a:p>
            <a:fld id="{93B263A0-C533-410B-BC64-4CE2A910E0D9}" type="slidenum">
              <a:rPr lang="en-US" smtClean="0"/>
              <a:t>28</a:t>
            </a:fld>
            <a:endParaRPr lang="en-US"/>
          </a:p>
        </p:txBody>
      </p:sp>
    </p:spTree>
    <p:extLst>
      <p:ext uri="{BB962C8B-B14F-4D97-AF65-F5344CB8AC3E}">
        <p14:creationId xmlns:p14="http://schemas.microsoft.com/office/powerpoint/2010/main" val="11240404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Pupil changes are a late sign and a bad sign of injury. See mental status for more depth. </a:t>
            </a:r>
          </a:p>
        </p:txBody>
      </p:sp>
      <p:sp>
        <p:nvSpPr>
          <p:cNvPr id="4" name="Slide Number Placeholder 3"/>
          <p:cNvSpPr>
            <a:spLocks noGrp="1"/>
          </p:cNvSpPr>
          <p:nvPr>
            <p:ph type="sldNum" sz="quarter" idx="5"/>
          </p:nvPr>
        </p:nvSpPr>
        <p:spPr/>
        <p:txBody>
          <a:bodyPr/>
          <a:lstStyle/>
          <a:p>
            <a:fld id="{93B263A0-C533-410B-BC64-4CE2A910E0D9}" type="slidenum">
              <a:rPr lang="en-US" smtClean="0"/>
              <a:t>31</a:t>
            </a:fld>
            <a:endParaRPr lang="en-US"/>
          </a:p>
        </p:txBody>
      </p:sp>
    </p:spTree>
    <p:extLst>
      <p:ext uri="{BB962C8B-B14F-4D97-AF65-F5344CB8AC3E}">
        <p14:creationId xmlns:p14="http://schemas.microsoft.com/office/powerpoint/2010/main" val="24166166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assess the radial first; if you cannot feel it, move on to the femoral and finally, the carotid.</a:t>
            </a:r>
          </a:p>
          <a:p>
            <a:r>
              <a:rPr lang="en-US" dirty="0"/>
              <a:t>This is not taking place in this order if you suspect cardiac arrest if suspected. Check carotid first and start CPR if not present.</a:t>
            </a:r>
          </a:p>
          <a:p>
            <a:endParaRPr lang="en-US" dirty="0"/>
          </a:p>
          <a:p>
            <a:r>
              <a:rPr lang="en-US" dirty="0"/>
              <a:t>You are using this mostly as a trend over time: are the pulses improving or worsening?</a:t>
            </a:r>
          </a:p>
        </p:txBody>
      </p:sp>
      <p:sp>
        <p:nvSpPr>
          <p:cNvPr id="4" name="Slide Number Placeholder 3"/>
          <p:cNvSpPr>
            <a:spLocks noGrp="1"/>
          </p:cNvSpPr>
          <p:nvPr>
            <p:ph type="sldNum" sz="quarter" idx="5"/>
          </p:nvPr>
        </p:nvSpPr>
        <p:spPr/>
        <p:txBody>
          <a:bodyPr/>
          <a:lstStyle/>
          <a:p>
            <a:fld id="{93B263A0-C533-410B-BC64-4CE2A910E0D9}" type="slidenum">
              <a:rPr lang="en-US" smtClean="0"/>
              <a:t>32</a:t>
            </a:fld>
            <a:endParaRPr lang="en-US"/>
          </a:p>
        </p:txBody>
      </p:sp>
    </p:spTree>
    <p:extLst>
      <p:ext uri="{BB962C8B-B14F-4D97-AF65-F5344CB8AC3E}">
        <p14:creationId xmlns:p14="http://schemas.microsoft.com/office/powerpoint/2010/main" val="9022903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types of pain: generalized versus pinpoint </a:t>
            </a:r>
          </a:p>
          <a:p>
            <a:r>
              <a:rPr lang="en-US" dirty="0"/>
              <a:t>Generalized= all around</a:t>
            </a:r>
          </a:p>
          <a:p>
            <a:r>
              <a:rPr lang="en-US" dirty="0"/>
              <a:t> pinpoint= one specific place usually, the person can point that spot out easily </a:t>
            </a:r>
          </a:p>
          <a:p>
            <a:endParaRPr lang="en-US" dirty="0"/>
          </a:p>
          <a:p>
            <a:r>
              <a:rPr lang="en-US" dirty="0"/>
              <a:t>Work from the bottom up on the exam:</a:t>
            </a:r>
          </a:p>
          <a:p>
            <a:r>
              <a:rPr lang="en-US" dirty="0"/>
              <a:t>Example: the area feels floppy, there is pinpoint pain, and it's between a joint that points toward a fracture. </a:t>
            </a:r>
          </a:p>
        </p:txBody>
      </p:sp>
      <p:sp>
        <p:nvSpPr>
          <p:cNvPr id="4" name="Slide Number Placeholder 3"/>
          <p:cNvSpPr>
            <a:spLocks noGrp="1"/>
          </p:cNvSpPr>
          <p:nvPr>
            <p:ph type="sldNum" sz="quarter" idx="5"/>
          </p:nvPr>
        </p:nvSpPr>
        <p:spPr/>
        <p:txBody>
          <a:bodyPr/>
          <a:lstStyle/>
          <a:p>
            <a:fld id="{93B263A0-C533-410B-BC64-4CE2A910E0D9}" type="slidenum">
              <a:rPr lang="en-US" smtClean="0"/>
              <a:t>34</a:t>
            </a:fld>
            <a:endParaRPr lang="en-US"/>
          </a:p>
        </p:txBody>
      </p:sp>
    </p:spTree>
    <p:extLst>
      <p:ext uri="{BB962C8B-B14F-4D97-AF65-F5344CB8AC3E}">
        <p14:creationId xmlns:p14="http://schemas.microsoft.com/office/powerpoint/2010/main" val="3952298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BFBFBF"/>
                </a:solidFill>
                <a:effectLst/>
                <a:highlight>
                  <a:srgbClr val="1F1F1F"/>
                </a:highlight>
                <a:latin typeface="Google Sans"/>
              </a:rPr>
              <a:t>Good Samaritans law: </a:t>
            </a:r>
          </a:p>
          <a:p>
            <a:endParaRPr lang="en-US" b="0" i="0" dirty="0">
              <a:solidFill>
                <a:srgbClr val="BFBFBF"/>
              </a:solidFill>
              <a:effectLst/>
              <a:highlight>
                <a:srgbClr val="1F1F1F"/>
              </a:highlight>
              <a:latin typeface="Google Sans"/>
            </a:endParaRPr>
          </a:p>
          <a:p>
            <a:r>
              <a:rPr lang="en-US" b="0" i="0" dirty="0">
                <a:solidFill>
                  <a:srgbClr val="BFBFBF"/>
                </a:solidFill>
                <a:effectLst/>
                <a:highlight>
                  <a:srgbClr val="1F1F1F"/>
                </a:highlight>
                <a:latin typeface="Google Sans"/>
              </a:rPr>
              <a:t>Fact: All 50 states and the District of Columbia have some kind of Good Samaritan law, in addition to federal laws for specific circumstances. Though the definitions and coverages vary slightly from state to state. </a:t>
            </a:r>
          </a:p>
          <a:p>
            <a:endParaRPr lang="en-US" b="0" i="0" dirty="0">
              <a:solidFill>
                <a:srgbClr val="BFBFBF"/>
              </a:solidFill>
              <a:effectLst/>
              <a:highlight>
                <a:srgbClr val="1F1F1F"/>
              </a:highlight>
              <a:latin typeface="Google Sans"/>
            </a:endParaRPr>
          </a:p>
          <a:p>
            <a:r>
              <a:rPr lang="en-US" b="0" i="0" dirty="0">
                <a:solidFill>
                  <a:srgbClr val="5B7282"/>
                </a:solidFill>
                <a:effectLst/>
                <a:highlight>
                  <a:srgbClr val="FFFFFF"/>
                </a:highlight>
                <a:latin typeface="Plus Jakarta Sans"/>
              </a:rPr>
              <a:t>A bystander is protected under the Good Samaritan laws as long as they have good targets to aid the accident victim to the best of their capability during a medical emergency. Under some Good Samaritan Laws, as long as medical employees, such as doctors, nurses, or medical responders, follow standard procedures, they will also be protected under the Good Samaritan laws.</a:t>
            </a:r>
          </a:p>
          <a:p>
            <a:endParaRPr lang="en-US" b="0" i="0" dirty="0">
              <a:solidFill>
                <a:srgbClr val="5B7282"/>
              </a:solidFill>
              <a:effectLst/>
              <a:highlight>
                <a:srgbClr val="FFFFFF"/>
              </a:highlight>
              <a:latin typeface="Plus Jakarta Sans"/>
            </a:endParaRPr>
          </a:p>
          <a:p>
            <a:r>
              <a:rPr lang="en-US" b="0" i="0" dirty="0">
                <a:solidFill>
                  <a:srgbClr val="5B7282"/>
                </a:solidFill>
                <a:effectLst/>
                <a:highlight>
                  <a:srgbClr val="FFFFFF"/>
                </a:highlight>
                <a:latin typeface="Plus Jakarta Sans"/>
              </a:rPr>
              <a:t>In most instances, a bystander can’t be held liable for not providing medical assistance. However, there are exceptions. For example, good Samaritan laws in Vermont, Minnesota, and Rhode Island require bystanders to act in some limited capacity. However, that doesn’t mean putting yourself in danger.</a:t>
            </a:r>
            <a:endParaRPr lang="en-US" dirty="0"/>
          </a:p>
        </p:txBody>
      </p:sp>
      <p:sp>
        <p:nvSpPr>
          <p:cNvPr id="4" name="Slide Number Placeholder 3"/>
          <p:cNvSpPr>
            <a:spLocks noGrp="1"/>
          </p:cNvSpPr>
          <p:nvPr>
            <p:ph type="sldNum" sz="quarter" idx="5"/>
          </p:nvPr>
        </p:nvSpPr>
        <p:spPr/>
        <p:txBody>
          <a:bodyPr/>
          <a:lstStyle/>
          <a:p>
            <a:fld id="{93B263A0-C533-410B-BC64-4CE2A910E0D9}" type="slidenum">
              <a:rPr lang="en-US" smtClean="0"/>
              <a:t>4</a:t>
            </a:fld>
            <a:endParaRPr lang="en-US"/>
          </a:p>
        </p:txBody>
      </p:sp>
    </p:spTree>
    <p:extLst>
      <p:ext uri="{BB962C8B-B14F-4D97-AF65-F5344CB8AC3E}">
        <p14:creationId xmlns:p14="http://schemas.microsoft.com/office/powerpoint/2010/main" val="7853731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263A0-C533-410B-BC64-4CE2A910E0D9}" type="slidenum">
              <a:rPr lang="en-US" smtClean="0"/>
              <a:t>36</a:t>
            </a:fld>
            <a:endParaRPr lang="en-US"/>
          </a:p>
        </p:txBody>
      </p:sp>
    </p:spTree>
    <p:extLst>
      <p:ext uri="{BB962C8B-B14F-4D97-AF65-F5344CB8AC3E}">
        <p14:creationId xmlns:p14="http://schemas.microsoft.com/office/powerpoint/2010/main" val="38675643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263A0-C533-410B-BC64-4CE2A910E0D9}" type="slidenum">
              <a:rPr lang="en-US" smtClean="0"/>
              <a:t>37</a:t>
            </a:fld>
            <a:endParaRPr lang="en-US"/>
          </a:p>
        </p:txBody>
      </p:sp>
    </p:spTree>
    <p:extLst>
      <p:ext uri="{BB962C8B-B14F-4D97-AF65-F5344CB8AC3E}">
        <p14:creationId xmlns:p14="http://schemas.microsoft.com/office/powerpoint/2010/main" val="30925433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 chest seal is placed, you should monitor breathing and look for signs of a tension pneumothorax developing. If you are seeing signs pull the seal off and let it burp air out then replace the seal. </a:t>
            </a:r>
          </a:p>
        </p:txBody>
      </p:sp>
      <p:sp>
        <p:nvSpPr>
          <p:cNvPr id="4" name="Slide Number Placeholder 3"/>
          <p:cNvSpPr>
            <a:spLocks noGrp="1"/>
          </p:cNvSpPr>
          <p:nvPr>
            <p:ph type="sldNum" sz="quarter" idx="5"/>
          </p:nvPr>
        </p:nvSpPr>
        <p:spPr/>
        <p:txBody>
          <a:bodyPr/>
          <a:lstStyle/>
          <a:p>
            <a:fld id="{93B263A0-C533-410B-BC64-4CE2A910E0D9}" type="slidenum">
              <a:rPr lang="en-US" smtClean="0"/>
              <a:t>39</a:t>
            </a:fld>
            <a:endParaRPr lang="en-US"/>
          </a:p>
        </p:txBody>
      </p:sp>
    </p:spTree>
    <p:extLst>
      <p:ext uri="{BB962C8B-B14F-4D97-AF65-F5344CB8AC3E}">
        <p14:creationId xmlns:p14="http://schemas.microsoft.com/office/powerpoint/2010/main" val="10584464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there isn’t anything we can do for these types of injuries evacuation is indicated. </a:t>
            </a:r>
          </a:p>
          <a:p>
            <a:r>
              <a:rPr lang="en-US" dirty="0"/>
              <a:t>There could be internal bleeding that we cant diagnose. </a:t>
            </a:r>
          </a:p>
          <a:p>
            <a:endParaRPr lang="en-US" dirty="0"/>
          </a:p>
          <a:p>
            <a:r>
              <a:rPr lang="en-US" dirty="0"/>
              <a:t>You can bleed out from internal bleeding alone. </a:t>
            </a:r>
          </a:p>
          <a:p>
            <a:r>
              <a:rPr lang="en-US" dirty="0"/>
              <a:t>Crazy fact: The human body has 5-7 liters of blood in it. The pelvis can hold 4-6 liters in it and the femoral areas can hold 2-4 liters each.</a:t>
            </a:r>
          </a:p>
        </p:txBody>
      </p:sp>
      <p:sp>
        <p:nvSpPr>
          <p:cNvPr id="4" name="Slide Number Placeholder 3"/>
          <p:cNvSpPr>
            <a:spLocks noGrp="1"/>
          </p:cNvSpPr>
          <p:nvPr>
            <p:ph type="sldNum" sz="quarter" idx="5"/>
          </p:nvPr>
        </p:nvSpPr>
        <p:spPr/>
        <p:txBody>
          <a:bodyPr/>
          <a:lstStyle/>
          <a:p>
            <a:fld id="{93B263A0-C533-410B-BC64-4CE2A910E0D9}" type="slidenum">
              <a:rPr lang="en-US" smtClean="0"/>
              <a:t>40</a:t>
            </a:fld>
            <a:endParaRPr lang="en-US"/>
          </a:p>
        </p:txBody>
      </p:sp>
    </p:spTree>
    <p:extLst>
      <p:ext uri="{BB962C8B-B14F-4D97-AF65-F5344CB8AC3E}">
        <p14:creationId xmlns:p14="http://schemas.microsoft.com/office/powerpoint/2010/main" val="41626189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Stop the bleeding: </a:t>
            </a:r>
          </a:p>
          <a:p>
            <a:r>
              <a:rPr lang="en-US" dirty="0"/>
              <a:t>Direct pressure will stop most bleeding; if a dressing is soaked through, change it out for another one. If indicated, you can use hemostatic gauze, which helps clot blood. </a:t>
            </a:r>
          </a:p>
          <a:p>
            <a:r>
              <a:rPr lang="en-US" dirty="0"/>
              <a:t>Pressure dressings can be applied. </a:t>
            </a:r>
          </a:p>
          <a:p>
            <a:r>
              <a:rPr lang="en-US" dirty="0"/>
              <a:t>If there is life-threatening bleeding, you need to act quickly. You will recognize life-threatening bleeding when you see it. You may need to apply a tourniquet if it is on an extremity. (see open wounds slide in MARCH) </a:t>
            </a:r>
          </a:p>
          <a:p>
            <a:r>
              <a:rPr lang="en-US" dirty="0"/>
              <a:t> </a:t>
            </a:r>
          </a:p>
          <a:p>
            <a:r>
              <a:rPr lang="en-US" dirty="0"/>
              <a:t>Clean the wound:</a:t>
            </a:r>
          </a:p>
          <a:p>
            <a:r>
              <a:rPr lang="en-US" dirty="0"/>
              <a:t>Using only water, nothing else. You can use a syringe to get pressure to clean better.</a:t>
            </a:r>
          </a:p>
          <a:p>
            <a:r>
              <a:rPr lang="en-US" dirty="0"/>
              <a:t>Antibiotic ointment is only for surface scrapes and abrasions. You should still clean and change dressings if you are using this ointment. </a:t>
            </a:r>
          </a:p>
          <a:p>
            <a:endParaRPr lang="en-US" dirty="0"/>
          </a:p>
          <a:p>
            <a:r>
              <a:rPr lang="en-US" dirty="0"/>
              <a:t>Dress and Bandage: </a:t>
            </a:r>
          </a:p>
          <a:p>
            <a:r>
              <a:rPr lang="en-US" dirty="0"/>
              <a:t>A dressing is the protective layer that covers a wound, while a bandage is the material that secures the dressing in place. </a:t>
            </a:r>
          </a:p>
          <a:p>
            <a:r>
              <a:rPr lang="en-US" dirty="0"/>
              <a:t>You want to change these twice daily or whenever they become dirty, soaked, bled through, etc. </a:t>
            </a:r>
          </a:p>
          <a:p>
            <a:endParaRPr lang="en-US" dirty="0"/>
          </a:p>
          <a:p>
            <a:r>
              <a:rPr lang="en-US" dirty="0"/>
              <a:t>Monitor for infection: </a:t>
            </a:r>
          </a:p>
          <a:p>
            <a:r>
              <a:rPr lang="en-US" dirty="0"/>
              <a:t>Local infection will be reddened, hot, and have and increase in pain. Sometimes swelling and pus as well. If scabbed over sometimes it is indicated to open wound back up to let infection drain away its ok if it bleeds a little bit.  Clean the wound thoroughly again and continue to monitor. </a:t>
            </a:r>
          </a:p>
          <a:p>
            <a:endParaRPr lang="en-US" dirty="0"/>
          </a:p>
          <a:p>
            <a:r>
              <a:rPr lang="en-US" dirty="0"/>
              <a:t>Never close a wound fully in the field it needs to breathe so it doesn’t breed bacteria, especially when it comes to bites these should be cleaned frequently and left open to drain you can still place a dressing and change when needed. </a:t>
            </a:r>
          </a:p>
          <a:p>
            <a:endParaRPr lang="en-US" dirty="0"/>
          </a:p>
          <a:p>
            <a:r>
              <a:rPr lang="en-US" dirty="0"/>
              <a:t>Systemic infections mean the whole body is now involved; that infection is in the bloodstream.  You may see red streaks emanating from the wound towards the body and/or fever. You may only notice one of the other, indicating the infection’s spread. This is a call for evacuation. </a:t>
            </a:r>
          </a:p>
          <a:p>
            <a:endParaRPr lang="en-US" dirty="0"/>
          </a:p>
          <a:p>
            <a:endParaRPr lang="en-US" dirty="0"/>
          </a:p>
        </p:txBody>
      </p:sp>
      <p:sp>
        <p:nvSpPr>
          <p:cNvPr id="4" name="Slide Number Placeholder 3"/>
          <p:cNvSpPr>
            <a:spLocks noGrp="1"/>
          </p:cNvSpPr>
          <p:nvPr>
            <p:ph type="sldNum" sz="quarter" idx="5"/>
          </p:nvPr>
        </p:nvSpPr>
        <p:spPr/>
        <p:txBody>
          <a:bodyPr/>
          <a:lstStyle/>
          <a:p>
            <a:fld id="{93B263A0-C533-410B-BC64-4CE2A910E0D9}" type="slidenum">
              <a:rPr lang="en-US" smtClean="0"/>
              <a:t>41</a:t>
            </a:fld>
            <a:endParaRPr lang="en-US"/>
          </a:p>
        </p:txBody>
      </p:sp>
    </p:spTree>
    <p:extLst>
      <p:ext uri="{BB962C8B-B14F-4D97-AF65-F5344CB8AC3E}">
        <p14:creationId xmlns:p14="http://schemas.microsoft.com/office/powerpoint/2010/main" val="21735600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Sun poisoning is essentially a very severe sunburn. It occurs when you have been exposed to the sun’s ultraviolet (UV) rays without protection for an extended period. In addition to sunburn, symptoms may include fever, chills, and nausea. People with fair skin and hair are at a higher risk, as well as those who have a family history of skin cancer. The difference between a burn and poisoning lies in the symptoms and treatment. </a:t>
            </a:r>
          </a:p>
          <a:p>
            <a:endParaRPr lang="en-US" dirty="0"/>
          </a:p>
          <a:p>
            <a:r>
              <a:rPr lang="en-US" dirty="0"/>
              <a:t>The symptoms of sun poisoning</a:t>
            </a:r>
          </a:p>
          <a:p>
            <a:r>
              <a:rPr lang="en-US" dirty="0"/>
              <a:t>People with sun poisoning usually don’t know it because for the first six to twelve hours, it presents the same symptoms as a sunburn. In addition to mild sunburn symptoms, people with sun poisoning often experience:</a:t>
            </a:r>
          </a:p>
          <a:p>
            <a:endParaRPr lang="en-US" dirty="0"/>
          </a:p>
          <a:p>
            <a:r>
              <a:rPr lang="en-US" dirty="0"/>
              <a:t>blistering or peeling skin</a:t>
            </a:r>
          </a:p>
          <a:p>
            <a:r>
              <a:rPr lang="en-US" dirty="0"/>
              <a:t>severe redness and pain</a:t>
            </a:r>
          </a:p>
          <a:p>
            <a:r>
              <a:rPr lang="en-US" dirty="0"/>
              <a:t>fever and chills</a:t>
            </a:r>
          </a:p>
          <a:p>
            <a:r>
              <a:rPr lang="en-US" dirty="0"/>
              <a:t>dehydration</a:t>
            </a:r>
          </a:p>
          <a:p>
            <a:r>
              <a:rPr lang="en-US" dirty="0"/>
              <a:t>joint or muscle pain</a:t>
            </a:r>
          </a:p>
          <a:p>
            <a:r>
              <a:rPr lang="en-US" dirty="0"/>
              <a:t>nausea and vomiting</a:t>
            </a:r>
          </a:p>
          <a:p>
            <a:r>
              <a:rPr lang="en-US" dirty="0"/>
              <a:t>headaches</a:t>
            </a:r>
          </a:p>
          <a:p>
            <a:r>
              <a:rPr lang="en-US" dirty="0"/>
              <a:t>dizziness or fainting</a:t>
            </a:r>
          </a:p>
          <a:p>
            <a:endParaRPr lang="en-US" dirty="0"/>
          </a:p>
          <a:p>
            <a:r>
              <a:rPr lang="en-US" dirty="0"/>
              <a:t>Most sun poisoning cases can be treated with at-home remedies. To treat sun poisoning at home, try:</a:t>
            </a:r>
          </a:p>
          <a:p>
            <a:endParaRPr lang="en-US" dirty="0"/>
          </a:p>
          <a:p>
            <a:r>
              <a:rPr lang="en-US" dirty="0"/>
              <a:t>soaking or showering in cool (not cold) water to ease discomfort</a:t>
            </a:r>
          </a:p>
          <a:p>
            <a:r>
              <a:rPr lang="en-US" dirty="0"/>
              <a:t>applying aloe vera or a thick moisturizer to the area to conserve moisture</a:t>
            </a:r>
          </a:p>
          <a:p>
            <a:r>
              <a:rPr lang="en-US" dirty="0"/>
              <a:t>drinking lots of water to retain hydration</a:t>
            </a:r>
          </a:p>
          <a:p>
            <a:r>
              <a:rPr lang="en-US" dirty="0"/>
              <a:t>taking an anti-inflammatory like ibuprofen or acetaminophen to help with pain</a:t>
            </a:r>
          </a:p>
          <a:p>
            <a:endParaRPr lang="en-US" dirty="0"/>
          </a:p>
          <a:p>
            <a:r>
              <a:rPr lang="en-US" dirty="0"/>
              <a:t>Burns:</a:t>
            </a:r>
          </a:p>
          <a:p>
            <a:r>
              <a:rPr lang="en-US" dirty="0"/>
              <a:t>The best thing to cool the burn down does not have to be ice water, but a 20–30-minute soak is recommended.</a:t>
            </a:r>
          </a:p>
          <a:p>
            <a:r>
              <a:rPr lang="en-US" dirty="0"/>
              <a:t>Remove jewelry, watches, or anything that could become restrictive when swelling occurs. </a:t>
            </a:r>
          </a:p>
          <a:p>
            <a:endParaRPr lang="en-US" dirty="0"/>
          </a:p>
          <a:p>
            <a:r>
              <a:rPr lang="en-US" dirty="0"/>
              <a:t>Biggest considerations with burns are fluid imbalances and infection risk: </a:t>
            </a:r>
          </a:p>
          <a:p>
            <a:r>
              <a:rPr lang="en-US" dirty="0"/>
              <a:t>Skin is what keeps your body from losing water, so you quickly lose water with extensive burns </a:t>
            </a:r>
          </a:p>
          <a:p>
            <a:r>
              <a:rPr lang="en-US" dirty="0"/>
              <a:t>Try to keep all blisters intact</a:t>
            </a:r>
          </a:p>
          <a:p>
            <a:r>
              <a:rPr lang="en-US" dirty="0"/>
              <a:t>Do not scrub a burn cool it off then dress it you may choose to use burn gel or a burn dressing on a burn </a:t>
            </a:r>
          </a:p>
          <a:p>
            <a:endParaRPr lang="en-US" dirty="0"/>
          </a:p>
          <a:p>
            <a:r>
              <a:rPr lang="en-US" dirty="0"/>
              <a:t>Burns to hands, feet, face, and genitals may not be life-threatening, but those body parts are necessary to everyday activities, and delaying care could cause permanent damage. </a:t>
            </a:r>
          </a:p>
          <a:p>
            <a:endParaRPr lang="en-US" dirty="0"/>
          </a:p>
          <a:p>
            <a:r>
              <a:rPr lang="en-US" dirty="0"/>
              <a:t>Circumferential burns cause inward swelling and can cause compartment syndrome.</a:t>
            </a:r>
          </a:p>
          <a:p>
            <a:endParaRPr lang="en-US" dirty="0"/>
          </a:p>
          <a:p>
            <a:r>
              <a:rPr lang="en-US" dirty="0"/>
              <a:t>Airways: you may see soot or dusky appearance at the nose or throat this is a true medical emergency the airways can swell shut.</a:t>
            </a:r>
          </a:p>
          <a:p>
            <a:r>
              <a:rPr lang="en-US" b="1" dirty="0"/>
              <a:t>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3B263A0-C533-410B-BC64-4CE2A910E0D9}" type="slidenum">
              <a:rPr lang="en-US" smtClean="0"/>
              <a:t>42</a:t>
            </a:fld>
            <a:endParaRPr lang="en-US"/>
          </a:p>
        </p:txBody>
      </p:sp>
    </p:spTree>
    <p:extLst>
      <p:ext uri="{BB962C8B-B14F-4D97-AF65-F5344CB8AC3E}">
        <p14:creationId xmlns:p14="http://schemas.microsoft.com/office/powerpoint/2010/main" val="11684438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aware of proper air movement in vehicles and that tailpipes are clear and not submerged.</a:t>
            </a:r>
          </a:p>
          <a:p>
            <a:r>
              <a:rPr lang="en-US" dirty="0"/>
              <a:t>Be aware of where fumes from diesel heaters will rise and vent to. </a:t>
            </a:r>
          </a:p>
          <a:p>
            <a:r>
              <a:rPr lang="en-US" dirty="0"/>
              <a:t>Don’t run gas heating methods in enclosed spaces</a:t>
            </a:r>
          </a:p>
          <a:p>
            <a:endParaRPr lang="en-US" dirty="0"/>
          </a:p>
          <a:p>
            <a:endParaRPr lang="en-US" dirty="0"/>
          </a:p>
        </p:txBody>
      </p:sp>
      <p:sp>
        <p:nvSpPr>
          <p:cNvPr id="4" name="Slide Number Placeholder 3"/>
          <p:cNvSpPr>
            <a:spLocks noGrp="1"/>
          </p:cNvSpPr>
          <p:nvPr>
            <p:ph type="sldNum" sz="quarter" idx="5"/>
          </p:nvPr>
        </p:nvSpPr>
        <p:spPr/>
        <p:txBody>
          <a:bodyPr/>
          <a:lstStyle/>
          <a:p>
            <a:fld id="{93B263A0-C533-410B-BC64-4CE2A910E0D9}" type="slidenum">
              <a:rPr lang="en-US" smtClean="0"/>
              <a:t>43</a:t>
            </a:fld>
            <a:endParaRPr lang="en-US"/>
          </a:p>
        </p:txBody>
      </p:sp>
    </p:spTree>
    <p:extLst>
      <p:ext uri="{BB962C8B-B14F-4D97-AF65-F5344CB8AC3E}">
        <p14:creationId xmlns:p14="http://schemas.microsoft.com/office/powerpoint/2010/main" val="4994031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 blister isn't too painful, try to keep it from breaking open. Unbroken skin over a blister may provide a natural barrier to bacteria, and it decreases the risk of infection. Cover the blister with a bandage or moleskin. Moleskin is a durable fabric that can help protect blisters in high-friction areas.</a:t>
            </a:r>
          </a:p>
          <a:p>
            <a:endParaRPr lang="en-US" dirty="0"/>
          </a:p>
          <a:p>
            <a:r>
              <a:rPr lang="en-US" dirty="0"/>
              <a:t>Cut a piece of moleskin about 1 inch (2.5 centimeters) larger than your blister. Fold the </a:t>
            </a:r>
            <a:r>
              <a:rPr lang="en-US" dirty="0" err="1"/>
              <a:t>nonsticky</a:t>
            </a:r>
            <a:r>
              <a:rPr lang="en-US" dirty="0"/>
              <a:t> sides together and cut a half-circle that's about the size of your blister. When you unfold the moleskin, you have a hole in the middle that's about the size of your blister. Apply the moleskin over the blister, aligning your blister with the hole you made. Then cover the blister and moleskin with gauze.</a:t>
            </a:r>
          </a:p>
          <a:p>
            <a:endParaRPr lang="en-US" dirty="0"/>
          </a:p>
          <a:p>
            <a:r>
              <a:rPr lang="en-US" dirty="0"/>
              <a:t>To relieve blister-related pain, drain the fluid while leaving the skin above the blister in place. If you have diabetes or poor circulation, or tend to get infections, take extra care to prevent infection.</a:t>
            </a:r>
          </a:p>
          <a:p>
            <a:endParaRPr lang="en-US" dirty="0"/>
          </a:p>
          <a:p>
            <a:r>
              <a:rPr lang="en-US" dirty="0"/>
              <a:t>How to drain a blister and help prevent infection:</a:t>
            </a:r>
          </a:p>
          <a:p>
            <a:endParaRPr lang="en-US" dirty="0"/>
          </a:p>
          <a:p>
            <a:pPr marL="171450" indent="-171450">
              <a:buFont typeface="Arial" panose="020B0604020202020204" pitchFamily="34" charset="0"/>
              <a:buChar char="•"/>
            </a:pPr>
            <a:r>
              <a:rPr lang="en-US" dirty="0"/>
              <a:t>Wash your hands and the blister with soap and water.</a:t>
            </a:r>
          </a:p>
          <a:p>
            <a:pPr marL="171450" indent="-171450">
              <a:buFont typeface="Arial" panose="020B0604020202020204" pitchFamily="34" charset="0"/>
              <a:buChar char="•"/>
            </a:pPr>
            <a:r>
              <a:rPr lang="en-US" dirty="0"/>
              <a:t>Apply an antiseptic to the blister.</a:t>
            </a:r>
          </a:p>
          <a:p>
            <a:pPr marL="171450" indent="-171450">
              <a:buFont typeface="Arial" panose="020B0604020202020204" pitchFamily="34" charset="0"/>
              <a:buChar char="•"/>
            </a:pPr>
            <a:r>
              <a:rPr lang="en-US" dirty="0"/>
              <a:t>Clean a sharp needle with an antiseptic wipe or rubbing alcohol.</a:t>
            </a:r>
          </a:p>
          <a:p>
            <a:pPr marL="171450" indent="-171450">
              <a:buFont typeface="Arial" panose="020B0604020202020204" pitchFamily="34" charset="0"/>
              <a:buChar char="•"/>
            </a:pPr>
            <a:r>
              <a:rPr lang="en-US" dirty="0"/>
              <a:t>Use the needle to prick the blister in several spots near the edge. Let the fluid drain but leave the skin above the blister in place.</a:t>
            </a:r>
          </a:p>
          <a:p>
            <a:pPr marL="171450" indent="-171450">
              <a:buFont typeface="Arial" panose="020B0604020202020204" pitchFamily="34" charset="0"/>
              <a:buChar char="•"/>
            </a:pPr>
            <a:r>
              <a:rPr lang="en-US" dirty="0"/>
              <a:t>Apply an antibiotic ointment or petroleum jelly to the blister and cover it with a nonstick bandage or gauze pad.</a:t>
            </a:r>
          </a:p>
          <a:p>
            <a:pPr marL="171450" indent="-171450">
              <a:buFont typeface="Arial" panose="020B0604020202020204" pitchFamily="34" charset="0"/>
              <a:buChar char="•"/>
            </a:pPr>
            <a:r>
              <a:rPr lang="en-US" dirty="0"/>
              <a:t>After several days, cut away the dead skin. Use tweezers and scissors that you sterilize with an antiseptic wipe or rubbing alcohol. Apply more ointment and a bandage.</a:t>
            </a:r>
          </a:p>
          <a:p>
            <a:pPr marL="171450" indent="-171450">
              <a:buFont typeface="Arial" panose="020B0604020202020204" pitchFamily="34" charset="0"/>
              <a:buChar char="•"/>
            </a:pPr>
            <a:r>
              <a:rPr lang="en-US" dirty="0"/>
              <a:t>Check the area every day for infection.</a:t>
            </a:r>
          </a:p>
        </p:txBody>
      </p:sp>
      <p:sp>
        <p:nvSpPr>
          <p:cNvPr id="4" name="Slide Number Placeholder 3"/>
          <p:cNvSpPr>
            <a:spLocks noGrp="1"/>
          </p:cNvSpPr>
          <p:nvPr>
            <p:ph type="sldNum" sz="quarter" idx="5"/>
          </p:nvPr>
        </p:nvSpPr>
        <p:spPr/>
        <p:txBody>
          <a:bodyPr/>
          <a:lstStyle/>
          <a:p>
            <a:fld id="{93B263A0-C533-410B-BC64-4CE2A910E0D9}" type="slidenum">
              <a:rPr lang="en-US" smtClean="0"/>
              <a:t>44</a:t>
            </a:fld>
            <a:endParaRPr lang="en-US"/>
          </a:p>
        </p:txBody>
      </p:sp>
    </p:spTree>
    <p:extLst>
      <p:ext uri="{BB962C8B-B14F-4D97-AF65-F5344CB8AC3E}">
        <p14:creationId xmlns:p14="http://schemas.microsoft.com/office/powerpoint/2010/main" val="38935025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Nitroglycerin is a potent vasodilator, meaning it expands the blood vessels; this can lower blood pressure. You want to check for a strong radial pulse before giving this medication, so you don’t reduce the patient’s blood pressure dangerously.</a:t>
            </a:r>
          </a:p>
          <a:p>
            <a:endParaRPr lang="en-US" dirty="0"/>
          </a:p>
          <a:p>
            <a:r>
              <a:rPr lang="en-US" dirty="0"/>
              <a:t>You can give one 0.4 mg tablet of nitroglycerin under the tongue every 15 minutes if symptoms persist for up to three doses. </a:t>
            </a:r>
          </a:p>
          <a:p>
            <a:r>
              <a:rPr lang="en-US" dirty="0"/>
              <a:t>Patients should understand how to use this medication if they are prescribed it. </a:t>
            </a:r>
          </a:p>
          <a:p>
            <a:endParaRPr lang="en-US" dirty="0"/>
          </a:p>
          <a:p>
            <a:r>
              <a:rPr lang="en-US" dirty="0"/>
              <a:t>You and the patient must decide on evacuation. The quickest way to evacuate is to walk out, but that causes increased stress on the heart. </a:t>
            </a:r>
          </a:p>
          <a:p>
            <a:r>
              <a:rPr lang="en-US" dirty="0"/>
              <a:t>While waiting, someone can take much longer to get to you.  </a:t>
            </a:r>
          </a:p>
          <a:p>
            <a:endParaRPr lang="en-US" dirty="0"/>
          </a:p>
          <a:p>
            <a:r>
              <a:rPr lang="en-US" dirty="0"/>
              <a:t>Any chest pain, even ones that go away after the strenuous activity has stopped, should still be treated like a heart attack because we can’t diagnose the severity in the field.</a:t>
            </a:r>
          </a:p>
        </p:txBody>
      </p:sp>
      <p:sp>
        <p:nvSpPr>
          <p:cNvPr id="4" name="Slide Number Placeholder 3"/>
          <p:cNvSpPr>
            <a:spLocks noGrp="1"/>
          </p:cNvSpPr>
          <p:nvPr>
            <p:ph type="sldNum" sz="quarter" idx="5"/>
          </p:nvPr>
        </p:nvSpPr>
        <p:spPr/>
        <p:txBody>
          <a:bodyPr/>
          <a:lstStyle/>
          <a:p>
            <a:fld id="{93B263A0-C533-410B-BC64-4CE2A910E0D9}" type="slidenum">
              <a:rPr lang="en-US" smtClean="0"/>
              <a:t>45</a:t>
            </a:fld>
            <a:endParaRPr lang="en-US"/>
          </a:p>
        </p:txBody>
      </p:sp>
    </p:spTree>
    <p:extLst>
      <p:ext uri="{BB962C8B-B14F-4D97-AF65-F5344CB8AC3E}">
        <p14:creationId xmlns:p14="http://schemas.microsoft.com/office/powerpoint/2010/main" val="3490067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come upon a patient, they will usually be able to tell you they are having an asthma attack. </a:t>
            </a:r>
          </a:p>
          <a:p>
            <a:r>
              <a:rPr lang="en-US" dirty="0"/>
              <a:t>If they don’t have a diagnosis of asthma, you’re assuming it is something else.</a:t>
            </a:r>
          </a:p>
          <a:p>
            <a:endParaRPr lang="en-US" dirty="0"/>
          </a:p>
          <a:p>
            <a:r>
              <a:rPr lang="en-US" dirty="0"/>
              <a:t>You can also try a bear hug with someone having issues with asthma as they exhale give their chest a big hug to help them push more air out of their lungs. </a:t>
            </a:r>
          </a:p>
          <a:p>
            <a:r>
              <a:rPr lang="en-US" dirty="0"/>
              <a:t> </a:t>
            </a:r>
          </a:p>
        </p:txBody>
      </p:sp>
      <p:sp>
        <p:nvSpPr>
          <p:cNvPr id="4" name="Slide Number Placeholder 3"/>
          <p:cNvSpPr>
            <a:spLocks noGrp="1"/>
          </p:cNvSpPr>
          <p:nvPr>
            <p:ph type="sldNum" sz="quarter" idx="5"/>
          </p:nvPr>
        </p:nvSpPr>
        <p:spPr/>
        <p:txBody>
          <a:bodyPr/>
          <a:lstStyle/>
          <a:p>
            <a:fld id="{93B263A0-C533-410B-BC64-4CE2A910E0D9}" type="slidenum">
              <a:rPr lang="en-US" smtClean="0"/>
              <a:t>47</a:t>
            </a:fld>
            <a:endParaRPr lang="en-US"/>
          </a:p>
        </p:txBody>
      </p:sp>
    </p:spTree>
    <p:extLst>
      <p:ext uri="{BB962C8B-B14F-4D97-AF65-F5344CB8AC3E}">
        <p14:creationId xmlns:p14="http://schemas.microsoft.com/office/powerpoint/2010/main" val="1770596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to choose the route that leads to the quickest, safest, and best care for that patient. </a:t>
            </a:r>
          </a:p>
        </p:txBody>
      </p:sp>
      <p:sp>
        <p:nvSpPr>
          <p:cNvPr id="4" name="Slide Number Placeholder 3"/>
          <p:cNvSpPr>
            <a:spLocks noGrp="1"/>
          </p:cNvSpPr>
          <p:nvPr>
            <p:ph type="sldNum" sz="quarter" idx="5"/>
          </p:nvPr>
        </p:nvSpPr>
        <p:spPr/>
        <p:txBody>
          <a:bodyPr/>
          <a:lstStyle/>
          <a:p>
            <a:fld id="{93B263A0-C533-410B-BC64-4CE2A910E0D9}" type="slidenum">
              <a:rPr lang="en-US" smtClean="0"/>
              <a:t>5</a:t>
            </a:fld>
            <a:endParaRPr lang="en-US"/>
          </a:p>
        </p:txBody>
      </p:sp>
    </p:spTree>
    <p:extLst>
      <p:ext uri="{BB962C8B-B14F-4D97-AF65-F5344CB8AC3E}">
        <p14:creationId xmlns:p14="http://schemas.microsoft.com/office/powerpoint/2010/main" val="39983075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to do in an emergency:</a:t>
            </a:r>
          </a:p>
          <a:p>
            <a:r>
              <a:rPr lang="en-US" dirty="0"/>
              <a:t>If you're with someone who's having an allergic reaction and shows signs of shock, act fast. Look for pale, cool and clammy skin; a weak, rapid pulse; </a:t>
            </a:r>
            <a:r>
              <a:rPr lang="en-US" b="1" dirty="0"/>
              <a:t>trouble breathing</a:t>
            </a:r>
            <a:r>
              <a:rPr lang="en-US" dirty="0"/>
              <a:t>; confusion; and loss of consciousness. Do the following immediately:</a:t>
            </a:r>
          </a:p>
          <a:p>
            <a:r>
              <a:rPr lang="en-US" dirty="0"/>
              <a:t>•	Call 911 or emergency medical help.</a:t>
            </a:r>
          </a:p>
          <a:p>
            <a:r>
              <a:rPr lang="en-US" dirty="0"/>
              <a:t>•	Use an epinephrine autoinjector, if available, by pressing it into the person's thigh. ONLY IF THERE’S DIFFICULTY BREATHING</a:t>
            </a:r>
          </a:p>
          <a:p>
            <a:pPr marL="171450" indent="-171450">
              <a:buFont typeface="Arial" panose="020B0604020202020204" pitchFamily="34" charset="0"/>
              <a:buChar char="•"/>
            </a:pPr>
            <a:r>
              <a:rPr lang="en-US" dirty="0"/>
              <a:t>                    Give them 50 mg of diphenhydramine (Benadryl) </a:t>
            </a:r>
          </a:p>
          <a:p>
            <a:r>
              <a:rPr lang="en-US" dirty="0"/>
              <a:t>•	Make sure the person is lying down and elevate the legs.</a:t>
            </a:r>
          </a:p>
          <a:p>
            <a:r>
              <a:rPr lang="en-US" dirty="0"/>
              <a:t>•	Check the person's pulse and breathing and, if necessary, administer cardiopulmonary resuscitation (CPR) or other first-aid measures.</a:t>
            </a:r>
          </a:p>
          <a:p>
            <a:r>
              <a:rPr lang="en-US" dirty="0"/>
              <a:t>Using an autoinjector</a:t>
            </a:r>
          </a:p>
          <a:p>
            <a:r>
              <a:rPr lang="en-US" dirty="0"/>
              <a:t>Many people at risk of anaphylaxis carry an autoinjector. This device is a combined syringe and concealed needle that injects a single dose of medication when pressed against the thigh. Using an autoinjector immediately can keep anaphylaxis from worsening and could save your life. Be sure you know how to use the autoinjector. Also, ensure the people closest to you know how to use it.</a:t>
            </a:r>
          </a:p>
          <a:p>
            <a:endParaRPr lang="en-US" dirty="0"/>
          </a:p>
          <a:p>
            <a:r>
              <a:rPr lang="en-US" dirty="0"/>
              <a:t>•	Try to stay away from your allergy triggers.</a:t>
            </a:r>
          </a:p>
          <a:p>
            <a:r>
              <a:rPr lang="en-US" dirty="0"/>
              <a:t>•	Carry self-administered epinephrine x2. During an anaphylactic attack, you can give yourself the drug using an autoinjector.</a:t>
            </a:r>
          </a:p>
          <a:p>
            <a:r>
              <a:rPr lang="en-US" dirty="0"/>
              <a:t>Epinephrine lasts 10-15 minutes and then wears off.  This buys time for treatment with an antihistamine like diphenhydramine to kick in. Diphenhydramine will take 30 minutes to kick in, so you may have to use two epinephrine injections. That is why they always come in a two-pack </a:t>
            </a:r>
          </a:p>
          <a:p>
            <a:endParaRPr lang="en-US" dirty="0"/>
          </a:p>
        </p:txBody>
      </p:sp>
      <p:sp>
        <p:nvSpPr>
          <p:cNvPr id="4" name="Slide Number Placeholder 3"/>
          <p:cNvSpPr>
            <a:spLocks noGrp="1"/>
          </p:cNvSpPr>
          <p:nvPr>
            <p:ph type="sldNum" sz="quarter" idx="5"/>
          </p:nvPr>
        </p:nvSpPr>
        <p:spPr/>
        <p:txBody>
          <a:bodyPr/>
          <a:lstStyle/>
          <a:p>
            <a:fld id="{93B263A0-C533-410B-BC64-4CE2A910E0D9}" type="slidenum">
              <a:rPr lang="en-US" smtClean="0"/>
              <a:t>48</a:t>
            </a:fld>
            <a:endParaRPr lang="en-US"/>
          </a:p>
        </p:txBody>
      </p:sp>
    </p:spTree>
    <p:extLst>
      <p:ext uri="{BB962C8B-B14F-4D97-AF65-F5344CB8AC3E}">
        <p14:creationId xmlns:p14="http://schemas.microsoft.com/office/powerpoint/2010/main" val="17662808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1D1D1D"/>
                </a:solidFill>
                <a:effectLst/>
                <a:highlight>
                  <a:srgbClr val="FFFFFF"/>
                </a:highlight>
                <a:latin typeface="Montserrat" panose="00000500000000000000" pitchFamily="2" charset="0"/>
              </a:rPr>
              <a:t>Seizures without any change of awareness</a:t>
            </a:r>
          </a:p>
          <a:p>
            <a:pPr algn="l"/>
            <a:r>
              <a:rPr lang="en-US" b="0" i="0" dirty="0">
                <a:solidFill>
                  <a:srgbClr val="1D1D1D"/>
                </a:solidFill>
                <a:effectLst/>
                <a:highlight>
                  <a:srgbClr val="FFFFFF"/>
                </a:highlight>
                <a:latin typeface="Quicksand"/>
              </a:rPr>
              <a:t>In some forms of seizure, the person is at least partially aware of the seizure – these are called </a:t>
            </a:r>
            <a:r>
              <a:rPr lang="en-US" b="1" i="0" dirty="0">
                <a:solidFill>
                  <a:srgbClr val="1D1D1D"/>
                </a:solidFill>
                <a:effectLst/>
                <a:highlight>
                  <a:srgbClr val="FFFFFF"/>
                </a:highlight>
                <a:latin typeface="Quicksand"/>
              </a:rPr>
              <a:t>Focal Aware Seizures</a:t>
            </a:r>
            <a:r>
              <a:rPr lang="en-US" b="0" i="0" dirty="0">
                <a:solidFill>
                  <a:srgbClr val="1D1D1D"/>
                </a:solidFill>
                <a:effectLst/>
                <a:highlight>
                  <a:srgbClr val="FFFFFF"/>
                </a:highlight>
                <a:latin typeface="Quicksand"/>
              </a:rPr>
              <a:t> and result from altered electrical activity in a “focal” region of the brain.</a:t>
            </a:r>
          </a:p>
          <a:p>
            <a:pPr algn="l">
              <a:buFont typeface="Arial" panose="020B0604020202020204" pitchFamily="34" charset="0"/>
              <a:buChar char="•"/>
            </a:pPr>
            <a:r>
              <a:rPr lang="en-US" b="0" i="0" dirty="0">
                <a:solidFill>
                  <a:srgbClr val="444444"/>
                </a:solidFill>
                <a:effectLst/>
                <a:highlight>
                  <a:srgbClr val="FFFFFF"/>
                </a:highlight>
                <a:latin typeface="Quicksand"/>
              </a:rPr>
              <a:t>Usually you don’t need to do anything.</a:t>
            </a:r>
          </a:p>
          <a:p>
            <a:pPr algn="l">
              <a:buFont typeface="Arial" panose="020B0604020202020204" pitchFamily="34" charset="0"/>
              <a:buChar char="•"/>
            </a:pPr>
            <a:r>
              <a:rPr lang="en-US" b="0" i="0" dirty="0">
                <a:solidFill>
                  <a:srgbClr val="444444"/>
                </a:solidFill>
                <a:effectLst/>
                <a:highlight>
                  <a:srgbClr val="FFFFFF"/>
                </a:highlight>
                <a:latin typeface="Quicksand"/>
              </a:rPr>
              <a:t>Stay calm and reassure the person they are safe.</a:t>
            </a:r>
          </a:p>
          <a:p>
            <a:pPr algn="l">
              <a:buFont typeface="Arial" panose="020B0604020202020204" pitchFamily="34" charset="0"/>
              <a:buChar char="•"/>
            </a:pPr>
            <a:r>
              <a:rPr lang="en-US" b="0" i="0" dirty="0">
                <a:solidFill>
                  <a:srgbClr val="444444"/>
                </a:solidFill>
                <a:effectLst/>
                <a:highlight>
                  <a:srgbClr val="FFFFFF"/>
                </a:highlight>
                <a:latin typeface="Quicksand"/>
              </a:rPr>
              <a:t>If the person is frightened or anxious, encourage them to take slow deep breaths or do something that is calming or relaxing.</a:t>
            </a:r>
          </a:p>
          <a:p>
            <a:pPr algn="l">
              <a:buFont typeface="Arial" panose="020B0604020202020204" pitchFamily="34" charset="0"/>
              <a:buChar char="•"/>
            </a:pPr>
            <a:r>
              <a:rPr lang="en-US" b="0" i="0" dirty="0">
                <a:solidFill>
                  <a:srgbClr val="444444"/>
                </a:solidFill>
                <a:effectLst/>
                <a:highlight>
                  <a:srgbClr val="FFFFFF"/>
                </a:highlight>
                <a:latin typeface="Quicksand"/>
              </a:rPr>
              <a:t>Stay with the person until the seizure is over. Make sure that they are fully aware of what is going on before they are left alone.</a:t>
            </a:r>
          </a:p>
          <a:p>
            <a:endParaRPr lang="en-US" dirty="0"/>
          </a:p>
          <a:p>
            <a:pPr algn="l"/>
            <a:r>
              <a:rPr lang="en-US" b="1" i="0" dirty="0">
                <a:solidFill>
                  <a:srgbClr val="1D1D1D"/>
                </a:solidFill>
                <a:effectLst/>
                <a:highlight>
                  <a:srgbClr val="FFFFFF"/>
                </a:highlight>
                <a:latin typeface="Montserrat" panose="00000500000000000000" pitchFamily="2" charset="0"/>
              </a:rPr>
              <a:t>Seizures with altered awareness</a:t>
            </a:r>
          </a:p>
          <a:p>
            <a:pPr algn="l"/>
            <a:r>
              <a:rPr lang="en-US" b="0" i="0" dirty="0">
                <a:solidFill>
                  <a:srgbClr val="1D1D1D"/>
                </a:solidFill>
                <a:effectLst/>
                <a:highlight>
                  <a:srgbClr val="FFFFFF"/>
                </a:highlight>
                <a:latin typeface="Quicksand"/>
              </a:rPr>
              <a:t>In </a:t>
            </a:r>
            <a:r>
              <a:rPr lang="en-US" b="1" i="0" dirty="0">
                <a:solidFill>
                  <a:srgbClr val="1D1D1D"/>
                </a:solidFill>
                <a:effectLst/>
                <a:highlight>
                  <a:srgbClr val="FFFFFF"/>
                </a:highlight>
                <a:latin typeface="Quicksand"/>
              </a:rPr>
              <a:t>Focal Impaired Awareness Seizures</a:t>
            </a:r>
            <a:r>
              <a:rPr lang="en-US" b="0" i="0" dirty="0">
                <a:solidFill>
                  <a:srgbClr val="1D1D1D"/>
                </a:solidFill>
                <a:effectLst/>
                <a:highlight>
                  <a:srgbClr val="FFFFFF"/>
                </a:highlight>
                <a:latin typeface="Quicksand"/>
              </a:rPr>
              <a:t> the focal electrical activity prevents the person being aware of their surroundings and they will not be able to respond fully.</a:t>
            </a:r>
          </a:p>
          <a:p>
            <a:pPr algn="l">
              <a:buFont typeface="Arial" panose="020B0604020202020204" pitchFamily="34" charset="0"/>
              <a:buChar char="•"/>
            </a:pPr>
            <a:r>
              <a:rPr lang="en-US" b="0" i="0" dirty="0">
                <a:solidFill>
                  <a:srgbClr val="444444"/>
                </a:solidFill>
                <a:effectLst/>
                <a:highlight>
                  <a:srgbClr val="FFFFFF"/>
                </a:highlight>
                <a:latin typeface="Quicksand"/>
              </a:rPr>
              <a:t>If the person has a warning before they lose awareness, help them to a safe place.</a:t>
            </a:r>
          </a:p>
          <a:p>
            <a:pPr algn="l">
              <a:buFont typeface="Arial" panose="020B0604020202020204" pitchFamily="34" charset="0"/>
              <a:buChar char="•"/>
            </a:pPr>
            <a:r>
              <a:rPr lang="en-US" b="0" i="0" dirty="0">
                <a:solidFill>
                  <a:srgbClr val="444444"/>
                </a:solidFill>
                <a:effectLst/>
                <a:highlight>
                  <a:srgbClr val="FFFFFF"/>
                </a:highlight>
                <a:latin typeface="Quicksand"/>
              </a:rPr>
              <a:t>Stay with the person and don’t let them wander away into an unsafe situation.</a:t>
            </a:r>
          </a:p>
          <a:p>
            <a:pPr algn="l">
              <a:buFont typeface="Arial" panose="020B0604020202020204" pitchFamily="34" charset="0"/>
              <a:buChar char="•"/>
            </a:pPr>
            <a:r>
              <a:rPr lang="en-US" b="0" i="0" dirty="0">
                <a:solidFill>
                  <a:srgbClr val="444444"/>
                </a:solidFill>
                <a:effectLst/>
                <a:highlight>
                  <a:srgbClr val="FFFFFF"/>
                </a:highlight>
                <a:latin typeface="Quicksand"/>
              </a:rPr>
              <a:t>Do not assume that they can talk or that they can hear you and follow instructions. Assure them they are safe and repeat instructions on what they should do next.</a:t>
            </a:r>
          </a:p>
          <a:p>
            <a:pPr algn="l">
              <a:buFont typeface="Arial" panose="020B0604020202020204" pitchFamily="34" charset="0"/>
              <a:buChar char="•"/>
            </a:pPr>
            <a:r>
              <a:rPr lang="en-US" b="0" i="0" dirty="0">
                <a:solidFill>
                  <a:srgbClr val="444444"/>
                </a:solidFill>
                <a:effectLst/>
                <a:highlight>
                  <a:srgbClr val="FFFFFF"/>
                </a:highlight>
                <a:latin typeface="Quicksand"/>
              </a:rPr>
              <a:t>Time the seizure.</a:t>
            </a:r>
          </a:p>
          <a:p>
            <a:pPr algn="l">
              <a:buFont typeface="Arial" panose="020B0604020202020204" pitchFamily="34" charset="0"/>
              <a:buChar char="•"/>
            </a:pPr>
            <a:r>
              <a:rPr lang="en-US" b="0" i="0" dirty="0">
                <a:solidFill>
                  <a:srgbClr val="444444"/>
                </a:solidFill>
                <a:effectLst/>
                <a:highlight>
                  <a:srgbClr val="FFFFFF"/>
                </a:highlight>
                <a:latin typeface="Quicksand"/>
              </a:rPr>
              <a:t>Make sure that they are alert, oriented and safe after the event before they are left alone</a:t>
            </a:r>
          </a:p>
          <a:p>
            <a:endParaRPr lang="en-US" dirty="0"/>
          </a:p>
        </p:txBody>
      </p:sp>
      <p:sp>
        <p:nvSpPr>
          <p:cNvPr id="4" name="Slide Number Placeholder 3"/>
          <p:cNvSpPr>
            <a:spLocks noGrp="1"/>
          </p:cNvSpPr>
          <p:nvPr>
            <p:ph type="sldNum" sz="quarter" idx="5"/>
          </p:nvPr>
        </p:nvSpPr>
        <p:spPr/>
        <p:txBody>
          <a:bodyPr/>
          <a:lstStyle/>
          <a:p>
            <a:fld id="{93B263A0-C533-410B-BC64-4CE2A910E0D9}" type="slidenum">
              <a:rPr lang="en-US" smtClean="0"/>
              <a:t>49</a:t>
            </a:fld>
            <a:endParaRPr lang="en-US"/>
          </a:p>
        </p:txBody>
      </p:sp>
    </p:spTree>
    <p:extLst>
      <p:ext uri="{BB962C8B-B14F-4D97-AF65-F5344CB8AC3E}">
        <p14:creationId xmlns:p14="http://schemas.microsoft.com/office/powerpoint/2010/main" val="16774244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Vomiting is the body’s way of ridding itself of a foreign contaminant the best treatment is to let it run its course, keep as hydrated as possible. If it persists for longer than 36 hours, consider evacuation. Medications are the last course as you are keeping anything the body was trying to get rid of in.</a:t>
            </a:r>
          </a:p>
          <a:p>
            <a:endParaRPr lang="en-US" dirty="0"/>
          </a:p>
          <a:p>
            <a:r>
              <a:rPr lang="en-US" dirty="0"/>
              <a:t>Diarrhea can be like vomiting in that the body is trying to rid itself of a contaminant. Only use something like Pepto Bismol or Imodium if you have to. </a:t>
            </a:r>
          </a:p>
          <a:p>
            <a:endParaRPr lang="en-US" dirty="0"/>
          </a:p>
          <a:p>
            <a:r>
              <a:rPr lang="en-US" dirty="0"/>
              <a:t>Constipation can be treated with increased fluids and fiber foods. </a:t>
            </a:r>
          </a:p>
          <a:p>
            <a:endParaRPr lang="en-US" dirty="0"/>
          </a:p>
          <a:p>
            <a:r>
              <a:rPr lang="en-US" dirty="0"/>
              <a:t>Appendicitis will start as belly button pain and then move to the right lower quadrant of the patient's abdomen. </a:t>
            </a:r>
          </a:p>
          <a:p>
            <a:r>
              <a:rPr lang="en-US" dirty="0"/>
              <a:t>They will experience rebound tenderness = when you push down the pain goes away and when you let off quickly there's a sharp pain.</a:t>
            </a:r>
          </a:p>
          <a:p>
            <a:endParaRPr lang="en-US" dirty="0"/>
          </a:p>
          <a:p>
            <a:r>
              <a:rPr lang="en-US" dirty="0"/>
              <a:t>If a woman is having vague abdominal pain and there is a change that they may be pregnant, then we could suspect an ectopic pregnancy, which is a medical emergency, and we should evacuate </a:t>
            </a:r>
          </a:p>
          <a:p>
            <a:r>
              <a:rPr lang="en-US" dirty="0"/>
              <a:t> </a:t>
            </a:r>
          </a:p>
        </p:txBody>
      </p:sp>
      <p:sp>
        <p:nvSpPr>
          <p:cNvPr id="4" name="Slide Number Placeholder 3"/>
          <p:cNvSpPr>
            <a:spLocks noGrp="1"/>
          </p:cNvSpPr>
          <p:nvPr>
            <p:ph type="sldNum" sz="quarter" idx="5"/>
          </p:nvPr>
        </p:nvSpPr>
        <p:spPr/>
        <p:txBody>
          <a:bodyPr/>
          <a:lstStyle/>
          <a:p>
            <a:fld id="{93B263A0-C533-410B-BC64-4CE2A910E0D9}" type="slidenum">
              <a:rPr lang="en-US" smtClean="0"/>
              <a:t>50</a:t>
            </a:fld>
            <a:endParaRPr lang="en-US"/>
          </a:p>
        </p:txBody>
      </p:sp>
    </p:spTree>
    <p:extLst>
      <p:ext uri="{BB962C8B-B14F-4D97-AF65-F5344CB8AC3E}">
        <p14:creationId xmlns:p14="http://schemas.microsoft.com/office/powerpoint/2010/main" val="31449894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263A0-C533-410B-BC64-4CE2A910E0D9}" type="slidenum">
              <a:rPr lang="en-US" smtClean="0"/>
              <a:t>51</a:t>
            </a:fld>
            <a:endParaRPr lang="en-US"/>
          </a:p>
        </p:txBody>
      </p:sp>
    </p:spTree>
    <p:extLst>
      <p:ext uri="{BB962C8B-B14F-4D97-AF65-F5344CB8AC3E}">
        <p14:creationId xmlns:p14="http://schemas.microsoft.com/office/powerpoint/2010/main" val="39245617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want to increase activity to warm up the core body temperature, insulate the patient, and let them shiver.</a:t>
            </a:r>
          </a:p>
          <a:p>
            <a:r>
              <a:rPr lang="en-US" dirty="0"/>
              <a:t>Shivering is the body's way of producing body heat.</a:t>
            </a:r>
          </a:p>
          <a:p>
            <a:r>
              <a:rPr lang="en-US" dirty="0"/>
              <a:t>When a patient stops shivering, you should add heat like hot hands to their core areas like under the armpits or in the groin area. </a:t>
            </a:r>
          </a:p>
          <a:p>
            <a:endParaRPr lang="en-US" dirty="0"/>
          </a:p>
        </p:txBody>
      </p:sp>
      <p:sp>
        <p:nvSpPr>
          <p:cNvPr id="4" name="Slide Number Placeholder 3"/>
          <p:cNvSpPr>
            <a:spLocks noGrp="1"/>
          </p:cNvSpPr>
          <p:nvPr>
            <p:ph type="sldNum" sz="quarter" idx="5"/>
          </p:nvPr>
        </p:nvSpPr>
        <p:spPr/>
        <p:txBody>
          <a:bodyPr/>
          <a:lstStyle/>
          <a:p>
            <a:fld id="{93B263A0-C533-410B-BC64-4CE2A910E0D9}" type="slidenum">
              <a:rPr lang="en-US" smtClean="0"/>
              <a:t>54</a:t>
            </a:fld>
            <a:endParaRPr lang="en-US"/>
          </a:p>
        </p:txBody>
      </p:sp>
    </p:spTree>
    <p:extLst>
      <p:ext uri="{BB962C8B-B14F-4D97-AF65-F5344CB8AC3E}">
        <p14:creationId xmlns:p14="http://schemas.microsoft.com/office/powerpoint/2010/main" val="23015287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Treatment for all of these is to gently rewarm, place hands in your armpits, on your stomach, in your groin, use hot hands through a layer, and rewarm </a:t>
            </a:r>
          </a:p>
          <a:p>
            <a:r>
              <a:rPr lang="en-US" dirty="0"/>
              <a:t>DO NOT RUB; this will move ice crystals within the skin, which will cause more damage. </a:t>
            </a:r>
          </a:p>
          <a:p>
            <a:r>
              <a:rPr lang="en-US" dirty="0"/>
              <a:t> </a:t>
            </a:r>
          </a:p>
          <a:p>
            <a:r>
              <a:rPr lang="en-US" dirty="0"/>
              <a:t>Rewarming is extremely painful; if you cannot guarantee that things will stay thawed, leave them frozen and evacuate </a:t>
            </a:r>
          </a:p>
          <a:p>
            <a:r>
              <a:rPr lang="en-US" dirty="0"/>
              <a:t>If toes are frozen, it is sometimes best to leave them until after you evacuate, as they will be extremely painful once thawed out.</a:t>
            </a:r>
          </a:p>
          <a:p>
            <a:endParaRPr lang="en-US" dirty="0"/>
          </a:p>
          <a:p>
            <a:r>
              <a:rPr lang="en-US" dirty="0"/>
              <a:t>If the patient is not allergic to aspirin, you could give them a dose. This has a blood thinning effect that may allow blood to flow into the frozen areas.</a:t>
            </a:r>
          </a:p>
          <a:p>
            <a:endParaRPr lang="en-US" dirty="0"/>
          </a:p>
          <a:p>
            <a:r>
              <a:rPr lang="en-US" dirty="0"/>
              <a:t>You don’t know the extent of the damage until after rewarming. </a:t>
            </a:r>
            <a:br>
              <a:rPr lang="en-US" dirty="0"/>
            </a:br>
            <a:r>
              <a:rPr lang="en-US" dirty="0"/>
              <a:t>You should get medical help for anything more than mild frostbite. </a:t>
            </a:r>
          </a:p>
        </p:txBody>
      </p:sp>
      <p:sp>
        <p:nvSpPr>
          <p:cNvPr id="4" name="Slide Number Placeholder 3"/>
          <p:cNvSpPr>
            <a:spLocks noGrp="1"/>
          </p:cNvSpPr>
          <p:nvPr>
            <p:ph type="sldNum" sz="quarter" idx="5"/>
          </p:nvPr>
        </p:nvSpPr>
        <p:spPr/>
        <p:txBody>
          <a:bodyPr/>
          <a:lstStyle/>
          <a:p>
            <a:fld id="{93B263A0-C533-410B-BC64-4CE2A910E0D9}" type="slidenum">
              <a:rPr lang="en-US" smtClean="0"/>
              <a:t>55</a:t>
            </a:fld>
            <a:endParaRPr lang="en-US"/>
          </a:p>
        </p:txBody>
      </p:sp>
    </p:spTree>
    <p:extLst>
      <p:ext uri="{BB962C8B-B14F-4D97-AF65-F5344CB8AC3E}">
        <p14:creationId xmlns:p14="http://schemas.microsoft.com/office/powerpoint/2010/main" val="4687503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U.S., the Western black–legged tick and the deer tick can carry Lyme disease bacteria. Infected ticks usually don't spread the disease until they've been attached for at least 36 hours. The first sign of infection is often a circular skin rash. Early symptoms may also include fever, headache, and fatigue. Untreated Lyme disease may spread to other parts of the body, including the muscles, joints, heart, and nervous system. </a:t>
            </a:r>
          </a:p>
          <a:p>
            <a:endParaRPr lang="en-US" dirty="0"/>
          </a:p>
          <a:p>
            <a:r>
              <a:rPr lang="en-US" dirty="0"/>
              <a:t>To remove a tick grasp it with tweezers at the bast and slowly pull straight up, to pull out the entire tick.</a:t>
            </a:r>
          </a:p>
        </p:txBody>
      </p:sp>
      <p:sp>
        <p:nvSpPr>
          <p:cNvPr id="4" name="Slide Number Placeholder 3"/>
          <p:cNvSpPr>
            <a:spLocks noGrp="1"/>
          </p:cNvSpPr>
          <p:nvPr>
            <p:ph type="sldNum" sz="quarter" idx="5"/>
          </p:nvPr>
        </p:nvSpPr>
        <p:spPr/>
        <p:txBody>
          <a:bodyPr/>
          <a:lstStyle/>
          <a:p>
            <a:fld id="{93B263A0-C533-410B-BC64-4CE2A910E0D9}" type="slidenum">
              <a:rPr lang="en-US" smtClean="0"/>
              <a:t>57</a:t>
            </a:fld>
            <a:endParaRPr lang="en-US"/>
          </a:p>
        </p:txBody>
      </p:sp>
    </p:spTree>
    <p:extLst>
      <p:ext uri="{BB962C8B-B14F-4D97-AF65-F5344CB8AC3E}">
        <p14:creationId xmlns:p14="http://schemas.microsoft.com/office/powerpoint/2010/main" val="23655613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263A0-C533-410B-BC64-4CE2A910E0D9}" type="slidenum">
              <a:rPr lang="en-US" smtClean="0"/>
              <a:t>66</a:t>
            </a:fld>
            <a:endParaRPr lang="en-US"/>
          </a:p>
        </p:txBody>
      </p:sp>
    </p:spTree>
    <p:extLst>
      <p:ext uri="{BB962C8B-B14F-4D97-AF65-F5344CB8AC3E}">
        <p14:creationId xmlns:p14="http://schemas.microsoft.com/office/powerpoint/2010/main" val="355495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Caution</a:t>
            </a:r>
          </a:p>
          <a:p>
            <a:pPr marL="171450" indent="-171450">
              <a:buFont typeface="Arial" panose="020B0604020202020204" pitchFamily="34" charset="0"/>
              <a:buChar char="•"/>
            </a:pPr>
            <a:r>
              <a:rPr lang="en-US" dirty="0"/>
              <a:t>Don't use a tourniquet or apply ice.</a:t>
            </a:r>
          </a:p>
          <a:p>
            <a:r>
              <a:rPr lang="en-US" dirty="0"/>
              <a:t>•   Don't cut the bite or try to remove the venom.</a:t>
            </a:r>
          </a:p>
          <a:p>
            <a:pPr marL="171450" indent="-171450">
              <a:buFont typeface="Arial" panose="020B0604020202020204" pitchFamily="34" charset="0"/>
              <a:buChar char="•"/>
            </a:pPr>
            <a:r>
              <a:rPr lang="en-US" dirty="0"/>
              <a:t>Don't drink caffeine or alcohol.</a:t>
            </a:r>
          </a:p>
          <a:p>
            <a:r>
              <a:rPr lang="en-US" dirty="0"/>
              <a:t>•   Don't take pain-relieving medicine, such as aspirin, ibuprofen (Advil, Motrin IB, others) or naproxen sodium (Aleve). Doing so can increase your risk of bleeding.</a:t>
            </a:r>
          </a:p>
          <a:p>
            <a:pPr marL="171450" indent="-171450">
              <a:buFont typeface="Arial" panose="020B0604020202020204" pitchFamily="34" charset="0"/>
              <a:buChar char="•"/>
            </a:pPr>
            <a:r>
              <a:rPr lang="en-US" dirty="0"/>
              <a:t>Don't try to catch or trap the snake. Try to remember its color and shape so that you can describe it. If possible, take a picture of the snake from a safe distance. Knowing what kind of snake bit you can help with treatment.</a:t>
            </a:r>
          </a:p>
        </p:txBody>
      </p:sp>
      <p:sp>
        <p:nvSpPr>
          <p:cNvPr id="4" name="Slide Number Placeholder 3"/>
          <p:cNvSpPr>
            <a:spLocks noGrp="1"/>
          </p:cNvSpPr>
          <p:nvPr>
            <p:ph type="sldNum" sz="quarter" idx="5"/>
          </p:nvPr>
        </p:nvSpPr>
        <p:spPr/>
        <p:txBody>
          <a:bodyPr/>
          <a:lstStyle/>
          <a:p>
            <a:fld id="{93B263A0-C533-410B-BC64-4CE2A910E0D9}" type="slidenum">
              <a:rPr lang="en-US" smtClean="0"/>
              <a:t>69</a:t>
            </a:fld>
            <a:endParaRPr lang="en-US"/>
          </a:p>
        </p:txBody>
      </p:sp>
    </p:spTree>
    <p:extLst>
      <p:ext uri="{BB962C8B-B14F-4D97-AF65-F5344CB8AC3E}">
        <p14:creationId xmlns:p14="http://schemas.microsoft.com/office/powerpoint/2010/main" val="14547951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263A0-C533-410B-BC64-4CE2A910E0D9}" type="slidenum">
              <a:rPr lang="en-US" smtClean="0"/>
              <a:t>72</a:t>
            </a:fld>
            <a:endParaRPr lang="en-US"/>
          </a:p>
        </p:txBody>
      </p:sp>
    </p:spTree>
    <p:extLst>
      <p:ext uri="{BB962C8B-B14F-4D97-AF65-F5344CB8AC3E}">
        <p14:creationId xmlns:p14="http://schemas.microsoft.com/office/powerpoint/2010/main" val="4135866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patient is a significant trauma patient, we are going to assess the scene and go right into MARCH </a:t>
            </a:r>
          </a:p>
          <a:p>
            <a:r>
              <a:rPr lang="en-US" dirty="0"/>
              <a:t>Otherwise, we have time to start the OPQRST assessment and treatments</a:t>
            </a:r>
          </a:p>
          <a:p>
            <a:r>
              <a:rPr lang="en-US" dirty="0"/>
              <a:t>SAMPLE is a secondary assessment to make you more aware of your patient and their needs while in your care and provides information to emergency medical personnel. </a:t>
            </a:r>
          </a:p>
        </p:txBody>
      </p:sp>
      <p:sp>
        <p:nvSpPr>
          <p:cNvPr id="4" name="Slide Number Placeholder 3"/>
          <p:cNvSpPr>
            <a:spLocks noGrp="1"/>
          </p:cNvSpPr>
          <p:nvPr>
            <p:ph type="sldNum" sz="quarter" idx="5"/>
          </p:nvPr>
        </p:nvSpPr>
        <p:spPr/>
        <p:txBody>
          <a:bodyPr/>
          <a:lstStyle/>
          <a:p>
            <a:fld id="{93B263A0-C533-410B-BC64-4CE2A910E0D9}" type="slidenum">
              <a:rPr lang="en-US" smtClean="0"/>
              <a:t>6</a:t>
            </a:fld>
            <a:endParaRPr lang="en-US"/>
          </a:p>
        </p:txBody>
      </p:sp>
    </p:spTree>
    <p:extLst>
      <p:ext uri="{BB962C8B-B14F-4D97-AF65-F5344CB8AC3E}">
        <p14:creationId xmlns:p14="http://schemas.microsoft.com/office/powerpoint/2010/main" val="10481863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AOS (free class if you don’t take the certification) Certification $99</a:t>
            </a:r>
          </a:p>
        </p:txBody>
      </p:sp>
      <p:sp>
        <p:nvSpPr>
          <p:cNvPr id="4" name="Slide Number Placeholder 3"/>
          <p:cNvSpPr>
            <a:spLocks noGrp="1"/>
          </p:cNvSpPr>
          <p:nvPr>
            <p:ph type="sldNum" sz="quarter" idx="5"/>
          </p:nvPr>
        </p:nvSpPr>
        <p:spPr/>
        <p:txBody>
          <a:bodyPr/>
          <a:lstStyle/>
          <a:p>
            <a:fld id="{93B263A0-C533-410B-BC64-4CE2A910E0D9}" type="slidenum">
              <a:rPr lang="en-US" smtClean="0"/>
              <a:t>74</a:t>
            </a:fld>
            <a:endParaRPr lang="en-US"/>
          </a:p>
        </p:txBody>
      </p:sp>
    </p:spTree>
    <p:extLst>
      <p:ext uri="{BB962C8B-B14F-4D97-AF65-F5344CB8AC3E}">
        <p14:creationId xmlns:p14="http://schemas.microsoft.com/office/powerpoint/2010/main" val="3087938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lower slides for details </a:t>
            </a:r>
          </a:p>
        </p:txBody>
      </p:sp>
      <p:sp>
        <p:nvSpPr>
          <p:cNvPr id="4" name="Slide Number Placeholder 3"/>
          <p:cNvSpPr>
            <a:spLocks noGrp="1"/>
          </p:cNvSpPr>
          <p:nvPr>
            <p:ph type="sldNum" sz="quarter" idx="5"/>
          </p:nvPr>
        </p:nvSpPr>
        <p:spPr/>
        <p:txBody>
          <a:bodyPr/>
          <a:lstStyle/>
          <a:p>
            <a:fld id="{93B263A0-C533-410B-BC64-4CE2A910E0D9}" type="slidenum">
              <a:rPr lang="en-US" smtClean="0"/>
              <a:t>7</a:t>
            </a:fld>
            <a:endParaRPr lang="en-US"/>
          </a:p>
        </p:txBody>
      </p:sp>
    </p:spTree>
    <p:extLst>
      <p:ext uri="{BB962C8B-B14F-4D97-AF65-F5344CB8AC3E}">
        <p14:creationId xmlns:p14="http://schemas.microsoft.com/office/powerpoint/2010/main" val="1881080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71717"/>
                </a:solidFill>
                <a:effectLst/>
                <a:highlight>
                  <a:srgbClr val="F7F7F7"/>
                </a:highlight>
                <a:latin typeface="Barlow" panose="020F0502020204030204" pitchFamily="2" charset="0"/>
              </a:rPr>
              <a:t>Wounds of the chest, abdomen or pelvis shouldn’t be packed because bleeding from these wounds is generally from a very deep source that can’t be reached from the outside. These patients must be rapidly transported to a surgeon for operative bleeding control. Packing of wounds in these areas should therefore be performed at the discretion of local EMS Medical Directors or the appropriate state agencies where applicable.</a:t>
            </a:r>
          </a:p>
          <a:p>
            <a:endParaRPr lang="en-US" b="0" i="0" dirty="0">
              <a:solidFill>
                <a:srgbClr val="171717"/>
              </a:solidFill>
              <a:effectLst/>
              <a:highlight>
                <a:srgbClr val="F7F7F7"/>
              </a:highlight>
              <a:latin typeface="Barlow" panose="020F0502020204030204" pitchFamily="2" charset="0"/>
            </a:endParaRPr>
          </a:p>
          <a:p>
            <a:pPr algn="l"/>
            <a:r>
              <a:rPr lang="en-US" b="1" i="0" dirty="0">
                <a:solidFill>
                  <a:srgbClr val="171717"/>
                </a:solidFill>
                <a:effectLst/>
                <a:highlight>
                  <a:srgbClr val="F7F7F7"/>
                </a:highlight>
                <a:latin typeface="Barlow" panose="00000500000000000000" pitchFamily="2" charset="0"/>
              </a:rPr>
              <a:t>Step 1: Stop the bleeding. Now!</a:t>
            </a:r>
            <a:r>
              <a:rPr lang="en-US" b="0" i="0" dirty="0">
                <a:solidFill>
                  <a:srgbClr val="171717"/>
                </a:solidFill>
                <a:effectLst/>
                <a:highlight>
                  <a:srgbClr val="F7F7F7"/>
                </a:highlight>
                <a:latin typeface="Barlow" panose="00000500000000000000" pitchFamily="2" charset="0"/>
              </a:rPr>
              <a:t> Immediately apply direct pressure to the wound, using gauze, clean cloth, elbow, knee-whatever it takes to slow or stop the hemorrhage-until you have time to get out your wound packing supplies.</a:t>
            </a:r>
          </a:p>
          <a:p>
            <a:pPr algn="l"/>
            <a:r>
              <a:rPr lang="en-US" b="0" i="0" dirty="0">
                <a:solidFill>
                  <a:srgbClr val="171717"/>
                </a:solidFill>
                <a:effectLst/>
                <a:highlight>
                  <a:srgbClr val="F7F7F7"/>
                </a:highlight>
                <a:latin typeface="Barlow" panose="00000500000000000000" pitchFamily="2" charset="0"/>
              </a:rPr>
              <a:t>Place your gloved fingers-with or without a dressing-into the wound to apply initial pressure to the target area (with your target being the vein, artery or both) and compress the source of bleeding. Keep in mind that the body’s anatomy presents with major vessels running close to bones. So, whenever possible, utilize a bone to assist with vessel (i.e., bleeding) control. This will also give you an idea of which direction the wound travels and you can insert the gauze accordingly.</a:t>
            </a:r>
          </a:p>
          <a:p>
            <a:pPr algn="l"/>
            <a:r>
              <a:rPr lang="en-US" b="1" i="0" dirty="0">
                <a:solidFill>
                  <a:srgbClr val="171717"/>
                </a:solidFill>
                <a:effectLst/>
                <a:highlight>
                  <a:srgbClr val="F7F7F7"/>
                </a:highlight>
                <a:latin typeface="Barlow" panose="00000500000000000000" pitchFamily="2" charset="0"/>
              </a:rPr>
              <a:t>Step 2: Pack the wound with gauze. Tightly!</a:t>
            </a:r>
            <a:r>
              <a:rPr lang="en-US" b="0" i="0" dirty="0">
                <a:solidFill>
                  <a:srgbClr val="171717"/>
                </a:solidFill>
                <a:effectLst/>
                <a:highlight>
                  <a:srgbClr val="F7F7F7"/>
                </a:highlight>
                <a:latin typeface="Barlow" panose="00000500000000000000" pitchFamily="2" charset="0"/>
              </a:rPr>
              <a:t> Your goal is to completely and tightly pack the wound cavity to stop hemorrhage. Begin packing the gauze into the wound with your finger, while simultaneously maintaining pressure on the wound.</a:t>
            </a:r>
          </a:p>
          <a:p>
            <a:pPr algn="l"/>
            <a:br>
              <a:rPr lang="en-US" b="0" i="0" dirty="0">
                <a:solidFill>
                  <a:srgbClr val="171717"/>
                </a:solidFill>
                <a:effectLst/>
                <a:highlight>
                  <a:srgbClr val="F7F7F7"/>
                </a:highlight>
                <a:latin typeface="Barlow" panose="00000500000000000000" pitchFamily="2" charset="0"/>
              </a:rPr>
            </a:br>
            <a:br>
              <a:rPr lang="en-US" b="0" i="0" dirty="0">
                <a:solidFill>
                  <a:srgbClr val="171717"/>
                </a:solidFill>
                <a:effectLst/>
                <a:highlight>
                  <a:srgbClr val="F7F7F7"/>
                </a:highlight>
                <a:latin typeface="Barlow" panose="00000500000000000000" pitchFamily="2" charset="0"/>
              </a:rPr>
            </a:br>
            <a:r>
              <a:rPr lang="en-US" b="1" i="0" dirty="0">
                <a:solidFill>
                  <a:srgbClr val="171717"/>
                </a:solidFill>
                <a:effectLst/>
                <a:highlight>
                  <a:srgbClr val="F7F7F7"/>
                </a:highlight>
                <a:latin typeface="Barlow" panose="00000500000000000000" pitchFamily="2" charset="0"/>
              </a:rPr>
              <a:t>When no more gauze can be packed inside the wound, hold direct pressure on the wound for 3 minutes.</a:t>
            </a:r>
            <a:br>
              <a:rPr lang="en-US" b="0" i="0" dirty="0">
                <a:solidFill>
                  <a:srgbClr val="171717"/>
                </a:solidFill>
                <a:effectLst/>
                <a:highlight>
                  <a:srgbClr val="F7F7F7"/>
                </a:highlight>
                <a:latin typeface="Barlow" panose="00000500000000000000" pitchFamily="2" charset="0"/>
              </a:rPr>
            </a:br>
            <a:endParaRPr lang="en-US" b="0" i="0" dirty="0">
              <a:solidFill>
                <a:srgbClr val="171717"/>
              </a:solidFill>
              <a:effectLst/>
              <a:highlight>
                <a:srgbClr val="F7F7F7"/>
              </a:highlight>
              <a:latin typeface="Barlow" panose="00000500000000000000" pitchFamily="2" charset="0"/>
            </a:endParaRPr>
          </a:p>
          <a:p>
            <a:pPr algn="l"/>
            <a:r>
              <a:rPr lang="en-US" b="0" i="0" dirty="0">
                <a:solidFill>
                  <a:srgbClr val="171717"/>
                </a:solidFill>
                <a:effectLst/>
                <a:highlight>
                  <a:srgbClr val="F7F7F7"/>
                </a:highlight>
                <a:latin typeface="Barlow" panose="00000500000000000000" pitchFamily="2" charset="0"/>
              </a:rPr>
              <a:t>It’s critical that the gauze be packed as deeply into the wound as possible to put the gauze into direct contact with the bleeding vessel. By doing so, you’re simultaneously putting direct pressure onto the bleeding vessel and allowing the hemostatic agent to do work its magic.</a:t>
            </a:r>
          </a:p>
          <a:p>
            <a:pPr algn="l"/>
            <a:r>
              <a:rPr lang="en-US" b="1" i="0" dirty="0">
                <a:solidFill>
                  <a:srgbClr val="171717"/>
                </a:solidFill>
                <a:effectLst/>
                <a:highlight>
                  <a:srgbClr val="F7F7F7"/>
                </a:highlight>
                <a:latin typeface="Barlow" panose="00000500000000000000" pitchFamily="2" charset="0"/>
              </a:rPr>
              <a:t>Step 3: Keep packing!</a:t>
            </a:r>
            <a:r>
              <a:rPr lang="en-US" b="0" i="0" dirty="0">
                <a:solidFill>
                  <a:srgbClr val="171717"/>
                </a:solidFill>
                <a:effectLst/>
                <a:highlight>
                  <a:srgbClr val="F7F7F7"/>
                </a:highlight>
                <a:latin typeface="Barlow" panose="00000500000000000000" pitchFamily="2" charset="0"/>
              </a:rPr>
              <a:t> The key to successful wound packing is that the wound be </a:t>
            </a:r>
            <a:r>
              <a:rPr lang="en-US" b="0" i="1" dirty="0">
                <a:solidFill>
                  <a:srgbClr val="171717"/>
                </a:solidFill>
                <a:effectLst/>
                <a:highlight>
                  <a:srgbClr val="F7F7F7"/>
                </a:highlight>
                <a:latin typeface="Barlow" panose="00000500000000000000" pitchFamily="2" charset="0"/>
              </a:rPr>
              <a:t>very</a:t>
            </a:r>
            <a:r>
              <a:rPr lang="en-US" b="0" i="0" dirty="0">
                <a:solidFill>
                  <a:srgbClr val="171717"/>
                </a:solidFill>
                <a:effectLst/>
                <a:highlight>
                  <a:srgbClr val="F7F7F7"/>
                </a:highlight>
                <a:latin typeface="Barlow" panose="00000500000000000000" pitchFamily="2" charset="0"/>
              </a:rPr>
              <a:t> tightly packed, applying as much pressure as possible to the bleeding vessel. This pressure against the vessel is the most important component of hemorrhage control. This explains why plain gauze (without an impregnated hemostatic agent), when tightly packed, is also quite effective.</a:t>
            </a:r>
          </a:p>
          <a:p>
            <a:pPr algn="l"/>
            <a:r>
              <a:rPr lang="en-US" b="1" i="0" dirty="0">
                <a:solidFill>
                  <a:srgbClr val="171717"/>
                </a:solidFill>
                <a:effectLst/>
                <a:highlight>
                  <a:srgbClr val="F7F7F7"/>
                </a:highlight>
                <a:latin typeface="Barlow" panose="00000500000000000000" pitchFamily="2" charset="0"/>
              </a:rPr>
              <a:t>Step 4: Apply very firm pressure to the packed wound for 3 minutes.</a:t>
            </a:r>
            <a:r>
              <a:rPr lang="en-US" b="0" i="0" dirty="0">
                <a:solidFill>
                  <a:srgbClr val="171717"/>
                </a:solidFill>
                <a:effectLst/>
                <a:highlight>
                  <a:srgbClr val="F7F7F7"/>
                </a:highlight>
                <a:latin typeface="Barlow" panose="00000500000000000000" pitchFamily="2" charset="0"/>
              </a:rPr>
              <a:t> This step pushes the packing firmly against the bleeding vessel and aids in clotting.</a:t>
            </a:r>
          </a:p>
          <a:p>
            <a:pPr algn="l"/>
            <a:r>
              <a:rPr lang="en-US" b="1" i="0" dirty="0">
                <a:solidFill>
                  <a:srgbClr val="171717"/>
                </a:solidFill>
                <a:effectLst/>
                <a:highlight>
                  <a:srgbClr val="F7F7F7"/>
                </a:highlight>
                <a:latin typeface="Barlow" panose="00000500000000000000" pitchFamily="2" charset="0"/>
              </a:rPr>
              <a:t>Step 5: Secure a snug pressure dressing and transport.</a:t>
            </a:r>
            <a:r>
              <a:rPr lang="en-US" b="0" i="0" dirty="0">
                <a:solidFill>
                  <a:srgbClr val="171717"/>
                </a:solidFill>
                <a:effectLst/>
                <a:highlight>
                  <a:srgbClr val="F7F7F7"/>
                </a:highlight>
                <a:latin typeface="Barlow" panose="00000500000000000000" pitchFamily="2" charset="0"/>
              </a:rPr>
              <a:t> After applying pressure for 3 minutes, place a snug pressure dressing over the wound. You may consider splinting or immobilizing the area, if possible because movement during transport can dislodge the packing and allow hemorrhage to restart.</a:t>
            </a:r>
          </a:p>
          <a:p>
            <a:pPr algn="l"/>
            <a:endParaRPr lang="en-US" b="0" i="0" dirty="0">
              <a:solidFill>
                <a:srgbClr val="171717"/>
              </a:solidFill>
              <a:effectLst/>
              <a:highlight>
                <a:srgbClr val="F7F7F7"/>
              </a:highlight>
              <a:latin typeface="Barlow" panose="00000500000000000000" pitchFamily="2" charset="0"/>
            </a:endParaRPr>
          </a:p>
          <a:p>
            <a:pPr algn="l"/>
            <a:r>
              <a:rPr lang="en-US" b="1" i="0" dirty="0">
                <a:solidFill>
                  <a:srgbClr val="171717"/>
                </a:solidFill>
                <a:effectLst/>
                <a:highlight>
                  <a:srgbClr val="F7F7F7"/>
                </a:highlight>
                <a:latin typeface="Barlow-Bold"/>
              </a:rPr>
              <a:t>Continued Hemorrhage</a:t>
            </a:r>
          </a:p>
          <a:p>
            <a:pPr algn="l"/>
            <a:r>
              <a:rPr lang="en-US" b="0" i="0" dirty="0">
                <a:solidFill>
                  <a:srgbClr val="171717"/>
                </a:solidFill>
                <a:effectLst/>
                <a:highlight>
                  <a:srgbClr val="F7F7F7"/>
                </a:highlight>
                <a:latin typeface="Barlow" panose="00000500000000000000" pitchFamily="2" charset="0"/>
              </a:rPr>
              <a:t>Should the bleeding continue, hemostatic gauze manufacturers recommend removal of the original packing and repacking with fresh gauze. The rationale for this is that they assume it wasn’t packed properly the first time, or perhaps the packing didn’t quite get to the bleeding vessel.</a:t>
            </a:r>
          </a:p>
          <a:p>
            <a:pPr algn="l"/>
            <a:r>
              <a:rPr lang="en-US" b="0" i="0" dirty="0">
                <a:solidFill>
                  <a:srgbClr val="171717"/>
                </a:solidFill>
                <a:effectLst/>
                <a:highlight>
                  <a:srgbClr val="F7F7F7"/>
                </a:highlight>
                <a:latin typeface="Barlow" panose="00000500000000000000" pitchFamily="2" charset="0"/>
              </a:rPr>
              <a:t>Prior to repacking, another option is to pack more gauze into the wound, if possible. If no further packing is possible, you must decide whether to remove the gauze and start over or simply apply as much direct pressure to the wound as possible and get the patient to a trauma center quickly. This decision should be made during transport; transport shouldn’t be delayed for extensive packing and repacking of the wound.</a:t>
            </a:r>
          </a:p>
          <a:p>
            <a:br>
              <a:rPr lang="en-US" b="0" i="0" dirty="0">
                <a:solidFill>
                  <a:srgbClr val="171717"/>
                </a:solidFill>
                <a:effectLst/>
                <a:highlight>
                  <a:srgbClr val="F7F7F7"/>
                </a:highlight>
                <a:latin typeface="Barlow" panose="00000500000000000000" pitchFamily="2" charset="0"/>
              </a:rPr>
            </a:br>
            <a:endParaRPr lang="en-US" b="0" i="0" dirty="0">
              <a:solidFill>
                <a:srgbClr val="171717"/>
              </a:solidFill>
              <a:effectLst/>
              <a:highlight>
                <a:srgbClr val="F7F7F7"/>
              </a:highlight>
              <a:latin typeface="Barlow" panose="020F0502020204030204" pitchFamily="2" charset="0"/>
            </a:endParaRPr>
          </a:p>
        </p:txBody>
      </p:sp>
      <p:sp>
        <p:nvSpPr>
          <p:cNvPr id="4" name="Slide Number Placeholder 3"/>
          <p:cNvSpPr>
            <a:spLocks noGrp="1"/>
          </p:cNvSpPr>
          <p:nvPr>
            <p:ph type="sldNum" sz="quarter" idx="5"/>
          </p:nvPr>
        </p:nvSpPr>
        <p:spPr/>
        <p:txBody>
          <a:bodyPr/>
          <a:lstStyle/>
          <a:p>
            <a:fld id="{93B263A0-C533-410B-BC64-4CE2A910E0D9}" type="slidenum">
              <a:rPr lang="en-US" smtClean="0"/>
              <a:t>9</a:t>
            </a:fld>
            <a:endParaRPr lang="en-US"/>
          </a:p>
        </p:txBody>
      </p:sp>
    </p:spTree>
    <p:extLst>
      <p:ext uri="{BB962C8B-B14F-4D97-AF65-F5344CB8AC3E}">
        <p14:creationId xmlns:p14="http://schemas.microsoft.com/office/powerpoint/2010/main" val="24395107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263A0-C533-410B-BC64-4CE2A910E0D9}" type="slidenum">
              <a:rPr lang="en-US" smtClean="0"/>
              <a:t>11</a:t>
            </a:fld>
            <a:endParaRPr lang="en-US"/>
          </a:p>
        </p:txBody>
      </p:sp>
    </p:spTree>
    <p:extLst>
      <p:ext uri="{BB962C8B-B14F-4D97-AF65-F5344CB8AC3E}">
        <p14:creationId xmlns:p14="http://schemas.microsoft.com/office/powerpoint/2010/main" val="3965175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NPAs and OPAs come in different sizes for different-sized patients. </a:t>
            </a:r>
          </a:p>
          <a:p>
            <a:r>
              <a:rPr lang="en-US" dirty="0"/>
              <a:t>You can occlude an airway by using the wrong size. </a:t>
            </a:r>
          </a:p>
          <a:p>
            <a:r>
              <a:rPr lang="en-US" dirty="0"/>
              <a:t>Top pictured are NPAs or nasal trumpets that slide into one nostril and provide a track for air to flow. </a:t>
            </a:r>
          </a:p>
          <a:p>
            <a:endParaRPr lang="en-US" dirty="0"/>
          </a:p>
          <a:p>
            <a:r>
              <a:rPr lang="en-US" dirty="0"/>
              <a:t>OPAs are the C-shaped pieces pictured. </a:t>
            </a:r>
          </a:p>
          <a:p>
            <a:endParaRPr lang="en-US" dirty="0"/>
          </a:p>
          <a:p>
            <a:endParaRPr lang="en-US" dirty="0"/>
          </a:p>
        </p:txBody>
      </p:sp>
      <p:sp>
        <p:nvSpPr>
          <p:cNvPr id="4" name="Slide Number Placeholder 3"/>
          <p:cNvSpPr>
            <a:spLocks noGrp="1"/>
          </p:cNvSpPr>
          <p:nvPr>
            <p:ph type="sldNum" sz="quarter" idx="5"/>
          </p:nvPr>
        </p:nvSpPr>
        <p:spPr/>
        <p:txBody>
          <a:bodyPr/>
          <a:lstStyle/>
          <a:p>
            <a:fld id="{93B263A0-C533-410B-BC64-4CE2A910E0D9}" type="slidenum">
              <a:rPr lang="en-US" smtClean="0"/>
              <a:t>12</a:t>
            </a:fld>
            <a:endParaRPr lang="en-US"/>
          </a:p>
        </p:txBody>
      </p:sp>
    </p:spTree>
    <p:extLst>
      <p:ext uri="{BB962C8B-B14F-4D97-AF65-F5344CB8AC3E}">
        <p14:creationId xmlns:p14="http://schemas.microsoft.com/office/powerpoint/2010/main" val="4033135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 chest seal is placed, you should monitor breathing and look for signs of a tension pneumothorax developing. If you are seeing signs pull the seal off and let it burp air out then replace the seal. </a:t>
            </a:r>
          </a:p>
        </p:txBody>
      </p:sp>
      <p:sp>
        <p:nvSpPr>
          <p:cNvPr id="4" name="Slide Number Placeholder 3"/>
          <p:cNvSpPr>
            <a:spLocks noGrp="1"/>
          </p:cNvSpPr>
          <p:nvPr>
            <p:ph type="sldNum" sz="quarter" idx="5"/>
          </p:nvPr>
        </p:nvSpPr>
        <p:spPr/>
        <p:txBody>
          <a:bodyPr/>
          <a:lstStyle/>
          <a:p>
            <a:fld id="{93B263A0-C533-410B-BC64-4CE2A910E0D9}" type="slidenum">
              <a:rPr lang="en-US" smtClean="0"/>
              <a:t>16</a:t>
            </a:fld>
            <a:endParaRPr lang="en-US"/>
          </a:p>
        </p:txBody>
      </p:sp>
    </p:spTree>
    <p:extLst>
      <p:ext uri="{BB962C8B-B14F-4D97-AF65-F5344CB8AC3E}">
        <p14:creationId xmlns:p14="http://schemas.microsoft.com/office/powerpoint/2010/main" val="736968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40F78-AE99-D853-72EF-816C2380FA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4E73B23-9AF2-5359-C02D-7E328AF5EA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3786EA-3E21-18CF-842A-B9EF0B5D6687}"/>
              </a:ext>
            </a:extLst>
          </p:cNvPr>
          <p:cNvSpPr>
            <a:spLocks noGrp="1"/>
          </p:cNvSpPr>
          <p:nvPr>
            <p:ph type="dt" sz="half" idx="10"/>
          </p:nvPr>
        </p:nvSpPr>
        <p:spPr/>
        <p:txBody>
          <a:bodyPr/>
          <a:lstStyle/>
          <a:p>
            <a:fld id="{B534C29D-99F8-495E-AF95-E815F28A851D}" type="datetimeFigureOut">
              <a:rPr lang="en-US" smtClean="0"/>
              <a:t>8/10/2024</a:t>
            </a:fld>
            <a:endParaRPr lang="en-US"/>
          </a:p>
        </p:txBody>
      </p:sp>
      <p:sp>
        <p:nvSpPr>
          <p:cNvPr id="5" name="Footer Placeholder 4">
            <a:extLst>
              <a:ext uri="{FF2B5EF4-FFF2-40B4-BE49-F238E27FC236}">
                <a16:creationId xmlns:a16="http://schemas.microsoft.com/office/drawing/2014/main" id="{C9D9E9CB-7F62-8A8D-5F4B-E864374783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2E77FB-67DE-6114-12AE-F656F8ADA0AC}"/>
              </a:ext>
            </a:extLst>
          </p:cNvPr>
          <p:cNvSpPr>
            <a:spLocks noGrp="1"/>
          </p:cNvSpPr>
          <p:nvPr>
            <p:ph type="sldNum" sz="quarter" idx="12"/>
          </p:nvPr>
        </p:nvSpPr>
        <p:spPr/>
        <p:txBody>
          <a:bodyPr/>
          <a:lstStyle/>
          <a:p>
            <a:fld id="{CCF7E0D9-391E-43D5-BFAA-186B428DD53E}" type="slidenum">
              <a:rPr lang="en-US" smtClean="0"/>
              <a:t>‹#›</a:t>
            </a:fld>
            <a:endParaRPr lang="en-US"/>
          </a:p>
        </p:txBody>
      </p:sp>
    </p:spTree>
    <p:extLst>
      <p:ext uri="{BB962C8B-B14F-4D97-AF65-F5344CB8AC3E}">
        <p14:creationId xmlns:p14="http://schemas.microsoft.com/office/powerpoint/2010/main" val="1661364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9F014-59B4-BB5D-21B9-68240B5DC7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36E8C6-CCB9-6BFE-6DAE-2CC6CD1CC0B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A18BA6-218C-CB1A-B897-417F42C91D2D}"/>
              </a:ext>
            </a:extLst>
          </p:cNvPr>
          <p:cNvSpPr>
            <a:spLocks noGrp="1"/>
          </p:cNvSpPr>
          <p:nvPr>
            <p:ph type="dt" sz="half" idx="10"/>
          </p:nvPr>
        </p:nvSpPr>
        <p:spPr/>
        <p:txBody>
          <a:bodyPr/>
          <a:lstStyle/>
          <a:p>
            <a:fld id="{B534C29D-99F8-495E-AF95-E815F28A851D}" type="datetimeFigureOut">
              <a:rPr lang="en-US" smtClean="0"/>
              <a:t>8/10/2024</a:t>
            </a:fld>
            <a:endParaRPr lang="en-US"/>
          </a:p>
        </p:txBody>
      </p:sp>
      <p:sp>
        <p:nvSpPr>
          <p:cNvPr id="5" name="Footer Placeholder 4">
            <a:extLst>
              <a:ext uri="{FF2B5EF4-FFF2-40B4-BE49-F238E27FC236}">
                <a16:creationId xmlns:a16="http://schemas.microsoft.com/office/drawing/2014/main" id="{861FB898-5E74-96EE-1A75-4F24C0D7E8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F933E0-70A1-4437-6C6A-414E90824CCD}"/>
              </a:ext>
            </a:extLst>
          </p:cNvPr>
          <p:cNvSpPr>
            <a:spLocks noGrp="1"/>
          </p:cNvSpPr>
          <p:nvPr>
            <p:ph type="sldNum" sz="quarter" idx="12"/>
          </p:nvPr>
        </p:nvSpPr>
        <p:spPr/>
        <p:txBody>
          <a:bodyPr/>
          <a:lstStyle/>
          <a:p>
            <a:fld id="{CCF7E0D9-391E-43D5-BFAA-186B428DD53E}" type="slidenum">
              <a:rPr lang="en-US" smtClean="0"/>
              <a:t>‹#›</a:t>
            </a:fld>
            <a:endParaRPr lang="en-US"/>
          </a:p>
        </p:txBody>
      </p:sp>
    </p:spTree>
    <p:extLst>
      <p:ext uri="{BB962C8B-B14F-4D97-AF65-F5344CB8AC3E}">
        <p14:creationId xmlns:p14="http://schemas.microsoft.com/office/powerpoint/2010/main" val="11973766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4586494-1797-68F7-0877-D91543291C2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BF0C32-57C8-C71E-45C5-A70552FB67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71F3F3-3488-08F0-153F-27D4E46C1C43}"/>
              </a:ext>
            </a:extLst>
          </p:cNvPr>
          <p:cNvSpPr>
            <a:spLocks noGrp="1"/>
          </p:cNvSpPr>
          <p:nvPr>
            <p:ph type="dt" sz="half" idx="10"/>
          </p:nvPr>
        </p:nvSpPr>
        <p:spPr/>
        <p:txBody>
          <a:bodyPr/>
          <a:lstStyle/>
          <a:p>
            <a:fld id="{B534C29D-99F8-495E-AF95-E815F28A851D}" type="datetimeFigureOut">
              <a:rPr lang="en-US" smtClean="0"/>
              <a:t>8/10/2024</a:t>
            </a:fld>
            <a:endParaRPr lang="en-US"/>
          </a:p>
        </p:txBody>
      </p:sp>
      <p:sp>
        <p:nvSpPr>
          <p:cNvPr id="5" name="Footer Placeholder 4">
            <a:extLst>
              <a:ext uri="{FF2B5EF4-FFF2-40B4-BE49-F238E27FC236}">
                <a16:creationId xmlns:a16="http://schemas.microsoft.com/office/drawing/2014/main" id="{9D53F7FF-08B7-2423-A093-03F3FAA96F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796BE3-C301-6102-C0BC-1FB4BA8DDCC3}"/>
              </a:ext>
            </a:extLst>
          </p:cNvPr>
          <p:cNvSpPr>
            <a:spLocks noGrp="1"/>
          </p:cNvSpPr>
          <p:nvPr>
            <p:ph type="sldNum" sz="quarter" idx="12"/>
          </p:nvPr>
        </p:nvSpPr>
        <p:spPr/>
        <p:txBody>
          <a:bodyPr/>
          <a:lstStyle/>
          <a:p>
            <a:fld id="{CCF7E0D9-391E-43D5-BFAA-186B428DD53E}" type="slidenum">
              <a:rPr lang="en-US" smtClean="0"/>
              <a:t>‹#›</a:t>
            </a:fld>
            <a:endParaRPr lang="en-US"/>
          </a:p>
        </p:txBody>
      </p:sp>
    </p:spTree>
    <p:extLst>
      <p:ext uri="{BB962C8B-B14F-4D97-AF65-F5344CB8AC3E}">
        <p14:creationId xmlns:p14="http://schemas.microsoft.com/office/powerpoint/2010/main" val="1268493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C6F86-ECC7-8834-B72C-76B49E74EE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E6B532-327A-5EFC-2F4B-C08AAF25FF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4D211C-54F7-DF65-CE2C-1685A5473391}"/>
              </a:ext>
            </a:extLst>
          </p:cNvPr>
          <p:cNvSpPr>
            <a:spLocks noGrp="1"/>
          </p:cNvSpPr>
          <p:nvPr>
            <p:ph type="dt" sz="half" idx="10"/>
          </p:nvPr>
        </p:nvSpPr>
        <p:spPr/>
        <p:txBody>
          <a:bodyPr/>
          <a:lstStyle/>
          <a:p>
            <a:fld id="{B534C29D-99F8-495E-AF95-E815F28A851D}" type="datetimeFigureOut">
              <a:rPr lang="en-US" smtClean="0"/>
              <a:t>8/10/2024</a:t>
            </a:fld>
            <a:endParaRPr lang="en-US"/>
          </a:p>
        </p:txBody>
      </p:sp>
      <p:sp>
        <p:nvSpPr>
          <p:cNvPr id="5" name="Footer Placeholder 4">
            <a:extLst>
              <a:ext uri="{FF2B5EF4-FFF2-40B4-BE49-F238E27FC236}">
                <a16:creationId xmlns:a16="http://schemas.microsoft.com/office/drawing/2014/main" id="{51DE4D65-1E72-BF5A-F195-21C4B87BBC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5AC16D-E303-1F6B-CFEC-D68BBEEAFA2E}"/>
              </a:ext>
            </a:extLst>
          </p:cNvPr>
          <p:cNvSpPr>
            <a:spLocks noGrp="1"/>
          </p:cNvSpPr>
          <p:nvPr>
            <p:ph type="sldNum" sz="quarter" idx="12"/>
          </p:nvPr>
        </p:nvSpPr>
        <p:spPr/>
        <p:txBody>
          <a:bodyPr/>
          <a:lstStyle/>
          <a:p>
            <a:fld id="{CCF7E0D9-391E-43D5-BFAA-186B428DD53E}" type="slidenum">
              <a:rPr lang="en-US" smtClean="0"/>
              <a:t>‹#›</a:t>
            </a:fld>
            <a:endParaRPr lang="en-US"/>
          </a:p>
        </p:txBody>
      </p:sp>
    </p:spTree>
    <p:extLst>
      <p:ext uri="{BB962C8B-B14F-4D97-AF65-F5344CB8AC3E}">
        <p14:creationId xmlns:p14="http://schemas.microsoft.com/office/powerpoint/2010/main" val="1800522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1751F-C165-3D59-C488-6C034591BB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CCA0F8-0D38-3D4A-ED4B-FFCC445BFBE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0B08C3D-6F7B-FE49-EBD1-E400B58DB48C}"/>
              </a:ext>
            </a:extLst>
          </p:cNvPr>
          <p:cNvSpPr>
            <a:spLocks noGrp="1"/>
          </p:cNvSpPr>
          <p:nvPr>
            <p:ph type="dt" sz="half" idx="10"/>
          </p:nvPr>
        </p:nvSpPr>
        <p:spPr/>
        <p:txBody>
          <a:bodyPr/>
          <a:lstStyle/>
          <a:p>
            <a:fld id="{B534C29D-99F8-495E-AF95-E815F28A851D}" type="datetimeFigureOut">
              <a:rPr lang="en-US" smtClean="0"/>
              <a:t>8/10/2024</a:t>
            </a:fld>
            <a:endParaRPr lang="en-US"/>
          </a:p>
        </p:txBody>
      </p:sp>
      <p:sp>
        <p:nvSpPr>
          <p:cNvPr id="5" name="Footer Placeholder 4">
            <a:extLst>
              <a:ext uri="{FF2B5EF4-FFF2-40B4-BE49-F238E27FC236}">
                <a16:creationId xmlns:a16="http://schemas.microsoft.com/office/drawing/2014/main" id="{C604838B-A272-9911-5D42-8D30502997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3AF5D9-7D7D-1755-5771-6E26A6C67387}"/>
              </a:ext>
            </a:extLst>
          </p:cNvPr>
          <p:cNvSpPr>
            <a:spLocks noGrp="1"/>
          </p:cNvSpPr>
          <p:nvPr>
            <p:ph type="sldNum" sz="quarter" idx="12"/>
          </p:nvPr>
        </p:nvSpPr>
        <p:spPr/>
        <p:txBody>
          <a:bodyPr/>
          <a:lstStyle/>
          <a:p>
            <a:fld id="{CCF7E0D9-391E-43D5-BFAA-186B428DD53E}" type="slidenum">
              <a:rPr lang="en-US" smtClean="0"/>
              <a:t>‹#›</a:t>
            </a:fld>
            <a:endParaRPr lang="en-US"/>
          </a:p>
        </p:txBody>
      </p:sp>
    </p:spTree>
    <p:extLst>
      <p:ext uri="{BB962C8B-B14F-4D97-AF65-F5344CB8AC3E}">
        <p14:creationId xmlns:p14="http://schemas.microsoft.com/office/powerpoint/2010/main" val="1893453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1CC78-27C1-7EBA-84C8-C1E91ED46A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702F9E-57C7-F7D9-4B40-F2B6444E1BB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FF3B8C-A36B-4A59-22DD-F9CE9235FE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42B2D0-0A5D-FA6B-BD78-7FBC284C671B}"/>
              </a:ext>
            </a:extLst>
          </p:cNvPr>
          <p:cNvSpPr>
            <a:spLocks noGrp="1"/>
          </p:cNvSpPr>
          <p:nvPr>
            <p:ph type="dt" sz="half" idx="10"/>
          </p:nvPr>
        </p:nvSpPr>
        <p:spPr/>
        <p:txBody>
          <a:bodyPr/>
          <a:lstStyle/>
          <a:p>
            <a:fld id="{B534C29D-99F8-495E-AF95-E815F28A851D}" type="datetimeFigureOut">
              <a:rPr lang="en-US" smtClean="0"/>
              <a:t>8/10/2024</a:t>
            </a:fld>
            <a:endParaRPr lang="en-US"/>
          </a:p>
        </p:txBody>
      </p:sp>
      <p:sp>
        <p:nvSpPr>
          <p:cNvPr id="6" name="Footer Placeholder 5">
            <a:extLst>
              <a:ext uri="{FF2B5EF4-FFF2-40B4-BE49-F238E27FC236}">
                <a16:creationId xmlns:a16="http://schemas.microsoft.com/office/drawing/2014/main" id="{67A0E5FC-CEEC-7BA8-7F32-005C526334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826B20-8643-D0B9-6EF5-49A1A1E64410}"/>
              </a:ext>
            </a:extLst>
          </p:cNvPr>
          <p:cNvSpPr>
            <a:spLocks noGrp="1"/>
          </p:cNvSpPr>
          <p:nvPr>
            <p:ph type="sldNum" sz="quarter" idx="12"/>
          </p:nvPr>
        </p:nvSpPr>
        <p:spPr/>
        <p:txBody>
          <a:bodyPr/>
          <a:lstStyle/>
          <a:p>
            <a:fld id="{CCF7E0D9-391E-43D5-BFAA-186B428DD53E}" type="slidenum">
              <a:rPr lang="en-US" smtClean="0"/>
              <a:t>‹#›</a:t>
            </a:fld>
            <a:endParaRPr lang="en-US"/>
          </a:p>
        </p:txBody>
      </p:sp>
    </p:spTree>
    <p:extLst>
      <p:ext uri="{BB962C8B-B14F-4D97-AF65-F5344CB8AC3E}">
        <p14:creationId xmlns:p14="http://schemas.microsoft.com/office/powerpoint/2010/main" val="1480264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9F99B-2219-B346-A88B-762A403357A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EA437C-DB34-8A50-B3AA-C9A2A480ED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C1FCB6-BBDD-E06B-23DA-774D32020DA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EF5CE2-6E6C-C66C-06FD-850720E4CE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4CD9D3-AE59-2708-3623-48D0445940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AABA1C6-D4B8-4BF3-92A7-FB80C33E5920}"/>
              </a:ext>
            </a:extLst>
          </p:cNvPr>
          <p:cNvSpPr>
            <a:spLocks noGrp="1"/>
          </p:cNvSpPr>
          <p:nvPr>
            <p:ph type="dt" sz="half" idx="10"/>
          </p:nvPr>
        </p:nvSpPr>
        <p:spPr/>
        <p:txBody>
          <a:bodyPr/>
          <a:lstStyle/>
          <a:p>
            <a:fld id="{B534C29D-99F8-495E-AF95-E815F28A851D}" type="datetimeFigureOut">
              <a:rPr lang="en-US" smtClean="0"/>
              <a:t>8/10/2024</a:t>
            </a:fld>
            <a:endParaRPr lang="en-US"/>
          </a:p>
        </p:txBody>
      </p:sp>
      <p:sp>
        <p:nvSpPr>
          <p:cNvPr id="8" name="Footer Placeholder 7">
            <a:extLst>
              <a:ext uri="{FF2B5EF4-FFF2-40B4-BE49-F238E27FC236}">
                <a16:creationId xmlns:a16="http://schemas.microsoft.com/office/drawing/2014/main" id="{0BA2AAFF-D37D-140C-67AE-42138DE6709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20E5A9C-E7C7-721D-522A-D3D2062C6146}"/>
              </a:ext>
            </a:extLst>
          </p:cNvPr>
          <p:cNvSpPr>
            <a:spLocks noGrp="1"/>
          </p:cNvSpPr>
          <p:nvPr>
            <p:ph type="sldNum" sz="quarter" idx="12"/>
          </p:nvPr>
        </p:nvSpPr>
        <p:spPr/>
        <p:txBody>
          <a:bodyPr/>
          <a:lstStyle/>
          <a:p>
            <a:fld id="{CCF7E0D9-391E-43D5-BFAA-186B428DD53E}" type="slidenum">
              <a:rPr lang="en-US" smtClean="0"/>
              <a:t>‹#›</a:t>
            </a:fld>
            <a:endParaRPr lang="en-US"/>
          </a:p>
        </p:txBody>
      </p:sp>
    </p:spTree>
    <p:extLst>
      <p:ext uri="{BB962C8B-B14F-4D97-AF65-F5344CB8AC3E}">
        <p14:creationId xmlns:p14="http://schemas.microsoft.com/office/powerpoint/2010/main" val="3722189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20C9C-8AFF-49E9-8EC1-26B5F9CFAB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E38B7C-E0A2-2416-DA7F-DE42D33065F3}"/>
              </a:ext>
            </a:extLst>
          </p:cNvPr>
          <p:cNvSpPr>
            <a:spLocks noGrp="1"/>
          </p:cNvSpPr>
          <p:nvPr>
            <p:ph type="dt" sz="half" idx="10"/>
          </p:nvPr>
        </p:nvSpPr>
        <p:spPr/>
        <p:txBody>
          <a:bodyPr/>
          <a:lstStyle/>
          <a:p>
            <a:fld id="{B534C29D-99F8-495E-AF95-E815F28A851D}" type="datetimeFigureOut">
              <a:rPr lang="en-US" smtClean="0"/>
              <a:t>8/10/2024</a:t>
            </a:fld>
            <a:endParaRPr lang="en-US"/>
          </a:p>
        </p:txBody>
      </p:sp>
      <p:sp>
        <p:nvSpPr>
          <p:cNvPr id="4" name="Footer Placeholder 3">
            <a:extLst>
              <a:ext uri="{FF2B5EF4-FFF2-40B4-BE49-F238E27FC236}">
                <a16:creationId xmlns:a16="http://schemas.microsoft.com/office/drawing/2014/main" id="{E3FA6B9B-2E58-C79B-5013-BBE8E0BD15A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6FED99-C0AE-5BCD-83FE-319EE8CA6C9D}"/>
              </a:ext>
            </a:extLst>
          </p:cNvPr>
          <p:cNvSpPr>
            <a:spLocks noGrp="1"/>
          </p:cNvSpPr>
          <p:nvPr>
            <p:ph type="sldNum" sz="quarter" idx="12"/>
          </p:nvPr>
        </p:nvSpPr>
        <p:spPr/>
        <p:txBody>
          <a:bodyPr/>
          <a:lstStyle/>
          <a:p>
            <a:fld id="{CCF7E0D9-391E-43D5-BFAA-186B428DD53E}" type="slidenum">
              <a:rPr lang="en-US" smtClean="0"/>
              <a:t>‹#›</a:t>
            </a:fld>
            <a:endParaRPr lang="en-US"/>
          </a:p>
        </p:txBody>
      </p:sp>
    </p:spTree>
    <p:extLst>
      <p:ext uri="{BB962C8B-B14F-4D97-AF65-F5344CB8AC3E}">
        <p14:creationId xmlns:p14="http://schemas.microsoft.com/office/powerpoint/2010/main" val="3865028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98B559-3FE4-C68A-3025-E7C42D032ECD}"/>
              </a:ext>
            </a:extLst>
          </p:cNvPr>
          <p:cNvSpPr>
            <a:spLocks noGrp="1"/>
          </p:cNvSpPr>
          <p:nvPr>
            <p:ph type="dt" sz="half" idx="10"/>
          </p:nvPr>
        </p:nvSpPr>
        <p:spPr/>
        <p:txBody>
          <a:bodyPr/>
          <a:lstStyle/>
          <a:p>
            <a:fld id="{B534C29D-99F8-495E-AF95-E815F28A851D}" type="datetimeFigureOut">
              <a:rPr lang="en-US" smtClean="0"/>
              <a:t>8/10/2024</a:t>
            </a:fld>
            <a:endParaRPr lang="en-US"/>
          </a:p>
        </p:txBody>
      </p:sp>
      <p:sp>
        <p:nvSpPr>
          <p:cNvPr id="3" name="Footer Placeholder 2">
            <a:extLst>
              <a:ext uri="{FF2B5EF4-FFF2-40B4-BE49-F238E27FC236}">
                <a16:creationId xmlns:a16="http://schemas.microsoft.com/office/drawing/2014/main" id="{490473BF-712B-ED45-F98B-200A312794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8481E3-AAC7-650F-911B-1E55E00E04D4}"/>
              </a:ext>
            </a:extLst>
          </p:cNvPr>
          <p:cNvSpPr>
            <a:spLocks noGrp="1"/>
          </p:cNvSpPr>
          <p:nvPr>
            <p:ph type="sldNum" sz="quarter" idx="12"/>
          </p:nvPr>
        </p:nvSpPr>
        <p:spPr/>
        <p:txBody>
          <a:bodyPr/>
          <a:lstStyle/>
          <a:p>
            <a:fld id="{CCF7E0D9-391E-43D5-BFAA-186B428DD53E}" type="slidenum">
              <a:rPr lang="en-US" smtClean="0"/>
              <a:t>‹#›</a:t>
            </a:fld>
            <a:endParaRPr lang="en-US"/>
          </a:p>
        </p:txBody>
      </p:sp>
    </p:spTree>
    <p:extLst>
      <p:ext uri="{BB962C8B-B14F-4D97-AF65-F5344CB8AC3E}">
        <p14:creationId xmlns:p14="http://schemas.microsoft.com/office/powerpoint/2010/main" val="3418635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CD66C-949F-26C3-1A5C-8ACA5629F5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CD859F-2DBC-78E3-4B94-907C7F19FD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0F9CF0-0058-1634-85B8-5BDF723F0A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8F406F-9B71-A427-502C-D3824D8E723E}"/>
              </a:ext>
            </a:extLst>
          </p:cNvPr>
          <p:cNvSpPr>
            <a:spLocks noGrp="1"/>
          </p:cNvSpPr>
          <p:nvPr>
            <p:ph type="dt" sz="half" idx="10"/>
          </p:nvPr>
        </p:nvSpPr>
        <p:spPr/>
        <p:txBody>
          <a:bodyPr/>
          <a:lstStyle/>
          <a:p>
            <a:fld id="{B534C29D-99F8-495E-AF95-E815F28A851D}" type="datetimeFigureOut">
              <a:rPr lang="en-US" smtClean="0"/>
              <a:t>8/10/2024</a:t>
            </a:fld>
            <a:endParaRPr lang="en-US"/>
          </a:p>
        </p:txBody>
      </p:sp>
      <p:sp>
        <p:nvSpPr>
          <p:cNvPr id="6" name="Footer Placeholder 5">
            <a:extLst>
              <a:ext uri="{FF2B5EF4-FFF2-40B4-BE49-F238E27FC236}">
                <a16:creationId xmlns:a16="http://schemas.microsoft.com/office/drawing/2014/main" id="{C644E0E0-6535-113C-4FB9-253998F347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2F8CBB-4C0F-709D-5D1F-2B7628EAC928}"/>
              </a:ext>
            </a:extLst>
          </p:cNvPr>
          <p:cNvSpPr>
            <a:spLocks noGrp="1"/>
          </p:cNvSpPr>
          <p:nvPr>
            <p:ph type="sldNum" sz="quarter" idx="12"/>
          </p:nvPr>
        </p:nvSpPr>
        <p:spPr/>
        <p:txBody>
          <a:bodyPr/>
          <a:lstStyle/>
          <a:p>
            <a:fld id="{CCF7E0D9-391E-43D5-BFAA-186B428DD53E}" type="slidenum">
              <a:rPr lang="en-US" smtClean="0"/>
              <a:t>‹#›</a:t>
            </a:fld>
            <a:endParaRPr lang="en-US"/>
          </a:p>
        </p:txBody>
      </p:sp>
    </p:spTree>
    <p:extLst>
      <p:ext uri="{BB962C8B-B14F-4D97-AF65-F5344CB8AC3E}">
        <p14:creationId xmlns:p14="http://schemas.microsoft.com/office/powerpoint/2010/main" val="1386398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E5C24-7C34-402D-BB92-469E784218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52AB86-939E-89AE-F6F6-7765C2CFFE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044AF2-7E7E-E271-E66E-7F854D59D1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53160A-5569-E314-A953-90128D0EA95B}"/>
              </a:ext>
            </a:extLst>
          </p:cNvPr>
          <p:cNvSpPr>
            <a:spLocks noGrp="1"/>
          </p:cNvSpPr>
          <p:nvPr>
            <p:ph type="dt" sz="half" idx="10"/>
          </p:nvPr>
        </p:nvSpPr>
        <p:spPr/>
        <p:txBody>
          <a:bodyPr/>
          <a:lstStyle/>
          <a:p>
            <a:fld id="{B534C29D-99F8-495E-AF95-E815F28A851D}" type="datetimeFigureOut">
              <a:rPr lang="en-US" smtClean="0"/>
              <a:t>8/10/2024</a:t>
            </a:fld>
            <a:endParaRPr lang="en-US"/>
          </a:p>
        </p:txBody>
      </p:sp>
      <p:sp>
        <p:nvSpPr>
          <p:cNvPr id="6" name="Footer Placeholder 5">
            <a:extLst>
              <a:ext uri="{FF2B5EF4-FFF2-40B4-BE49-F238E27FC236}">
                <a16:creationId xmlns:a16="http://schemas.microsoft.com/office/drawing/2014/main" id="{C265B18B-72EE-6311-846F-B5D5E17688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12738A-53CB-5A2A-52A4-46709E79CEEE}"/>
              </a:ext>
            </a:extLst>
          </p:cNvPr>
          <p:cNvSpPr>
            <a:spLocks noGrp="1"/>
          </p:cNvSpPr>
          <p:nvPr>
            <p:ph type="sldNum" sz="quarter" idx="12"/>
          </p:nvPr>
        </p:nvSpPr>
        <p:spPr/>
        <p:txBody>
          <a:bodyPr/>
          <a:lstStyle/>
          <a:p>
            <a:fld id="{CCF7E0D9-391E-43D5-BFAA-186B428DD53E}" type="slidenum">
              <a:rPr lang="en-US" smtClean="0"/>
              <a:t>‹#›</a:t>
            </a:fld>
            <a:endParaRPr lang="en-US"/>
          </a:p>
        </p:txBody>
      </p:sp>
    </p:spTree>
    <p:extLst>
      <p:ext uri="{BB962C8B-B14F-4D97-AF65-F5344CB8AC3E}">
        <p14:creationId xmlns:p14="http://schemas.microsoft.com/office/powerpoint/2010/main" val="355957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2">
                <a:lumMod val="60000"/>
                <a:lumOff val="40000"/>
              </a:schemeClr>
            </a:gs>
            <a:gs pos="46000">
              <a:schemeClr val="accent2">
                <a:lumMod val="95000"/>
                <a:lumOff val="5000"/>
              </a:schemeClr>
            </a:gs>
            <a:gs pos="100000">
              <a:schemeClr val="accent2">
                <a:lumMod val="60000"/>
              </a:schemeClr>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99BCB5-36B4-92E8-8935-6C15777710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48B5430-E423-FCA5-50CA-BED22C0A77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C68D5E-54BA-934D-1263-EDCB0CB3AA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534C29D-99F8-495E-AF95-E815F28A851D}" type="datetimeFigureOut">
              <a:rPr lang="en-US" smtClean="0"/>
              <a:t>8/10/2024</a:t>
            </a:fld>
            <a:endParaRPr lang="en-US"/>
          </a:p>
        </p:txBody>
      </p:sp>
      <p:sp>
        <p:nvSpPr>
          <p:cNvPr id="5" name="Footer Placeholder 4">
            <a:extLst>
              <a:ext uri="{FF2B5EF4-FFF2-40B4-BE49-F238E27FC236}">
                <a16:creationId xmlns:a16="http://schemas.microsoft.com/office/drawing/2014/main" id="{5E2150B7-B4EF-6E2B-F5C5-6099E7CC4E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9E22D45-0A00-885A-3F54-798A9D876C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CF7E0D9-391E-43D5-BFAA-186B428DD53E}" type="slidenum">
              <a:rPr lang="en-US" smtClean="0"/>
              <a:t>‹#›</a:t>
            </a:fld>
            <a:endParaRPr lang="en-US"/>
          </a:p>
        </p:txBody>
      </p:sp>
    </p:spTree>
    <p:extLst>
      <p:ext uri="{BB962C8B-B14F-4D97-AF65-F5344CB8AC3E}">
        <p14:creationId xmlns:p14="http://schemas.microsoft.com/office/powerpoint/2010/main" val="4360306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4.svg"/><Relationship Id="rId7" Type="http://schemas.openxmlformats.org/officeDocument/2006/relationships/image" Target="../media/image48.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4.svg"/><Relationship Id="rId7" Type="http://schemas.openxmlformats.org/officeDocument/2006/relationships/image" Target="../media/image56.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sv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43.png"/><Relationship Id="rId7"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44.svg"/></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64.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68.svg"/></Relationships>
</file>

<file path=ppt/slides/_rels/slide33.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jpg"/><Relationship Id="rId4" Type="http://schemas.openxmlformats.org/officeDocument/2006/relationships/image" Target="../media/image71.png"/></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8.jpg"/><Relationship Id="rId5" Type="http://schemas.openxmlformats.org/officeDocument/2006/relationships/image" Target="../media/image77.jpg"/><Relationship Id="rId4" Type="http://schemas.openxmlformats.org/officeDocument/2006/relationships/image" Target="../media/image76.jpg"/></Relationships>
</file>

<file path=ppt/slides/_rels/slide42.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80.jpg"/></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82.jpg"/></Relationships>
</file>

<file path=ppt/slides/_rels/slide4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88.jp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4.xml.rels><?xml version="1.0" encoding="UTF-8" standalone="yes"?>
<Relationships xmlns="http://schemas.openxmlformats.org/package/2006/relationships"><Relationship Id="rId8" Type="http://schemas.openxmlformats.org/officeDocument/2006/relationships/image" Target="../media/image93.gif"/><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95.jpg"/></Relationships>
</file>

<file path=ppt/slides/_rels/slide5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5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 Id="rId5" Type="http://schemas.openxmlformats.org/officeDocument/2006/relationships/image" Target="../media/image103.svg"/><Relationship Id="rId4" Type="http://schemas.openxmlformats.org/officeDocument/2006/relationships/image" Target="../media/image102.png"/></Relationships>
</file>

<file path=ppt/slides/_rels/slide5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114.png"/><Relationship Id="rId7" Type="http://schemas.openxmlformats.org/officeDocument/2006/relationships/diagramColors" Target="../diagrams/colors11.xml"/><Relationship Id="rId2"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6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7.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6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119.png"/><Relationship Id="rId4" Type="http://schemas.openxmlformats.org/officeDocument/2006/relationships/image" Target="../media/image11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120.png"/><Relationship Id="rId1" Type="http://schemas.openxmlformats.org/officeDocument/2006/relationships/slideLayout" Target="../slideLayouts/slideLayout7.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3" descr="Assorted items on a floor">
            <a:extLst>
              <a:ext uri="{FF2B5EF4-FFF2-40B4-BE49-F238E27FC236}">
                <a16:creationId xmlns:a16="http://schemas.microsoft.com/office/drawing/2014/main" id="{F90BC892-BC69-9194-3F25-FF937FAC1BD0}"/>
              </a:ext>
            </a:extLst>
          </p:cNvPr>
          <p:cNvPicPr>
            <a:picLocks noChangeAspect="1"/>
          </p:cNvPicPr>
          <p:nvPr/>
        </p:nvPicPr>
        <p:blipFill rotWithShape="1">
          <a:blip r:embed="rId2"/>
          <a:srcRect l="9091" t="23391"/>
          <a:stretch/>
        </p:blipFill>
        <p:spPr>
          <a:xfrm>
            <a:off x="20" y="10"/>
            <a:ext cx="12191981" cy="6857990"/>
          </a:xfrm>
          <a:prstGeom prst="rect">
            <a:avLst/>
          </a:prstGeom>
        </p:spPr>
      </p:pic>
      <p:sp>
        <p:nvSpPr>
          <p:cNvPr id="20" name="Rectangle 19">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34DD2E8-0679-D4D7-9C80-482C41AB0D3B}"/>
              </a:ext>
            </a:extLst>
          </p:cNvPr>
          <p:cNvSpPr>
            <a:spLocks noGrp="1"/>
          </p:cNvSpPr>
          <p:nvPr>
            <p:ph type="ctrTitle"/>
          </p:nvPr>
        </p:nvSpPr>
        <p:spPr>
          <a:xfrm>
            <a:off x="404553" y="3091928"/>
            <a:ext cx="9078562" cy="2387600"/>
          </a:xfrm>
        </p:spPr>
        <p:txBody>
          <a:bodyPr>
            <a:normAutofit/>
          </a:bodyPr>
          <a:lstStyle/>
          <a:p>
            <a:pPr algn="l"/>
            <a:r>
              <a:rPr lang="en-US" sz="6600" dirty="0">
                <a:solidFill>
                  <a:schemeClr val="bg1"/>
                </a:solidFill>
              </a:rPr>
              <a:t>Trail trauma and first-aid</a:t>
            </a:r>
          </a:p>
        </p:txBody>
      </p:sp>
      <p:sp>
        <p:nvSpPr>
          <p:cNvPr id="22" name="Rectangle: Rounded Corners 21">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642DD129-0339-AF34-532A-195438EF213A}"/>
              </a:ext>
            </a:extLst>
          </p:cNvPr>
          <p:cNvSpPr>
            <a:spLocks noGrp="1"/>
          </p:cNvSpPr>
          <p:nvPr>
            <p:ph type="subTitle" idx="1"/>
          </p:nvPr>
        </p:nvSpPr>
        <p:spPr>
          <a:xfrm>
            <a:off x="404553" y="5624945"/>
            <a:ext cx="9078562" cy="592975"/>
          </a:xfrm>
        </p:spPr>
        <p:txBody>
          <a:bodyPr anchor="ctr">
            <a:normAutofit/>
          </a:bodyPr>
          <a:lstStyle/>
          <a:p>
            <a:pPr algn="l"/>
            <a:r>
              <a:rPr lang="en-US">
                <a:solidFill>
                  <a:schemeClr val="bg1"/>
                </a:solidFill>
              </a:rPr>
              <a:t>Presented by: Northwoods Overland Adventures </a:t>
            </a:r>
          </a:p>
        </p:txBody>
      </p:sp>
    </p:spTree>
    <p:extLst>
      <p:ext uri="{BB962C8B-B14F-4D97-AF65-F5344CB8AC3E}">
        <p14:creationId xmlns:p14="http://schemas.microsoft.com/office/powerpoint/2010/main" val="8023693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extBox 1">
            <a:extLst>
              <a:ext uri="{FF2B5EF4-FFF2-40B4-BE49-F238E27FC236}">
                <a16:creationId xmlns:a16="http://schemas.microsoft.com/office/drawing/2014/main" id="{11325B2C-1E5D-733B-B4C7-011E0FEEE2CF}"/>
              </a:ext>
            </a:extLst>
          </p:cNvPr>
          <p:cNvGraphicFramePr/>
          <p:nvPr>
            <p:extLst>
              <p:ext uri="{D42A27DB-BD31-4B8C-83A1-F6EECF244321}">
                <p14:modId xmlns:p14="http://schemas.microsoft.com/office/powerpoint/2010/main" val="1493589779"/>
              </p:ext>
            </p:extLst>
          </p:nvPr>
        </p:nvGraphicFramePr>
        <p:xfrm>
          <a:off x="91440" y="973183"/>
          <a:ext cx="11312434" cy="58521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6B16AB80-F45E-7928-B503-0708C5546259}"/>
              </a:ext>
            </a:extLst>
          </p:cNvPr>
          <p:cNvSpPr txBox="1"/>
          <p:nvPr/>
        </p:nvSpPr>
        <p:spPr>
          <a:xfrm>
            <a:off x="770708" y="619240"/>
            <a:ext cx="9953897" cy="707886"/>
          </a:xfrm>
          <a:prstGeom prst="rect">
            <a:avLst/>
          </a:prstGeom>
          <a:noFill/>
        </p:spPr>
        <p:txBody>
          <a:bodyPr wrap="square" rtlCol="0">
            <a:spAutoFit/>
          </a:bodyPr>
          <a:lstStyle/>
          <a:p>
            <a:pPr algn="ctr"/>
            <a:r>
              <a:rPr lang="en-US" sz="4000" b="1" dirty="0"/>
              <a:t>A</a:t>
            </a:r>
            <a:r>
              <a:rPr lang="en-US" sz="4000" dirty="0"/>
              <a:t>irway</a:t>
            </a:r>
          </a:p>
        </p:txBody>
      </p:sp>
    </p:spTree>
    <p:extLst>
      <p:ext uri="{BB962C8B-B14F-4D97-AF65-F5344CB8AC3E}">
        <p14:creationId xmlns:p14="http://schemas.microsoft.com/office/powerpoint/2010/main" val="413703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extBox 2">
            <a:extLst>
              <a:ext uri="{FF2B5EF4-FFF2-40B4-BE49-F238E27FC236}">
                <a16:creationId xmlns:a16="http://schemas.microsoft.com/office/drawing/2014/main" id="{8C550FA0-6FED-3A25-4517-82947BA333A2}"/>
              </a:ext>
            </a:extLst>
          </p:cNvPr>
          <p:cNvGraphicFramePr/>
          <p:nvPr>
            <p:extLst>
              <p:ext uri="{D42A27DB-BD31-4B8C-83A1-F6EECF244321}">
                <p14:modId xmlns:p14="http://schemas.microsoft.com/office/powerpoint/2010/main" val="2022861282"/>
              </p:ext>
            </p:extLst>
          </p:nvPr>
        </p:nvGraphicFramePr>
        <p:xfrm>
          <a:off x="650631" y="597876"/>
          <a:ext cx="10897550" cy="59787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858592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F9287F77-E1AF-FA26-11CF-4E3A8DFD213F}"/>
              </a:ext>
            </a:extLst>
          </p:cNvPr>
          <p:cNvPicPr>
            <a:picLocks noChangeAspect="1"/>
          </p:cNvPicPr>
          <p:nvPr/>
        </p:nvPicPr>
        <p:blipFill>
          <a:blip r:embed="rId3"/>
          <a:stretch>
            <a:fillRect/>
          </a:stretch>
        </p:blipFill>
        <p:spPr>
          <a:xfrm>
            <a:off x="3297819" y="263770"/>
            <a:ext cx="5596362" cy="5596362"/>
          </a:xfrm>
          <a:prstGeom prst="rect">
            <a:avLst/>
          </a:prstGeom>
        </p:spPr>
      </p:pic>
    </p:spTree>
    <p:extLst>
      <p:ext uri="{BB962C8B-B14F-4D97-AF65-F5344CB8AC3E}">
        <p14:creationId xmlns:p14="http://schemas.microsoft.com/office/powerpoint/2010/main" val="27290935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C383FD-8E2D-E187-882A-E8411F4FE664}"/>
              </a:ext>
            </a:extLst>
          </p:cNvPr>
          <p:cNvSpPr txBox="1"/>
          <p:nvPr/>
        </p:nvSpPr>
        <p:spPr>
          <a:xfrm>
            <a:off x="150223" y="2374929"/>
            <a:ext cx="11891554" cy="8217634"/>
          </a:xfrm>
          <a:prstGeom prst="rect">
            <a:avLst/>
          </a:prstGeom>
          <a:noFill/>
        </p:spPr>
        <p:txBody>
          <a:bodyPr wrap="square" numCol="3" rtlCol="0">
            <a:spAutoFit/>
          </a:bodyPr>
          <a:lstStyle/>
          <a:p>
            <a:pPr algn="ctr"/>
            <a:endParaRPr lang="en-US" sz="3200" dirty="0"/>
          </a:p>
          <a:p>
            <a:r>
              <a:rPr lang="en-US" sz="2400" dirty="0"/>
              <a:t>Problem: Breathing</a:t>
            </a:r>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r>
              <a:rPr lang="en-US" sz="2400" dirty="0"/>
              <a:t>Objective: Functional breathing </a:t>
            </a:r>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pPr lvl="0"/>
            <a:endParaRPr lang="en-US" sz="2400" dirty="0"/>
          </a:p>
          <a:p>
            <a:pPr lvl="0"/>
            <a:endParaRPr lang="en-US" sz="2400" dirty="0"/>
          </a:p>
          <a:p>
            <a:pPr lvl="0"/>
            <a:endParaRPr lang="en-US" sz="2400" dirty="0"/>
          </a:p>
          <a:p>
            <a:pPr lvl="0"/>
            <a:endParaRPr lang="en-US" sz="2400" dirty="0"/>
          </a:p>
          <a:p>
            <a:pPr lvl="0"/>
            <a:endParaRPr lang="en-US" sz="2400" dirty="0"/>
          </a:p>
          <a:p>
            <a:pPr lvl="0"/>
            <a:endParaRPr lang="en-US" sz="2400" dirty="0"/>
          </a:p>
          <a:p>
            <a:pPr lvl="0"/>
            <a:endParaRPr lang="en-US" sz="2400" dirty="0"/>
          </a:p>
          <a:p>
            <a:pPr lvl="0"/>
            <a:endParaRPr lang="en-US" sz="2400" dirty="0"/>
          </a:p>
          <a:p>
            <a:pPr lvl="0"/>
            <a:endParaRPr lang="en-US" sz="2400" dirty="0"/>
          </a:p>
          <a:p>
            <a:pPr lvl="0"/>
            <a:endParaRPr lang="en-US" sz="2400" dirty="0"/>
          </a:p>
          <a:p>
            <a:pPr lvl="0"/>
            <a:endParaRPr lang="en-US" sz="2400" dirty="0"/>
          </a:p>
          <a:p>
            <a:pPr lvl="0"/>
            <a:r>
              <a:rPr lang="en-US" sz="2400" dirty="0"/>
              <a:t>Interventions: One-way valve mask rescue breaths </a:t>
            </a:r>
          </a:p>
          <a:p>
            <a:pPr lvl="0"/>
            <a:r>
              <a:rPr lang="en-US" sz="2400" dirty="0"/>
              <a:t>Check the front and back torso for punctures.</a:t>
            </a:r>
          </a:p>
          <a:p>
            <a:pPr lvl="0"/>
            <a:r>
              <a:rPr lang="en-US" sz="2400" dirty="0"/>
              <a:t>Treat with chest seal dressings </a:t>
            </a:r>
          </a:p>
          <a:p>
            <a:pPr lvl="0"/>
            <a:r>
              <a:rPr lang="en-US" sz="2400" dirty="0"/>
              <a:t>Monitor for tension pneumothorax if happening, burp/remove chest seals</a:t>
            </a:r>
          </a:p>
          <a:p>
            <a:pPr algn="ctr"/>
            <a:endParaRPr lang="en-US" sz="3200" dirty="0"/>
          </a:p>
        </p:txBody>
      </p:sp>
      <p:pic>
        <p:nvPicPr>
          <p:cNvPr id="5" name="Graphic 4" descr="Bullseye with solid fill">
            <a:extLst>
              <a:ext uri="{FF2B5EF4-FFF2-40B4-BE49-F238E27FC236}">
                <a16:creationId xmlns:a16="http://schemas.microsoft.com/office/drawing/2014/main" id="{4674BCCB-4CB8-5CAA-EE31-F55EAEF9F2D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0599" y="1534151"/>
            <a:ext cx="1213339" cy="1213339"/>
          </a:xfrm>
          <a:prstGeom prst="rect">
            <a:avLst/>
          </a:prstGeom>
        </p:spPr>
      </p:pic>
      <p:pic>
        <p:nvPicPr>
          <p:cNvPr id="7" name="Graphic 6" descr="Lungs with solid fill">
            <a:extLst>
              <a:ext uri="{FF2B5EF4-FFF2-40B4-BE49-F238E27FC236}">
                <a16:creationId xmlns:a16="http://schemas.microsoft.com/office/drawing/2014/main" id="{B9FFEA88-D086-D3F2-F7B1-91B6D9E1008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87461" y="1438142"/>
            <a:ext cx="1213338" cy="1213338"/>
          </a:xfrm>
          <a:prstGeom prst="rect">
            <a:avLst/>
          </a:prstGeom>
        </p:spPr>
      </p:pic>
      <p:pic>
        <p:nvPicPr>
          <p:cNvPr id="9" name="Graphic 8" descr="Adhesive Bandage with solid fill">
            <a:extLst>
              <a:ext uri="{FF2B5EF4-FFF2-40B4-BE49-F238E27FC236}">
                <a16:creationId xmlns:a16="http://schemas.microsoft.com/office/drawing/2014/main" id="{983D0E36-DC58-C0AA-4866-6F3F64E4BB9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26062" y="1534152"/>
            <a:ext cx="1213338" cy="1213338"/>
          </a:xfrm>
          <a:prstGeom prst="rect">
            <a:avLst/>
          </a:prstGeom>
        </p:spPr>
      </p:pic>
      <p:sp>
        <p:nvSpPr>
          <p:cNvPr id="10" name="TextBox 9">
            <a:extLst>
              <a:ext uri="{FF2B5EF4-FFF2-40B4-BE49-F238E27FC236}">
                <a16:creationId xmlns:a16="http://schemas.microsoft.com/office/drawing/2014/main" id="{7CEEDA30-7AE6-E542-5C3C-BBE61182F5A2}"/>
              </a:ext>
            </a:extLst>
          </p:cNvPr>
          <p:cNvSpPr txBox="1"/>
          <p:nvPr/>
        </p:nvSpPr>
        <p:spPr>
          <a:xfrm>
            <a:off x="2667000" y="496148"/>
            <a:ext cx="6770077" cy="707886"/>
          </a:xfrm>
          <a:prstGeom prst="rect">
            <a:avLst/>
          </a:prstGeom>
          <a:noFill/>
        </p:spPr>
        <p:txBody>
          <a:bodyPr wrap="square" rtlCol="0">
            <a:spAutoFit/>
          </a:bodyPr>
          <a:lstStyle/>
          <a:p>
            <a:pPr algn="ctr"/>
            <a:r>
              <a:rPr lang="en-US" sz="4000" b="1" dirty="0"/>
              <a:t>R</a:t>
            </a:r>
            <a:r>
              <a:rPr lang="en-US" sz="4000" dirty="0"/>
              <a:t>espirations:</a:t>
            </a:r>
          </a:p>
        </p:txBody>
      </p:sp>
    </p:spTree>
    <p:extLst>
      <p:ext uri="{BB962C8B-B14F-4D97-AF65-F5344CB8AC3E}">
        <p14:creationId xmlns:p14="http://schemas.microsoft.com/office/powerpoint/2010/main" val="25855465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4F73FB-DB05-CB7B-4EF3-9BF208DE138A}"/>
              </a:ext>
            </a:extLst>
          </p:cNvPr>
          <p:cNvSpPr txBox="1"/>
          <p:nvPr/>
        </p:nvSpPr>
        <p:spPr>
          <a:xfrm>
            <a:off x="1072662" y="158262"/>
            <a:ext cx="10322169" cy="7417415"/>
          </a:xfrm>
          <a:prstGeom prst="rect">
            <a:avLst/>
          </a:prstGeom>
          <a:noFill/>
        </p:spPr>
        <p:txBody>
          <a:bodyPr wrap="square" rtlCol="0">
            <a:spAutoFit/>
          </a:bodyPr>
          <a:lstStyle/>
          <a:p>
            <a:pPr algn="ctr"/>
            <a:r>
              <a:rPr lang="en-US" sz="4000" dirty="0"/>
              <a:t>How to perform rescue breaths:</a:t>
            </a:r>
          </a:p>
          <a:p>
            <a:r>
              <a:rPr lang="en-US" sz="2000" dirty="0"/>
              <a:t>Rescue breathing, also known as mouth-to-mouth or mouth-to-nose breathing, can be a first aid technique used to help someone unresponsive and not breathing or has a pulse but isn't breathing:</a:t>
            </a:r>
          </a:p>
          <a:p>
            <a:pPr marL="342900" indent="-342900">
              <a:buFont typeface="Arial" panose="020B0604020202020204" pitchFamily="34" charset="0"/>
              <a:buChar char="•"/>
            </a:pPr>
            <a:r>
              <a:rPr lang="en-US" sz="2000" dirty="0"/>
              <a:t>Open the airway:</a:t>
            </a:r>
          </a:p>
          <a:p>
            <a:r>
              <a:rPr lang="en-US" sz="2000" dirty="0"/>
              <a:t>Adults and children: Place the person on their back, press your palm against their forehead, and lift their chin away from their spine with your fingers</a:t>
            </a:r>
          </a:p>
          <a:p>
            <a:r>
              <a:rPr lang="en-US" sz="2000" dirty="0"/>
              <a:t>Babies: Gently tilt their heads back</a:t>
            </a:r>
          </a:p>
          <a:p>
            <a:pPr marL="342900" indent="-342900">
              <a:buFont typeface="Arial" panose="020B0604020202020204" pitchFamily="34" charset="0"/>
              <a:buChar char="•"/>
            </a:pPr>
            <a:r>
              <a:rPr lang="en-US" sz="2000" dirty="0"/>
              <a:t>Check for breathing and a pulse:</a:t>
            </a:r>
          </a:p>
          <a:p>
            <a:pPr marL="342900" indent="-342900">
              <a:buFont typeface="Arial" panose="020B0604020202020204" pitchFamily="34" charset="0"/>
              <a:buChar char="•"/>
            </a:pPr>
            <a:r>
              <a:rPr lang="en-US" sz="2000" dirty="0"/>
              <a:t>If no pulse, start CPR. If they have a pulse, then continue with the rescue breathing technique </a:t>
            </a:r>
          </a:p>
          <a:p>
            <a:r>
              <a:rPr lang="en-US" sz="2000" dirty="0"/>
              <a:t>Look for their chest to rise</a:t>
            </a:r>
          </a:p>
          <a:p>
            <a:r>
              <a:rPr lang="en-US" sz="2000" dirty="0"/>
              <a:t>Listen for normal breathing</a:t>
            </a:r>
          </a:p>
          <a:p>
            <a:r>
              <a:rPr lang="en-US" sz="2000" dirty="0"/>
              <a:t>Give rescue breaths:</a:t>
            </a:r>
          </a:p>
          <a:p>
            <a:r>
              <a:rPr lang="en-US" sz="2000" dirty="0"/>
              <a:t>Continue:</a:t>
            </a:r>
          </a:p>
          <a:p>
            <a:r>
              <a:rPr lang="en-US" sz="2000" dirty="0"/>
              <a:t>Give one rescue breath every 5–6 seconds, or about 10–12 breaths per minute, until the person starts breathing or emergency services arrive</a:t>
            </a:r>
          </a:p>
          <a:p>
            <a:r>
              <a:rPr lang="en-US" sz="2000" dirty="0"/>
              <a:t>If their chest doesn't rise with the first breath, tilt their head back and try again</a:t>
            </a:r>
          </a:p>
          <a:p>
            <a:r>
              <a:rPr lang="en-US" sz="2000" dirty="0"/>
              <a:t>If their chest still doesn't rise, they might be choking </a:t>
            </a:r>
          </a:p>
          <a:p>
            <a:r>
              <a:rPr lang="en-US" sz="2000" b="1" dirty="0">
                <a:effectLst/>
              </a:rPr>
              <a:t>keep checking back for a pulse, and if it is lost, start CPR</a:t>
            </a:r>
          </a:p>
          <a:p>
            <a:endParaRPr lang="en-US" sz="2000" dirty="0"/>
          </a:p>
          <a:p>
            <a:pPr algn="ctr"/>
            <a:endParaRPr lang="en-US" dirty="0"/>
          </a:p>
          <a:p>
            <a:pPr algn="ctr"/>
            <a:endParaRPr lang="en-US" dirty="0"/>
          </a:p>
        </p:txBody>
      </p:sp>
    </p:spTree>
    <p:extLst>
      <p:ext uri="{BB962C8B-B14F-4D97-AF65-F5344CB8AC3E}">
        <p14:creationId xmlns:p14="http://schemas.microsoft.com/office/powerpoint/2010/main" val="3980343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53C48-C243-CF37-8D71-FC0A8CE6DDDA}"/>
              </a:ext>
            </a:extLst>
          </p:cNvPr>
          <p:cNvSpPr>
            <a:spLocks noGrp="1"/>
          </p:cNvSpPr>
          <p:nvPr>
            <p:ph type="title"/>
          </p:nvPr>
        </p:nvSpPr>
        <p:spPr>
          <a:xfrm>
            <a:off x="1112520" y="470263"/>
            <a:ext cx="5257800" cy="1220425"/>
          </a:xfrm>
        </p:spPr>
        <p:txBody>
          <a:bodyPr/>
          <a:lstStyle/>
          <a:p>
            <a:pPr algn="ctr"/>
            <a:r>
              <a:rPr lang="en-US" dirty="0"/>
              <a:t>Chest trauma</a:t>
            </a:r>
          </a:p>
        </p:txBody>
      </p:sp>
      <p:sp>
        <p:nvSpPr>
          <p:cNvPr id="3" name="Content Placeholder 2">
            <a:extLst>
              <a:ext uri="{FF2B5EF4-FFF2-40B4-BE49-F238E27FC236}">
                <a16:creationId xmlns:a16="http://schemas.microsoft.com/office/drawing/2014/main" id="{EF23BB5B-CE5B-0CC1-F6F5-2F7047C28780}"/>
              </a:ext>
            </a:extLst>
          </p:cNvPr>
          <p:cNvSpPr>
            <a:spLocks noGrp="1"/>
          </p:cNvSpPr>
          <p:nvPr>
            <p:ph idx="1"/>
          </p:nvPr>
        </p:nvSpPr>
        <p:spPr>
          <a:xfrm>
            <a:off x="629195" y="1538242"/>
            <a:ext cx="6620691" cy="4667250"/>
          </a:xfrm>
        </p:spPr>
        <p:txBody>
          <a:bodyPr>
            <a:normAutofit fontScale="92500" lnSpcReduction="20000"/>
          </a:bodyPr>
          <a:lstStyle/>
          <a:p>
            <a:r>
              <a:rPr lang="en-US" dirty="0"/>
              <a:t>Rib fracture: </a:t>
            </a:r>
            <a:r>
              <a:rPr lang="en-US" sz="2000" dirty="0"/>
              <a:t>treatment is palliative; what makes the patient most comfortable.</a:t>
            </a:r>
          </a:p>
          <a:p>
            <a:r>
              <a:rPr lang="en-US" dirty="0"/>
              <a:t>Multiple rib fractures: </a:t>
            </a:r>
            <a:r>
              <a:rPr lang="en-US" sz="2000" dirty="0"/>
              <a:t>be aware of how much force the injury took and look for other complications; treatment is also palliative care if no other injuries are found.</a:t>
            </a:r>
            <a:endParaRPr lang="en-US" dirty="0"/>
          </a:p>
          <a:p>
            <a:r>
              <a:rPr lang="en-US" dirty="0"/>
              <a:t>Flail chest: </a:t>
            </a:r>
            <a:r>
              <a:rPr lang="en-US" sz="2000" dirty="0"/>
              <a:t>When 2 or more consecutive ribs are broken in multiple spots, you will note paradoxical chest movement (that section will move opposite to the rest of the chest).</a:t>
            </a:r>
            <a:endParaRPr lang="en-US" dirty="0"/>
          </a:p>
          <a:p>
            <a:r>
              <a:rPr lang="en-US" dirty="0"/>
              <a:t>Pneumothorax: </a:t>
            </a:r>
            <a:r>
              <a:rPr lang="en-US" sz="2000" dirty="0"/>
              <a:t>Where air has entered the cavity around the lung. The patient may be anxious and have a hard time breathing. Care for this is palliative, and getting the patient to definitive treatment </a:t>
            </a:r>
            <a:endParaRPr lang="en-US" dirty="0"/>
          </a:p>
          <a:p>
            <a:r>
              <a:rPr lang="en-US" dirty="0"/>
              <a:t>Tension pneumothorax: </a:t>
            </a:r>
            <a:r>
              <a:rPr lang="en-US" sz="2000" dirty="0"/>
              <a:t>This is when so much air has entered the cavity around the lung that the lung is being collapsed. You might see mental status changes, anxiety, and increased work of breathing. Changes in chest rise and trachea deviation are late signs.</a:t>
            </a:r>
            <a:endParaRPr lang="en-US" dirty="0"/>
          </a:p>
        </p:txBody>
      </p:sp>
      <p:pic>
        <p:nvPicPr>
          <p:cNvPr id="5" name="Picture 4" descr="A diagram of a human body&#10;&#10;Description automatically generated">
            <a:extLst>
              <a:ext uri="{FF2B5EF4-FFF2-40B4-BE49-F238E27FC236}">
                <a16:creationId xmlns:a16="http://schemas.microsoft.com/office/drawing/2014/main" id="{CDEF99A1-3A1D-E00F-A09F-45442F041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3211" y="558437"/>
            <a:ext cx="4093495" cy="57411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477771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7203F-9545-16E8-DD3B-BD1CB6A31493}"/>
              </a:ext>
            </a:extLst>
          </p:cNvPr>
          <p:cNvSpPr>
            <a:spLocks noGrp="1"/>
          </p:cNvSpPr>
          <p:nvPr>
            <p:ph type="title"/>
          </p:nvPr>
        </p:nvSpPr>
        <p:spPr/>
        <p:txBody>
          <a:bodyPr/>
          <a:lstStyle/>
          <a:p>
            <a:pPr algn="ctr"/>
            <a:r>
              <a:rPr lang="en-US" dirty="0"/>
              <a:t>Chest trauma continued </a:t>
            </a:r>
          </a:p>
        </p:txBody>
      </p:sp>
      <p:sp>
        <p:nvSpPr>
          <p:cNvPr id="3" name="Content Placeholder 2">
            <a:extLst>
              <a:ext uri="{FF2B5EF4-FFF2-40B4-BE49-F238E27FC236}">
                <a16:creationId xmlns:a16="http://schemas.microsoft.com/office/drawing/2014/main" id="{5C4D326B-811E-3A4A-09AF-A2DB53264243}"/>
              </a:ext>
            </a:extLst>
          </p:cNvPr>
          <p:cNvSpPr>
            <a:spLocks noGrp="1"/>
          </p:cNvSpPr>
          <p:nvPr>
            <p:ph idx="1"/>
          </p:nvPr>
        </p:nvSpPr>
        <p:spPr>
          <a:xfrm>
            <a:off x="354874" y="1604827"/>
            <a:ext cx="10515600" cy="4351338"/>
          </a:xfrm>
        </p:spPr>
        <p:txBody>
          <a:bodyPr>
            <a:normAutofit lnSpcReduction="10000"/>
          </a:bodyPr>
          <a:lstStyle/>
          <a:p>
            <a:r>
              <a:rPr lang="en-US" dirty="0"/>
              <a:t>Sucking chest wound: </a:t>
            </a:r>
            <a:r>
              <a:rPr lang="en-US" sz="2000" dirty="0"/>
              <a:t>With this, there is a puncture that, with every breath, is sucking air into the chest cavity. The treatment for this is an occlusive dressing that is waterproof and air-tight taped to the skin.</a:t>
            </a:r>
          </a:p>
          <a:p>
            <a:r>
              <a:rPr lang="en-US" sz="2000" dirty="0"/>
              <a:t>This can be a Ziploc bag taped on 3 sides </a:t>
            </a:r>
          </a:p>
          <a:p>
            <a:r>
              <a:rPr lang="en-US" sz="2000" dirty="0"/>
              <a:t>Commercial chest seals are recommended for a trauma </a:t>
            </a:r>
          </a:p>
          <a:p>
            <a:pPr marL="0" indent="0">
              <a:buNone/>
            </a:pPr>
            <a:r>
              <a:rPr lang="en-US" sz="2000" dirty="0"/>
              <a:t>first-aid kit. The seals should come in a 2-pack, one that’s </a:t>
            </a:r>
          </a:p>
          <a:p>
            <a:pPr marL="0" indent="0">
              <a:buNone/>
            </a:pPr>
            <a:r>
              <a:rPr lang="en-US" sz="2000" dirty="0"/>
              <a:t>vented and another that is not. There are directions on the package</a:t>
            </a:r>
          </a:p>
          <a:p>
            <a:pPr marL="0" indent="0">
              <a:buNone/>
            </a:pPr>
            <a:r>
              <a:rPr lang="en-US" sz="2000" dirty="0"/>
              <a:t>For use </a:t>
            </a:r>
          </a:p>
          <a:p>
            <a:r>
              <a:rPr lang="en-US" sz="2000" dirty="0"/>
              <a:t>A vented chest seal allows air out but sucks against the skin</a:t>
            </a:r>
          </a:p>
          <a:p>
            <a:pPr marL="0" indent="0">
              <a:buNone/>
            </a:pPr>
            <a:r>
              <a:rPr lang="en-US" sz="2000" dirty="0"/>
              <a:t>when a breath is taken so it doesn’t let air in. </a:t>
            </a:r>
          </a:p>
          <a:p>
            <a:r>
              <a:rPr lang="en-US" sz="2000" dirty="0"/>
              <a:t>A regular chest seal can be used if there’s an entrance and exit</a:t>
            </a:r>
          </a:p>
          <a:p>
            <a:pPr marL="0" indent="0">
              <a:buNone/>
            </a:pPr>
            <a:r>
              <a:rPr lang="en-US" sz="2000" dirty="0"/>
              <a:t>wound. </a:t>
            </a:r>
            <a:endParaRPr lang="en-US" dirty="0"/>
          </a:p>
        </p:txBody>
      </p:sp>
      <p:pic>
        <p:nvPicPr>
          <p:cNvPr id="5" name="Picture 4" descr="A close-up of a first aid kit&#10;&#10;Description automatically generated">
            <a:extLst>
              <a:ext uri="{FF2B5EF4-FFF2-40B4-BE49-F238E27FC236}">
                <a16:creationId xmlns:a16="http://schemas.microsoft.com/office/drawing/2014/main" id="{1432BF0B-9099-CC58-AC8A-FC2B019FE6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8396" y="2434409"/>
            <a:ext cx="3668486" cy="36684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891125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EE2DACB-E65A-9A31-F327-531BEFB2AC9A}"/>
              </a:ext>
            </a:extLst>
          </p:cNvPr>
          <p:cNvSpPr txBox="1"/>
          <p:nvPr/>
        </p:nvSpPr>
        <p:spPr>
          <a:xfrm>
            <a:off x="5314951" y="581265"/>
            <a:ext cx="6093068" cy="5695470"/>
          </a:xfrm>
          <a:prstGeom prst="rect">
            <a:avLst/>
          </a:prstGeom>
          <a:noFill/>
        </p:spPr>
        <p:txBody>
          <a:bodyPr wrap="square">
            <a:spAutoFit/>
          </a:bodyPr>
          <a:lstStyle/>
          <a:p>
            <a:pPr indent="-228600" defTabSz="914400">
              <a:lnSpc>
                <a:spcPct val="90000"/>
              </a:lnSpc>
              <a:spcAft>
                <a:spcPts val="600"/>
              </a:spcAft>
              <a:buFont typeface="Arial" panose="020B0604020202020204" pitchFamily="34" charset="0"/>
              <a:buChar char="•"/>
            </a:pPr>
            <a:r>
              <a:rPr lang="en-US" sz="1800" dirty="0"/>
              <a:t>A chest seal is used when a patient has a penetrating chest wound from the neck to the navel, on the front, side, or back of the chest. The chest seal prevents air from entering the chest cavity, making it difficult for the patient to breathe. </a:t>
            </a:r>
          </a:p>
          <a:p>
            <a:pPr indent="-228600" defTabSz="914400">
              <a:lnSpc>
                <a:spcPct val="90000"/>
              </a:lnSpc>
              <a:spcAft>
                <a:spcPts val="600"/>
              </a:spcAft>
              <a:buFont typeface="Arial" panose="020B0604020202020204" pitchFamily="34" charset="0"/>
              <a:buChar char="•"/>
            </a:pPr>
            <a:r>
              <a:rPr lang="en-US" sz="1800" dirty="0"/>
              <a:t>You should apply a chest seal if you see or suspect a deep puncture wound to the chest wall. It's better to be cautious and take steps to keep air out of the chest cavity, and applying a chest seal won't hurt the person even if their wound isn't deep enough for air to enter. </a:t>
            </a:r>
          </a:p>
          <a:p>
            <a:pPr algn="ctr" defTabSz="914400">
              <a:lnSpc>
                <a:spcPct val="90000"/>
              </a:lnSpc>
              <a:spcAft>
                <a:spcPts val="600"/>
              </a:spcAft>
            </a:pPr>
            <a:r>
              <a:rPr lang="en-US" dirty="0"/>
              <a:t>To</a:t>
            </a:r>
            <a:r>
              <a:rPr lang="en-US" sz="1800" dirty="0"/>
              <a:t> apply a chest seal:</a:t>
            </a:r>
          </a:p>
          <a:p>
            <a:pPr indent="-228600" defTabSz="914400">
              <a:lnSpc>
                <a:spcPct val="90000"/>
              </a:lnSpc>
              <a:spcAft>
                <a:spcPts val="600"/>
              </a:spcAft>
              <a:buFont typeface="Arial" panose="020B0604020202020204" pitchFamily="34" charset="0"/>
              <a:buChar char="•"/>
            </a:pPr>
            <a:r>
              <a:rPr lang="en-US" sz="1800" dirty="0"/>
              <a:t>Bare the patient's chest</a:t>
            </a:r>
          </a:p>
          <a:p>
            <a:pPr indent="-228600" defTabSz="914400">
              <a:lnSpc>
                <a:spcPct val="90000"/>
              </a:lnSpc>
              <a:spcAft>
                <a:spcPts val="600"/>
              </a:spcAft>
              <a:buFont typeface="Arial" panose="020B0604020202020204" pitchFamily="34" charset="0"/>
              <a:buChar char="•"/>
            </a:pPr>
            <a:r>
              <a:rPr lang="en-US" sz="1800" dirty="0"/>
              <a:t>Wipe away blood and other fluids to identify the wound location</a:t>
            </a:r>
          </a:p>
          <a:p>
            <a:pPr indent="-228600" defTabSz="914400">
              <a:lnSpc>
                <a:spcPct val="90000"/>
              </a:lnSpc>
              <a:spcAft>
                <a:spcPts val="600"/>
              </a:spcAft>
              <a:buFont typeface="Arial" panose="020B0604020202020204" pitchFamily="34" charset="0"/>
              <a:buChar char="•"/>
            </a:pPr>
            <a:r>
              <a:rPr lang="en-US" sz="1800" dirty="0"/>
              <a:t>Apply the chest seal over the wound, following the manufacturer's directions</a:t>
            </a:r>
          </a:p>
          <a:p>
            <a:pPr indent="-228600" defTabSz="914400">
              <a:lnSpc>
                <a:spcPct val="90000"/>
              </a:lnSpc>
              <a:spcAft>
                <a:spcPts val="600"/>
              </a:spcAft>
              <a:buFont typeface="Arial" panose="020B0604020202020204" pitchFamily="34" charset="0"/>
              <a:buChar char="•"/>
            </a:pPr>
            <a:r>
              <a:rPr lang="en-US" sz="1800" dirty="0"/>
              <a:t>Check the opposite side of the patient's chest, as well as the sides of the chest, for an exit wound</a:t>
            </a:r>
          </a:p>
          <a:p>
            <a:pPr indent="-228600" defTabSz="914400">
              <a:lnSpc>
                <a:spcPct val="90000"/>
              </a:lnSpc>
              <a:spcAft>
                <a:spcPts val="600"/>
              </a:spcAft>
              <a:buFont typeface="Arial" panose="020B0604020202020204" pitchFamily="34" charset="0"/>
              <a:buChar char="•"/>
            </a:pPr>
            <a:r>
              <a:rPr lang="en-US" sz="1800" dirty="0"/>
              <a:t>If there is an exit wound, apply another chest seal </a:t>
            </a:r>
          </a:p>
          <a:p>
            <a:pPr indent="-228600" defTabSz="914400">
              <a:lnSpc>
                <a:spcPct val="90000"/>
              </a:lnSpc>
              <a:spcAft>
                <a:spcPts val="600"/>
              </a:spcAft>
              <a:buFont typeface="Arial" panose="020B0604020202020204" pitchFamily="34" charset="0"/>
              <a:buChar char="•"/>
            </a:pPr>
            <a:r>
              <a:rPr lang="en-US" sz="1800" dirty="0"/>
              <a:t>First aid kits should contain at least two chest seals</a:t>
            </a:r>
            <a:r>
              <a:rPr lang="en-US" sz="1600" dirty="0"/>
              <a:t>. </a:t>
            </a:r>
          </a:p>
        </p:txBody>
      </p:sp>
      <p:pic>
        <p:nvPicPr>
          <p:cNvPr id="5" name="Graphic 4" descr="Lungs with solid fill">
            <a:extLst>
              <a:ext uri="{FF2B5EF4-FFF2-40B4-BE49-F238E27FC236}">
                <a16:creationId xmlns:a16="http://schemas.microsoft.com/office/drawing/2014/main" id="{CF7BB118-EF64-24D3-D7FA-FA90C2C32A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77107" y="1746738"/>
            <a:ext cx="2825262" cy="2825262"/>
          </a:xfrm>
          <a:prstGeom prst="rect">
            <a:avLst/>
          </a:prstGeom>
        </p:spPr>
      </p:pic>
    </p:spTree>
    <p:extLst>
      <p:ext uri="{BB962C8B-B14F-4D97-AF65-F5344CB8AC3E}">
        <p14:creationId xmlns:p14="http://schemas.microsoft.com/office/powerpoint/2010/main" val="19258043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702C2-4F2B-0758-FB0D-082AB186EFD2}"/>
              </a:ext>
            </a:extLst>
          </p:cNvPr>
          <p:cNvSpPr>
            <a:spLocks noGrp="1"/>
          </p:cNvSpPr>
          <p:nvPr>
            <p:ph type="title" idx="4294967295"/>
          </p:nvPr>
        </p:nvSpPr>
        <p:spPr>
          <a:xfrm>
            <a:off x="838200" y="400294"/>
            <a:ext cx="10515600" cy="1325563"/>
          </a:xfrm>
        </p:spPr>
        <p:txBody>
          <a:bodyPr>
            <a:normAutofit/>
          </a:bodyPr>
          <a:lstStyle/>
          <a:p>
            <a:pPr algn="ctr"/>
            <a:r>
              <a:rPr lang="en-US" sz="4000" b="1" dirty="0"/>
              <a:t>C</a:t>
            </a:r>
            <a:r>
              <a:rPr lang="en-US" sz="4000" dirty="0"/>
              <a:t>irculation:</a:t>
            </a:r>
          </a:p>
        </p:txBody>
      </p:sp>
      <p:pic>
        <p:nvPicPr>
          <p:cNvPr id="13" name="Graphic 12" descr="Bullseye with solid fill">
            <a:extLst>
              <a:ext uri="{FF2B5EF4-FFF2-40B4-BE49-F238E27FC236}">
                <a16:creationId xmlns:a16="http://schemas.microsoft.com/office/drawing/2014/main" id="{11E79207-BC10-FD0F-F1D8-ED0063D291A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75692" y="1725857"/>
            <a:ext cx="914400" cy="914400"/>
          </a:xfrm>
          <a:prstGeom prst="rect">
            <a:avLst/>
          </a:prstGeom>
        </p:spPr>
      </p:pic>
      <p:pic>
        <p:nvPicPr>
          <p:cNvPr id="15" name="Graphic 14" descr="Heartbeat with solid fill">
            <a:extLst>
              <a:ext uri="{FF2B5EF4-FFF2-40B4-BE49-F238E27FC236}">
                <a16:creationId xmlns:a16="http://schemas.microsoft.com/office/drawing/2014/main" id="{3D5E1D0D-9966-2A41-EF7B-1728E040205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38800" y="1725857"/>
            <a:ext cx="914400" cy="914400"/>
          </a:xfrm>
          <a:prstGeom prst="rect">
            <a:avLst/>
          </a:prstGeom>
        </p:spPr>
      </p:pic>
      <p:pic>
        <p:nvPicPr>
          <p:cNvPr id="17" name="Graphic 16" descr="First aid kit with solid fill">
            <a:extLst>
              <a:ext uri="{FF2B5EF4-FFF2-40B4-BE49-F238E27FC236}">
                <a16:creationId xmlns:a16="http://schemas.microsoft.com/office/drawing/2014/main" id="{A519F8DA-E5A5-FC8A-18AA-6EC11B92DC0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944708" y="1725857"/>
            <a:ext cx="914400" cy="914400"/>
          </a:xfrm>
          <a:prstGeom prst="rect">
            <a:avLst/>
          </a:prstGeom>
        </p:spPr>
      </p:pic>
      <p:sp>
        <p:nvSpPr>
          <p:cNvPr id="19" name="TextBox 18">
            <a:extLst>
              <a:ext uri="{FF2B5EF4-FFF2-40B4-BE49-F238E27FC236}">
                <a16:creationId xmlns:a16="http://schemas.microsoft.com/office/drawing/2014/main" id="{69D8616B-1EE4-F263-0683-05F6735E9384}"/>
              </a:ext>
            </a:extLst>
          </p:cNvPr>
          <p:cNvSpPr txBox="1"/>
          <p:nvPr/>
        </p:nvSpPr>
        <p:spPr>
          <a:xfrm>
            <a:off x="1705708" y="2976082"/>
            <a:ext cx="9196754" cy="3170099"/>
          </a:xfrm>
          <a:prstGeom prst="rect">
            <a:avLst/>
          </a:prstGeom>
          <a:noFill/>
        </p:spPr>
        <p:txBody>
          <a:bodyPr wrap="square" numCol="3" rtlCol="0">
            <a:spAutoFit/>
          </a:bodyPr>
          <a:lstStyle/>
          <a:p>
            <a:r>
              <a:rPr lang="en-US" sz="2000" dirty="0"/>
              <a:t>  Problem: </a:t>
            </a:r>
          </a:p>
          <a:p>
            <a:r>
              <a:rPr lang="en-US" sz="2000" dirty="0"/>
              <a:t>Circulation </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r>
              <a:rPr lang="en-US" sz="2000" dirty="0"/>
              <a:t>Objective: </a:t>
            </a:r>
          </a:p>
          <a:p>
            <a:r>
              <a:rPr lang="en-US" sz="2000" dirty="0"/>
              <a:t>Continue assessment </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r>
              <a:rPr lang="en-US" sz="2000" dirty="0"/>
              <a:t>Interventions:</a:t>
            </a:r>
          </a:p>
          <a:p>
            <a:pPr marL="285750" indent="-285750">
              <a:buFont typeface="Arial" panose="020B0604020202020204" pitchFamily="34" charset="0"/>
              <a:buChar char="•"/>
            </a:pPr>
            <a:r>
              <a:rPr lang="en-US" sz="2000" dirty="0"/>
              <a:t>Reevaluate whether bleeding interventions are still working.</a:t>
            </a:r>
          </a:p>
          <a:p>
            <a:pPr marL="285750" indent="-285750">
              <a:buFont typeface="Arial" panose="020B0604020202020204" pitchFamily="34" charset="0"/>
              <a:buChar char="•"/>
            </a:pPr>
            <a:r>
              <a:rPr lang="en-US" sz="2000" dirty="0"/>
              <a:t>Check for a carotid pulse; if no pulse present start CPR</a:t>
            </a:r>
          </a:p>
          <a:p>
            <a:pPr marL="285750" indent="-285750">
              <a:buFont typeface="Arial" panose="020B0604020202020204" pitchFamily="34" charset="0"/>
              <a:buChar char="•"/>
            </a:pPr>
            <a:endParaRPr lang="en-US" dirty="0"/>
          </a:p>
          <a:p>
            <a:endParaRPr lang="en-US" dirty="0"/>
          </a:p>
          <a:p>
            <a:endParaRPr lang="en-US" dirty="0"/>
          </a:p>
        </p:txBody>
      </p:sp>
    </p:spTree>
    <p:extLst>
      <p:ext uri="{BB962C8B-B14F-4D97-AF65-F5344CB8AC3E}">
        <p14:creationId xmlns:p14="http://schemas.microsoft.com/office/powerpoint/2010/main" val="27702083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29BD12C4-D83A-BF31-E719-DC493BE279B7}"/>
              </a:ext>
            </a:extLst>
          </p:cNvPr>
          <p:cNvPicPr>
            <a:picLocks noChangeAspect="1"/>
          </p:cNvPicPr>
          <p:nvPr/>
        </p:nvPicPr>
        <p:blipFill rotWithShape="1">
          <a:blip r:embed="rId2">
            <a:extLst>
              <a:ext uri="{28A0092B-C50C-407E-A947-70E740481C1C}">
                <a14:useLocalDpi xmlns:a14="http://schemas.microsoft.com/office/drawing/2010/main" val="0"/>
              </a:ext>
            </a:extLst>
          </a:blip>
          <a:srcRect t="61382"/>
          <a:stretch/>
        </p:blipFill>
        <p:spPr>
          <a:xfrm>
            <a:off x="261682" y="233061"/>
            <a:ext cx="11668636" cy="6391879"/>
          </a:xfrm>
          <a:custGeom>
            <a:avLst/>
            <a:gdLst/>
            <a:ahLst/>
            <a:cxnLst/>
            <a:rect l="l" t="t" r="r" b="b"/>
            <a:pathLst>
              <a:path w="11668636" h="6391879">
                <a:moveTo>
                  <a:pt x="82200" y="0"/>
                </a:moveTo>
                <a:lnTo>
                  <a:pt x="11586436" y="0"/>
                </a:lnTo>
                <a:cubicBezTo>
                  <a:pt x="11631834" y="0"/>
                  <a:pt x="11668636" y="36802"/>
                  <a:pt x="11668636" y="82200"/>
                </a:cubicBezTo>
                <a:lnTo>
                  <a:pt x="11668636" y="6309679"/>
                </a:lnTo>
                <a:cubicBezTo>
                  <a:pt x="11668636" y="6355077"/>
                  <a:pt x="11631834" y="6391879"/>
                  <a:pt x="11586436" y="6391879"/>
                </a:cubicBezTo>
                <a:lnTo>
                  <a:pt x="82200" y="6391879"/>
                </a:lnTo>
                <a:cubicBezTo>
                  <a:pt x="36802" y="6391879"/>
                  <a:pt x="0" y="6355077"/>
                  <a:pt x="0" y="6309679"/>
                </a:cubicBezTo>
                <a:lnTo>
                  <a:pt x="0" y="82200"/>
                </a:lnTo>
                <a:cubicBezTo>
                  <a:pt x="0" y="36802"/>
                  <a:pt x="36802" y="0"/>
                  <a:pt x="82200" y="0"/>
                </a:cubicBezTo>
                <a:close/>
              </a:path>
            </a:pathLst>
          </a:custGeom>
        </p:spPr>
      </p:pic>
      <p:sp>
        <p:nvSpPr>
          <p:cNvPr id="4" name="TextBox 3">
            <a:extLst>
              <a:ext uri="{FF2B5EF4-FFF2-40B4-BE49-F238E27FC236}">
                <a16:creationId xmlns:a16="http://schemas.microsoft.com/office/drawing/2014/main" id="{1709C98B-59BA-87EF-6136-3E9984886DF8}"/>
              </a:ext>
            </a:extLst>
          </p:cNvPr>
          <p:cNvSpPr txBox="1"/>
          <p:nvPr/>
        </p:nvSpPr>
        <p:spPr>
          <a:xfrm>
            <a:off x="2108200" y="1346200"/>
            <a:ext cx="1007007" cy="400110"/>
          </a:xfrm>
          <a:prstGeom prst="rect">
            <a:avLst/>
          </a:prstGeom>
          <a:noFill/>
        </p:spPr>
        <p:txBody>
          <a:bodyPr wrap="none" rtlCol="0">
            <a:spAutoFit/>
          </a:bodyPr>
          <a:lstStyle/>
          <a:p>
            <a:r>
              <a:rPr lang="en-US" sz="2000" b="1" dirty="0"/>
              <a:t>Adults</a:t>
            </a:r>
            <a:r>
              <a:rPr lang="en-US" dirty="0"/>
              <a:t> </a:t>
            </a:r>
          </a:p>
        </p:txBody>
      </p:sp>
      <p:sp>
        <p:nvSpPr>
          <p:cNvPr id="5" name="TextBox 4">
            <a:extLst>
              <a:ext uri="{FF2B5EF4-FFF2-40B4-BE49-F238E27FC236}">
                <a16:creationId xmlns:a16="http://schemas.microsoft.com/office/drawing/2014/main" id="{B0CF65D0-D193-3259-6B74-DB7ED5597C82}"/>
              </a:ext>
            </a:extLst>
          </p:cNvPr>
          <p:cNvSpPr txBox="1"/>
          <p:nvPr/>
        </p:nvSpPr>
        <p:spPr>
          <a:xfrm>
            <a:off x="5651500" y="1346200"/>
            <a:ext cx="1219200" cy="400110"/>
          </a:xfrm>
          <a:prstGeom prst="rect">
            <a:avLst/>
          </a:prstGeom>
          <a:noFill/>
        </p:spPr>
        <p:txBody>
          <a:bodyPr wrap="square" rtlCol="0">
            <a:spAutoFit/>
          </a:bodyPr>
          <a:lstStyle/>
          <a:p>
            <a:r>
              <a:rPr lang="en-US" sz="2000" b="1" dirty="0"/>
              <a:t>Children</a:t>
            </a:r>
          </a:p>
        </p:txBody>
      </p:sp>
      <p:sp>
        <p:nvSpPr>
          <p:cNvPr id="6" name="TextBox 5">
            <a:extLst>
              <a:ext uri="{FF2B5EF4-FFF2-40B4-BE49-F238E27FC236}">
                <a16:creationId xmlns:a16="http://schemas.microsoft.com/office/drawing/2014/main" id="{897F2CDF-DE07-C23B-B5CD-986E5BDF1CDB}"/>
              </a:ext>
            </a:extLst>
          </p:cNvPr>
          <p:cNvSpPr txBox="1"/>
          <p:nvPr/>
        </p:nvSpPr>
        <p:spPr>
          <a:xfrm>
            <a:off x="9245600" y="1346200"/>
            <a:ext cx="1435100" cy="400110"/>
          </a:xfrm>
          <a:prstGeom prst="rect">
            <a:avLst/>
          </a:prstGeom>
          <a:noFill/>
        </p:spPr>
        <p:txBody>
          <a:bodyPr wrap="square" rtlCol="0">
            <a:spAutoFit/>
          </a:bodyPr>
          <a:lstStyle/>
          <a:p>
            <a:r>
              <a:rPr lang="en-US" sz="2000" b="1" dirty="0"/>
              <a:t>Infants</a:t>
            </a:r>
          </a:p>
        </p:txBody>
      </p:sp>
    </p:spTree>
    <p:extLst>
      <p:ext uri="{BB962C8B-B14F-4D97-AF65-F5344CB8AC3E}">
        <p14:creationId xmlns:p14="http://schemas.microsoft.com/office/powerpoint/2010/main" val="18583826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4ED9FD-A02D-14C0-2398-1038E8F76D2F}"/>
              </a:ext>
            </a:extLst>
          </p:cNvPr>
          <p:cNvSpPr>
            <a:spLocks noGrp="1"/>
          </p:cNvSpPr>
          <p:nvPr>
            <p:ph type="title"/>
          </p:nvPr>
        </p:nvSpPr>
        <p:spPr>
          <a:xfrm>
            <a:off x="794108" y="0"/>
            <a:ext cx="3812032" cy="5431536"/>
          </a:xfrm>
        </p:spPr>
        <p:txBody>
          <a:bodyPr>
            <a:normAutofit/>
          </a:bodyPr>
          <a:lstStyle/>
          <a:p>
            <a:r>
              <a:rPr lang="en-US" b="1" dirty="0"/>
              <a:t>Who are you learning from?</a:t>
            </a:r>
            <a:br>
              <a:rPr lang="en-US" sz="5400" b="1" dirty="0"/>
            </a:br>
            <a:br>
              <a:rPr lang="en-US" sz="5400" b="1" dirty="0"/>
            </a:br>
            <a:br>
              <a:rPr lang="en-US" sz="5400" b="1" dirty="0"/>
            </a:br>
            <a:endParaRPr lang="en-US" sz="5400" b="1" dirty="0"/>
          </a:p>
        </p:txBody>
      </p:sp>
      <p:sp>
        <p:nvSpPr>
          <p:cNvPr id="2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05561B2-38F8-D8F0-DEF5-6C27A168F89C}"/>
              </a:ext>
            </a:extLst>
          </p:cNvPr>
          <p:cNvSpPr>
            <a:spLocks noGrp="1"/>
          </p:cNvSpPr>
          <p:nvPr>
            <p:ph idx="1"/>
          </p:nvPr>
        </p:nvSpPr>
        <p:spPr>
          <a:xfrm>
            <a:off x="5126418" y="552091"/>
            <a:ext cx="6224335" cy="5431536"/>
          </a:xfrm>
        </p:spPr>
        <p:txBody>
          <a:bodyPr anchor="ctr">
            <a:normAutofit/>
          </a:bodyPr>
          <a:lstStyle/>
          <a:p>
            <a:r>
              <a:rPr lang="en-US" sz="3200" b="1" kern="1200" dirty="0">
                <a:latin typeface="+mj-lt"/>
                <a:ea typeface="+mj-ea"/>
                <a:cs typeface="+mj-cs"/>
              </a:rPr>
              <a:t>I am Alexandria Eschen, my husband and I run an Instagram page, and a website/blog called Northwoods Overland Adventures. I have been an ICU nurse for 6 years at a level 2 trauma center. I hold certifications in ACLS, BLS, Stop the Bleed, stroke, and trauma </a:t>
            </a:r>
            <a:endParaRPr lang="en-US" sz="3200" b="1" dirty="0"/>
          </a:p>
        </p:txBody>
      </p:sp>
      <p:pic>
        <p:nvPicPr>
          <p:cNvPr id="5" name="Picture 4" descr="A logo with trees and text&#10;&#10;Description automatically generated">
            <a:extLst>
              <a:ext uri="{FF2B5EF4-FFF2-40B4-BE49-F238E27FC236}">
                <a16:creationId xmlns:a16="http://schemas.microsoft.com/office/drawing/2014/main" id="{37B571FA-2D3A-8D0F-D7F6-4D744323F0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129" y="1941959"/>
            <a:ext cx="3752849" cy="3752849"/>
          </a:xfrm>
          <a:prstGeom prst="rect">
            <a:avLst/>
          </a:prstGeom>
        </p:spPr>
      </p:pic>
    </p:spTree>
    <p:extLst>
      <p:ext uri="{BB962C8B-B14F-4D97-AF65-F5344CB8AC3E}">
        <p14:creationId xmlns:p14="http://schemas.microsoft.com/office/powerpoint/2010/main" val="37560564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EFCC26-8793-58CC-0D89-B799348BD967}"/>
              </a:ext>
            </a:extLst>
          </p:cNvPr>
          <p:cNvPicPr>
            <a:picLocks noChangeAspect="1"/>
          </p:cNvPicPr>
          <p:nvPr/>
        </p:nvPicPr>
        <p:blipFill rotWithShape="1">
          <a:blip r:embed="rId2">
            <a:extLst>
              <a:ext uri="{28A0092B-C50C-407E-A947-70E740481C1C}">
                <a14:useLocalDpi xmlns:a14="http://schemas.microsoft.com/office/drawing/2010/main" val="0"/>
              </a:ext>
            </a:extLst>
          </a:blip>
          <a:srcRect t="2616" r="1" b="1"/>
          <a:stretch/>
        </p:blipFill>
        <p:spPr>
          <a:xfrm>
            <a:off x="261682" y="233060"/>
            <a:ext cx="11668636" cy="6391879"/>
          </a:xfrm>
          <a:custGeom>
            <a:avLst/>
            <a:gdLst/>
            <a:ahLst/>
            <a:cxnLst/>
            <a:rect l="l" t="t" r="r" b="b"/>
            <a:pathLst>
              <a:path w="11668636" h="6391879">
                <a:moveTo>
                  <a:pt x="82200" y="0"/>
                </a:moveTo>
                <a:lnTo>
                  <a:pt x="11586436" y="0"/>
                </a:lnTo>
                <a:cubicBezTo>
                  <a:pt x="11631834" y="0"/>
                  <a:pt x="11668636" y="36802"/>
                  <a:pt x="11668636" y="82200"/>
                </a:cubicBezTo>
                <a:lnTo>
                  <a:pt x="11668636" y="6309679"/>
                </a:lnTo>
                <a:cubicBezTo>
                  <a:pt x="11668636" y="6355077"/>
                  <a:pt x="11631834" y="6391879"/>
                  <a:pt x="11586436" y="6391879"/>
                </a:cubicBezTo>
                <a:lnTo>
                  <a:pt x="82200" y="6391879"/>
                </a:lnTo>
                <a:cubicBezTo>
                  <a:pt x="36802" y="6391879"/>
                  <a:pt x="0" y="6355077"/>
                  <a:pt x="0" y="6309679"/>
                </a:cubicBezTo>
                <a:lnTo>
                  <a:pt x="0" y="82200"/>
                </a:lnTo>
                <a:cubicBezTo>
                  <a:pt x="0" y="36802"/>
                  <a:pt x="36802" y="0"/>
                  <a:pt x="82200" y="0"/>
                </a:cubicBezTo>
                <a:close/>
              </a:path>
            </a:pathLst>
          </a:custGeom>
        </p:spPr>
      </p:pic>
      <p:sp>
        <p:nvSpPr>
          <p:cNvPr id="2" name="TextBox 1">
            <a:extLst>
              <a:ext uri="{FF2B5EF4-FFF2-40B4-BE49-F238E27FC236}">
                <a16:creationId xmlns:a16="http://schemas.microsoft.com/office/drawing/2014/main" id="{5FBE694B-EADA-7E4A-D4FB-E0EAAB134695}"/>
              </a:ext>
            </a:extLst>
          </p:cNvPr>
          <p:cNvSpPr txBox="1"/>
          <p:nvPr/>
        </p:nvSpPr>
        <p:spPr>
          <a:xfrm>
            <a:off x="838200" y="1825625"/>
            <a:ext cx="5387502" cy="4351338"/>
          </a:xfrm>
          <a:prstGeom prst="rect">
            <a:avLst/>
          </a:prstGeom>
        </p:spPr>
        <p:txBody>
          <a:bodyPr vert="horz" lIns="91440" tIns="45720" rIns="91440" bIns="45720" rtlCol="0">
            <a:normAutofit/>
          </a:bodyPr>
          <a:lstStyle/>
          <a:p>
            <a:pPr marL="457200" marR="0" indent="-228600" defTabSz="914400">
              <a:lnSpc>
                <a:spcPct val="90000"/>
              </a:lnSpc>
              <a:spcBef>
                <a:spcPts val="0"/>
              </a:spcBef>
              <a:spcAft>
                <a:spcPts val="800"/>
              </a:spcAft>
              <a:buFont typeface="Arial" panose="020B0604020202020204" pitchFamily="34" charset="0"/>
              <a:buChar char="•"/>
            </a:pPr>
            <a:endParaRPr lang="en-US" sz="1400" dirty="0">
              <a:effectLst/>
            </a:endParaRPr>
          </a:p>
        </p:txBody>
      </p:sp>
      <p:sp>
        <p:nvSpPr>
          <p:cNvPr id="17" name="TextBox 16">
            <a:extLst>
              <a:ext uri="{FF2B5EF4-FFF2-40B4-BE49-F238E27FC236}">
                <a16:creationId xmlns:a16="http://schemas.microsoft.com/office/drawing/2014/main" id="{013D1F66-DCC1-D165-26EE-4B5CD00ECAEE}"/>
              </a:ext>
            </a:extLst>
          </p:cNvPr>
          <p:cNvSpPr txBox="1"/>
          <p:nvPr/>
        </p:nvSpPr>
        <p:spPr>
          <a:xfrm>
            <a:off x="703040" y="5732367"/>
            <a:ext cx="546100" cy="461665"/>
          </a:xfrm>
          <a:prstGeom prst="rect">
            <a:avLst/>
          </a:prstGeom>
          <a:noFill/>
        </p:spPr>
        <p:txBody>
          <a:bodyPr wrap="square" rtlCol="0">
            <a:spAutoFit/>
          </a:bodyPr>
          <a:lstStyle/>
          <a:p>
            <a:r>
              <a:rPr lang="en-US" sz="2400" b="1" dirty="0"/>
              <a:t> 2</a:t>
            </a:r>
          </a:p>
        </p:txBody>
      </p:sp>
    </p:spTree>
    <p:extLst>
      <p:ext uri="{BB962C8B-B14F-4D97-AF65-F5344CB8AC3E}">
        <p14:creationId xmlns:p14="http://schemas.microsoft.com/office/powerpoint/2010/main" val="18683005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Bullseye with solid fill">
            <a:extLst>
              <a:ext uri="{FF2B5EF4-FFF2-40B4-BE49-F238E27FC236}">
                <a16:creationId xmlns:a16="http://schemas.microsoft.com/office/drawing/2014/main" id="{EE1E7640-9130-99F6-77B3-9A856208909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70893" y="1716751"/>
            <a:ext cx="914400" cy="914400"/>
          </a:xfrm>
          <a:prstGeom prst="rect">
            <a:avLst/>
          </a:prstGeom>
        </p:spPr>
      </p:pic>
      <p:pic>
        <p:nvPicPr>
          <p:cNvPr id="5" name="Graphic 4" descr="Snowflake with solid fill">
            <a:extLst>
              <a:ext uri="{FF2B5EF4-FFF2-40B4-BE49-F238E27FC236}">
                <a16:creationId xmlns:a16="http://schemas.microsoft.com/office/drawing/2014/main" id="{642691BF-1B33-620C-2F9A-2E37BC536E7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56738" y="1716751"/>
            <a:ext cx="1078523" cy="1078523"/>
          </a:xfrm>
          <a:prstGeom prst="rect">
            <a:avLst/>
          </a:prstGeom>
        </p:spPr>
      </p:pic>
      <p:pic>
        <p:nvPicPr>
          <p:cNvPr id="7" name="Graphic 6" descr="Indoor Fireplace with solid fill">
            <a:extLst>
              <a:ext uri="{FF2B5EF4-FFF2-40B4-BE49-F238E27FC236}">
                <a16:creationId xmlns:a16="http://schemas.microsoft.com/office/drawing/2014/main" id="{2675707C-59CC-6F60-020D-DDE00A131D5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598270" y="1880874"/>
            <a:ext cx="914400" cy="914400"/>
          </a:xfrm>
          <a:prstGeom prst="rect">
            <a:avLst/>
          </a:prstGeom>
        </p:spPr>
      </p:pic>
      <p:sp>
        <p:nvSpPr>
          <p:cNvPr id="8" name="TextBox 7">
            <a:extLst>
              <a:ext uri="{FF2B5EF4-FFF2-40B4-BE49-F238E27FC236}">
                <a16:creationId xmlns:a16="http://schemas.microsoft.com/office/drawing/2014/main" id="{CC1113BB-9998-112D-F1E1-BC515E7B5121}"/>
              </a:ext>
            </a:extLst>
          </p:cNvPr>
          <p:cNvSpPr txBox="1"/>
          <p:nvPr/>
        </p:nvSpPr>
        <p:spPr>
          <a:xfrm>
            <a:off x="1488831" y="562708"/>
            <a:ext cx="9044354" cy="707886"/>
          </a:xfrm>
          <a:prstGeom prst="rect">
            <a:avLst/>
          </a:prstGeom>
          <a:noFill/>
        </p:spPr>
        <p:txBody>
          <a:bodyPr wrap="square" rtlCol="0">
            <a:spAutoFit/>
          </a:bodyPr>
          <a:lstStyle/>
          <a:p>
            <a:pPr algn="ctr"/>
            <a:r>
              <a:rPr lang="en-US" sz="4000" b="1" dirty="0"/>
              <a:t>H</a:t>
            </a:r>
            <a:r>
              <a:rPr lang="en-US" sz="4000" dirty="0"/>
              <a:t>ypothermia/</a:t>
            </a:r>
            <a:r>
              <a:rPr lang="en-US" sz="4000" b="1" dirty="0"/>
              <a:t>H</a:t>
            </a:r>
            <a:r>
              <a:rPr lang="en-US" sz="4000" dirty="0"/>
              <a:t>ead injury </a:t>
            </a:r>
          </a:p>
        </p:txBody>
      </p:sp>
      <p:sp>
        <p:nvSpPr>
          <p:cNvPr id="10" name="TextBox 9">
            <a:extLst>
              <a:ext uri="{FF2B5EF4-FFF2-40B4-BE49-F238E27FC236}">
                <a16:creationId xmlns:a16="http://schemas.microsoft.com/office/drawing/2014/main" id="{99ABD083-A002-BEEE-F560-7EE7D10EF07F}"/>
              </a:ext>
            </a:extLst>
          </p:cNvPr>
          <p:cNvSpPr txBox="1"/>
          <p:nvPr/>
        </p:nvSpPr>
        <p:spPr>
          <a:xfrm>
            <a:off x="1271954" y="3011359"/>
            <a:ext cx="2426677" cy="1692771"/>
          </a:xfrm>
          <a:prstGeom prst="rect">
            <a:avLst/>
          </a:prstGeom>
          <a:noFill/>
        </p:spPr>
        <p:txBody>
          <a:bodyPr wrap="square" rtlCol="0">
            <a:spAutoFit/>
          </a:bodyPr>
          <a:lstStyle/>
          <a:p>
            <a:r>
              <a:rPr lang="en-US" sz="2000" dirty="0"/>
              <a:t>Problem:</a:t>
            </a:r>
          </a:p>
          <a:p>
            <a:r>
              <a:rPr lang="en-US" sz="2000" dirty="0"/>
              <a:t>Exposure to the elements, heat loss due to blood loss, head injury</a:t>
            </a:r>
          </a:p>
        </p:txBody>
      </p:sp>
      <p:sp>
        <p:nvSpPr>
          <p:cNvPr id="11" name="TextBox 10">
            <a:extLst>
              <a:ext uri="{FF2B5EF4-FFF2-40B4-BE49-F238E27FC236}">
                <a16:creationId xmlns:a16="http://schemas.microsoft.com/office/drawing/2014/main" id="{50AB5808-7F41-56A1-F738-B8A1F389B622}"/>
              </a:ext>
            </a:extLst>
          </p:cNvPr>
          <p:cNvSpPr txBox="1"/>
          <p:nvPr/>
        </p:nvSpPr>
        <p:spPr>
          <a:xfrm>
            <a:off x="5405803" y="2971800"/>
            <a:ext cx="1696917" cy="1631216"/>
          </a:xfrm>
          <a:prstGeom prst="rect">
            <a:avLst/>
          </a:prstGeom>
          <a:noFill/>
        </p:spPr>
        <p:txBody>
          <a:bodyPr wrap="square" rtlCol="0">
            <a:spAutoFit/>
          </a:bodyPr>
          <a:lstStyle/>
          <a:p>
            <a:r>
              <a:rPr lang="en-US" sz="2000" dirty="0"/>
              <a:t>Objective:</a:t>
            </a:r>
          </a:p>
          <a:p>
            <a:r>
              <a:rPr lang="en-US" sz="2000" dirty="0"/>
              <a:t>Prevent heat loss</a:t>
            </a:r>
          </a:p>
          <a:p>
            <a:r>
              <a:rPr lang="en-US" sz="2000" dirty="0"/>
              <a:t>Assess for head injury </a:t>
            </a:r>
          </a:p>
        </p:txBody>
      </p:sp>
      <p:sp>
        <p:nvSpPr>
          <p:cNvPr id="12" name="TextBox 11">
            <a:extLst>
              <a:ext uri="{FF2B5EF4-FFF2-40B4-BE49-F238E27FC236}">
                <a16:creationId xmlns:a16="http://schemas.microsoft.com/office/drawing/2014/main" id="{E2C5D928-E7F0-0DF5-42BF-967453F81D55}"/>
              </a:ext>
            </a:extLst>
          </p:cNvPr>
          <p:cNvSpPr txBox="1"/>
          <p:nvPr/>
        </p:nvSpPr>
        <p:spPr>
          <a:xfrm>
            <a:off x="8950569" y="2908565"/>
            <a:ext cx="2426677" cy="2308324"/>
          </a:xfrm>
          <a:prstGeom prst="rect">
            <a:avLst/>
          </a:prstGeom>
          <a:noFill/>
        </p:spPr>
        <p:txBody>
          <a:bodyPr wrap="square" rtlCol="0">
            <a:spAutoFit/>
          </a:bodyPr>
          <a:lstStyle/>
          <a:p>
            <a:r>
              <a:rPr lang="en-US" dirty="0"/>
              <a:t>Interventions: </a:t>
            </a:r>
          </a:p>
          <a:p>
            <a:pPr marL="285750" indent="-285750">
              <a:buFont typeface="Arial" panose="020B0604020202020204" pitchFamily="34" charset="0"/>
              <a:buChar char="•"/>
            </a:pPr>
            <a:r>
              <a:rPr lang="en-US" dirty="0"/>
              <a:t>Keep patient as warm as possible, use emergency blankets, take off wet clothes</a:t>
            </a:r>
          </a:p>
          <a:p>
            <a:pPr marL="285750" indent="-285750">
              <a:buFont typeface="Arial" panose="020B0604020202020204" pitchFamily="34" charset="0"/>
              <a:buChar char="•"/>
            </a:pPr>
            <a:r>
              <a:rPr lang="en-US" dirty="0"/>
              <a:t>Assess for head injury </a:t>
            </a:r>
          </a:p>
        </p:txBody>
      </p:sp>
    </p:spTree>
    <p:extLst>
      <p:ext uri="{BB962C8B-B14F-4D97-AF65-F5344CB8AC3E}">
        <p14:creationId xmlns:p14="http://schemas.microsoft.com/office/powerpoint/2010/main" val="4108489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B4A1C7-3E22-27F1-3B22-0011BB9EAF63}"/>
              </a:ext>
            </a:extLst>
          </p:cNvPr>
          <p:cNvSpPr txBox="1"/>
          <p:nvPr/>
        </p:nvSpPr>
        <p:spPr>
          <a:xfrm>
            <a:off x="1134177" y="912029"/>
            <a:ext cx="3707790" cy="5587940"/>
          </a:xfrm>
          <a:prstGeom prst="rect">
            <a:avLst/>
          </a:prstGeom>
          <a:noFill/>
        </p:spPr>
        <p:txBody>
          <a:bodyPr wrap="square">
            <a:spAutoFit/>
          </a:bodyPr>
          <a:lstStyle/>
          <a:p>
            <a:pPr lvl="0" algn="ctr" defTabSz="914400">
              <a:lnSpc>
                <a:spcPct val="90000"/>
              </a:lnSpc>
              <a:spcAft>
                <a:spcPts val="600"/>
              </a:spcAft>
            </a:pPr>
            <a:r>
              <a:rPr lang="en-US" sz="4000" dirty="0"/>
              <a:t>Head injuries:</a:t>
            </a:r>
            <a:endParaRPr lang="en-US" sz="6600" dirty="0"/>
          </a:p>
          <a:p>
            <a:pPr lvl="1" indent="-228600" defTabSz="914400">
              <a:lnSpc>
                <a:spcPct val="90000"/>
              </a:lnSpc>
              <a:spcAft>
                <a:spcPts val="600"/>
              </a:spcAft>
              <a:buFont typeface="Arial" panose="020B0604020202020204" pitchFamily="34" charset="0"/>
              <a:buChar char="•"/>
            </a:pPr>
            <a:r>
              <a:rPr lang="en-US" sz="2000" dirty="0"/>
              <a:t>When diagnosing a head injury, the biggest thing you are looking for is mental status changes </a:t>
            </a:r>
          </a:p>
          <a:p>
            <a:pPr lvl="1" indent="-228600" defTabSz="914400">
              <a:lnSpc>
                <a:spcPct val="90000"/>
              </a:lnSpc>
              <a:spcAft>
                <a:spcPts val="600"/>
              </a:spcAft>
              <a:buFont typeface="Arial" panose="020B0604020202020204" pitchFamily="34" charset="0"/>
              <a:buChar char="•"/>
            </a:pPr>
            <a:r>
              <a:rPr lang="en-US" sz="2000" dirty="0"/>
              <a:t>Signs and Symptoms: Headache, lethargy, amnesia, blurred vision, nausea and vomiting, unequal pupils, skull fracture you could see bleeding from ears and nose, and obvious facial trauma</a:t>
            </a:r>
          </a:p>
          <a:p>
            <a:pPr lvl="1" indent="-228600" defTabSz="914400">
              <a:lnSpc>
                <a:spcPct val="90000"/>
              </a:lnSpc>
              <a:spcAft>
                <a:spcPts val="600"/>
              </a:spcAft>
              <a:buFont typeface="Arial" panose="020B0604020202020204" pitchFamily="34" charset="0"/>
              <a:buChar char="•"/>
            </a:pPr>
            <a:r>
              <a:rPr lang="en-US" sz="2000" dirty="0"/>
              <a:t>You want to protect their airway (keep it open); remember no NPAs if facial trauma</a:t>
            </a:r>
          </a:p>
        </p:txBody>
      </p:sp>
      <p:sp>
        <p:nvSpPr>
          <p:cNvPr id="2" name="TextBox 1">
            <a:extLst>
              <a:ext uri="{FF2B5EF4-FFF2-40B4-BE49-F238E27FC236}">
                <a16:creationId xmlns:a16="http://schemas.microsoft.com/office/drawing/2014/main" id="{680F24BA-E876-A538-2A88-56B1D9E53269}"/>
              </a:ext>
            </a:extLst>
          </p:cNvPr>
          <p:cNvSpPr txBox="1"/>
          <p:nvPr/>
        </p:nvSpPr>
        <p:spPr>
          <a:xfrm>
            <a:off x="6096000" y="3627622"/>
            <a:ext cx="5399314" cy="2246769"/>
          </a:xfrm>
          <a:prstGeom prst="rect">
            <a:avLst/>
          </a:prstGeom>
          <a:noFill/>
        </p:spPr>
        <p:txBody>
          <a:bodyPr wrap="square" rtlCol="0">
            <a:spAutoFit/>
          </a:bodyPr>
          <a:lstStyle/>
          <a:p>
            <a:pPr algn="ctr"/>
            <a:r>
              <a:rPr lang="en-US" sz="2800" b="1" dirty="0"/>
              <a:t>Think DICC:</a:t>
            </a:r>
          </a:p>
          <a:p>
            <a:pPr algn="ctr"/>
            <a:r>
              <a:rPr lang="en-US" sz="2800" b="1" dirty="0"/>
              <a:t>D</a:t>
            </a:r>
            <a:r>
              <a:rPr lang="en-US" dirty="0"/>
              <a:t>isoriented </a:t>
            </a:r>
            <a:endParaRPr lang="en-US" sz="2800" b="1" dirty="0"/>
          </a:p>
          <a:p>
            <a:pPr algn="ctr"/>
            <a:r>
              <a:rPr lang="en-US" sz="2800" b="1" dirty="0"/>
              <a:t>I</a:t>
            </a:r>
            <a:r>
              <a:rPr lang="en-US" sz="2000" dirty="0"/>
              <a:t>ncoherent </a:t>
            </a:r>
            <a:endParaRPr lang="en-US" sz="2800" b="1" dirty="0"/>
          </a:p>
          <a:p>
            <a:pPr algn="ctr"/>
            <a:r>
              <a:rPr lang="en-US" sz="2800" b="1" dirty="0"/>
              <a:t>C</a:t>
            </a:r>
            <a:r>
              <a:rPr lang="en-US" sz="2000" dirty="0"/>
              <a:t>onfused</a:t>
            </a:r>
            <a:br>
              <a:rPr lang="en-US" sz="2800" b="1" dirty="0"/>
            </a:br>
            <a:r>
              <a:rPr lang="en-US" sz="2800" b="1" dirty="0"/>
              <a:t>C</a:t>
            </a:r>
            <a:r>
              <a:rPr lang="en-US" sz="2000" dirty="0"/>
              <a:t>ombative</a:t>
            </a:r>
            <a:endParaRPr lang="en-US" sz="2800" b="1" dirty="0"/>
          </a:p>
        </p:txBody>
      </p:sp>
      <p:pic>
        <p:nvPicPr>
          <p:cNvPr id="5" name="Graphic 4" descr="Brain with solid fill">
            <a:extLst>
              <a:ext uri="{FF2B5EF4-FFF2-40B4-BE49-F238E27FC236}">
                <a16:creationId xmlns:a16="http://schemas.microsoft.com/office/drawing/2014/main" id="{1341F16C-DF2D-C153-EF27-5178A30320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67005" y="533400"/>
            <a:ext cx="2895600" cy="2895600"/>
          </a:xfrm>
          <a:prstGeom prst="rect">
            <a:avLst/>
          </a:prstGeom>
        </p:spPr>
      </p:pic>
    </p:spTree>
    <p:extLst>
      <p:ext uri="{BB962C8B-B14F-4D97-AF65-F5344CB8AC3E}">
        <p14:creationId xmlns:p14="http://schemas.microsoft.com/office/powerpoint/2010/main" val="37910847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33DA7-2B27-A744-CAFF-AEBE7F02FBC3}"/>
              </a:ext>
            </a:extLst>
          </p:cNvPr>
          <p:cNvSpPr txBox="1"/>
          <p:nvPr/>
        </p:nvSpPr>
        <p:spPr>
          <a:xfrm>
            <a:off x="999067" y="524933"/>
            <a:ext cx="10160000" cy="984885"/>
          </a:xfrm>
          <a:prstGeom prst="rect">
            <a:avLst/>
          </a:prstGeom>
          <a:noFill/>
        </p:spPr>
        <p:txBody>
          <a:bodyPr wrap="square" rtlCol="0">
            <a:spAutoFit/>
          </a:bodyPr>
          <a:lstStyle/>
          <a:p>
            <a:r>
              <a:rPr lang="en-US" sz="4000" dirty="0"/>
              <a:t>Spinal Column Injuries</a:t>
            </a:r>
          </a:p>
          <a:p>
            <a:r>
              <a:rPr lang="en-US" dirty="0"/>
              <a:t> </a:t>
            </a:r>
          </a:p>
        </p:txBody>
      </p:sp>
      <p:sp>
        <p:nvSpPr>
          <p:cNvPr id="6" name="TextBox 5">
            <a:extLst>
              <a:ext uri="{FF2B5EF4-FFF2-40B4-BE49-F238E27FC236}">
                <a16:creationId xmlns:a16="http://schemas.microsoft.com/office/drawing/2014/main" id="{66A569CA-CFC4-84CC-F320-A7695881A263}"/>
              </a:ext>
            </a:extLst>
          </p:cNvPr>
          <p:cNvSpPr txBox="1"/>
          <p:nvPr/>
        </p:nvSpPr>
        <p:spPr>
          <a:xfrm>
            <a:off x="313509" y="1320800"/>
            <a:ext cx="11489024" cy="5478423"/>
          </a:xfrm>
          <a:prstGeom prst="rect">
            <a:avLst/>
          </a:prstGeom>
          <a:noFill/>
        </p:spPr>
        <p:txBody>
          <a:bodyPr wrap="square" numCol="2" rtlCol="0">
            <a:spAutoFit/>
          </a:bodyPr>
          <a:lstStyle/>
          <a:p>
            <a:r>
              <a:rPr lang="en-US" sz="1400" dirty="0"/>
              <a:t>Assess the mechanism of spine injury. If a positive or uncertain mechanism exists, protect the spine by whatever method is available. This could include, but is not limited to, hand stabilizing in the in-line position.</a:t>
            </a:r>
          </a:p>
          <a:p>
            <a:endParaRPr lang="en-US" sz="1400" dirty="0"/>
          </a:p>
          <a:p>
            <a:r>
              <a:rPr lang="en-US" sz="1400" dirty="0"/>
              <a:t>Do a thorough evaluation, including a history and physical examination. To rule out a spine injury, the patient must meet all of the following criteria:</a:t>
            </a:r>
          </a:p>
          <a:p>
            <a:endParaRPr lang="en-US" sz="1400" dirty="0"/>
          </a:p>
          <a:p>
            <a:r>
              <a:rPr lang="en-US" sz="1400" dirty="0"/>
              <a:t>The patient must be reliable, cooperative, sober, and alert, and free of other distracting injuries significant enough to mask the pain and tenderness of the spine injury.</a:t>
            </a:r>
          </a:p>
          <a:p>
            <a:endParaRPr lang="en-US" sz="1400" dirty="0"/>
          </a:p>
          <a:p>
            <a:r>
              <a:rPr lang="en-US" sz="1400" dirty="0"/>
              <a:t>The patient must be free of significant spine pain and tenderness consistent with a spinal injury.</a:t>
            </a:r>
          </a:p>
          <a:p>
            <a:endParaRPr lang="en-US" sz="1400" dirty="0"/>
          </a:p>
          <a:p>
            <a:r>
              <a:rPr lang="en-US" sz="1400" dirty="0"/>
              <a:t>The patient must have normal motor/sensory function in all four extremities:</a:t>
            </a:r>
          </a:p>
          <a:p>
            <a:endParaRPr lang="en-US" sz="1400" dirty="0"/>
          </a:p>
          <a:p>
            <a:r>
              <a:rPr lang="en-US" sz="1400" dirty="0"/>
              <a:t>• Finger, hand, or wrist motion (check both hands).</a:t>
            </a:r>
          </a:p>
          <a:p>
            <a:endParaRPr lang="en-US" sz="1400" dirty="0"/>
          </a:p>
          <a:p>
            <a:r>
              <a:rPr lang="en-US" sz="1400" dirty="0"/>
              <a:t>• Ankle or great toe motion (check both feet).</a:t>
            </a:r>
          </a:p>
          <a:p>
            <a:endParaRPr lang="en-US" sz="1400" dirty="0"/>
          </a:p>
          <a:p>
            <a:r>
              <a:rPr lang="en-US" sz="1400" dirty="0"/>
              <a:t>• Normal sensation to pain and light touch in all four extremities.</a:t>
            </a:r>
          </a:p>
          <a:p>
            <a:endParaRPr lang="en-US" sz="1400" dirty="0"/>
          </a:p>
          <a:p>
            <a:r>
              <a:rPr lang="en-US" sz="1400" dirty="0"/>
              <a:t>• If reduced function in one extremity can be attributed with certainty to a condition unrelated to a potential spine injury (wrist fracture, for example), that deficit alone will not preclude ruling out a spine injury, because the motor/sensory assessment contain built-in redundancy.</a:t>
            </a:r>
          </a:p>
          <a:p>
            <a:endParaRPr lang="en-US" sz="1400" dirty="0"/>
          </a:p>
          <a:p>
            <a:endParaRPr lang="en-US" sz="1400" dirty="0"/>
          </a:p>
          <a:p>
            <a:endParaRPr lang="en-US" sz="1400" dirty="0"/>
          </a:p>
          <a:p>
            <a:r>
              <a:rPr lang="en-US" sz="1400" dirty="0"/>
              <a:t>If the spine cannot be cleared, spine injury remains on the problem list and must be appropriately managed and followed up as part of patient care and evacuation. This may include stabilization and carry, assisted self-extrication, or other means of reducing the risk of further injury pending medical evaluation and treatment.</a:t>
            </a:r>
          </a:p>
          <a:p>
            <a:r>
              <a:rPr lang="en-US" sz="1400" dirty="0"/>
              <a:t> </a:t>
            </a:r>
          </a:p>
          <a:p>
            <a:endParaRPr lang="en-US" sz="1400" dirty="0"/>
          </a:p>
          <a:p>
            <a:r>
              <a:rPr lang="en-US" sz="1400" dirty="0"/>
              <a:t>If the patient with the suspected spinal column injury is reliable (alert &amp; oriented, sober, not distracted), there is no stated pain/tenderness on the spine, and normal CSMs in all four extremities, a decision to discontinue spinal immobilization can be made. This also means the patient has good distal pulses, no numbness, tingling or unusual (psychological) sensations, and has a normal range of motion.</a:t>
            </a:r>
          </a:p>
          <a:p>
            <a:endParaRPr lang="en-US" sz="2000" dirty="0"/>
          </a:p>
        </p:txBody>
      </p:sp>
    </p:spTree>
    <p:extLst>
      <p:ext uri="{BB962C8B-B14F-4D97-AF65-F5344CB8AC3E}">
        <p14:creationId xmlns:p14="http://schemas.microsoft.com/office/powerpoint/2010/main" val="6112835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patient injury&#10;&#10;Description automatically generated">
            <a:extLst>
              <a:ext uri="{FF2B5EF4-FFF2-40B4-BE49-F238E27FC236}">
                <a16:creationId xmlns:a16="http://schemas.microsoft.com/office/drawing/2014/main" id="{B7E6FB68-E1A1-2AF1-C26C-C0E2550326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36396045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CC50AB-23ED-E305-6DF3-90693031D02D}"/>
              </a:ext>
            </a:extLst>
          </p:cNvPr>
          <p:cNvSpPr txBox="1"/>
          <p:nvPr/>
        </p:nvSpPr>
        <p:spPr>
          <a:xfrm>
            <a:off x="552450" y="266700"/>
            <a:ext cx="8591550" cy="6961906"/>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entury Gothic"/>
                <a:ea typeface="+mn-ea"/>
                <a:cs typeface="+mn-cs"/>
              </a:rPr>
              <a:t>Shock</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entury Gothic"/>
                <a:ea typeface="+mn-ea"/>
                <a:cs typeface="+mn-cs"/>
              </a:rPr>
              <a:t>Signs and symptoms:</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entury Gothic"/>
                <a:ea typeface="+mn-ea"/>
                <a:cs typeface="+mn-cs"/>
              </a:rPr>
              <a:t>• anxious</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entury Gothic"/>
                <a:ea typeface="+mn-ea"/>
                <a:cs typeface="+mn-cs"/>
              </a:rPr>
              <a:t>•  restless</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entury Gothic"/>
                <a:ea typeface="+mn-ea"/>
                <a:cs typeface="+mn-cs"/>
              </a:rPr>
              <a:t>• confused</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entury Gothic"/>
                <a:ea typeface="+mn-ea"/>
                <a:cs typeface="+mn-cs"/>
              </a:rPr>
              <a:t>• increased heart rate</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entury Gothic"/>
                <a:ea typeface="+mn-ea"/>
                <a:cs typeface="+mn-cs"/>
              </a:rPr>
              <a:t>• increased respiratory rate</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entury Gothic"/>
                <a:ea typeface="+mn-ea"/>
                <a:cs typeface="+mn-cs"/>
              </a:rPr>
              <a:t>• cool clammy skin</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entury Gothic"/>
                <a:ea typeface="+mn-ea"/>
                <a:cs typeface="+mn-cs"/>
              </a:rPr>
              <a:t>• nausea and vomiting</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entury Gothic"/>
                <a:ea typeface="+mn-ea"/>
                <a:cs typeface="+mn-cs"/>
              </a:rPr>
              <a:t>•  thirsty</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entury Gothic"/>
                <a:ea typeface="+mn-ea"/>
                <a:cs typeface="+mn-cs"/>
              </a:rPr>
              <a:t>• dizzy.</a:t>
            </a:r>
          </a:p>
          <a:p>
            <a:pPr marL="0" marR="0" lvl="0" indent="0" algn="l" defTabSz="914400" rtl="0" eaLnBrk="1" fontAlgn="auto" latinLnBrk="0" hangingPunct="1">
              <a:lnSpc>
                <a:spcPct val="90000"/>
              </a:lnSpc>
              <a:spcBef>
                <a:spcPts val="0"/>
              </a:spcBef>
              <a:spcAft>
                <a:spcPts val="600"/>
              </a:spcAft>
              <a:buClrTx/>
              <a:buSzTx/>
              <a:buFontTx/>
              <a:buNone/>
              <a:tabLst/>
              <a:defRPr/>
            </a:pPr>
            <a:endParaRPr lang="en-US" sz="2000" dirty="0">
              <a:solidFill>
                <a:prstClr val="black"/>
              </a:solidFill>
              <a:latin typeface="Century Gothic"/>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entury Gothic"/>
                <a:ea typeface="+mn-ea"/>
                <a:cs typeface="+mn-cs"/>
              </a:rPr>
              <a:t>Care:</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entury Gothic"/>
                <a:ea typeface="+mn-ea"/>
                <a:cs typeface="+mn-cs"/>
              </a:rPr>
              <a:t> Treat the cause!!!</a:t>
            </a:r>
          </a:p>
          <a:p>
            <a:pPr lvl="0">
              <a:lnSpc>
                <a:spcPct val="90000"/>
              </a:lnSpc>
              <a:spcAft>
                <a:spcPts val="600"/>
              </a:spcAft>
              <a:defRPr/>
            </a:pPr>
            <a:r>
              <a:rPr kumimoji="0" lang="en-US" sz="2000" b="0" i="0" u="none" strike="noStrike" kern="1200" cap="none" spc="0" normalizeH="0" baseline="0" noProof="0" dirty="0">
                <a:ln>
                  <a:noFill/>
                </a:ln>
                <a:solidFill>
                  <a:prstClr val="black"/>
                </a:solidFill>
                <a:effectLst/>
                <a:uLnTx/>
                <a:uFillTx/>
                <a:latin typeface="Century Gothic"/>
                <a:ea typeface="+mn-ea"/>
                <a:cs typeface="+mn-cs"/>
              </a:rPr>
              <a:t>Maintain an open airway.</a:t>
            </a:r>
            <a:r>
              <a:rPr lang="en-US" sz="2000" dirty="0">
                <a:solidFill>
                  <a:prstClr val="black"/>
                </a:solidFill>
                <a:latin typeface="Century Gothic"/>
              </a:rPr>
              <a:t> </a:t>
            </a:r>
          </a:p>
          <a:p>
            <a:pPr lvl="0">
              <a:lnSpc>
                <a:spcPct val="90000"/>
              </a:lnSpc>
              <a:spcAft>
                <a:spcPts val="600"/>
              </a:spcAft>
              <a:defRPr/>
            </a:pPr>
            <a:r>
              <a:rPr lang="en-US" sz="2000" dirty="0">
                <a:solidFill>
                  <a:prstClr val="black"/>
                </a:solidFill>
                <a:latin typeface="Century Gothic"/>
              </a:rPr>
              <a:t>Keep patient calm, and warm, if possible</a:t>
            </a:r>
            <a:endParaRPr kumimoji="0" lang="en-US" sz="20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entury Gothic"/>
                <a:ea typeface="+mn-ea"/>
                <a:cs typeface="+mn-cs"/>
              </a:rPr>
              <a:t>Keep the patient lying prone with legs elevated.</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entury Gothic"/>
                <a:ea typeface="+mn-ea"/>
                <a:cs typeface="+mn-cs"/>
              </a:rPr>
              <a:t>Monitor vital signs.</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5" name="Picture 4" descr="A person lying on the floor&#10;&#10;Description automatically generated">
            <a:extLst>
              <a:ext uri="{FF2B5EF4-FFF2-40B4-BE49-F238E27FC236}">
                <a16:creationId xmlns:a16="http://schemas.microsoft.com/office/drawing/2014/main" id="{D558094E-FC78-A329-4ACD-77C2AA5680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9665" y="697094"/>
            <a:ext cx="6554466" cy="25098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949099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C7FAD46-735D-C9FD-4610-3298DA78016A}"/>
              </a:ext>
            </a:extLst>
          </p:cNvPr>
          <p:cNvGraphicFramePr>
            <a:graphicFrameLocks noGrp="1"/>
          </p:cNvGraphicFramePr>
          <p:nvPr>
            <p:extLst>
              <p:ext uri="{D42A27DB-BD31-4B8C-83A1-F6EECF244321}">
                <p14:modId xmlns:p14="http://schemas.microsoft.com/office/powerpoint/2010/main" val="2096611741"/>
              </p:ext>
            </p:extLst>
          </p:nvPr>
        </p:nvGraphicFramePr>
        <p:xfrm>
          <a:off x="1840753" y="1454772"/>
          <a:ext cx="8510494" cy="4963957"/>
        </p:xfrm>
        <a:graphic>
          <a:graphicData uri="http://schemas.openxmlformats.org/drawingml/2006/table">
            <a:tbl>
              <a:tblPr bandRow="1">
                <a:tableStyleId>{21E4AEA4-8DFA-4A89-87EB-49C32662AFE0}</a:tableStyleId>
              </a:tblPr>
              <a:tblGrid>
                <a:gridCol w="8510494">
                  <a:extLst>
                    <a:ext uri="{9D8B030D-6E8A-4147-A177-3AD203B41FA5}">
                      <a16:colId xmlns:a16="http://schemas.microsoft.com/office/drawing/2014/main" val="1592020774"/>
                    </a:ext>
                  </a:extLst>
                </a:gridCol>
              </a:tblGrid>
              <a:tr h="738022">
                <a:tc>
                  <a:txBody>
                    <a:bodyPr/>
                    <a:lstStyle/>
                    <a:p>
                      <a:r>
                        <a:rPr lang="en-US" b="1" dirty="0"/>
                        <a:t>O</a:t>
                      </a:r>
                      <a:r>
                        <a:rPr lang="en-US" b="0" dirty="0"/>
                        <a:t>nset: When did it start/ what were they doing?</a:t>
                      </a:r>
                    </a:p>
                  </a:txBody>
                  <a:tcPr/>
                </a:tc>
                <a:extLst>
                  <a:ext uri="{0D108BD9-81ED-4DB2-BD59-A6C34878D82A}">
                    <a16:rowId xmlns:a16="http://schemas.microsoft.com/office/drawing/2014/main" val="3488338303"/>
                  </a:ext>
                </a:extLst>
              </a:tr>
              <a:tr h="738022">
                <a:tc>
                  <a:txBody>
                    <a:bodyPr/>
                    <a:lstStyle/>
                    <a:p>
                      <a:r>
                        <a:rPr lang="en-US" b="1" dirty="0"/>
                        <a:t>P</a:t>
                      </a:r>
                      <a:r>
                        <a:rPr lang="en-US" b="0" dirty="0"/>
                        <a:t>alliate/</a:t>
                      </a:r>
                      <a:r>
                        <a:rPr lang="en-US" b="1" dirty="0"/>
                        <a:t>P</a:t>
                      </a:r>
                      <a:r>
                        <a:rPr lang="en-US" b="0" dirty="0"/>
                        <a:t>rovoke: what makes it better/ what makes it worse</a:t>
                      </a:r>
                    </a:p>
                  </a:txBody>
                  <a:tcPr/>
                </a:tc>
                <a:extLst>
                  <a:ext uri="{0D108BD9-81ED-4DB2-BD59-A6C34878D82A}">
                    <a16:rowId xmlns:a16="http://schemas.microsoft.com/office/drawing/2014/main" val="866190198"/>
                  </a:ext>
                </a:extLst>
              </a:tr>
              <a:tr h="738022">
                <a:tc>
                  <a:txBody>
                    <a:bodyPr/>
                    <a:lstStyle/>
                    <a:p>
                      <a:r>
                        <a:rPr lang="en-US" b="1" dirty="0"/>
                        <a:t>Q</a:t>
                      </a:r>
                      <a:r>
                        <a:rPr lang="en-US" b="0" dirty="0"/>
                        <a:t>uality: Describe the pain/ stabbing, burning, aching, sore, etc.</a:t>
                      </a:r>
                      <a:endParaRPr lang="en-US" b="1" dirty="0"/>
                    </a:p>
                  </a:txBody>
                  <a:tcPr/>
                </a:tc>
                <a:extLst>
                  <a:ext uri="{0D108BD9-81ED-4DB2-BD59-A6C34878D82A}">
                    <a16:rowId xmlns:a16="http://schemas.microsoft.com/office/drawing/2014/main" val="877706151"/>
                  </a:ext>
                </a:extLst>
              </a:tr>
              <a:tr h="738022">
                <a:tc>
                  <a:txBody>
                    <a:bodyPr/>
                    <a:lstStyle/>
                    <a:p>
                      <a:r>
                        <a:rPr lang="en-US" b="1" dirty="0"/>
                        <a:t>R</a:t>
                      </a:r>
                      <a:r>
                        <a:rPr lang="en-US" b="0" dirty="0"/>
                        <a:t>adiate: Does the pain go anywhere else? Did it start off somewhere then move?</a:t>
                      </a:r>
                      <a:endParaRPr lang="en-US" b="1" dirty="0"/>
                    </a:p>
                  </a:txBody>
                  <a:tcPr/>
                </a:tc>
                <a:extLst>
                  <a:ext uri="{0D108BD9-81ED-4DB2-BD59-A6C34878D82A}">
                    <a16:rowId xmlns:a16="http://schemas.microsoft.com/office/drawing/2014/main" val="575623321"/>
                  </a:ext>
                </a:extLst>
              </a:tr>
              <a:tr h="738022">
                <a:tc>
                  <a:txBody>
                    <a:bodyPr/>
                    <a:lstStyle/>
                    <a:p>
                      <a:r>
                        <a:rPr lang="en-US" b="1" dirty="0"/>
                        <a:t>S</a:t>
                      </a:r>
                      <a:r>
                        <a:rPr lang="en-US" b="0" dirty="0"/>
                        <a:t>everity: Pain scale 1-10; is it getting worse or better over time?</a:t>
                      </a:r>
                      <a:endParaRPr lang="en-US" b="1" dirty="0"/>
                    </a:p>
                  </a:txBody>
                  <a:tcPr/>
                </a:tc>
                <a:extLst>
                  <a:ext uri="{0D108BD9-81ED-4DB2-BD59-A6C34878D82A}">
                    <a16:rowId xmlns:a16="http://schemas.microsoft.com/office/drawing/2014/main" val="2493205047"/>
                  </a:ext>
                </a:extLst>
              </a:tr>
              <a:tr h="1273847">
                <a:tc>
                  <a:txBody>
                    <a:bodyPr/>
                    <a:lstStyle/>
                    <a:p>
                      <a:r>
                        <a:rPr lang="en-US" b="1" dirty="0"/>
                        <a:t>T</a:t>
                      </a:r>
                      <a:r>
                        <a:rPr lang="en-US" b="0" dirty="0"/>
                        <a:t>ime: change over time, what has changed since onset, what made you seek help now?</a:t>
                      </a:r>
                      <a:endParaRPr lang="en-US" b="1" dirty="0"/>
                    </a:p>
                  </a:txBody>
                  <a:tcPr/>
                </a:tc>
                <a:extLst>
                  <a:ext uri="{0D108BD9-81ED-4DB2-BD59-A6C34878D82A}">
                    <a16:rowId xmlns:a16="http://schemas.microsoft.com/office/drawing/2014/main" val="2559387364"/>
                  </a:ext>
                </a:extLst>
              </a:tr>
            </a:tbl>
          </a:graphicData>
        </a:graphic>
      </p:graphicFrame>
      <p:sp>
        <p:nvSpPr>
          <p:cNvPr id="5" name="TextBox 4">
            <a:extLst>
              <a:ext uri="{FF2B5EF4-FFF2-40B4-BE49-F238E27FC236}">
                <a16:creationId xmlns:a16="http://schemas.microsoft.com/office/drawing/2014/main" id="{CE5AB777-5E7A-BCB9-59C0-D02BEB5DE3B1}"/>
              </a:ext>
            </a:extLst>
          </p:cNvPr>
          <p:cNvSpPr txBox="1"/>
          <p:nvPr/>
        </p:nvSpPr>
        <p:spPr>
          <a:xfrm>
            <a:off x="1816847" y="650830"/>
            <a:ext cx="8534400" cy="707886"/>
          </a:xfrm>
          <a:prstGeom prst="rect">
            <a:avLst/>
          </a:prstGeom>
          <a:noFill/>
        </p:spPr>
        <p:txBody>
          <a:bodyPr wrap="square" rtlCol="0">
            <a:spAutoFit/>
          </a:bodyPr>
          <a:lstStyle/>
          <a:p>
            <a:pPr algn="ctr"/>
            <a:r>
              <a:rPr lang="en-US" sz="4000" b="1" dirty="0"/>
              <a:t>O.P.Q.R.S.T.</a:t>
            </a:r>
          </a:p>
        </p:txBody>
      </p:sp>
    </p:spTree>
    <p:extLst>
      <p:ext uri="{BB962C8B-B14F-4D97-AF65-F5344CB8AC3E}">
        <p14:creationId xmlns:p14="http://schemas.microsoft.com/office/powerpoint/2010/main" val="28643419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DAD018-D07F-4F14-07FD-CBB549D606E3}"/>
              </a:ext>
            </a:extLst>
          </p:cNvPr>
          <p:cNvSpPr txBox="1"/>
          <p:nvPr/>
        </p:nvSpPr>
        <p:spPr>
          <a:xfrm>
            <a:off x="1649506" y="668760"/>
            <a:ext cx="8892988" cy="707886"/>
          </a:xfrm>
          <a:prstGeom prst="rect">
            <a:avLst/>
          </a:prstGeom>
          <a:noFill/>
        </p:spPr>
        <p:txBody>
          <a:bodyPr wrap="square" rtlCol="0">
            <a:spAutoFit/>
          </a:bodyPr>
          <a:lstStyle/>
          <a:p>
            <a:pPr algn="ctr"/>
            <a:r>
              <a:rPr lang="en-US" sz="4000" b="1" dirty="0"/>
              <a:t>S.A.M.P.L.E</a:t>
            </a:r>
          </a:p>
        </p:txBody>
      </p:sp>
      <p:graphicFrame>
        <p:nvGraphicFramePr>
          <p:cNvPr id="3" name="Table 2">
            <a:extLst>
              <a:ext uri="{FF2B5EF4-FFF2-40B4-BE49-F238E27FC236}">
                <a16:creationId xmlns:a16="http://schemas.microsoft.com/office/drawing/2014/main" id="{54D6685B-AE92-2A81-BC25-9B93077FF0BE}"/>
              </a:ext>
            </a:extLst>
          </p:cNvPr>
          <p:cNvGraphicFramePr>
            <a:graphicFrameLocks noGrp="1"/>
          </p:cNvGraphicFramePr>
          <p:nvPr>
            <p:extLst>
              <p:ext uri="{D42A27DB-BD31-4B8C-83A1-F6EECF244321}">
                <p14:modId xmlns:p14="http://schemas.microsoft.com/office/powerpoint/2010/main" val="565763706"/>
              </p:ext>
            </p:extLst>
          </p:nvPr>
        </p:nvGraphicFramePr>
        <p:xfrm>
          <a:off x="1649506" y="1563246"/>
          <a:ext cx="8892988" cy="4227954"/>
        </p:xfrm>
        <a:graphic>
          <a:graphicData uri="http://schemas.openxmlformats.org/drawingml/2006/table">
            <a:tbl>
              <a:tblPr bandRow="1">
                <a:tableStyleId>{21E4AEA4-8DFA-4A89-87EB-49C32662AFE0}</a:tableStyleId>
              </a:tblPr>
              <a:tblGrid>
                <a:gridCol w="8892988">
                  <a:extLst>
                    <a:ext uri="{9D8B030D-6E8A-4147-A177-3AD203B41FA5}">
                      <a16:colId xmlns:a16="http://schemas.microsoft.com/office/drawing/2014/main" val="3452849197"/>
                    </a:ext>
                  </a:extLst>
                </a:gridCol>
              </a:tblGrid>
              <a:tr h="979269">
                <a:tc>
                  <a:txBody>
                    <a:bodyPr/>
                    <a:lstStyle/>
                    <a:p>
                      <a:r>
                        <a:rPr lang="en-US" sz="2000" b="1" dirty="0"/>
                        <a:t>S</a:t>
                      </a:r>
                      <a:r>
                        <a:rPr lang="en-US" sz="2000" b="0" dirty="0"/>
                        <a:t>igns &amp; </a:t>
                      </a:r>
                      <a:r>
                        <a:rPr lang="en-US" sz="2000" b="1" dirty="0"/>
                        <a:t>S</a:t>
                      </a:r>
                      <a:r>
                        <a:rPr lang="en-US" sz="2000" b="0" dirty="0"/>
                        <a:t>ymptoms: what can you see or measure? Signs. What are they complaining of? Symptoms </a:t>
                      </a:r>
                      <a:endParaRPr lang="en-US" sz="2000" b="1" dirty="0"/>
                    </a:p>
                  </a:txBody>
                  <a:tcPr/>
                </a:tc>
                <a:extLst>
                  <a:ext uri="{0D108BD9-81ED-4DB2-BD59-A6C34878D82A}">
                    <a16:rowId xmlns:a16="http://schemas.microsoft.com/office/drawing/2014/main" val="604926313"/>
                  </a:ext>
                </a:extLst>
              </a:tr>
              <a:tr h="567354">
                <a:tc>
                  <a:txBody>
                    <a:bodyPr/>
                    <a:lstStyle/>
                    <a:p>
                      <a:r>
                        <a:rPr lang="en-US" sz="2000" b="1" dirty="0"/>
                        <a:t>A</a:t>
                      </a:r>
                      <a:r>
                        <a:rPr lang="en-US" sz="2000" b="0" dirty="0"/>
                        <a:t>llergies: do they have any allergies? Medications, foods, or environmental? </a:t>
                      </a:r>
                      <a:endParaRPr lang="en-US" sz="2000" b="1" dirty="0"/>
                    </a:p>
                  </a:txBody>
                  <a:tcPr/>
                </a:tc>
                <a:extLst>
                  <a:ext uri="{0D108BD9-81ED-4DB2-BD59-A6C34878D82A}">
                    <a16:rowId xmlns:a16="http://schemas.microsoft.com/office/drawing/2014/main" val="3168314546"/>
                  </a:ext>
                </a:extLst>
              </a:tr>
              <a:tr h="567354">
                <a:tc>
                  <a:txBody>
                    <a:bodyPr/>
                    <a:lstStyle/>
                    <a:p>
                      <a:r>
                        <a:rPr lang="en-US" sz="2000" b="1" dirty="0"/>
                        <a:t>M</a:t>
                      </a:r>
                      <a:r>
                        <a:rPr lang="en-US" sz="2000" b="0" dirty="0"/>
                        <a:t>edications: do they take any medications/ what for/ what dose</a:t>
                      </a:r>
                      <a:endParaRPr lang="en-US" sz="2000" b="1" dirty="0"/>
                    </a:p>
                  </a:txBody>
                  <a:tcPr/>
                </a:tc>
                <a:extLst>
                  <a:ext uri="{0D108BD9-81ED-4DB2-BD59-A6C34878D82A}">
                    <a16:rowId xmlns:a16="http://schemas.microsoft.com/office/drawing/2014/main" val="3022026430"/>
                  </a:ext>
                </a:extLst>
              </a:tr>
              <a:tr h="567354">
                <a:tc>
                  <a:txBody>
                    <a:bodyPr/>
                    <a:lstStyle/>
                    <a:p>
                      <a:r>
                        <a:rPr lang="en-US" sz="2000" b="1" dirty="0"/>
                        <a:t>P</a:t>
                      </a:r>
                      <a:r>
                        <a:rPr lang="en-US" sz="2000" b="0" dirty="0"/>
                        <a:t>ast pertinent medical history: What relates to the problem at hand</a:t>
                      </a:r>
                    </a:p>
                  </a:txBody>
                  <a:tcPr/>
                </a:tc>
                <a:extLst>
                  <a:ext uri="{0D108BD9-81ED-4DB2-BD59-A6C34878D82A}">
                    <a16:rowId xmlns:a16="http://schemas.microsoft.com/office/drawing/2014/main" val="1911192188"/>
                  </a:ext>
                </a:extLst>
              </a:tr>
              <a:tr h="979269">
                <a:tc>
                  <a:txBody>
                    <a:bodyPr/>
                    <a:lstStyle/>
                    <a:p>
                      <a:r>
                        <a:rPr lang="en-US" sz="2000" b="1" dirty="0"/>
                        <a:t>L</a:t>
                      </a:r>
                      <a:r>
                        <a:rPr lang="en-US" sz="2000" b="0" dirty="0"/>
                        <a:t>ast in/ last out: when did they last have food and water? When was the last time they went to the bathroom?  What was it?  How much?</a:t>
                      </a:r>
                      <a:endParaRPr lang="en-US" sz="2000" b="1" dirty="0"/>
                    </a:p>
                  </a:txBody>
                  <a:tcPr/>
                </a:tc>
                <a:extLst>
                  <a:ext uri="{0D108BD9-81ED-4DB2-BD59-A6C34878D82A}">
                    <a16:rowId xmlns:a16="http://schemas.microsoft.com/office/drawing/2014/main" val="2859808403"/>
                  </a:ext>
                </a:extLst>
              </a:tr>
              <a:tr h="567354">
                <a:tc>
                  <a:txBody>
                    <a:bodyPr/>
                    <a:lstStyle/>
                    <a:p>
                      <a:r>
                        <a:rPr lang="en-US" sz="2000" b="1" dirty="0"/>
                        <a:t>E</a:t>
                      </a:r>
                      <a:r>
                        <a:rPr lang="en-US" sz="2000" b="0" dirty="0"/>
                        <a:t>vent: review the events to this point with the patient, recap the storyline. </a:t>
                      </a:r>
                      <a:endParaRPr lang="en-US" sz="2000" b="1" dirty="0"/>
                    </a:p>
                  </a:txBody>
                  <a:tcPr/>
                </a:tc>
                <a:extLst>
                  <a:ext uri="{0D108BD9-81ED-4DB2-BD59-A6C34878D82A}">
                    <a16:rowId xmlns:a16="http://schemas.microsoft.com/office/drawing/2014/main" val="2589910507"/>
                  </a:ext>
                </a:extLst>
              </a:tr>
            </a:tbl>
          </a:graphicData>
        </a:graphic>
      </p:graphicFrame>
    </p:spTree>
    <p:extLst>
      <p:ext uri="{BB962C8B-B14F-4D97-AF65-F5344CB8AC3E}">
        <p14:creationId xmlns:p14="http://schemas.microsoft.com/office/powerpoint/2010/main" val="11904608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70BC0-2619-BF4C-65A8-88F70DDAD735}"/>
              </a:ext>
            </a:extLst>
          </p:cNvPr>
          <p:cNvSpPr>
            <a:spLocks noGrp="1"/>
          </p:cNvSpPr>
          <p:nvPr>
            <p:ph type="title"/>
          </p:nvPr>
        </p:nvSpPr>
        <p:spPr>
          <a:xfrm>
            <a:off x="678424" y="0"/>
            <a:ext cx="3932237" cy="1600200"/>
          </a:xfrm>
        </p:spPr>
        <p:txBody>
          <a:bodyPr/>
          <a:lstStyle/>
          <a:p>
            <a:r>
              <a:rPr lang="en-US" dirty="0"/>
              <a:t>Vital signs: Heart rate </a:t>
            </a:r>
          </a:p>
        </p:txBody>
      </p:sp>
      <p:sp>
        <p:nvSpPr>
          <p:cNvPr id="3" name="Content Placeholder 2">
            <a:extLst>
              <a:ext uri="{FF2B5EF4-FFF2-40B4-BE49-F238E27FC236}">
                <a16:creationId xmlns:a16="http://schemas.microsoft.com/office/drawing/2014/main" id="{3DC1C03A-A07F-5B30-A533-D30E62070101}"/>
              </a:ext>
            </a:extLst>
          </p:cNvPr>
          <p:cNvSpPr>
            <a:spLocks noGrp="1"/>
          </p:cNvSpPr>
          <p:nvPr>
            <p:ph idx="1"/>
          </p:nvPr>
        </p:nvSpPr>
        <p:spPr>
          <a:xfrm>
            <a:off x="5180012" y="1523205"/>
            <a:ext cx="6172200" cy="3811589"/>
          </a:xfrm>
        </p:spPr>
        <p:txBody>
          <a:bodyPr>
            <a:normAutofit/>
          </a:bodyPr>
          <a:lstStyle/>
          <a:p>
            <a:pPr marL="0" indent="0" algn="ctr">
              <a:buNone/>
            </a:pPr>
            <a:r>
              <a:rPr lang="en-US" sz="2800" dirty="0"/>
              <a:t>We are looking for 3 things:</a:t>
            </a:r>
          </a:p>
          <a:p>
            <a:pPr algn="ctr"/>
            <a:r>
              <a:rPr lang="en-US" sz="2800" dirty="0"/>
              <a:t>Rate: how many beats per minute? </a:t>
            </a:r>
          </a:p>
          <a:p>
            <a:pPr algn="ctr"/>
            <a:r>
              <a:rPr lang="en-US" sz="2800" dirty="0"/>
              <a:t>Normal range is 60-100</a:t>
            </a:r>
          </a:p>
          <a:p>
            <a:pPr algn="ctr"/>
            <a:r>
              <a:rPr lang="en-US" sz="2800" dirty="0"/>
              <a:t>Rhythm: is it a steady regular beat or irregular?</a:t>
            </a:r>
          </a:p>
          <a:p>
            <a:pPr algn="ctr"/>
            <a:r>
              <a:rPr lang="en-US" sz="2800" dirty="0"/>
              <a:t>Quality: describe it, is the pulse weak, strong, hard to find?</a:t>
            </a:r>
          </a:p>
        </p:txBody>
      </p:sp>
      <p:sp>
        <p:nvSpPr>
          <p:cNvPr id="4" name="Text Placeholder 3">
            <a:extLst>
              <a:ext uri="{FF2B5EF4-FFF2-40B4-BE49-F238E27FC236}">
                <a16:creationId xmlns:a16="http://schemas.microsoft.com/office/drawing/2014/main" id="{2300D1B3-1A7E-9B3C-47EB-9866A0D543AD}"/>
              </a:ext>
            </a:extLst>
          </p:cNvPr>
          <p:cNvSpPr>
            <a:spLocks noGrp="1"/>
          </p:cNvSpPr>
          <p:nvPr>
            <p:ph type="body" sz="half" idx="2"/>
          </p:nvPr>
        </p:nvSpPr>
        <p:spPr/>
        <p:txBody>
          <a:bodyPr>
            <a:normAutofit fontScale="92500" lnSpcReduction="20000"/>
          </a:bodyPr>
          <a:lstStyle/>
          <a:p>
            <a:r>
              <a:rPr lang="en-US" sz="2800" dirty="0"/>
              <a:t>To obtain a heart rate,</a:t>
            </a:r>
          </a:p>
          <a:p>
            <a:pPr marL="285750" indent="-285750">
              <a:buFont typeface="Arial" panose="020B0604020202020204" pitchFamily="34" charset="0"/>
              <a:buChar char="•"/>
            </a:pPr>
            <a:r>
              <a:rPr lang="en-US" sz="2800" dirty="0"/>
              <a:t> use a pulse point; radial pulse is the most common.</a:t>
            </a:r>
          </a:p>
          <a:p>
            <a:pPr marL="285750" indent="-285750">
              <a:buFont typeface="Arial" panose="020B0604020202020204" pitchFamily="34" charset="0"/>
              <a:buChar char="•"/>
            </a:pPr>
            <a:r>
              <a:rPr lang="en-US" sz="2800" dirty="0"/>
              <a:t>Use your fingers, not your thumbs</a:t>
            </a:r>
          </a:p>
          <a:p>
            <a:pPr marL="285750" indent="-285750">
              <a:buFont typeface="Arial" panose="020B0604020202020204" pitchFamily="34" charset="0"/>
              <a:buChar char="•"/>
            </a:pPr>
            <a:r>
              <a:rPr lang="en-US" sz="2800" dirty="0"/>
              <a:t>Count how many beats in 15 seconds and multiply by 4 this gives you how many beats per minute.</a:t>
            </a:r>
          </a:p>
        </p:txBody>
      </p:sp>
    </p:spTree>
    <p:extLst>
      <p:ext uri="{BB962C8B-B14F-4D97-AF65-F5344CB8AC3E}">
        <p14:creationId xmlns:p14="http://schemas.microsoft.com/office/powerpoint/2010/main" val="5872145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357AC-8184-22C1-7265-1D64721B3959}"/>
              </a:ext>
            </a:extLst>
          </p:cNvPr>
          <p:cNvSpPr>
            <a:spLocks noGrp="1"/>
          </p:cNvSpPr>
          <p:nvPr>
            <p:ph type="title"/>
          </p:nvPr>
        </p:nvSpPr>
        <p:spPr>
          <a:xfrm>
            <a:off x="836612" y="187325"/>
            <a:ext cx="3932237" cy="1600200"/>
          </a:xfrm>
        </p:spPr>
        <p:txBody>
          <a:bodyPr/>
          <a:lstStyle/>
          <a:p>
            <a:r>
              <a:rPr lang="en-US" dirty="0"/>
              <a:t>Vital signs: Respirations</a:t>
            </a:r>
          </a:p>
        </p:txBody>
      </p:sp>
      <p:sp>
        <p:nvSpPr>
          <p:cNvPr id="3" name="Content Placeholder 2">
            <a:extLst>
              <a:ext uri="{FF2B5EF4-FFF2-40B4-BE49-F238E27FC236}">
                <a16:creationId xmlns:a16="http://schemas.microsoft.com/office/drawing/2014/main" id="{D96786A6-EDFF-8124-E064-C6C9444185E9}"/>
              </a:ext>
            </a:extLst>
          </p:cNvPr>
          <p:cNvSpPr>
            <a:spLocks noGrp="1"/>
          </p:cNvSpPr>
          <p:nvPr>
            <p:ph idx="1"/>
          </p:nvPr>
        </p:nvSpPr>
        <p:spPr/>
        <p:txBody>
          <a:bodyPr>
            <a:normAutofit/>
          </a:bodyPr>
          <a:lstStyle/>
          <a:p>
            <a:pPr marL="0" indent="0" algn="ctr">
              <a:buNone/>
            </a:pPr>
            <a:r>
              <a:rPr lang="en-US" sz="2800" dirty="0"/>
              <a:t>We are looking for 4 things:</a:t>
            </a:r>
          </a:p>
          <a:p>
            <a:pPr algn="ctr"/>
            <a:r>
              <a:rPr lang="en-US" sz="2800" dirty="0"/>
              <a:t>Rate: how many breaths a minute?</a:t>
            </a:r>
          </a:p>
          <a:p>
            <a:pPr marL="0" indent="0" algn="ctr">
              <a:buNone/>
            </a:pPr>
            <a:r>
              <a:rPr lang="en-US" sz="2800" dirty="0"/>
              <a:t>Normal range is between 12-20 </a:t>
            </a:r>
          </a:p>
          <a:p>
            <a:pPr algn="ctr"/>
            <a:r>
              <a:rPr lang="en-US" sz="2800" dirty="0"/>
              <a:t>Rhythm:  is it regular or irregular</a:t>
            </a:r>
          </a:p>
          <a:p>
            <a:pPr algn="ctr"/>
            <a:r>
              <a:rPr lang="en-US" sz="2800" dirty="0"/>
              <a:t>Quality: is it shallow, deep</a:t>
            </a:r>
          </a:p>
          <a:p>
            <a:pPr algn="ctr"/>
            <a:r>
              <a:rPr lang="en-US" sz="2800" dirty="0"/>
              <a:t>Work of breathing: how hard is their work of breathing? How difficult is it for them to get air in and out? </a:t>
            </a:r>
          </a:p>
        </p:txBody>
      </p:sp>
      <p:sp>
        <p:nvSpPr>
          <p:cNvPr id="4" name="Text Placeholder 3">
            <a:extLst>
              <a:ext uri="{FF2B5EF4-FFF2-40B4-BE49-F238E27FC236}">
                <a16:creationId xmlns:a16="http://schemas.microsoft.com/office/drawing/2014/main" id="{56E2C7E3-BDFB-DD5F-622A-D2A0CA84BCD2}"/>
              </a:ext>
            </a:extLst>
          </p:cNvPr>
          <p:cNvSpPr>
            <a:spLocks noGrp="1"/>
          </p:cNvSpPr>
          <p:nvPr>
            <p:ph type="body" sz="half" idx="2"/>
          </p:nvPr>
        </p:nvSpPr>
        <p:spPr/>
        <p:txBody>
          <a:bodyPr/>
          <a:lstStyle/>
          <a:p>
            <a:r>
              <a:rPr lang="en-US" sz="2000" dirty="0"/>
              <a:t>To assess respiratory rate: </a:t>
            </a:r>
          </a:p>
          <a:p>
            <a:pPr marL="285750" indent="-285750">
              <a:buFont typeface="Arial" panose="020B0604020202020204" pitchFamily="34" charset="0"/>
              <a:buChar char="•"/>
            </a:pPr>
            <a:r>
              <a:rPr lang="en-US" sz="2000" dirty="0"/>
              <a:t>How many breaths per minute</a:t>
            </a:r>
          </a:p>
          <a:p>
            <a:pPr marL="285750" indent="-285750">
              <a:buFont typeface="Arial" panose="020B0604020202020204" pitchFamily="34" charset="0"/>
              <a:buChar char="•"/>
            </a:pPr>
            <a:r>
              <a:rPr lang="en-US" sz="2000" dirty="0"/>
              <a:t>Can be very difficult to see</a:t>
            </a:r>
          </a:p>
          <a:p>
            <a:pPr marL="285750" indent="-285750">
              <a:buFont typeface="Arial" panose="020B0604020202020204" pitchFamily="34" charset="0"/>
              <a:buChar char="•"/>
            </a:pPr>
            <a:r>
              <a:rPr lang="en-US" sz="2000" dirty="0"/>
              <a:t>May have to lay your hand  on their chest to feel it </a:t>
            </a:r>
          </a:p>
          <a:p>
            <a:pPr marL="285750" indent="-285750">
              <a:buFont typeface="Arial" panose="020B0604020202020204" pitchFamily="34" charset="0"/>
              <a:buChar char="•"/>
            </a:pPr>
            <a:r>
              <a:rPr lang="en-US" sz="2000" dirty="0"/>
              <a:t>Don’t tell them you're looking for breaths. People will adjust their breathing patterns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85067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A54C1-FAD1-C236-B9CF-FB0DAF3C0287}"/>
              </a:ext>
            </a:extLst>
          </p:cNvPr>
          <p:cNvSpPr>
            <a:spLocks noGrp="1"/>
          </p:cNvSpPr>
          <p:nvPr>
            <p:ph type="title"/>
          </p:nvPr>
        </p:nvSpPr>
        <p:spPr>
          <a:xfrm>
            <a:off x="839788" y="457200"/>
            <a:ext cx="3932237" cy="2311400"/>
          </a:xfrm>
        </p:spPr>
        <p:txBody>
          <a:bodyPr>
            <a:normAutofit/>
          </a:bodyPr>
          <a:lstStyle/>
          <a:p>
            <a:r>
              <a:rPr lang="en-US" dirty="0"/>
              <a:t>Safety planning should be the first thing you think about after deciding to adventure!</a:t>
            </a:r>
          </a:p>
        </p:txBody>
      </p:sp>
      <p:graphicFrame>
        <p:nvGraphicFramePr>
          <p:cNvPr id="11" name="Content Placeholder 5">
            <a:extLst>
              <a:ext uri="{FF2B5EF4-FFF2-40B4-BE49-F238E27FC236}">
                <a16:creationId xmlns:a16="http://schemas.microsoft.com/office/drawing/2014/main" id="{21B32814-B46F-66D6-965E-94504F86BFF2}"/>
              </a:ext>
            </a:extLst>
          </p:cNvPr>
          <p:cNvGraphicFramePr>
            <a:graphicFrameLocks noGrp="1"/>
          </p:cNvGraphicFramePr>
          <p:nvPr>
            <p:ph idx="1"/>
            <p:extLst>
              <p:ext uri="{D42A27DB-BD31-4B8C-83A1-F6EECF244321}">
                <p14:modId xmlns:p14="http://schemas.microsoft.com/office/powerpoint/2010/main" val="2875751954"/>
              </p:ext>
            </p:extLst>
          </p:nvPr>
        </p:nvGraphicFramePr>
        <p:xfrm>
          <a:off x="5183188" y="987425"/>
          <a:ext cx="6172200" cy="487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 Placeholder 6">
            <a:extLst>
              <a:ext uri="{FF2B5EF4-FFF2-40B4-BE49-F238E27FC236}">
                <a16:creationId xmlns:a16="http://schemas.microsoft.com/office/drawing/2014/main" id="{944061CE-19C2-2F4C-1D3D-280F2736B461}"/>
              </a:ext>
            </a:extLst>
          </p:cNvPr>
          <p:cNvSpPr>
            <a:spLocks noGrp="1"/>
          </p:cNvSpPr>
          <p:nvPr>
            <p:ph type="body" sz="half" idx="2"/>
          </p:nvPr>
        </p:nvSpPr>
        <p:spPr>
          <a:xfrm>
            <a:off x="3058160" y="3809999"/>
            <a:ext cx="277496" cy="203517"/>
          </a:xfrm>
        </p:spPr>
        <p:txBody>
          <a:bodyPr>
            <a:normAutofit fontScale="55000" lnSpcReduction="20000"/>
          </a:bodyPr>
          <a:lstStyle/>
          <a:p>
            <a:endParaRPr lang="en-US" dirty="0"/>
          </a:p>
        </p:txBody>
      </p:sp>
      <p:pic>
        <p:nvPicPr>
          <p:cNvPr id="8" name="Picture 7" descr="A hand holding a walkie talkie&#10;&#10;Description automatically generated">
            <a:extLst>
              <a:ext uri="{FF2B5EF4-FFF2-40B4-BE49-F238E27FC236}">
                <a16:creationId xmlns:a16="http://schemas.microsoft.com/office/drawing/2014/main" id="{4BA2D30F-2E22-CF1B-E51A-A4AA518FF7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13001" y="3048000"/>
            <a:ext cx="2387600" cy="26977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A hand holding a walkie talkie&#10;&#10;Description automatically generated">
            <a:extLst>
              <a:ext uri="{FF2B5EF4-FFF2-40B4-BE49-F238E27FC236}">
                <a16:creationId xmlns:a16="http://schemas.microsoft.com/office/drawing/2014/main" id="{B7BBDF82-9175-66D4-5278-7D2D78B1711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013" y="3048000"/>
            <a:ext cx="2160588" cy="26977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948963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2C19A-98C0-3C74-0DC5-59A3523C8EDC}"/>
              </a:ext>
            </a:extLst>
          </p:cNvPr>
          <p:cNvSpPr>
            <a:spLocks noGrp="1"/>
          </p:cNvSpPr>
          <p:nvPr>
            <p:ph type="title"/>
          </p:nvPr>
        </p:nvSpPr>
        <p:spPr>
          <a:xfrm>
            <a:off x="839787" y="188912"/>
            <a:ext cx="3932237" cy="1600200"/>
          </a:xfrm>
        </p:spPr>
        <p:txBody>
          <a:bodyPr/>
          <a:lstStyle/>
          <a:p>
            <a:r>
              <a:rPr lang="en-US" dirty="0"/>
              <a:t>Vital signs: skin color, temperature, and moisture </a:t>
            </a:r>
          </a:p>
        </p:txBody>
      </p:sp>
      <p:sp>
        <p:nvSpPr>
          <p:cNvPr id="3" name="Content Placeholder 2">
            <a:extLst>
              <a:ext uri="{FF2B5EF4-FFF2-40B4-BE49-F238E27FC236}">
                <a16:creationId xmlns:a16="http://schemas.microsoft.com/office/drawing/2014/main" id="{581724A3-1276-04A1-8C21-AF852A76E0B2}"/>
              </a:ext>
            </a:extLst>
          </p:cNvPr>
          <p:cNvSpPr>
            <a:spLocks noGrp="1"/>
          </p:cNvSpPr>
          <p:nvPr>
            <p:ph idx="1"/>
          </p:nvPr>
        </p:nvSpPr>
        <p:spPr>
          <a:xfrm>
            <a:off x="5362482" y="1984375"/>
            <a:ext cx="6172200" cy="4873625"/>
          </a:xfrm>
        </p:spPr>
        <p:txBody>
          <a:bodyPr/>
          <a:lstStyle/>
          <a:p>
            <a:pPr marL="0" indent="0">
              <a:buNone/>
            </a:pPr>
            <a:r>
              <a:rPr lang="en-US" dirty="0"/>
              <a:t>Simply take note and realize anything but pink, warm, and dry is different and must be assessed further. </a:t>
            </a:r>
          </a:p>
        </p:txBody>
      </p:sp>
      <p:sp>
        <p:nvSpPr>
          <p:cNvPr id="4" name="Text Placeholder 3">
            <a:extLst>
              <a:ext uri="{FF2B5EF4-FFF2-40B4-BE49-F238E27FC236}">
                <a16:creationId xmlns:a16="http://schemas.microsoft.com/office/drawing/2014/main" id="{1B233DAC-50BA-FDF6-6ED1-DCCA4FF399D4}"/>
              </a:ext>
            </a:extLst>
          </p:cNvPr>
          <p:cNvSpPr>
            <a:spLocks noGrp="1"/>
          </p:cNvSpPr>
          <p:nvPr>
            <p:ph type="body" sz="half" idx="2"/>
          </p:nvPr>
        </p:nvSpPr>
        <p:spPr/>
        <p:txBody>
          <a:bodyPr/>
          <a:lstStyle/>
          <a:p>
            <a:r>
              <a:rPr lang="en-US" sz="2400" dirty="0"/>
              <a:t>To assess this, you’re looking at :</a:t>
            </a:r>
          </a:p>
          <a:p>
            <a:pPr marL="285750" indent="-285750">
              <a:buFont typeface="Arial" panose="020B0604020202020204" pitchFamily="34" charset="0"/>
              <a:buChar char="•"/>
            </a:pPr>
            <a:r>
              <a:rPr lang="en-US" sz="2400" dirty="0"/>
              <a:t>Color: are the gums or inside of the eyelids pink</a:t>
            </a:r>
          </a:p>
          <a:p>
            <a:pPr marL="285750" indent="-285750">
              <a:buFont typeface="Arial" panose="020B0604020202020204" pitchFamily="34" charset="0"/>
              <a:buChar char="•"/>
            </a:pPr>
            <a:r>
              <a:rPr lang="en-US" sz="2400" dirty="0"/>
              <a:t>Temperature: Is the patient warm </a:t>
            </a:r>
          </a:p>
          <a:p>
            <a:pPr marL="285750" indent="-285750">
              <a:buFont typeface="Arial" panose="020B0604020202020204" pitchFamily="34" charset="0"/>
              <a:buChar char="•"/>
            </a:pPr>
            <a:r>
              <a:rPr lang="en-US" sz="2400" dirty="0"/>
              <a:t>Moisture: Is the patient dry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9192779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C539E-EB95-474A-CA9B-1BE7AE46466D}"/>
              </a:ext>
            </a:extLst>
          </p:cNvPr>
          <p:cNvSpPr>
            <a:spLocks noGrp="1"/>
          </p:cNvSpPr>
          <p:nvPr>
            <p:ph type="title"/>
          </p:nvPr>
        </p:nvSpPr>
        <p:spPr/>
        <p:txBody>
          <a:bodyPr/>
          <a:lstStyle/>
          <a:p>
            <a:r>
              <a:rPr lang="en-US" dirty="0"/>
              <a:t>Vital Signs: Pupils</a:t>
            </a:r>
            <a:br>
              <a:rPr lang="en-US" dirty="0"/>
            </a:br>
            <a:endParaRPr lang="en-US" dirty="0"/>
          </a:p>
        </p:txBody>
      </p:sp>
      <p:sp>
        <p:nvSpPr>
          <p:cNvPr id="3" name="Content Placeholder 2">
            <a:extLst>
              <a:ext uri="{FF2B5EF4-FFF2-40B4-BE49-F238E27FC236}">
                <a16:creationId xmlns:a16="http://schemas.microsoft.com/office/drawing/2014/main" id="{BC65940A-6AF0-84EE-F939-B18158F34D2C}"/>
              </a:ext>
            </a:extLst>
          </p:cNvPr>
          <p:cNvSpPr>
            <a:spLocks noGrp="1"/>
          </p:cNvSpPr>
          <p:nvPr>
            <p:ph idx="1"/>
          </p:nvPr>
        </p:nvSpPr>
        <p:spPr>
          <a:xfrm>
            <a:off x="5180012" y="1257300"/>
            <a:ext cx="6172200" cy="4873625"/>
          </a:xfrm>
        </p:spPr>
        <p:txBody>
          <a:bodyPr/>
          <a:lstStyle/>
          <a:p>
            <a:pPr marL="0" indent="0">
              <a:buNone/>
            </a:pPr>
            <a:r>
              <a:rPr lang="en-US" dirty="0"/>
              <a:t>When looking at pupils, they should be:</a:t>
            </a:r>
          </a:p>
          <a:p>
            <a:r>
              <a:rPr lang="en-US" dirty="0"/>
              <a:t>Round</a:t>
            </a:r>
          </a:p>
          <a:p>
            <a:r>
              <a:rPr lang="en-US" dirty="0"/>
              <a:t>equal size on both sides</a:t>
            </a:r>
          </a:p>
          <a:p>
            <a:r>
              <a:rPr lang="en-US" dirty="0"/>
              <a:t>they should react to light</a:t>
            </a:r>
          </a:p>
          <a:p>
            <a:r>
              <a:rPr lang="en-US" dirty="0"/>
              <a:t>When using a flashlight to look at pupils both pupils should constrict at the same time </a:t>
            </a:r>
          </a:p>
        </p:txBody>
      </p:sp>
      <p:sp>
        <p:nvSpPr>
          <p:cNvPr id="4" name="Text Placeholder 3">
            <a:extLst>
              <a:ext uri="{FF2B5EF4-FFF2-40B4-BE49-F238E27FC236}">
                <a16:creationId xmlns:a16="http://schemas.microsoft.com/office/drawing/2014/main" id="{E42B1BCB-0299-31A9-001F-FD72C347EBD4}"/>
              </a:ext>
            </a:extLst>
          </p:cNvPr>
          <p:cNvSpPr>
            <a:spLocks noGrp="1"/>
          </p:cNvSpPr>
          <p:nvPr>
            <p:ph type="body" sz="half" idx="2"/>
          </p:nvPr>
        </p:nvSpPr>
        <p:spPr/>
        <p:txBody>
          <a:bodyPr/>
          <a:lstStyle/>
          <a:p>
            <a:r>
              <a:rPr lang="en-US" sz="2800" dirty="0"/>
              <a:t>To assess pupils, we use the acronym </a:t>
            </a:r>
            <a:r>
              <a:rPr lang="en-US" sz="2800" b="1" dirty="0"/>
              <a:t>PERRL </a:t>
            </a:r>
          </a:p>
          <a:p>
            <a:pPr marL="285750" indent="-285750">
              <a:buFont typeface="Arial" panose="020B0604020202020204" pitchFamily="34" charset="0"/>
              <a:buChar char="•"/>
            </a:pPr>
            <a:r>
              <a:rPr lang="en-US" sz="2800" b="1" dirty="0"/>
              <a:t>P</a:t>
            </a:r>
            <a:r>
              <a:rPr lang="en-US" sz="2800" dirty="0"/>
              <a:t>upils</a:t>
            </a:r>
          </a:p>
          <a:p>
            <a:pPr marL="285750" indent="-285750">
              <a:buFont typeface="Arial" panose="020B0604020202020204" pitchFamily="34" charset="0"/>
              <a:buChar char="•"/>
            </a:pPr>
            <a:r>
              <a:rPr lang="en-US" sz="2800" b="1" dirty="0"/>
              <a:t>E</a:t>
            </a:r>
            <a:r>
              <a:rPr lang="en-US" sz="2800" dirty="0"/>
              <a:t>qual </a:t>
            </a:r>
          </a:p>
          <a:p>
            <a:pPr marL="285750" indent="-285750">
              <a:buFont typeface="Arial" panose="020B0604020202020204" pitchFamily="34" charset="0"/>
              <a:buChar char="•"/>
            </a:pPr>
            <a:r>
              <a:rPr lang="en-US" sz="2800" b="1" dirty="0"/>
              <a:t>R</a:t>
            </a:r>
            <a:r>
              <a:rPr lang="en-US" sz="2800" dirty="0"/>
              <a:t>ound </a:t>
            </a:r>
          </a:p>
          <a:p>
            <a:pPr marL="285750" indent="-285750">
              <a:buFont typeface="Arial" panose="020B0604020202020204" pitchFamily="34" charset="0"/>
              <a:buChar char="•"/>
            </a:pPr>
            <a:r>
              <a:rPr lang="en-US" sz="2800" b="1" dirty="0"/>
              <a:t>R</a:t>
            </a:r>
            <a:r>
              <a:rPr lang="en-US" sz="2800" dirty="0"/>
              <a:t>eactive </a:t>
            </a:r>
          </a:p>
          <a:p>
            <a:pPr marL="285750" indent="-285750">
              <a:buFont typeface="Arial" panose="020B0604020202020204" pitchFamily="34" charset="0"/>
              <a:buChar char="•"/>
            </a:pPr>
            <a:r>
              <a:rPr lang="en-US" sz="2800" b="1" dirty="0"/>
              <a:t>L</a:t>
            </a:r>
            <a:r>
              <a:rPr lang="en-US" sz="2800" dirty="0"/>
              <a:t>ight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9327968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15EB7-1AB6-778E-8BC2-E4B339100019}"/>
              </a:ext>
            </a:extLst>
          </p:cNvPr>
          <p:cNvSpPr>
            <a:spLocks noGrp="1"/>
          </p:cNvSpPr>
          <p:nvPr>
            <p:ph type="title"/>
          </p:nvPr>
        </p:nvSpPr>
        <p:spPr/>
        <p:txBody>
          <a:bodyPr/>
          <a:lstStyle/>
          <a:p>
            <a:r>
              <a:rPr lang="en-US" dirty="0"/>
              <a:t>Vital signs: Blood pressure</a:t>
            </a:r>
            <a:br>
              <a:rPr lang="en-US" dirty="0"/>
            </a:br>
            <a:endParaRPr lang="en-US" dirty="0"/>
          </a:p>
        </p:txBody>
      </p:sp>
      <p:sp>
        <p:nvSpPr>
          <p:cNvPr id="3" name="Content Placeholder 2">
            <a:extLst>
              <a:ext uri="{FF2B5EF4-FFF2-40B4-BE49-F238E27FC236}">
                <a16:creationId xmlns:a16="http://schemas.microsoft.com/office/drawing/2014/main" id="{E6D6FFF3-1682-4344-B289-9344EABC6DCB}"/>
              </a:ext>
            </a:extLst>
          </p:cNvPr>
          <p:cNvSpPr>
            <a:spLocks noGrp="1"/>
          </p:cNvSpPr>
          <p:nvPr>
            <p:ph idx="1"/>
          </p:nvPr>
        </p:nvSpPr>
        <p:spPr>
          <a:xfrm>
            <a:off x="5180012" y="1107422"/>
            <a:ext cx="6172200" cy="4873625"/>
          </a:xfrm>
        </p:spPr>
        <p:txBody>
          <a:bodyPr/>
          <a:lstStyle/>
          <a:p>
            <a:r>
              <a:rPr lang="en-US" dirty="0"/>
              <a:t>Radial pulse            means that systolic blood pressure is over 90</a:t>
            </a:r>
          </a:p>
          <a:p>
            <a:r>
              <a:rPr lang="en-US" dirty="0"/>
              <a:t>Femoral pulse          means that the systolic blood pressure is between 80-90 </a:t>
            </a:r>
          </a:p>
          <a:p>
            <a:r>
              <a:rPr lang="en-US" dirty="0"/>
              <a:t>Carotid pulse            means that systolic blood pressure is 60-80 </a:t>
            </a:r>
          </a:p>
          <a:p>
            <a:r>
              <a:rPr lang="en-US" dirty="0"/>
              <a:t>No carotid means start CPR</a:t>
            </a:r>
          </a:p>
        </p:txBody>
      </p:sp>
      <p:sp>
        <p:nvSpPr>
          <p:cNvPr id="4" name="Text Placeholder 3">
            <a:extLst>
              <a:ext uri="{FF2B5EF4-FFF2-40B4-BE49-F238E27FC236}">
                <a16:creationId xmlns:a16="http://schemas.microsoft.com/office/drawing/2014/main" id="{C800D0F9-6040-9091-CA22-5E2AEA902CE7}"/>
              </a:ext>
            </a:extLst>
          </p:cNvPr>
          <p:cNvSpPr>
            <a:spLocks noGrp="1"/>
          </p:cNvSpPr>
          <p:nvPr>
            <p:ph type="body" sz="half" idx="2"/>
          </p:nvPr>
        </p:nvSpPr>
        <p:spPr/>
        <p:txBody>
          <a:bodyPr>
            <a:normAutofit/>
          </a:bodyPr>
          <a:lstStyle/>
          <a:p>
            <a:r>
              <a:rPr lang="en-US" sz="2400" dirty="0"/>
              <a:t>In most cases, we will not have a blood pressure cuff or a stethoscope available, so we do what's called blood pressure by estimation.</a:t>
            </a:r>
          </a:p>
          <a:p>
            <a:r>
              <a:rPr lang="en-US" sz="2400" dirty="0"/>
              <a:t>We are using pulse points to estimate a systolic blood pressure.</a:t>
            </a:r>
          </a:p>
        </p:txBody>
      </p:sp>
      <p:pic>
        <p:nvPicPr>
          <p:cNvPr id="8" name="Graphic 7" descr="Checkmark with solid fill">
            <a:extLst>
              <a:ext uri="{FF2B5EF4-FFF2-40B4-BE49-F238E27FC236}">
                <a16:creationId xmlns:a16="http://schemas.microsoft.com/office/drawing/2014/main" id="{7C45FF95-0A66-F9A5-BF4B-45030B643CC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78388" y="881435"/>
            <a:ext cx="775447" cy="775447"/>
          </a:xfrm>
          <a:prstGeom prst="rect">
            <a:avLst/>
          </a:prstGeom>
        </p:spPr>
      </p:pic>
      <p:pic>
        <p:nvPicPr>
          <p:cNvPr id="9" name="Graphic 8" descr="Checkmark with solid fill">
            <a:extLst>
              <a:ext uri="{FF2B5EF4-FFF2-40B4-BE49-F238E27FC236}">
                <a16:creationId xmlns:a16="http://schemas.microsoft.com/office/drawing/2014/main" id="{E17DD0EF-37D5-CA2A-7A56-88DF00E23FF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02505" y="2324753"/>
            <a:ext cx="775447" cy="775447"/>
          </a:xfrm>
          <a:prstGeom prst="rect">
            <a:avLst/>
          </a:prstGeom>
        </p:spPr>
      </p:pic>
      <p:pic>
        <p:nvPicPr>
          <p:cNvPr id="10" name="Graphic 9" descr="Checkmark with solid fill">
            <a:extLst>
              <a:ext uri="{FF2B5EF4-FFF2-40B4-BE49-F238E27FC236}">
                <a16:creationId xmlns:a16="http://schemas.microsoft.com/office/drawing/2014/main" id="{CFDEECBE-0D96-E3CB-07ED-ED29FCB083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02504" y="3768071"/>
            <a:ext cx="775447" cy="775447"/>
          </a:xfrm>
          <a:prstGeom prst="rect">
            <a:avLst/>
          </a:prstGeom>
        </p:spPr>
      </p:pic>
    </p:spTree>
    <p:extLst>
      <p:ext uri="{BB962C8B-B14F-4D97-AF65-F5344CB8AC3E}">
        <p14:creationId xmlns:p14="http://schemas.microsoft.com/office/powerpoint/2010/main" val="21321826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8A2E4-D0D1-D62C-72AA-63E3AF49AB55}"/>
              </a:ext>
            </a:extLst>
          </p:cNvPr>
          <p:cNvSpPr>
            <a:spLocks noGrp="1"/>
          </p:cNvSpPr>
          <p:nvPr>
            <p:ph type="title"/>
          </p:nvPr>
        </p:nvSpPr>
        <p:spPr/>
        <p:txBody>
          <a:bodyPr/>
          <a:lstStyle/>
          <a:p>
            <a:r>
              <a:rPr lang="en-US" dirty="0"/>
              <a:t>Mental status :</a:t>
            </a:r>
            <a:br>
              <a:rPr lang="en-US" dirty="0"/>
            </a:br>
            <a:endParaRPr lang="en-US" dirty="0"/>
          </a:p>
        </p:txBody>
      </p:sp>
      <p:sp>
        <p:nvSpPr>
          <p:cNvPr id="4" name="Text Placeholder 3">
            <a:extLst>
              <a:ext uri="{FF2B5EF4-FFF2-40B4-BE49-F238E27FC236}">
                <a16:creationId xmlns:a16="http://schemas.microsoft.com/office/drawing/2014/main" id="{990BE6A0-1BF1-CFB7-7E66-66B8E4A5C928}"/>
              </a:ext>
            </a:extLst>
          </p:cNvPr>
          <p:cNvSpPr>
            <a:spLocks noGrp="1"/>
          </p:cNvSpPr>
          <p:nvPr>
            <p:ph type="body" sz="half" idx="2"/>
          </p:nvPr>
        </p:nvSpPr>
        <p:spPr/>
        <p:txBody>
          <a:bodyPr/>
          <a:lstStyle/>
          <a:p>
            <a:pPr marL="342900" indent="-342900">
              <a:buFont typeface="Arial" panose="020B0604020202020204" pitchFamily="34" charset="0"/>
              <a:buChar char="•"/>
            </a:pPr>
            <a:r>
              <a:rPr lang="en-US" sz="2800" dirty="0"/>
              <a:t>Pay attention to the little details!</a:t>
            </a:r>
          </a:p>
          <a:p>
            <a:pPr marL="342900" indent="-342900">
              <a:buFont typeface="Arial" panose="020B0604020202020204" pitchFamily="34" charset="0"/>
              <a:buChar char="•"/>
            </a:pPr>
            <a:r>
              <a:rPr lang="en-US" sz="2800" dirty="0"/>
              <a:t>Your brain is very sensitive to changes.</a:t>
            </a:r>
          </a:p>
          <a:p>
            <a:pPr marL="342900" indent="-342900">
              <a:buFont typeface="Arial" panose="020B0604020202020204" pitchFamily="34" charset="0"/>
              <a:buChar char="•"/>
            </a:pPr>
            <a:r>
              <a:rPr lang="en-US" sz="2800" dirty="0"/>
              <a:t>The scale used to assess mental status is AVPU </a:t>
            </a:r>
          </a:p>
          <a:p>
            <a:endParaRPr lang="en-US" sz="2000" dirty="0"/>
          </a:p>
        </p:txBody>
      </p:sp>
      <p:pic>
        <p:nvPicPr>
          <p:cNvPr id="10" name="Content Placeholder 9" descr="A chart of a level of consciousness assessment&#10;&#10;Description automatically generated">
            <a:extLst>
              <a:ext uri="{FF2B5EF4-FFF2-40B4-BE49-F238E27FC236}">
                <a16:creationId xmlns:a16="http://schemas.microsoft.com/office/drawing/2014/main" id="{EF22AE7F-44E8-1548-E1DD-4D221AC3AE2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35252" y="493712"/>
            <a:ext cx="5870575" cy="5870575"/>
          </a:xfrm>
        </p:spPr>
      </p:pic>
    </p:spTree>
    <p:extLst>
      <p:ext uri="{BB962C8B-B14F-4D97-AF65-F5344CB8AC3E}">
        <p14:creationId xmlns:p14="http://schemas.microsoft.com/office/powerpoint/2010/main" val="22680546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511B10B-7B84-E156-CFA8-DC1AA839350E}"/>
              </a:ext>
            </a:extLst>
          </p:cNvPr>
          <p:cNvSpPr>
            <a:spLocks noGrp="1"/>
          </p:cNvSpPr>
          <p:nvPr>
            <p:ph type="title"/>
          </p:nvPr>
        </p:nvSpPr>
        <p:spPr/>
        <p:txBody>
          <a:bodyPr>
            <a:normAutofit/>
          </a:bodyPr>
          <a:lstStyle/>
          <a:p>
            <a:r>
              <a:rPr lang="en-US" dirty="0"/>
              <a:t>Orthopedic injuries:</a:t>
            </a:r>
            <a:br>
              <a:rPr lang="en-US" dirty="0"/>
            </a:br>
            <a:r>
              <a:rPr lang="en-US" dirty="0"/>
              <a:t> Sprains, Strains, Fractures, and Dislocations </a:t>
            </a:r>
          </a:p>
        </p:txBody>
      </p:sp>
      <p:graphicFrame>
        <p:nvGraphicFramePr>
          <p:cNvPr id="9" name="Content Placeholder 8">
            <a:extLst>
              <a:ext uri="{FF2B5EF4-FFF2-40B4-BE49-F238E27FC236}">
                <a16:creationId xmlns:a16="http://schemas.microsoft.com/office/drawing/2014/main" id="{C22698E8-A288-2871-A1F6-3ECAE1C44495}"/>
              </a:ext>
            </a:extLst>
          </p:cNvPr>
          <p:cNvGraphicFramePr>
            <a:graphicFrameLocks noGrp="1"/>
          </p:cNvGraphicFramePr>
          <p:nvPr>
            <p:ph idx="1"/>
            <p:extLst>
              <p:ext uri="{D42A27DB-BD31-4B8C-83A1-F6EECF244321}">
                <p14:modId xmlns:p14="http://schemas.microsoft.com/office/powerpoint/2010/main" val="3450894231"/>
              </p:ext>
            </p:extLst>
          </p:nvPr>
        </p:nvGraphicFramePr>
        <p:xfrm>
          <a:off x="1665763" y="1909519"/>
          <a:ext cx="8860473" cy="4534050"/>
        </p:xfrm>
        <a:graphic>
          <a:graphicData uri="http://schemas.openxmlformats.org/drawingml/2006/table">
            <a:tbl>
              <a:tblPr bandRow="1">
                <a:tableStyleId>{21E4AEA4-8DFA-4A89-87EB-49C32662AFE0}</a:tableStyleId>
              </a:tblPr>
              <a:tblGrid>
                <a:gridCol w="4376449">
                  <a:extLst>
                    <a:ext uri="{9D8B030D-6E8A-4147-A177-3AD203B41FA5}">
                      <a16:colId xmlns:a16="http://schemas.microsoft.com/office/drawing/2014/main" val="452738045"/>
                    </a:ext>
                  </a:extLst>
                </a:gridCol>
                <a:gridCol w="4484024">
                  <a:extLst>
                    <a:ext uri="{9D8B030D-6E8A-4147-A177-3AD203B41FA5}">
                      <a16:colId xmlns:a16="http://schemas.microsoft.com/office/drawing/2014/main" val="3146993555"/>
                    </a:ext>
                  </a:extLst>
                </a:gridCol>
              </a:tblGrid>
              <a:tr h="2339490">
                <a:tc>
                  <a:txBody>
                    <a:bodyPr/>
                    <a:lstStyle/>
                    <a:p>
                      <a:pPr marL="0" indent="0">
                        <a:buFont typeface="Arial" panose="020B0604020202020204" pitchFamily="34" charset="0"/>
                        <a:buNone/>
                      </a:pPr>
                      <a:r>
                        <a:rPr lang="en-US" sz="2000" dirty="0"/>
                        <a:t>Sprains: </a:t>
                      </a:r>
                    </a:p>
                    <a:p>
                      <a:pPr marL="285750" indent="-285750">
                        <a:buFont typeface="Arial" panose="020B0604020202020204" pitchFamily="34" charset="0"/>
                        <a:buChar char="•"/>
                      </a:pPr>
                      <a:r>
                        <a:rPr lang="en-US" sz="2000" dirty="0"/>
                        <a:t>Involve ligaments</a:t>
                      </a:r>
                    </a:p>
                    <a:p>
                      <a:pPr marL="285750" indent="-285750">
                        <a:buFont typeface="Arial" panose="020B0604020202020204" pitchFamily="34" charset="0"/>
                        <a:buChar char="•"/>
                      </a:pPr>
                      <a:r>
                        <a:rPr lang="en-US" sz="2000" dirty="0"/>
                        <a:t>Bone-to-bone connections</a:t>
                      </a:r>
                    </a:p>
                    <a:p>
                      <a:pPr marL="285750" indent="-285750">
                        <a:buFont typeface="Arial" panose="020B0604020202020204" pitchFamily="34" charset="0"/>
                        <a:buChar char="•"/>
                      </a:pPr>
                      <a:r>
                        <a:rPr lang="en-US" sz="2000" dirty="0"/>
                        <a:t>Provide stability </a:t>
                      </a:r>
                    </a:p>
                    <a:p>
                      <a:pPr marL="285750" indent="-285750">
                        <a:buFont typeface="Arial" panose="020B0604020202020204" pitchFamily="34" charset="0"/>
                        <a:buChar char="•"/>
                      </a:pPr>
                      <a:r>
                        <a:rPr lang="en-US" sz="2000" dirty="0"/>
                        <a:t>Generalized pain </a:t>
                      </a:r>
                    </a:p>
                  </a:txBody>
                  <a:tcPr/>
                </a:tc>
                <a:tc>
                  <a:txBody>
                    <a:bodyPr/>
                    <a:lstStyle/>
                    <a:p>
                      <a:r>
                        <a:rPr lang="en-US" sz="2000" dirty="0"/>
                        <a:t>Strains:</a:t>
                      </a:r>
                    </a:p>
                    <a:p>
                      <a:pPr marL="285750" indent="-285750">
                        <a:buFont typeface="Arial" panose="020B0604020202020204" pitchFamily="34" charset="0"/>
                        <a:buChar char="•"/>
                      </a:pPr>
                      <a:r>
                        <a:rPr lang="en-US" sz="2000" dirty="0"/>
                        <a:t>Involve tendons</a:t>
                      </a:r>
                    </a:p>
                    <a:p>
                      <a:pPr marL="285750" indent="-285750">
                        <a:buFont typeface="Arial" panose="020B0604020202020204" pitchFamily="34" charset="0"/>
                        <a:buChar char="•"/>
                      </a:pPr>
                      <a:r>
                        <a:rPr lang="en-US" sz="2000" dirty="0"/>
                        <a:t> Muscle-to-bone connections</a:t>
                      </a:r>
                    </a:p>
                    <a:p>
                      <a:pPr marL="285750" indent="-285750">
                        <a:buFont typeface="Arial" panose="020B0604020202020204" pitchFamily="34" charset="0"/>
                        <a:buChar char="•"/>
                      </a:pPr>
                      <a:r>
                        <a:rPr lang="en-US" sz="2000" dirty="0"/>
                        <a:t>Provide mobility </a:t>
                      </a:r>
                    </a:p>
                    <a:p>
                      <a:pPr marL="285750" indent="-285750">
                        <a:buFont typeface="Arial" panose="020B0604020202020204" pitchFamily="34" charset="0"/>
                        <a:buChar char="•"/>
                      </a:pPr>
                      <a:r>
                        <a:rPr lang="en-US" sz="2000" dirty="0"/>
                        <a:t>Between joints</a:t>
                      </a:r>
                    </a:p>
                    <a:p>
                      <a:pPr marL="285750" indent="-285750">
                        <a:buFont typeface="Arial" panose="020B0604020202020204" pitchFamily="34" charset="0"/>
                        <a:buChar char="•"/>
                      </a:pPr>
                      <a:r>
                        <a:rPr lang="en-US" sz="2000" dirty="0"/>
                        <a:t>Generalized pain </a:t>
                      </a:r>
                    </a:p>
                    <a:p>
                      <a:pPr marL="0" indent="0">
                        <a:buFont typeface="Arial" panose="020B0604020202020204" pitchFamily="34" charset="0"/>
                        <a:buNone/>
                      </a:pPr>
                      <a:endParaRPr lang="en-US" dirty="0"/>
                    </a:p>
                  </a:txBody>
                  <a:tcPr/>
                </a:tc>
                <a:extLst>
                  <a:ext uri="{0D108BD9-81ED-4DB2-BD59-A6C34878D82A}">
                    <a16:rowId xmlns:a16="http://schemas.microsoft.com/office/drawing/2014/main" val="3054843204"/>
                  </a:ext>
                </a:extLst>
              </a:tr>
              <a:tr h="1081264">
                <a:tc>
                  <a:txBody>
                    <a:bodyPr/>
                    <a:lstStyle/>
                    <a:p>
                      <a:r>
                        <a:rPr lang="en-US" sz="2000" dirty="0"/>
                        <a:t>Fractures: </a:t>
                      </a:r>
                    </a:p>
                    <a:p>
                      <a:pPr marL="285750" indent="-285750">
                        <a:buFont typeface="Arial" panose="020B0604020202020204" pitchFamily="34" charset="0"/>
                        <a:buChar char="•"/>
                      </a:pPr>
                      <a:r>
                        <a:rPr lang="en-US" sz="2000" dirty="0"/>
                        <a:t>Involve bone</a:t>
                      </a:r>
                    </a:p>
                    <a:p>
                      <a:pPr marL="285750" indent="-285750">
                        <a:buFont typeface="Arial" panose="020B0604020202020204" pitchFamily="34" charset="0"/>
                        <a:buChar char="•"/>
                      </a:pPr>
                      <a:r>
                        <a:rPr lang="en-US" sz="2000" dirty="0"/>
                        <a:t>Provides structure</a:t>
                      </a:r>
                    </a:p>
                    <a:p>
                      <a:pPr marL="285750" indent="-285750">
                        <a:buFont typeface="Arial" panose="020B0604020202020204" pitchFamily="34" charset="0"/>
                        <a:buChar char="•"/>
                      </a:pPr>
                      <a:r>
                        <a:rPr lang="en-US" sz="2000" dirty="0"/>
                        <a:t>Between joints</a:t>
                      </a:r>
                    </a:p>
                    <a:p>
                      <a:pPr marL="285750" indent="-285750">
                        <a:buFont typeface="Arial" panose="020B0604020202020204" pitchFamily="34" charset="0"/>
                        <a:buChar char="•"/>
                      </a:pPr>
                      <a:r>
                        <a:rPr lang="en-US" sz="2000" dirty="0"/>
                        <a:t>Pinpoint pain </a:t>
                      </a:r>
                    </a:p>
                    <a:p>
                      <a:pPr marL="285750" indent="-285750">
                        <a:buFont typeface="Arial" panose="020B0604020202020204" pitchFamily="34" charset="0"/>
                        <a:buChar char="•"/>
                      </a:pPr>
                      <a:r>
                        <a:rPr lang="en-US" sz="2000" dirty="0"/>
                        <a:t>Floppy feel during exam </a:t>
                      </a:r>
                    </a:p>
                    <a:p>
                      <a:endParaRPr lang="en-US" dirty="0"/>
                    </a:p>
                  </a:txBody>
                  <a:tcPr/>
                </a:tc>
                <a:tc>
                  <a:txBody>
                    <a:bodyPr/>
                    <a:lstStyle/>
                    <a:p>
                      <a:r>
                        <a:rPr lang="en-US" sz="2000" dirty="0"/>
                        <a:t>Dislocations:</a:t>
                      </a:r>
                    </a:p>
                    <a:p>
                      <a:pPr marL="285750" indent="-285750">
                        <a:buFont typeface="Arial" panose="020B0604020202020204" pitchFamily="34" charset="0"/>
                        <a:buChar char="•"/>
                      </a:pPr>
                      <a:r>
                        <a:rPr lang="en-US" sz="2000" dirty="0"/>
                        <a:t>Involve joints</a:t>
                      </a:r>
                    </a:p>
                    <a:p>
                      <a:pPr marL="285750" indent="-285750">
                        <a:buFont typeface="Arial" panose="020B0604020202020204" pitchFamily="34" charset="0"/>
                        <a:buChar char="•"/>
                      </a:pPr>
                      <a:r>
                        <a:rPr lang="en-US" sz="2000" dirty="0"/>
                        <a:t>Looks weird or unsymmetrical </a:t>
                      </a:r>
                    </a:p>
                    <a:p>
                      <a:pPr marL="285750" indent="-285750">
                        <a:buFont typeface="Arial" panose="020B0604020202020204" pitchFamily="34" charset="0"/>
                        <a:buChar char="•"/>
                      </a:pPr>
                      <a:r>
                        <a:rPr lang="en-US" sz="2000" dirty="0"/>
                        <a:t>Pinpoint and/or generalized pain</a:t>
                      </a:r>
                    </a:p>
                    <a:p>
                      <a:pPr marL="285750" indent="-285750">
                        <a:buFont typeface="Arial" panose="020B0604020202020204" pitchFamily="34" charset="0"/>
                        <a:buChar char="•"/>
                      </a:pPr>
                      <a:r>
                        <a:rPr lang="en-US" sz="2000" dirty="0"/>
                        <a:t>Rigid feel during exam </a:t>
                      </a:r>
                    </a:p>
                    <a:p>
                      <a:pPr marL="285750" indent="-285750">
                        <a:buFont typeface="Arial" panose="020B0604020202020204" pitchFamily="34" charset="0"/>
                        <a:buChar char="•"/>
                      </a:pPr>
                      <a:endParaRPr lang="en-US" dirty="0"/>
                    </a:p>
                  </a:txBody>
                  <a:tcPr/>
                </a:tc>
                <a:extLst>
                  <a:ext uri="{0D108BD9-81ED-4DB2-BD59-A6C34878D82A}">
                    <a16:rowId xmlns:a16="http://schemas.microsoft.com/office/drawing/2014/main" val="3423099164"/>
                  </a:ext>
                </a:extLst>
              </a:tr>
            </a:tbl>
          </a:graphicData>
        </a:graphic>
      </p:graphicFrame>
    </p:spTree>
    <p:extLst>
      <p:ext uri="{BB962C8B-B14F-4D97-AF65-F5344CB8AC3E}">
        <p14:creationId xmlns:p14="http://schemas.microsoft.com/office/powerpoint/2010/main" val="40631860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6FDA8-B3C3-5E46-6AA3-2FEE13286D20}"/>
              </a:ext>
            </a:extLst>
          </p:cNvPr>
          <p:cNvSpPr>
            <a:spLocks noGrp="1"/>
          </p:cNvSpPr>
          <p:nvPr>
            <p:ph type="title"/>
          </p:nvPr>
        </p:nvSpPr>
        <p:spPr/>
        <p:txBody>
          <a:bodyPr/>
          <a:lstStyle/>
          <a:p>
            <a:r>
              <a:rPr lang="en-US" dirty="0"/>
              <a:t>Treatment of orthopedic injuries: </a:t>
            </a:r>
          </a:p>
        </p:txBody>
      </p:sp>
      <p:sp>
        <p:nvSpPr>
          <p:cNvPr id="3" name="Content Placeholder 2">
            <a:extLst>
              <a:ext uri="{FF2B5EF4-FFF2-40B4-BE49-F238E27FC236}">
                <a16:creationId xmlns:a16="http://schemas.microsoft.com/office/drawing/2014/main" id="{5A64CE96-B1E0-4A18-C2C1-EF177B1CBBD5}"/>
              </a:ext>
            </a:extLst>
          </p:cNvPr>
          <p:cNvSpPr>
            <a:spLocks noGrp="1"/>
          </p:cNvSpPr>
          <p:nvPr>
            <p:ph idx="1"/>
          </p:nvPr>
        </p:nvSpPr>
        <p:spPr>
          <a:xfrm>
            <a:off x="838200" y="1825625"/>
            <a:ext cx="4468906" cy="4351338"/>
          </a:xfrm>
        </p:spPr>
        <p:txBody>
          <a:bodyPr/>
          <a:lstStyle/>
          <a:p>
            <a:r>
              <a:rPr lang="en-US" dirty="0"/>
              <a:t>Think about CSMs </a:t>
            </a:r>
          </a:p>
          <a:p>
            <a:r>
              <a:rPr lang="en-US" dirty="0"/>
              <a:t> Circulation: assess distal (further past) the injury for pulses, Skin color/temp, and capillary refill.  </a:t>
            </a:r>
          </a:p>
          <a:p>
            <a:r>
              <a:rPr lang="en-US" dirty="0"/>
              <a:t>Sensation: assess nerve function distal; can you feel this?</a:t>
            </a:r>
          </a:p>
          <a:p>
            <a:r>
              <a:rPr lang="en-US" dirty="0"/>
              <a:t>Motion: assess movement </a:t>
            </a:r>
          </a:p>
          <a:p>
            <a:endParaRPr lang="en-US" dirty="0"/>
          </a:p>
          <a:p>
            <a:pPr marL="0" indent="0">
              <a:buNone/>
            </a:pPr>
            <a:endParaRPr lang="en-US" dirty="0"/>
          </a:p>
        </p:txBody>
      </p:sp>
      <p:sp>
        <p:nvSpPr>
          <p:cNvPr id="4" name="TextBox 3">
            <a:extLst>
              <a:ext uri="{FF2B5EF4-FFF2-40B4-BE49-F238E27FC236}">
                <a16:creationId xmlns:a16="http://schemas.microsoft.com/office/drawing/2014/main" id="{FB0E6EB5-C962-9D2E-7282-FFD39F039E08}"/>
              </a:ext>
            </a:extLst>
          </p:cNvPr>
          <p:cNvSpPr txBox="1"/>
          <p:nvPr/>
        </p:nvSpPr>
        <p:spPr>
          <a:xfrm>
            <a:off x="5862918" y="1690688"/>
            <a:ext cx="5490882" cy="4431983"/>
          </a:xfrm>
          <a:prstGeom prst="rect">
            <a:avLst/>
          </a:prstGeom>
          <a:noFill/>
        </p:spPr>
        <p:txBody>
          <a:bodyPr wrap="square" rtlCol="0">
            <a:spAutoFit/>
          </a:bodyPr>
          <a:lstStyle/>
          <a:p>
            <a:r>
              <a:rPr lang="en-US" sz="2400" dirty="0"/>
              <a:t>Splints: what are you stabilizing?</a:t>
            </a:r>
          </a:p>
          <a:p>
            <a:endParaRPr lang="en-US" sz="2400" dirty="0"/>
          </a:p>
          <a:p>
            <a:pPr marL="285750" indent="-285750">
              <a:buFont typeface="Arial" panose="020B0604020202020204" pitchFamily="34" charset="0"/>
              <a:buChar char="•"/>
            </a:pPr>
            <a:r>
              <a:rPr lang="en-US" sz="2400" dirty="0"/>
              <a:t>Bone= joints above and below</a:t>
            </a:r>
          </a:p>
          <a:p>
            <a:pPr marL="285750" indent="-285750">
              <a:buFont typeface="Arial" panose="020B0604020202020204" pitchFamily="34" charset="0"/>
              <a:buChar char="•"/>
            </a:pPr>
            <a:r>
              <a:rPr lang="en-US" sz="2400" dirty="0"/>
              <a:t>Joint= bones above and below</a:t>
            </a:r>
          </a:p>
          <a:p>
            <a:pPr marL="285750" indent="-285750">
              <a:buFont typeface="Arial" panose="020B0604020202020204" pitchFamily="34" charset="0"/>
              <a:buChar char="•"/>
            </a:pPr>
            <a:r>
              <a:rPr lang="en-US" sz="2400" dirty="0"/>
              <a:t>The less movement, the better</a:t>
            </a:r>
          </a:p>
          <a:p>
            <a:pPr marL="285750" indent="-285750">
              <a:buFont typeface="Arial" panose="020B0604020202020204" pitchFamily="34" charset="0"/>
              <a:buChar char="•"/>
            </a:pPr>
            <a:r>
              <a:rPr lang="en-US" sz="2400" dirty="0"/>
              <a:t>Padding is your friend</a:t>
            </a:r>
          </a:p>
          <a:p>
            <a:pPr marL="285750" indent="-285750">
              <a:buFont typeface="Arial" panose="020B0604020202020204" pitchFamily="34" charset="0"/>
              <a:buChar char="•"/>
            </a:pPr>
            <a:r>
              <a:rPr lang="en-US" sz="2400" dirty="0"/>
              <a:t>Think about accessibility: make your splint in a way you can take it apart and put it back together again </a:t>
            </a:r>
          </a:p>
          <a:p>
            <a:pPr marL="285750" indent="-285750">
              <a:buFont typeface="Arial" panose="020B0604020202020204" pitchFamily="34" charset="0"/>
              <a:buChar char="•"/>
            </a:pPr>
            <a:r>
              <a:rPr lang="en-US" sz="2400" dirty="0"/>
              <a:t> Long-term monitoring ability: Keep assessing CSMs </a:t>
            </a:r>
          </a:p>
          <a:p>
            <a:endParaRPr lang="en-US" dirty="0"/>
          </a:p>
        </p:txBody>
      </p:sp>
    </p:spTree>
    <p:extLst>
      <p:ext uri="{BB962C8B-B14F-4D97-AF65-F5344CB8AC3E}">
        <p14:creationId xmlns:p14="http://schemas.microsoft.com/office/powerpoint/2010/main" val="40457441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3233C-5618-4B0E-044A-C52184986CB7}"/>
              </a:ext>
            </a:extLst>
          </p:cNvPr>
          <p:cNvSpPr>
            <a:spLocks noGrp="1"/>
          </p:cNvSpPr>
          <p:nvPr>
            <p:ph type="title"/>
          </p:nvPr>
        </p:nvSpPr>
        <p:spPr/>
        <p:txBody>
          <a:bodyPr/>
          <a:lstStyle/>
          <a:p>
            <a:r>
              <a:rPr lang="en-US" dirty="0"/>
              <a:t>Splinting supplies </a:t>
            </a:r>
          </a:p>
        </p:txBody>
      </p:sp>
      <p:sp>
        <p:nvSpPr>
          <p:cNvPr id="3" name="Content Placeholder 2">
            <a:extLst>
              <a:ext uri="{FF2B5EF4-FFF2-40B4-BE49-F238E27FC236}">
                <a16:creationId xmlns:a16="http://schemas.microsoft.com/office/drawing/2014/main" id="{D1EC7C84-9BD9-DD07-8366-407DF5AA4A7B}"/>
              </a:ext>
            </a:extLst>
          </p:cNvPr>
          <p:cNvSpPr>
            <a:spLocks noGrp="1"/>
          </p:cNvSpPr>
          <p:nvPr>
            <p:ph idx="1"/>
          </p:nvPr>
        </p:nvSpPr>
        <p:spPr/>
        <p:txBody>
          <a:bodyPr/>
          <a:lstStyle/>
          <a:p>
            <a:r>
              <a:rPr lang="en-US" dirty="0"/>
              <a:t>Sam splint/ rise splint</a:t>
            </a:r>
          </a:p>
          <a:p>
            <a:r>
              <a:rPr lang="en-US" dirty="0"/>
              <a:t>Roller gauze</a:t>
            </a:r>
          </a:p>
          <a:p>
            <a:r>
              <a:rPr lang="en-US" dirty="0"/>
              <a:t>Ace wraps/ Coban wraps </a:t>
            </a:r>
          </a:p>
          <a:p>
            <a:r>
              <a:rPr lang="en-US" dirty="0"/>
              <a:t>Medical tape </a:t>
            </a:r>
          </a:p>
          <a:p>
            <a:r>
              <a:rPr lang="en-US" dirty="0"/>
              <a:t>Triangular bandage</a:t>
            </a:r>
          </a:p>
        </p:txBody>
      </p:sp>
      <p:pic>
        <p:nvPicPr>
          <p:cNvPr id="9" name="Picture 8" descr="A group of rolls of colored bandages&#10;&#10;Description automatically generated">
            <a:extLst>
              <a:ext uri="{FF2B5EF4-FFF2-40B4-BE49-F238E27FC236}">
                <a16:creationId xmlns:a16="http://schemas.microsoft.com/office/drawing/2014/main" id="{01893EA0-987B-C2ED-16FB-9CBCE1AB43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8298" y="3463453"/>
            <a:ext cx="2108680" cy="20705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descr="A roll of medical tape&#10;&#10;Description automatically generated">
            <a:extLst>
              <a:ext uri="{FF2B5EF4-FFF2-40B4-BE49-F238E27FC236}">
                <a16:creationId xmlns:a16="http://schemas.microsoft.com/office/drawing/2014/main" id="{C9828B12-5093-C428-C2E4-6BE16AD81E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1000" y="681037"/>
            <a:ext cx="2095978" cy="20705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descr="A bandage and a pair of pins&#10;&#10;Description automatically generated">
            <a:extLst>
              <a:ext uri="{FF2B5EF4-FFF2-40B4-BE49-F238E27FC236}">
                <a16:creationId xmlns:a16="http://schemas.microsoft.com/office/drawing/2014/main" id="{4E01717C-7884-DE2D-587E-539560D105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0590" y="3429000"/>
            <a:ext cx="2171700" cy="21050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descr="A roll of medical equipment&#10;&#10;Description automatically generated">
            <a:extLst>
              <a:ext uri="{FF2B5EF4-FFF2-40B4-BE49-F238E27FC236}">
                <a16:creationId xmlns:a16="http://schemas.microsoft.com/office/drawing/2014/main" id="{1482394D-3DDE-F406-24DA-EA8B27579C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50590" y="715490"/>
            <a:ext cx="2108680" cy="20705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906986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the internal organs of a person&#10;&#10;Description automatically generated">
            <a:extLst>
              <a:ext uri="{FF2B5EF4-FFF2-40B4-BE49-F238E27FC236}">
                <a16:creationId xmlns:a16="http://schemas.microsoft.com/office/drawing/2014/main" id="{8B3EA63C-B486-8ADA-EA90-F9CCD1931E2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2808515" y="348796"/>
            <a:ext cx="6289675" cy="58245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14" name="Straight Connector 13">
            <a:extLst>
              <a:ext uri="{FF2B5EF4-FFF2-40B4-BE49-F238E27FC236}">
                <a16:creationId xmlns:a16="http://schemas.microsoft.com/office/drawing/2014/main" id="{F3553ED3-A8DA-F489-3B27-B15F5E7A7467}"/>
              </a:ext>
            </a:extLst>
          </p:cNvPr>
          <p:cNvCxnSpPr/>
          <p:nvPr/>
        </p:nvCxnSpPr>
        <p:spPr>
          <a:xfrm>
            <a:off x="1485900" y="326571"/>
            <a:ext cx="0" cy="6106886"/>
          </a:xfrm>
          <a:prstGeom prst="line">
            <a:avLst/>
          </a:prstGeom>
        </p:spPr>
        <p:style>
          <a:lnRef idx="3">
            <a:schemeClr val="dk1"/>
          </a:lnRef>
          <a:fillRef idx="0">
            <a:schemeClr val="dk1"/>
          </a:fillRef>
          <a:effectRef idx="2">
            <a:schemeClr val="dk1"/>
          </a:effectRef>
          <a:fontRef idx="minor">
            <a:schemeClr val="tx1"/>
          </a:fontRef>
        </p:style>
      </p:cxnSp>
      <p:sp>
        <p:nvSpPr>
          <p:cNvPr id="15" name="TextBox 14">
            <a:extLst>
              <a:ext uri="{FF2B5EF4-FFF2-40B4-BE49-F238E27FC236}">
                <a16:creationId xmlns:a16="http://schemas.microsoft.com/office/drawing/2014/main" id="{2622D1DC-54A7-5BC3-A341-54ABCAC836DB}"/>
              </a:ext>
            </a:extLst>
          </p:cNvPr>
          <p:cNvSpPr txBox="1"/>
          <p:nvPr/>
        </p:nvSpPr>
        <p:spPr>
          <a:xfrm rot="16200000">
            <a:off x="-2017470" y="3322677"/>
            <a:ext cx="5824540" cy="523220"/>
          </a:xfrm>
          <a:prstGeom prst="rect">
            <a:avLst/>
          </a:prstGeom>
          <a:noFill/>
        </p:spPr>
        <p:txBody>
          <a:bodyPr wrap="square" rtlCol="0">
            <a:spAutoFit/>
          </a:bodyPr>
          <a:lstStyle/>
          <a:p>
            <a:r>
              <a:rPr lang="en-US" sz="2800" dirty="0"/>
              <a:t>Internal</a:t>
            </a:r>
            <a:r>
              <a:rPr lang="en-US" dirty="0"/>
              <a:t> </a:t>
            </a:r>
            <a:r>
              <a:rPr lang="en-US" sz="2800" dirty="0"/>
              <a:t>anatomy</a:t>
            </a:r>
            <a:r>
              <a:rPr lang="en-US" dirty="0"/>
              <a:t> </a:t>
            </a:r>
          </a:p>
        </p:txBody>
      </p:sp>
    </p:spTree>
    <p:extLst>
      <p:ext uri="{BB962C8B-B14F-4D97-AF65-F5344CB8AC3E}">
        <p14:creationId xmlns:p14="http://schemas.microsoft.com/office/powerpoint/2010/main" val="12310724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53C48-C243-CF37-8D71-FC0A8CE6DDDA}"/>
              </a:ext>
            </a:extLst>
          </p:cNvPr>
          <p:cNvSpPr>
            <a:spLocks noGrp="1"/>
          </p:cNvSpPr>
          <p:nvPr>
            <p:ph type="title"/>
          </p:nvPr>
        </p:nvSpPr>
        <p:spPr>
          <a:xfrm>
            <a:off x="1112520" y="470263"/>
            <a:ext cx="5257800" cy="1220425"/>
          </a:xfrm>
        </p:spPr>
        <p:txBody>
          <a:bodyPr/>
          <a:lstStyle/>
          <a:p>
            <a:pPr algn="ctr"/>
            <a:r>
              <a:rPr lang="en-US" dirty="0"/>
              <a:t>Chest trauma</a:t>
            </a:r>
          </a:p>
        </p:txBody>
      </p:sp>
      <p:sp>
        <p:nvSpPr>
          <p:cNvPr id="3" name="Content Placeholder 2">
            <a:extLst>
              <a:ext uri="{FF2B5EF4-FFF2-40B4-BE49-F238E27FC236}">
                <a16:creationId xmlns:a16="http://schemas.microsoft.com/office/drawing/2014/main" id="{EF23BB5B-CE5B-0CC1-F6F5-2F7047C28780}"/>
              </a:ext>
            </a:extLst>
          </p:cNvPr>
          <p:cNvSpPr>
            <a:spLocks noGrp="1"/>
          </p:cNvSpPr>
          <p:nvPr>
            <p:ph idx="1"/>
          </p:nvPr>
        </p:nvSpPr>
        <p:spPr>
          <a:xfrm>
            <a:off x="629195" y="1538242"/>
            <a:ext cx="6620691" cy="4667250"/>
          </a:xfrm>
        </p:spPr>
        <p:txBody>
          <a:bodyPr>
            <a:normAutofit fontScale="92500" lnSpcReduction="20000"/>
          </a:bodyPr>
          <a:lstStyle/>
          <a:p>
            <a:r>
              <a:rPr lang="en-US" dirty="0"/>
              <a:t>Rib fracture: </a:t>
            </a:r>
            <a:r>
              <a:rPr lang="en-US" sz="2000" dirty="0"/>
              <a:t>treatment is palliative; what makes the patient most comfortable.</a:t>
            </a:r>
          </a:p>
          <a:p>
            <a:r>
              <a:rPr lang="en-US" dirty="0"/>
              <a:t>Multiple rib fractures: </a:t>
            </a:r>
            <a:r>
              <a:rPr lang="en-US" sz="2000" dirty="0"/>
              <a:t>be aware of how much force the injury took and look for other complications; treatment is also palliative care if no other injuries are found.</a:t>
            </a:r>
            <a:endParaRPr lang="en-US" dirty="0"/>
          </a:p>
          <a:p>
            <a:r>
              <a:rPr lang="en-US" dirty="0"/>
              <a:t>Flail chest: </a:t>
            </a:r>
            <a:r>
              <a:rPr lang="en-US" sz="2000" dirty="0"/>
              <a:t>When 2 or more consecutive ribs are broken in multiple spots, you will note paradoxical chest movement (that section will move opposite to the rest of the chest).</a:t>
            </a:r>
            <a:endParaRPr lang="en-US" dirty="0"/>
          </a:p>
          <a:p>
            <a:r>
              <a:rPr lang="en-US" dirty="0"/>
              <a:t>Pneumothorax: </a:t>
            </a:r>
            <a:r>
              <a:rPr lang="en-US" sz="2000" dirty="0"/>
              <a:t>Where air has entered the cavity around the lung. The patient may be anxious and have a hard time breathing. Care for this is palliative, and getting the patient to definitive treatment </a:t>
            </a:r>
            <a:endParaRPr lang="en-US" dirty="0"/>
          </a:p>
          <a:p>
            <a:r>
              <a:rPr lang="en-US" dirty="0"/>
              <a:t>Tension pneumothorax: </a:t>
            </a:r>
            <a:r>
              <a:rPr lang="en-US" sz="2000" dirty="0"/>
              <a:t>This is when so much air has entered the cavity around the lung that the lung is being collapsed. You might see mental status changes, anxiety, and increased work of breathing. Changes in chest rise and trachea deviation are late signs.</a:t>
            </a:r>
            <a:endParaRPr lang="en-US" dirty="0"/>
          </a:p>
        </p:txBody>
      </p:sp>
      <p:pic>
        <p:nvPicPr>
          <p:cNvPr id="5" name="Picture 4" descr="A diagram of a human body&#10;&#10;Description automatically generated">
            <a:extLst>
              <a:ext uri="{FF2B5EF4-FFF2-40B4-BE49-F238E27FC236}">
                <a16:creationId xmlns:a16="http://schemas.microsoft.com/office/drawing/2014/main" id="{CDEF99A1-3A1D-E00F-A09F-45442F041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3211" y="558437"/>
            <a:ext cx="4093495" cy="57411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282544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7203F-9545-16E8-DD3B-BD1CB6A31493}"/>
              </a:ext>
            </a:extLst>
          </p:cNvPr>
          <p:cNvSpPr>
            <a:spLocks noGrp="1"/>
          </p:cNvSpPr>
          <p:nvPr>
            <p:ph type="title"/>
          </p:nvPr>
        </p:nvSpPr>
        <p:spPr/>
        <p:txBody>
          <a:bodyPr/>
          <a:lstStyle/>
          <a:p>
            <a:pPr algn="ctr"/>
            <a:r>
              <a:rPr lang="en-US" dirty="0"/>
              <a:t>Chest trauma continued </a:t>
            </a:r>
          </a:p>
        </p:txBody>
      </p:sp>
      <p:sp>
        <p:nvSpPr>
          <p:cNvPr id="3" name="Content Placeholder 2">
            <a:extLst>
              <a:ext uri="{FF2B5EF4-FFF2-40B4-BE49-F238E27FC236}">
                <a16:creationId xmlns:a16="http://schemas.microsoft.com/office/drawing/2014/main" id="{5C4D326B-811E-3A4A-09AF-A2DB53264243}"/>
              </a:ext>
            </a:extLst>
          </p:cNvPr>
          <p:cNvSpPr>
            <a:spLocks noGrp="1"/>
          </p:cNvSpPr>
          <p:nvPr>
            <p:ph idx="1"/>
          </p:nvPr>
        </p:nvSpPr>
        <p:spPr>
          <a:xfrm>
            <a:off x="354874" y="1604827"/>
            <a:ext cx="10515600" cy="4351338"/>
          </a:xfrm>
        </p:spPr>
        <p:txBody>
          <a:bodyPr>
            <a:normAutofit lnSpcReduction="10000"/>
          </a:bodyPr>
          <a:lstStyle/>
          <a:p>
            <a:r>
              <a:rPr lang="en-US" dirty="0"/>
              <a:t>Sucking chest wound: </a:t>
            </a:r>
            <a:r>
              <a:rPr lang="en-US" sz="2000" dirty="0"/>
              <a:t>With this, there is a puncture that, with every breath, is sucking air into the chest cavity. The treatment for this is an occlusive dressing that is waterproof and air-tight taped to the skin.</a:t>
            </a:r>
          </a:p>
          <a:p>
            <a:r>
              <a:rPr lang="en-US" sz="2000" dirty="0"/>
              <a:t>This can be a Ziploc bag taped on 3 sides </a:t>
            </a:r>
          </a:p>
          <a:p>
            <a:r>
              <a:rPr lang="en-US" sz="2000" dirty="0"/>
              <a:t>Commercial chest seals are recommended for a trauma </a:t>
            </a:r>
          </a:p>
          <a:p>
            <a:pPr marL="0" indent="0">
              <a:buNone/>
            </a:pPr>
            <a:r>
              <a:rPr lang="en-US" sz="2000" dirty="0"/>
              <a:t>first-aid kit. The seals should come in a 2-pack, one that’s </a:t>
            </a:r>
          </a:p>
          <a:p>
            <a:pPr marL="0" indent="0">
              <a:buNone/>
            </a:pPr>
            <a:r>
              <a:rPr lang="en-US" sz="2000" dirty="0"/>
              <a:t>vented and another that is not. There are directions on the package</a:t>
            </a:r>
          </a:p>
          <a:p>
            <a:pPr marL="0" indent="0">
              <a:buNone/>
            </a:pPr>
            <a:r>
              <a:rPr lang="en-US" sz="2000" dirty="0"/>
              <a:t>For use </a:t>
            </a:r>
          </a:p>
          <a:p>
            <a:r>
              <a:rPr lang="en-US" sz="2000" dirty="0"/>
              <a:t>A vented chest seal allows air out but sucks against the skin</a:t>
            </a:r>
          </a:p>
          <a:p>
            <a:pPr marL="0" indent="0">
              <a:buNone/>
            </a:pPr>
            <a:r>
              <a:rPr lang="en-US" sz="2000" dirty="0"/>
              <a:t>when a breath is taken so it doesn’t let air in. </a:t>
            </a:r>
          </a:p>
          <a:p>
            <a:r>
              <a:rPr lang="en-US" sz="2000" dirty="0"/>
              <a:t>A regular chest seal can be used if there’s an entrance and exit</a:t>
            </a:r>
          </a:p>
          <a:p>
            <a:pPr marL="0" indent="0">
              <a:buNone/>
            </a:pPr>
            <a:r>
              <a:rPr lang="en-US" sz="2000" dirty="0"/>
              <a:t>wound. </a:t>
            </a:r>
            <a:endParaRPr lang="en-US" dirty="0"/>
          </a:p>
        </p:txBody>
      </p:sp>
      <p:pic>
        <p:nvPicPr>
          <p:cNvPr id="5" name="Picture 4" descr="A close-up of a first aid kit&#10;&#10;Description automatically generated">
            <a:extLst>
              <a:ext uri="{FF2B5EF4-FFF2-40B4-BE49-F238E27FC236}">
                <a16:creationId xmlns:a16="http://schemas.microsoft.com/office/drawing/2014/main" id="{1432BF0B-9099-CC58-AC8A-FC2B019FE6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8396" y="2434409"/>
            <a:ext cx="3668486" cy="36684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03020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extBox 4">
            <a:extLst>
              <a:ext uri="{FF2B5EF4-FFF2-40B4-BE49-F238E27FC236}">
                <a16:creationId xmlns:a16="http://schemas.microsoft.com/office/drawing/2014/main" id="{D6363B68-A934-468F-00E5-37E6A755482D}"/>
              </a:ext>
            </a:extLst>
          </p:cNvPr>
          <p:cNvGraphicFramePr/>
          <p:nvPr>
            <p:extLst>
              <p:ext uri="{D42A27DB-BD31-4B8C-83A1-F6EECF244321}">
                <p14:modId xmlns:p14="http://schemas.microsoft.com/office/powerpoint/2010/main" val="2769462459"/>
              </p:ext>
            </p:extLst>
          </p:nvPr>
        </p:nvGraphicFramePr>
        <p:xfrm>
          <a:off x="243840" y="101600"/>
          <a:ext cx="11399520" cy="62786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866446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C9778-2ABE-D1CB-59D3-4EBCCFF4994D}"/>
              </a:ext>
            </a:extLst>
          </p:cNvPr>
          <p:cNvSpPr>
            <a:spLocks noGrp="1"/>
          </p:cNvSpPr>
          <p:nvPr>
            <p:ph type="title"/>
          </p:nvPr>
        </p:nvSpPr>
        <p:spPr/>
        <p:txBody>
          <a:bodyPr/>
          <a:lstStyle/>
          <a:p>
            <a:pPr algn="ctr"/>
            <a:r>
              <a:rPr lang="en-US" dirty="0"/>
              <a:t>Traumatic abdominal injuries</a:t>
            </a:r>
          </a:p>
        </p:txBody>
      </p:sp>
      <p:sp>
        <p:nvSpPr>
          <p:cNvPr id="3" name="Content Placeholder 2">
            <a:extLst>
              <a:ext uri="{FF2B5EF4-FFF2-40B4-BE49-F238E27FC236}">
                <a16:creationId xmlns:a16="http://schemas.microsoft.com/office/drawing/2014/main" id="{1755CB54-1064-5106-EF19-4D9C0FB02BAE}"/>
              </a:ext>
            </a:extLst>
          </p:cNvPr>
          <p:cNvSpPr>
            <a:spLocks noGrp="1"/>
          </p:cNvSpPr>
          <p:nvPr>
            <p:ph idx="1"/>
          </p:nvPr>
        </p:nvSpPr>
        <p:spPr>
          <a:xfrm>
            <a:off x="404949" y="1580606"/>
            <a:ext cx="10948851" cy="4596357"/>
          </a:xfrm>
        </p:spPr>
        <p:txBody>
          <a:bodyPr numCol="2">
            <a:normAutofit/>
          </a:bodyPr>
          <a:lstStyle/>
          <a:p>
            <a:r>
              <a:rPr lang="en-US" dirty="0"/>
              <a:t> </a:t>
            </a:r>
            <a:r>
              <a:rPr lang="en-US" sz="2400" dirty="0"/>
              <a:t>There’s not much we can do for these in the field. We need to get to definitive care if we recognize signs of anything more than a surface bruise.</a:t>
            </a:r>
          </a:p>
          <a:p>
            <a:r>
              <a:rPr lang="en-US" sz="2400" dirty="0"/>
              <a:t>Solid organs = highly vascular, with lots of blood flow. Think liver, spleen, kidneys, and pancreas. Injury to these will result in internal bleeding </a:t>
            </a:r>
          </a:p>
          <a:p>
            <a:r>
              <a:rPr lang="en-US" sz="2400" dirty="0"/>
              <a:t>Look for bruising to the abdomen, flanks, and back. Distention or rigidity of the abdomen.</a:t>
            </a:r>
          </a:p>
          <a:p>
            <a:pPr marL="0" indent="0">
              <a:buNone/>
            </a:pPr>
            <a:endParaRPr lang="en-US" sz="2000" dirty="0"/>
          </a:p>
          <a:p>
            <a:r>
              <a:rPr lang="en-US" sz="2400" dirty="0"/>
              <a:t>Hollow organs = hold waste. Think stomach, gallbladder, bladder, and intestines </a:t>
            </a:r>
          </a:p>
          <a:p>
            <a:r>
              <a:rPr lang="en-US" sz="2400" dirty="0"/>
              <a:t>These will leak waste into the body, causing infection. Monitor for fever</a:t>
            </a:r>
            <a:r>
              <a:rPr lang="en-US" dirty="0"/>
              <a:t>.  </a:t>
            </a:r>
          </a:p>
        </p:txBody>
      </p:sp>
    </p:spTree>
    <p:extLst>
      <p:ext uri="{BB962C8B-B14F-4D97-AF65-F5344CB8AC3E}">
        <p14:creationId xmlns:p14="http://schemas.microsoft.com/office/powerpoint/2010/main" val="4225945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DA1AD-1D23-8ECA-2DCD-35C925B016BA}"/>
              </a:ext>
            </a:extLst>
          </p:cNvPr>
          <p:cNvSpPr>
            <a:spLocks noGrp="1"/>
          </p:cNvSpPr>
          <p:nvPr>
            <p:ph type="title"/>
          </p:nvPr>
        </p:nvSpPr>
        <p:spPr/>
        <p:txBody>
          <a:bodyPr/>
          <a:lstStyle/>
          <a:p>
            <a:r>
              <a:rPr lang="en-US" dirty="0"/>
              <a:t>Soft tissue injuries</a:t>
            </a:r>
          </a:p>
        </p:txBody>
      </p:sp>
      <p:sp>
        <p:nvSpPr>
          <p:cNvPr id="3" name="Content Placeholder 2">
            <a:extLst>
              <a:ext uri="{FF2B5EF4-FFF2-40B4-BE49-F238E27FC236}">
                <a16:creationId xmlns:a16="http://schemas.microsoft.com/office/drawing/2014/main" id="{59E66C76-E1C5-28F2-F6E1-2223F034BAD3}"/>
              </a:ext>
            </a:extLst>
          </p:cNvPr>
          <p:cNvSpPr>
            <a:spLocks noGrp="1"/>
          </p:cNvSpPr>
          <p:nvPr>
            <p:ph idx="1"/>
          </p:nvPr>
        </p:nvSpPr>
        <p:spPr/>
        <p:txBody>
          <a:bodyPr numCol="2"/>
          <a:lstStyle/>
          <a:p>
            <a:pPr marL="0" indent="0">
              <a:buNone/>
            </a:pPr>
            <a:r>
              <a:rPr lang="en-US" dirty="0"/>
              <a:t>Treatments: </a:t>
            </a:r>
          </a:p>
          <a:p>
            <a:pPr marL="514350" indent="-514350">
              <a:buAutoNum type="arabicParenR"/>
            </a:pPr>
            <a:r>
              <a:rPr lang="en-US" dirty="0"/>
              <a:t>Stop the bleed</a:t>
            </a:r>
          </a:p>
          <a:p>
            <a:pPr marL="514350" indent="-514350">
              <a:buAutoNum type="arabicParenR"/>
            </a:pPr>
            <a:r>
              <a:rPr lang="en-US" dirty="0"/>
              <a:t>Clean the wound</a:t>
            </a:r>
          </a:p>
          <a:p>
            <a:pPr marL="514350" indent="-514350">
              <a:buAutoNum type="arabicParenR"/>
            </a:pPr>
            <a:r>
              <a:rPr lang="en-US" dirty="0"/>
              <a:t>Dress and bandage </a:t>
            </a:r>
          </a:p>
          <a:p>
            <a:pPr marL="514350" indent="-514350">
              <a:buAutoNum type="arabicParenR"/>
            </a:pPr>
            <a:r>
              <a:rPr lang="en-US" dirty="0"/>
              <a:t>Monitor for infection </a:t>
            </a:r>
          </a:p>
          <a:p>
            <a:pPr marL="0" indent="0">
              <a:buNone/>
            </a:pPr>
            <a:endParaRPr lang="en-US" dirty="0"/>
          </a:p>
        </p:txBody>
      </p:sp>
      <p:pic>
        <p:nvPicPr>
          <p:cNvPr id="5" name="Picture 4" descr="Two black and orange bandages&#10;&#10;Description automatically generated">
            <a:extLst>
              <a:ext uri="{FF2B5EF4-FFF2-40B4-BE49-F238E27FC236}">
                <a16:creationId xmlns:a16="http://schemas.microsoft.com/office/drawing/2014/main" id="{632E283C-A517-0A29-6298-D6374FF86C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6300" y="629444"/>
            <a:ext cx="2857500" cy="22574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descr="A close-up of a syringe&#10;&#10;Description automatically generated">
            <a:extLst>
              <a:ext uri="{FF2B5EF4-FFF2-40B4-BE49-F238E27FC236}">
                <a16:creationId xmlns:a16="http://schemas.microsoft.com/office/drawing/2014/main" id="{C2519D60-69A5-DDF5-E9D4-30895C41BB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3252" y="1690688"/>
            <a:ext cx="2287158" cy="22574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A black object with a white label&#10;&#10;Description automatically generated">
            <a:extLst>
              <a:ext uri="{FF2B5EF4-FFF2-40B4-BE49-F238E27FC236}">
                <a16:creationId xmlns:a16="http://schemas.microsoft.com/office/drawing/2014/main" id="{DA06755F-6B67-98BB-1277-6A0DC96376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30817" y="3368675"/>
            <a:ext cx="1552575" cy="29432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C1D449E2-ABCA-3188-7108-B07CBDBD4E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57737" y="4421188"/>
            <a:ext cx="2676525" cy="17049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100919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74E0B-8D22-E396-2C14-381FE00696D4}"/>
              </a:ext>
            </a:extLst>
          </p:cNvPr>
          <p:cNvSpPr>
            <a:spLocks noGrp="1"/>
          </p:cNvSpPr>
          <p:nvPr>
            <p:ph type="title"/>
          </p:nvPr>
        </p:nvSpPr>
        <p:spPr>
          <a:xfrm>
            <a:off x="838200" y="0"/>
            <a:ext cx="10515600" cy="1325563"/>
          </a:xfrm>
        </p:spPr>
        <p:txBody>
          <a:bodyPr/>
          <a:lstStyle/>
          <a:p>
            <a:r>
              <a:rPr lang="en-US" b="1" dirty="0"/>
              <a:t>Burns</a:t>
            </a:r>
          </a:p>
        </p:txBody>
      </p:sp>
      <p:sp>
        <p:nvSpPr>
          <p:cNvPr id="3" name="Content Placeholder 2">
            <a:extLst>
              <a:ext uri="{FF2B5EF4-FFF2-40B4-BE49-F238E27FC236}">
                <a16:creationId xmlns:a16="http://schemas.microsoft.com/office/drawing/2014/main" id="{5ADAA9CC-D4BB-2B02-EFC9-4BCB9DD6AEFC}"/>
              </a:ext>
            </a:extLst>
          </p:cNvPr>
          <p:cNvSpPr>
            <a:spLocks noGrp="1"/>
          </p:cNvSpPr>
          <p:nvPr>
            <p:ph idx="1"/>
          </p:nvPr>
        </p:nvSpPr>
        <p:spPr>
          <a:xfrm>
            <a:off x="838200" y="1253331"/>
            <a:ext cx="10515600" cy="4351338"/>
          </a:xfrm>
        </p:spPr>
        <p:txBody>
          <a:bodyPr numCol="2">
            <a:normAutofit fontScale="92500" lnSpcReduction="10000"/>
          </a:bodyPr>
          <a:lstStyle/>
          <a:p>
            <a:r>
              <a:rPr lang="en-US" sz="2200" dirty="0"/>
              <a:t>We are assessing the type of burn, the degree of burn, and the extent of the burn. </a:t>
            </a:r>
          </a:p>
          <a:p>
            <a:r>
              <a:rPr lang="en-US" sz="2200" dirty="0"/>
              <a:t>Type: </a:t>
            </a:r>
          </a:p>
          <a:p>
            <a:r>
              <a:rPr lang="en-US" sz="2200" dirty="0"/>
              <a:t>Usually, thermal burns are most common but can be chemical or electrical.</a:t>
            </a:r>
          </a:p>
          <a:p>
            <a:r>
              <a:rPr lang="en-US" sz="2200" dirty="0"/>
              <a:t>Degree: </a:t>
            </a:r>
          </a:p>
          <a:p>
            <a:pPr marL="514350" indent="-514350">
              <a:buFont typeface="+mj-lt"/>
              <a:buAutoNum type="arabicPeriod"/>
            </a:pPr>
            <a:r>
              <a:rPr lang="en-US" sz="2200" dirty="0"/>
              <a:t>Superficial: sunburn type, hot red, painful, no blistering </a:t>
            </a:r>
          </a:p>
          <a:p>
            <a:pPr marL="514350" indent="-514350">
              <a:buFont typeface="+mj-lt"/>
              <a:buAutoNum type="arabicPeriod"/>
            </a:pPr>
            <a:r>
              <a:rPr lang="en-US" sz="2200" dirty="0"/>
              <a:t>Partial thickness: blisters forming, hot red, pain </a:t>
            </a:r>
          </a:p>
          <a:p>
            <a:pPr marL="514350" indent="-514350">
              <a:buFont typeface="+mj-lt"/>
              <a:buAutoNum type="arabicPeriod"/>
            </a:pPr>
            <a:r>
              <a:rPr lang="en-US" sz="2200" dirty="0"/>
              <a:t>Full thickness: extends deep through tissues and can be with or without pain depending on the extent and burn areas around it </a:t>
            </a:r>
          </a:p>
          <a:p>
            <a:r>
              <a:rPr lang="en-US" sz="2200" dirty="0"/>
              <a:t>Extent:</a:t>
            </a:r>
          </a:p>
          <a:p>
            <a:r>
              <a:rPr lang="en-US" sz="2200" dirty="0"/>
              <a:t>1 palm is 1%. This dictates the care course. </a:t>
            </a:r>
          </a:p>
          <a:p>
            <a:r>
              <a:rPr lang="en-US" sz="2200" dirty="0"/>
              <a:t>Anything partial thickness that’s 15% or more, anything full thickness, or any burn involving the airways, a burn that goes all the way around an area, or burns to the hands, feet, face, or genitalia is called for evacuation. </a:t>
            </a:r>
          </a:p>
          <a:p>
            <a:endParaRPr lang="en-US" dirty="0"/>
          </a:p>
          <a:p>
            <a:pPr marL="0" indent="0" algn="ctr">
              <a:buNone/>
            </a:pPr>
            <a:endParaRPr lang="en-US" dirty="0"/>
          </a:p>
          <a:p>
            <a:endParaRPr lang="en-US" dirty="0"/>
          </a:p>
        </p:txBody>
      </p:sp>
      <p:pic>
        <p:nvPicPr>
          <p:cNvPr id="7" name="Picture 6" descr="A close-up of a burn gel&#10;&#10;Description automatically generated">
            <a:extLst>
              <a:ext uri="{FF2B5EF4-FFF2-40B4-BE49-F238E27FC236}">
                <a16:creationId xmlns:a16="http://schemas.microsoft.com/office/drawing/2014/main" id="{0BB8B123-B3D1-AB22-E60B-D26D06AC76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0735" y="4024203"/>
            <a:ext cx="2143125" cy="21431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A diagram of a hand showing different types of skin diseases&#10;&#10;Description automatically generated">
            <a:extLst>
              <a:ext uri="{FF2B5EF4-FFF2-40B4-BE49-F238E27FC236}">
                <a16:creationId xmlns:a16="http://schemas.microsoft.com/office/drawing/2014/main" id="{75652900-9510-FA3B-835F-A1E85ED6B4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3500" y="3698658"/>
            <a:ext cx="2908526" cy="27942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825565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DBA7E-A4B5-B96E-41DE-2E6AAB36FFEE}"/>
              </a:ext>
            </a:extLst>
          </p:cNvPr>
          <p:cNvSpPr>
            <a:spLocks noGrp="1"/>
          </p:cNvSpPr>
          <p:nvPr>
            <p:ph type="title"/>
          </p:nvPr>
        </p:nvSpPr>
        <p:spPr/>
        <p:txBody>
          <a:bodyPr/>
          <a:lstStyle/>
          <a:p>
            <a:r>
              <a:rPr lang="en-US" dirty="0"/>
              <a:t>Carbon monoxide poisoning </a:t>
            </a:r>
          </a:p>
        </p:txBody>
      </p:sp>
      <p:graphicFrame>
        <p:nvGraphicFramePr>
          <p:cNvPr id="4" name="TextBox 2">
            <a:extLst>
              <a:ext uri="{FF2B5EF4-FFF2-40B4-BE49-F238E27FC236}">
                <a16:creationId xmlns:a16="http://schemas.microsoft.com/office/drawing/2014/main" id="{0831D5D5-AACF-FA29-FEA4-0D5B9C3C89A1}"/>
              </a:ext>
            </a:extLst>
          </p:cNvPr>
          <p:cNvGraphicFramePr>
            <a:graphicFrameLocks noGrp="1"/>
          </p:cNvGraphicFramePr>
          <p:nvPr>
            <p:ph idx="1"/>
            <p:extLst>
              <p:ext uri="{D42A27DB-BD31-4B8C-83A1-F6EECF244321}">
                <p14:modId xmlns:p14="http://schemas.microsoft.com/office/powerpoint/2010/main" val="343341247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648740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F9487-A1FD-FBFC-AC1D-B2FB40F83298}"/>
              </a:ext>
            </a:extLst>
          </p:cNvPr>
          <p:cNvSpPr>
            <a:spLocks noGrp="1"/>
          </p:cNvSpPr>
          <p:nvPr>
            <p:ph type="title"/>
          </p:nvPr>
        </p:nvSpPr>
        <p:spPr/>
        <p:txBody>
          <a:bodyPr numCol="2"/>
          <a:lstStyle/>
          <a:p>
            <a:r>
              <a:rPr lang="en-US" dirty="0"/>
              <a:t>Friction blisters</a:t>
            </a:r>
          </a:p>
        </p:txBody>
      </p:sp>
      <p:sp>
        <p:nvSpPr>
          <p:cNvPr id="3" name="Content Placeholder 2">
            <a:extLst>
              <a:ext uri="{FF2B5EF4-FFF2-40B4-BE49-F238E27FC236}">
                <a16:creationId xmlns:a16="http://schemas.microsoft.com/office/drawing/2014/main" id="{B13EAA7B-6602-0E98-5241-B183796E8937}"/>
              </a:ext>
            </a:extLst>
          </p:cNvPr>
          <p:cNvSpPr>
            <a:spLocks noGrp="1"/>
          </p:cNvSpPr>
          <p:nvPr>
            <p:ph idx="1"/>
          </p:nvPr>
        </p:nvSpPr>
        <p:spPr>
          <a:xfrm>
            <a:off x="838200" y="1437698"/>
            <a:ext cx="10515600" cy="4351338"/>
          </a:xfrm>
        </p:spPr>
        <p:txBody>
          <a:bodyPr numCol="2"/>
          <a:lstStyle/>
          <a:p>
            <a:r>
              <a:rPr lang="en-US" dirty="0"/>
              <a:t> The first thing you want to do is not get a blister! </a:t>
            </a:r>
          </a:p>
          <a:p>
            <a:r>
              <a:rPr lang="en-US" dirty="0"/>
              <a:t>This means wearing liner socks, keeping feet dry, taking breaks from your boots, making sure your shoes fit properly, wearing gloves if you're at risk of hand blisters, be aware of friction areas.  </a:t>
            </a:r>
          </a:p>
          <a:p>
            <a:r>
              <a:rPr lang="en-US" dirty="0"/>
              <a:t>You want to control these, pop with a pinhole, drain, clean, and dress them. Then apply your friction prevention method. Moleskin, blister band-aids, Tegaderm, and or liner socks</a:t>
            </a:r>
          </a:p>
          <a:p>
            <a:pPr marL="0" indent="0">
              <a:buNone/>
            </a:pPr>
            <a:endParaRPr lang="en-US" dirty="0"/>
          </a:p>
          <a:p>
            <a:endParaRPr lang="en-US" dirty="0"/>
          </a:p>
        </p:txBody>
      </p:sp>
      <p:pic>
        <p:nvPicPr>
          <p:cNvPr id="9" name="Picture 8" descr="A person's feet in blue socks&#10;&#10;Description automatically generated">
            <a:extLst>
              <a:ext uri="{FF2B5EF4-FFF2-40B4-BE49-F238E27FC236}">
                <a16:creationId xmlns:a16="http://schemas.microsoft.com/office/drawing/2014/main" id="{70A34C14-4474-B6F4-4959-174E72BD56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5274" y="3645911"/>
            <a:ext cx="2143125" cy="21431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descr="Close-up of a pair of feet&#10;&#10;Description automatically generated">
            <a:extLst>
              <a:ext uri="{FF2B5EF4-FFF2-40B4-BE49-F238E27FC236}">
                <a16:creationId xmlns:a16="http://schemas.microsoft.com/office/drawing/2014/main" id="{981EC5C6-E04C-B871-F10D-F99043C409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4631314"/>
            <a:ext cx="2541132" cy="15779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84836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9E76B-E06E-B48A-595C-3DE88BACCD03}"/>
              </a:ext>
            </a:extLst>
          </p:cNvPr>
          <p:cNvSpPr>
            <a:spLocks noGrp="1"/>
          </p:cNvSpPr>
          <p:nvPr>
            <p:ph type="title"/>
          </p:nvPr>
        </p:nvSpPr>
        <p:spPr/>
        <p:txBody>
          <a:bodyPr/>
          <a:lstStyle/>
          <a:p>
            <a:r>
              <a:rPr lang="en-US" dirty="0"/>
              <a:t>Heart Attack </a:t>
            </a:r>
          </a:p>
        </p:txBody>
      </p:sp>
      <p:sp>
        <p:nvSpPr>
          <p:cNvPr id="3" name="Content Placeholder 2">
            <a:extLst>
              <a:ext uri="{FF2B5EF4-FFF2-40B4-BE49-F238E27FC236}">
                <a16:creationId xmlns:a16="http://schemas.microsoft.com/office/drawing/2014/main" id="{EFC53B12-D7C7-A38B-28CD-CB73A785A0D6}"/>
              </a:ext>
            </a:extLst>
          </p:cNvPr>
          <p:cNvSpPr>
            <a:spLocks noGrp="1"/>
          </p:cNvSpPr>
          <p:nvPr>
            <p:ph idx="1"/>
          </p:nvPr>
        </p:nvSpPr>
        <p:spPr>
          <a:xfrm>
            <a:off x="593271" y="1409989"/>
            <a:ext cx="10515600" cy="4351338"/>
          </a:xfrm>
        </p:spPr>
        <p:txBody>
          <a:bodyPr numCol="2"/>
          <a:lstStyle/>
          <a:p>
            <a:pPr lvl="0"/>
            <a:r>
              <a:rPr lang="en-US" sz="2400" dirty="0"/>
              <a:t>Signs and Symptoms: chest, jaw, arm, back, and neck pain. Shortness of breath, feeling of impending doom, sweating, dizziness, lightheadedness</a:t>
            </a:r>
          </a:p>
          <a:p>
            <a:pPr lvl="0"/>
            <a:r>
              <a:rPr lang="en-US" sz="2400" dirty="0"/>
              <a:t>Treatment: If the patient has no allergy to the medication, have them chew four 81 mg of chewable baby aspirin and note the time given.  Nitroglycerin may be given if the patient has a prescription and is carrying it.</a:t>
            </a:r>
          </a:p>
          <a:p>
            <a:pPr lvl="0"/>
            <a:r>
              <a:rPr lang="en-US" sz="2400" dirty="0"/>
              <a:t>Call emergency services ASAP</a:t>
            </a:r>
          </a:p>
          <a:p>
            <a:pPr lvl="0"/>
            <a:r>
              <a:rPr lang="en-US" sz="2400" dirty="0"/>
              <a:t>If you must transport the patient somewhere, medical personnel can get to them, try to limit their exertion</a:t>
            </a:r>
          </a:p>
          <a:p>
            <a:endParaRPr lang="en-US" dirty="0"/>
          </a:p>
        </p:txBody>
      </p:sp>
      <p:pic>
        <p:nvPicPr>
          <p:cNvPr id="6" name="Picture 5" descr="A person holding a person's chest&#10;&#10;Description automatically generated">
            <a:extLst>
              <a:ext uri="{FF2B5EF4-FFF2-40B4-BE49-F238E27FC236}">
                <a16:creationId xmlns:a16="http://schemas.microsoft.com/office/drawing/2014/main" id="{0815A845-2E52-E8BD-07EE-DF5612B71A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3989" y="2735552"/>
            <a:ext cx="4384902" cy="29179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317888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E80186-9AE8-E002-71B9-74144978E5DC}"/>
              </a:ext>
            </a:extLst>
          </p:cNvPr>
          <p:cNvPicPr>
            <a:picLocks noChangeAspect="1"/>
          </p:cNvPicPr>
          <p:nvPr/>
        </p:nvPicPr>
        <p:blipFill>
          <a:blip r:embed="rId2"/>
          <a:stretch>
            <a:fillRect/>
          </a:stretch>
        </p:blipFill>
        <p:spPr>
          <a:xfrm>
            <a:off x="6400801" y="476772"/>
            <a:ext cx="5335712" cy="59044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a:extLst>
              <a:ext uri="{FF2B5EF4-FFF2-40B4-BE49-F238E27FC236}">
                <a16:creationId xmlns:a16="http://schemas.microsoft.com/office/drawing/2014/main" id="{D9D76BD6-7DD9-D2BD-4B02-00FF269A8661}"/>
              </a:ext>
            </a:extLst>
          </p:cNvPr>
          <p:cNvSpPr txBox="1"/>
          <p:nvPr/>
        </p:nvSpPr>
        <p:spPr>
          <a:xfrm>
            <a:off x="571500" y="628650"/>
            <a:ext cx="5335712" cy="5632311"/>
          </a:xfrm>
          <a:prstGeom prst="rect">
            <a:avLst/>
          </a:prstGeom>
          <a:noFill/>
        </p:spPr>
        <p:txBody>
          <a:bodyPr wrap="square" rtlCol="0">
            <a:spAutoFit/>
          </a:bodyPr>
          <a:lstStyle/>
          <a:p>
            <a:r>
              <a:rPr lang="en-US" sz="3200" dirty="0"/>
              <a:t>Stroke</a:t>
            </a:r>
          </a:p>
          <a:p>
            <a:pPr marL="457200" indent="-457200">
              <a:buFont typeface="Arial" panose="020B0604020202020204" pitchFamily="34" charset="0"/>
              <a:buChar char="•"/>
            </a:pPr>
            <a:r>
              <a:rPr lang="en-US" sz="3200" dirty="0"/>
              <a:t> </a:t>
            </a:r>
            <a:r>
              <a:rPr lang="en-US" sz="2400" dirty="0"/>
              <a:t>Signs and Symptoms: Difficulty walking, coordination changes, vision changes, slurred speech, vertigo, balance issues, swallowing issues, mental confusion, facial drooping, inability to talk, difficulty finding words, words not making sense.</a:t>
            </a:r>
          </a:p>
          <a:p>
            <a:pPr marL="342900" indent="-342900">
              <a:buFont typeface="Arial" panose="020B0604020202020204" pitchFamily="34" charset="0"/>
              <a:buChar char="•"/>
            </a:pPr>
            <a:r>
              <a:rPr lang="en-US" sz="2400" dirty="0"/>
              <a:t>Note last time they were well (normal self). Need to get help ASAP call 911</a:t>
            </a:r>
          </a:p>
          <a:p>
            <a:pPr marL="342900" indent="-342900">
              <a:buFont typeface="Arial" panose="020B0604020202020204" pitchFamily="34" charset="0"/>
              <a:buChar char="•"/>
            </a:pPr>
            <a:endParaRPr lang="en-US" sz="2400" dirty="0"/>
          </a:p>
          <a:p>
            <a:endParaRPr lang="en-US" sz="3200" dirty="0"/>
          </a:p>
        </p:txBody>
      </p:sp>
    </p:spTree>
    <p:extLst>
      <p:ext uri="{BB962C8B-B14F-4D97-AF65-F5344CB8AC3E}">
        <p14:creationId xmlns:p14="http://schemas.microsoft.com/office/powerpoint/2010/main" val="25478606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6D5AA-DBAB-51FE-9A13-F1E241AD32EC}"/>
              </a:ext>
            </a:extLst>
          </p:cNvPr>
          <p:cNvSpPr>
            <a:spLocks noGrp="1"/>
          </p:cNvSpPr>
          <p:nvPr>
            <p:ph type="title"/>
          </p:nvPr>
        </p:nvSpPr>
        <p:spPr/>
        <p:txBody>
          <a:bodyPr/>
          <a:lstStyle/>
          <a:p>
            <a:r>
              <a:rPr lang="en-US"/>
              <a:t>Shortness of breath </a:t>
            </a:r>
            <a:br>
              <a:rPr lang="en-US"/>
            </a:br>
            <a:endParaRPr lang="en-US" dirty="0"/>
          </a:p>
        </p:txBody>
      </p:sp>
      <p:sp>
        <p:nvSpPr>
          <p:cNvPr id="3" name="Content Placeholder 2">
            <a:extLst>
              <a:ext uri="{FF2B5EF4-FFF2-40B4-BE49-F238E27FC236}">
                <a16:creationId xmlns:a16="http://schemas.microsoft.com/office/drawing/2014/main" id="{935F42A8-720F-8E41-E3F1-CD0627B18BD0}"/>
              </a:ext>
            </a:extLst>
          </p:cNvPr>
          <p:cNvSpPr>
            <a:spLocks noGrp="1"/>
          </p:cNvSpPr>
          <p:nvPr>
            <p:ph idx="1"/>
          </p:nvPr>
        </p:nvSpPr>
        <p:spPr>
          <a:xfrm>
            <a:off x="461048" y="1253331"/>
            <a:ext cx="10515600" cy="4351338"/>
          </a:xfrm>
        </p:spPr>
        <p:txBody>
          <a:bodyPr numCol="2">
            <a:normAutofit fontScale="92500" lnSpcReduction="10000"/>
          </a:bodyPr>
          <a:lstStyle/>
          <a:p>
            <a:r>
              <a:rPr lang="en-US" dirty="0"/>
              <a:t>Asthma: shortness of breath, tripod breathing, wheezing. </a:t>
            </a:r>
          </a:p>
          <a:p>
            <a:r>
              <a:rPr lang="en-US" dirty="0"/>
              <a:t>They need their inhaler. Read the label. The medication should be albuterol or ipratropium bromide; if anything, else, it’s not a rescue inhaler. They can use this as often as needed until the asthma attack is gone.</a:t>
            </a:r>
          </a:p>
          <a:p>
            <a:endParaRPr lang="en-US" dirty="0"/>
          </a:p>
          <a:p>
            <a:endParaRPr lang="en-US" dirty="0"/>
          </a:p>
          <a:p>
            <a:r>
              <a:rPr lang="en-US" dirty="0"/>
              <a:t>Hyperventilation: Rapid shallow breathing, stress or anxiety induced. </a:t>
            </a:r>
          </a:p>
          <a:p>
            <a:r>
              <a:rPr lang="en-US" dirty="0"/>
              <a:t>Prolonged hyperventilation causes face and hand tingling and carpopedal spams (t-rex hands) </a:t>
            </a:r>
          </a:p>
          <a:p>
            <a:r>
              <a:rPr lang="en-US" dirty="0"/>
              <a:t>Have them slow their breathing down calm them down. Have them breathe in through their nose out through their mouth </a:t>
            </a:r>
          </a:p>
          <a:p>
            <a:endParaRPr lang="en-US" dirty="0"/>
          </a:p>
        </p:txBody>
      </p:sp>
      <p:pic>
        <p:nvPicPr>
          <p:cNvPr id="5" name="Picture 4" descr="A person in a blue shirt holding a red inhaler&#10;&#10;Description automatically generated">
            <a:extLst>
              <a:ext uri="{FF2B5EF4-FFF2-40B4-BE49-F238E27FC236}">
                <a16:creationId xmlns:a16="http://schemas.microsoft.com/office/drawing/2014/main" id="{987751AB-3824-DA75-EB0D-6FC824339C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9824" y="4144263"/>
            <a:ext cx="3135518" cy="23486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156432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FA8152-12C4-5729-CA4A-421A18EDE80A}"/>
              </a:ext>
            </a:extLst>
          </p:cNvPr>
          <p:cNvSpPr txBox="1"/>
          <p:nvPr/>
        </p:nvSpPr>
        <p:spPr>
          <a:xfrm>
            <a:off x="342900" y="533400"/>
            <a:ext cx="9639300" cy="5509200"/>
          </a:xfrm>
          <a:prstGeom prst="rect">
            <a:avLst/>
          </a:prstGeom>
          <a:noFill/>
        </p:spPr>
        <p:txBody>
          <a:bodyPr wrap="square">
            <a:spAutoFit/>
          </a:bodyPr>
          <a:lstStyle/>
          <a:p>
            <a:r>
              <a:rPr lang="en-US" sz="3200" dirty="0"/>
              <a:t>Anaphylaxis </a:t>
            </a:r>
          </a:p>
          <a:p>
            <a:r>
              <a:rPr lang="en-US" sz="2000" dirty="0"/>
              <a:t>You can have anaphylactic reactions to: </a:t>
            </a:r>
          </a:p>
          <a:p>
            <a:r>
              <a:rPr lang="en-US" sz="2000" dirty="0"/>
              <a:t>Particular foods</a:t>
            </a:r>
          </a:p>
          <a:p>
            <a:r>
              <a:rPr lang="en-US" sz="2000" dirty="0"/>
              <a:t>Medications</a:t>
            </a:r>
          </a:p>
          <a:p>
            <a:r>
              <a:rPr lang="en-US" sz="2000" dirty="0"/>
              <a:t>Latex</a:t>
            </a:r>
          </a:p>
          <a:p>
            <a:r>
              <a:rPr lang="en-US" sz="2000" dirty="0"/>
              <a:t>Insect stings</a:t>
            </a:r>
          </a:p>
          <a:p>
            <a:r>
              <a:rPr lang="en-US" sz="2000" dirty="0"/>
              <a:t>To help confirm the diagnosis:</a:t>
            </a:r>
          </a:p>
          <a:p>
            <a:r>
              <a:rPr lang="en-US" sz="2000" dirty="0"/>
              <a:t>You might be tested for allergies with skin or blood tests to help determine your trigger.</a:t>
            </a:r>
          </a:p>
          <a:p>
            <a:r>
              <a:rPr lang="en-US" sz="2000" dirty="0"/>
              <a:t>Treatment:</a:t>
            </a:r>
          </a:p>
          <a:p>
            <a:r>
              <a:rPr lang="en-US" sz="2000" dirty="0"/>
              <a:t>During an anaphylactic attack, you might receive cardiopulmonary resuscitation (CPR) if you stop breathing or your heart stops beating. You might also be given medications, including:</a:t>
            </a:r>
          </a:p>
          <a:p>
            <a:r>
              <a:rPr lang="en-US" sz="2000" dirty="0"/>
              <a:t>Epinephrine (adrenaline) to reduce the body's allergic response</a:t>
            </a:r>
          </a:p>
          <a:p>
            <a:r>
              <a:rPr lang="en-US" sz="2000" dirty="0"/>
              <a:t>Oxygen to help you breathe</a:t>
            </a:r>
          </a:p>
          <a:p>
            <a:r>
              <a:rPr lang="en-US" sz="2000" dirty="0"/>
              <a:t>Intravenous (IV) antihistamines and cortisone to reduce inflammation of the air passages and improve breathing</a:t>
            </a:r>
          </a:p>
          <a:p>
            <a:r>
              <a:rPr lang="en-US" sz="2000" dirty="0"/>
              <a:t>A beta-agonist (such as albuterol) to relieve breathing symptoms</a:t>
            </a:r>
          </a:p>
        </p:txBody>
      </p:sp>
      <p:pic>
        <p:nvPicPr>
          <p:cNvPr id="6" name="Picture 5" descr="A close up of a tube&#10;&#10;Description automatically generated">
            <a:extLst>
              <a:ext uri="{FF2B5EF4-FFF2-40B4-BE49-F238E27FC236}">
                <a16:creationId xmlns:a16="http://schemas.microsoft.com/office/drawing/2014/main" id="{111E8309-0EB3-3B70-B29C-E46B597591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0988" y="163265"/>
            <a:ext cx="3802423" cy="25303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952309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181C7-A614-2794-553D-9A2DF56A7537}"/>
              </a:ext>
            </a:extLst>
          </p:cNvPr>
          <p:cNvSpPr>
            <a:spLocks noGrp="1"/>
          </p:cNvSpPr>
          <p:nvPr>
            <p:ph type="title"/>
          </p:nvPr>
        </p:nvSpPr>
        <p:spPr/>
        <p:txBody>
          <a:bodyPr/>
          <a:lstStyle/>
          <a:p>
            <a:r>
              <a:rPr lang="en-US" dirty="0"/>
              <a:t>Seizures</a:t>
            </a:r>
          </a:p>
        </p:txBody>
      </p:sp>
      <p:sp>
        <p:nvSpPr>
          <p:cNvPr id="3" name="Content Placeholder 2">
            <a:extLst>
              <a:ext uri="{FF2B5EF4-FFF2-40B4-BE49-F238E27FC236}">
                <a16:creationId xmlns:a16="http://schemas.microsoft.com/office/drawing/2014/main" id="{FC7BEE35-F648-91A7-2340-0E96FC7C72F4}"/>
              </a:ext>
            </a:extLst>
          </p:cNvPr>
          <p:cNvSpPr>
            <a:spLocks noGrp="1"/>
          </p:cNvSpPr>
          <p:nvPr>
            <p:ph idx="1"/>
          </p:nvPr>
        </p:nvSpPr>
        <p:spPr>
          <a:xfrm>
            <a:off x="838200" y="1354667"/>
            <a:ext cx="10515600" cy="5138208"/>
          </a:xfrm>
        </p:spPr>
        <p:txBody>
          <a:bodyPr numCol="2">
            <a:normAutofit/>
          </a:bodyPr>
          <a:lstStyle/>
          <a:p>
            <a:pPr marL="0" indent="0">
              <a:buNone/>
            </a:pPr>
            <a:r>
              <a:rPr lang="en-US" sz="2000" dirty="0"/>
              <a:t>DO</a:t>
            </a:r>
          </a:p>
          <a:p>
            <a:r>
              <a:rPr lang="en-US" sz="2000" dirty="0"/>
              <a:t>Do move objects and/or furniture away from the person having a seizure so that they don’t injure themselves.</a:t>
            </a:r>
          </a:p>
          <a:p>
            <a:r>
              <a:rPr lang="en-US" sz="2000" dirty="0"/>
              <a:t>Do time the seizure and call for emergency help if the seizure lasts more than 5 minutes, if there are repeated seizures, or if the person is injured or has difficulty breathing.</a:t>
            </a:r>
          </a:p>
          <a:p>
            <a:r>
              <a:rPr lang="en-US" sz="2000" dirty="0"/>
              <a:t>Do make the individual comfortable when the seizure stops.</a:t>
            </a:r>
          </a:p>
          <a:p>
            <a:r>
              <a:rPr lang="en-US" sz="2000" dirty="0"/>
              <a:t>Do consider turning the person on their side after the seizure during the period of recovery.</a:t>
            </a:r>
          </a:p>
          <a:p>
            <a:r>
              <a:rPr lang="en-US" sz="2000" dirty="0"/>
              <a:t>Do expect to find that the person who has had the seizure will be confused and tired afterwards</a:t>
            </a:r>
          </a:p>
          <a:p>
            <a:pPr marL="0" indent="0">
              <a:buNone/>
            </a:pPr>
            <a:r>
              <a:rPr lang="en-US" sz="2000" dirty="0"/>
              <a:t>DO NOT</a:t>
            </a:r>
          </a:p>
          <a:p>
            <a:r>
              <a:rPr lang="en-US" sz="2000" dirty="0"/>
              <a:t>Do NOT try to hold someone down when they’re having a seizure.</a:t>
            </a:r>
          </a:p>
          <a:p>
            <a:r>
              <a:rPr lang="en-US" sz="2000" dirty="0"/>
              <a:t>Do NOT (and I mean NEVER) try to put anything in the mouth of someone having a seizure. (Some think you should put an object like a ruler in the mouth to stop the person having a seizure from biting their tongue, but it’s more likely that you’ll get bitten or they’ll bite a piece off the object and choke on it.)</a:t>
            </a:r>
          </a:p>
          <a:p>
            <a:endParaRPr lang="en-US" sz="2000" dirty="0"/>
          </a:p>
        </p:txBody>
      </p:sp>
    </p:spTree>
    <p:extLst>
      <p:ext uri="{BB962C8B-B14F-4D97-AF65-F5344CB8AC3E}">
        <p14:creationId xmlns:p14="http://schemas.microsoft.com/office/powerpoint/2010/main" val="39081616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6F491F-6BB9-F5FC-D1D7-6FDDE38944A6}"/>
              </a:ext>
            </a:extLst>
          </p:cNvPr>
          <p:cNvSpPr txBox="1"/>
          <p:nvPr/>
        </p:nvSpPr>
        <p:spPr>
          <a:xfrm>
            <a:off x="1004047" y="824753"/>
            <a:ext cx="10578353" cy="2400657"/>
          </a:xfrm>
          <a:prstGeom prst="rect">
            <a:avLst/>
          </a:prstGeom>
          <a:noFill/>
        </p:spPr>
        <p:txBody>
          <a:bodyPr wrap="square" rtlCol="0">
            <a:spAutoFit/>
          </a:bodyPr>
          <a:lstStyle/>
          <a:p>
            <a:r>
              <a:rPr lang="en-US" sz="3600" dirty="0"/>
              <a:t>The first thing you do is a primary assessment. What could kill your patient in the next 5-10 minutes?</a:t>
            </a:r>
          </a:p>
          <a:p>
            <a:endParaRPr lang="en-US" sz="2000" dirty="0"/>
          </a:p>
          <a:p>
            <a:r>
              <a:rPr lang="en-US" sz="2000" dirty="0"/>
              <a:t>Our goal is to treat that problem before we assess further.</a:t>
            </a:r>
          </a:p>
          <a:p>
            <a:pPr marL="342900" indent="-342900">
              <a:buFont typeface="Arial" panose="020B0604020202020204" pitchFamily="34" charset="0"/>
              <a:buChar char="•"/>
            </a:pPr>
            <a:r>
              <a:rPr lang="en-US" sz="2000" dirty="0"/>
              <a:t>Is this patient a trauma patient or a medical patient?</a:t>
            </a:r>
          </a:p>
          <a:p>
            <a:pPr marL="342900" indent="-342900">
              <a:buFont typeface="Arial" panose="020B0604020202020204" pitchFamily="34" charset="0"/>
              <a:buChar char="•"/>
            </a:pPr>
            <a:endParaRPr lang="en-US" dirty="0"/>
          </a:p>
        </p:txBody>
      </p:sp>
      <p:sp>
        <p:nvSpPr>
          <p:cNvPr id="3" name="TextBox 2">
            <a:extLst>
              <a:ext uri="{FF2B5EF4-FFF2-40B4-BE49-F238E27FC236}">
                <a16:creationId xmlns:a16="http://schemas.microsoft.com/office/drawing/2014/main" id="{62B28AD5-6C2C-AA2C-335F-2FD8916A60F2}"/>
              </a:ext>
            </a:extLst>
          </p:cNvPr>
          <p:cNvSpPr txBox="1"/>
          <p:nvPr/>
        </p:nvSpPr>
        <p:spPr>
          <a:xfrm>
            <a:off x="1004047" y="3065929"/>
            <a:ext cx="10381129" cy="4647426"/>
          </a:xfrm>
          <a:prstGeom prst="rect">
            <a:avLst/>
          </a:prstGeom>
          <a:noFill/>
        </p:spPr>
        <p:txBody>
          <a:bodyPr wrap="square" numCol="2" rtlCol="0">
            <a:spAutoFit/>
          </a:bodyPr>
          <a:lstStyle/>
          <a:p>
            <a:r>
              <a:rPr lang="en-US" sz="2000" dirty="0"/>
              <a:t>Trauma think:</a:t>
            </a:r>
          </a:p>
          <a:p>
            <a:pPr marL="285750" indent="-285750">
              <a:buFont typeface="Arial" panose="020B0604020202020204" pitchFamily="34" charset="0"/>
              <a:buChar char="•"/>
            </a:pPr>
            <a:r>
              <a:rPr lang="en-US" sz="2000" dirty="0"/>
              <a:t>Injury</a:t>
            </a:r>
          </a:p>
          <a:p>
            <a:pPr marL="285750" indent="-285750">
              <a:buFont typeface="Arial" panose="020B0604020202020204" pitchFamily="34" charset="0"/>
              <a:buChar char="•"/>
            </a:pPr>
            <a:r>
              <a:rPr lang="en-US" sz="2000" dirty="0"/>
              <a:t>Broken bones</a:t>
            </a:r>
          </a:p>
          <a:p>
            <a:pPr marL="285750" indent="-285750">
              <a:buFont typeface="Arial" panose="020B0604020202020204" pitchFamily="34" charset="0"/>
              <a:buChar char="•"/>
            </a:pPr>
            <a:r>
              <a:rPr lang="en-US" sz="2000" dirty="0"/>
              <a:t>Bleeding cuts/wounds</a:t>
            </a:r>
          </a:p>
          <a:p>
            <a:pPr marL="285750" indent="-285750">
              <a:buFont typeface="Arial" panose="020B0604020202020204" pitchFamily="34" charset="0"/>
              <a:buChar char="•"/>
            </a:pPr>
            <a:r>
              <a:rPr lang="en-US" sz="2000" dirty="0"/>
              <a:t>Etc.</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sz="2000" dirty="0"/>
              <a:t>Medical think:</a:t>
            </a:r>
          </a:p>
          <a:p>
            <a:pPr marL="285750" indent="-285750">
              <a:buFont typeface="Arial" panose="020B0604020202020204" pitchFamily="34" charset="0"/>
              <a:buChar char="•"/>
            </a:pPr>
            <a:r>
              <a:rPr lang="en-US" sz="2000" dirty="0"/>
              <a:t>Illness</a:t>
            </a:r>
          </a:p>
          <a:p>
            <a:pPr marL="285750" indent="-285750">
              <a:buFont typeface="Arial" panose="020B0604020202020204" pitchFamily="34" charset="0"/>
              <a:buChar char="•"/>
            </a:pPr>
            <a:r>
              <a:rPr lang="en-US" sz="2000" dirty="0"/>
              <a:t>Heart attacks</a:t>
            </a:r>
          </a:p>
          <a:p>
            <a:pPr marL="285750" indent="-285750">
              <a:buFont typeface="Arial" panose="020B0604020202020204" pitchFamily="34" charset="0"/>
              <a:buChar char="•"/>
            </a:pPr>
            <a:r>
              <a:rPr lang="en-US" sz="2000" dirty="0"/>
              <a:t>Strokes </a:t>
            </a:r>
          </a:p>
          <a:p>
            <a:pPr marL="285750" indent="-285750">
              <a:buFont typeface="Arial" panose="020B0604020202020204" pitchFamily="34" charset="0"/>
              <a:buChar char="•"/>
            </a:pPr>
            <a:r>
              <a:rPr lang="en-US" sz="2000" dirty="0"/>
              <a:t>Anaphylaxis</a:t>
            </a:r>
          </a:p>
          <a:p>
            <a:pPr marL="285750" indent="-285750">
              <a:buFont typeface="Arial" panose="020B0604020202020204" pitchFamily="34" charset="0"/>
              <a:buChar char="•"/>
            </a:pPr>
            <a:r>
              <a:rPr lang="en-US" sz="2000" dirty="0"/>
              <a:t>Asthma </a:t>
            </a:r>
          </a:p>
          <a:p>
            <a:pPr marL="285750" indent="-285750">
              <a:buFont typeface="Arial" panose="020B0604020202020204" pitchFamily="34" charset="0"/>
              <a:buChar char="•"/>
            </a:pPr>
            <a:r>
              <a:rPr lang="en-US" sz="2000" dirty="0"/>
              <a:t>Etc. </a:t>
            </a:r>
          </a:p>
          <a:p>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4" name="TextBox 3">
            <a:extLst>
              <a:ext uri="{FF2B5EF4-FFF2-40B4-BE49-F238E27FC236}">
                <a16:creationId xmlns:a16="http://schemas.microsoft.com/office/drawing/2014/main" id="{10C34FAF-A0B1-D1F3-A007-DB2203E4C407}"/>
              </a:ext>
            </a:extLst>
          </p:cNvPr>
          <p:cNvSpPr txBox="1"/>
          <p:nvPr/>
        </p:nvSpPr>
        <p:spPr>
          <a:xfrm>
            <a:off x="806823" y="5389642"/>
            <a:ext cx="10004612" cy="400110"/>
          </a:xfrm>
          <a:prstGeom prst="rect">
            <a:avLst/>
          </a:prstGeom>
          <a:noFill/>
        </p:spPr>
        <p:txBody>
          <a:bodyPr wrap="square" rtlCol="0">
            <a:spAutoFit/>
          </a:bodyPr>
          <a:lstStyle/>
          <a:p>
            <a:r>
              <a:rPr lang="en-US" sz="2000" dirty="0"/>
              <a:t>QUICKLY assess your scene to help figure out what’s going on</a:t>
            </a:r>
            <a:r>
              <a:rPr lang="en-US" dirty="0"/>
              <a:t>. </a:t>
            </a:r>
          </a:p>
        </p:txBody>
      </p:sp>
    </p:spTree>
    <p:extLst>
      <p:ext uri="{BB962C8B-B14F-4D97-AF65-F5344CB8AC3E}">
        <p14:creationId xmlns:p14="http://schemas.microsoft.com/office/powerpoint/2010/main" val="10705269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D67C7-435B-968E-4B89-1586563C9915}"/>
              </a:ext>
            </a:extLst>
          </p:cNvPr>
          <p:cNvSpPr>
            <a:spLocks noGrp="1"/>
          </p:cNvSpPr>
          <p:nvPr>
            <p:ph type="title"/>
          </p:nvPr>
        </p:nvSpPr>
        <p:spPr/>
        <p:txBody>
          <a:bodyPr/>
          <a:lstStyle/>
          <a:p>
            <a:r>
              <a:rPr lang="en-US" dirty="0"/>
              <a:t>Acute abdomen </a:t>
            </a:r>
          </a:p>
        </p:txBody>
      </p:sp>
      <p:sp>
        <p:nvSpPr>
          <p:cNvPr id="3" name="Content Placeholder 2">
            <a:extLst>
              <a:ext uri="{FF2B5EF4-FFF2-40B4-BE49-F238E27FC236}">
                <a16:creationId xmlns:a16="http://schemas.microsoft.com/office/drawing/2014/main" id="{BF648822-644A-2394-2C99-AE1533960E51}"/>
              </a:ext>
            </a:extLst>
          </p:cNvPr>
          <p:cNvSpPr>
            <a:spLocks noGrp="1"/>
          </p:cNvSpPr>
          <p:nvPr>
            <p:ph idx="1"/>
          </p:nvPr>
        </p:nvSpPr>
        <p:spPr/>
        <p:txBody>
          <a:bodyPr numCol="2"/>
          <a:lstStyle/>
          <a:p>
            <a:r>
              <a:rPr lang="en-US" dirty="0"/>
              <a:t>Acute means something that happening right now. </a:t>
            </a:r>
          </a:p>
          <a:p>
            <a:r>
              <a:rPr lang="en-US" dirty="0"/>
              <a:t>Nausea, vomiting, diarrhea, constipation</a:t>
            </a:r>
          </a:p>
          <a:p>
            <a:r>
              <a:rPr lang="en-US" dirty="0"/>
              <a:t>Appendicitis </a:t>
            </a:r>
          </a:p>
          <a:p>
            <a:r>
              <a:rPr lang="en-US" dirty="0"/>
              <a:t>Ectopic pregnancy </a:t>
            </a:r>
          </a:p>
          <a:p>
            <a:endParaRPr lang="en-US" dirty="0"/>
          </a:p>
          <a:p>
            <a:pPr>
              <a:buFont typeface="Wingdings" panose="05000000000000000000" pitchFamily="2" charset="2"/>
              <a:buChar char="v"/>
            </a:pPr>
            <a:r>
              <a:rPr lang="en-US" dirty="0"/>
              <a:t>Stay hydrated, eat, and do the best that you can </a:t>
            </a:r>
          </a:p>
          <a:p>
            <a:endParaRPr lang="en-US" dirty="0"/>
          </a:p>
          <a:p>
            <a:endParaRPr lang="en-US" dirty="0"/>
          </a:p>
          <a:p>
            <a:endParaRPr lang="en-US" dirty="0"/>
          </a:p>
        </p:txBody>
      </p:sp>
      <p:pic>
        <p:nvPicPr>
          <p:cNvPr id="5" name="Picture 4" descr="A box of pills&#10;&#10;Description automatically generated">
            <a:extLst>
              <a:ext uri="{FF2B5EF4-FFF2-40B4-BE49-F238E27FC236}">
                <a16:creationId xmlns:a16="http://schemas.microsoft.com/office/drawing/2014/main" id="{E020656B-37E5-0077-56BF-600A7FBCDB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8164" y="865909"/>
            <a:ext cx="2563091" cy="25630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descr="A box of pink and yellow chewable tablets&#10;&#10;Description automatically generated">
            <a:extLst>
              <a:ext uri="{FF2B5EF4-FFF2-40B4-BE49-F238E27FC236}">
                <a16:creationId xmlns:a16="http://schemas.microsoft.com/office/drawing/2014/main" id="{C7DA450A-17BF-C01A-AC2D-10963A5F14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0675" y="3848966"/>
            <a:ext cx="2143125" cy="21431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630931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1013C-4A45-EB5E-4615-D81306848538}"/>
              </a:ext>
            </a:extLst>
          </p:cNvPr>
          <p:cNvSpPr>
            <a:spLocks noGrp="1"/>
          </p:cNvSpPr>
          <p:nvPr>
            <p:ph type="title"/>
          </p:nvPr>
        </p:nvSpPr>
        <p:spPr/>
        <p:txBody>
          <a:bodyPr/>
          <a:lstStyle/>
          <a:p>
            <a:r>
              <a:rPr lang="en-US" dirty="0"/>
              <a:t>Dehydration </a:t>
            </a:r>
          </a:p>
        </p:txBody>
      </p:sp>
      <p:sp>
        <p:nvSpPr>
          <p:cNvPr id="3" name="Content Placeholder 2">
            <a:extLst>
              <a:ext uri="{FF2B5EF4-FFF2-40B4-BE49-F238E27FC236}">
                <a16:creationId xmlns:a16="http://schemas.microsoft.com/office/drawing/2014/main" id="{06C2E0EB-2D46-86E1-9700-69628592807F}"/>
              </a:ext>
            </a:extLst>
          </p:cNvPr>
          <p:cNvSpPr>
            <a:spLocks noGrp="1"/>
          </p:cNvSpPr>
          <p:nvPr>
            <p:ph idx="1"/>
          </p:nvPr>
        </p:nvSpPr>
        <p:spPr>
          <a:xfrm>
            <a:off x="561975" y="1825625"/>
            <a:ext cx="11068050" cy="4667250"/>
          </a:xfrm>
        </p:spPr>
        <p:txBody>
          <a:bodyPr numCol="2">
            <a:normAutofit fontScale="70000" lnSpcReduction="20000"/>
          </a:bodyPr>
          <a:lstStyle/>
          <a:p>
            <a:pPr marL="0" indent="0">
              <a:buNone/>
            </a:pPr>
            <a:r>
              <a:rPr lang="en-US" dirty="0"/>
              <a:t>Dehydration occurs when your body loses more fluid than you take in. When the normal water content of your body is reduced, it upsets the balance of minerals (salts and sugar) in your body, which affects the way it functions.</a:t>
            </a:r>
          </a:p>
          <a:p>
            <a:pPr marL="0" indent="0">
              <a:buNone/>
            </a:pPr>
            <a:endParaRPr lang="en-US" dirty="0"/>
          </a:p>
          <a:p>
            <a:pPr marL="0" indent="0">
              <a:buNone/>
            </a:pPr>
            <a:r>
              <a:rPr lang="en-US" dirty="0"/>
              <a:t>Some of the early warning signs of dehydration include:</a:t>
            </a:r>
          </a:p>
          <a:p>
            <a:pPr marL="0" indent="0">
              <a:buNone/>
            </a:pPr>
            <a:r>
              <a:rPr lang="en-US" dirty="0"/>
              <a:t>• feeling thirsty and lightheaded</a:t>
            </a:r>
          </a:p>
          <a:p>
            <a:pPr marL="0" indent="0">
              <a:buNone/>
            </a:pPr>
            <a:r>
              <a:rPr lang="en-US" dirty="0"/>
              <a:t>• a dry mouth</a:t>
            </a:r>
          </a:p>
          <a:p>
            <a:pPr marL="0" indent="0">
              <a:buNone/>
            </a:pPr>
            <a:r>
              <a:rPr lang="en-US" dirty="0"/>
              <a:t>• tiredness</a:t>
            </a:r>
          </a:p>
          <a:p>
            <a:pPr marL="0" indent="0">
              <a:buNone/>
            </a:pPr>
            <a:r>
              <a:rPr lang="en-US" dirty="0"/>
              <a:t>• having dark colored, strong-smelling urine</a:t>
            </a:r>
          </a:p>
          <a:p>
            <a:pPr marL="0" indent="0">
              <a:buNone/>
            </a:pPr>
            <a:r>
              <a:rPr lang="en-US" dirty="0"/>
              <a:t>• passing urine less often than usual</a:t>
            </a:r>
          </a:p>
          <a:p>
            <a:pPr marL="0" indent="0">
              <a:buNone/>
            </a:pPr>
            <a:endParaRPr lang="en-US" dirty="0"/>
          </a:p>
          <a:p>
            <a:pPr marL="0" indent="0">
              <a:buNone/>
            </a:pPr>
            <a:endParaRPr lang="en-US" dirty="0"/>
          </a:p>
          <a:p>
            <a:pPr marL="0" indent="0">
              <a:buNone/>
            </a:pPr>
            <a:r>
              <a:rPr lang="en-US" dirty="0"/>
              <a:t>A baby may be dehydrated if they:</a:t>
            </a:r>
          </a:p>
          <a:p>
            <a:pPr marL="0" indent="0">
              <a:buNone/>
            </a:pPr>
            <a:r>
              <a:rPr lang="en-US" dirty="0"/>
              <a:t>• have a sunken soft spot (fontanelle) on their head</a:t>
            </a:r>
          </a:p>
          <a:p>
            <a:pPr marL="0" indent="0">
              <a:buNone/>
            </a:pPr>
            <a:r>
              <a:rPr lang="en-US" dirty="0"/>
              <a:t>• have few or no tears when they cry</a:t>
            </a:r>
          </a:p>
          <a:p>
            <a:pPr marL="0" indent="0">
              <a:buNone/>
            </a:pPr>
            <a:r>
              <a:rPr lang="en-US" dirty="0"/>
              <a:t>• have fewer wet diapers</a:t>
            </a:r>
          </a:p>
          <a:p>
            <a:pPr marL="0" indent="0">
              <a:buNone/>
            </a:pPr>
            <a:r>
              <a:rPr lang="en-US" dirty="0"/>
              <a:t>• are drowsy</a:t>
            </a:r>
          </a:p>
          <a:p>
            <a:pPr marL="0" indent="0">
              <a:buNone/>
            </a:pPr>
            <a:endParaRPr lang="en-US" dirty="0"/>
          </a:p>
          <a:p>
            <a:pPr marL="0" indent="0">
              <a:buNone/>
            </a:pPr>
            <a:r>
              <a:rPr lang="en-US" dirty="0"/>
              <a:t>The best prevention is to drink when you are thirsty and don’t overuse electrolyte drinks </a:t>
            </a:r>
          </a:p>
          <a:p>
            <a:pPr marL="0" indent="0">
              <a:buNone/>
            </a:pPr>
            <a:r>
              <a:rPr lang="en-US" dirty="0"/>
              <a:t>The fastest way to cure dehydration is to drink fluids, particularly those that contain electrolytes, such as sports drinks or oral rehydration solutions. People unable to drink properly due to medical conditions may require IV hydration for faster results. </a:t>
            </a:r>
          </a:p>
          <a:p>
            <a:pPr marL="0" indent="0">
              <a:buNone/>
            </a:pPr>
            <a:endParaRPr lang="en-US" dirty="0"/>
          </a:p>
        </p:txBody>
      </p:sp>
    </p:spTree>
    <p:extLst>
      <p:ext uri="{BB962C8B-B14F-4D97-AF65-F5344CB8AC3E}">
        <p14:creationId xmlns:p14="http://schemas.microsoft.com/office/powerpoint/2010/main" val="13921993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14250-10FE-B186-6611-048FDBCD87F9}"/>
              </a:ext>
            </a:extLst>
          </p:cNvPr>
          <p:cNvSpPr>
            <a:spLocks noGrp="1"/>
          </p:cNvSpPr>
          <p:nvPr>
            <p:ph type="title"/>
          </p:nvPr>
        </p:nvSpPr>
        <p:spPr/>
        <p:txBody>
          <a:bodyPr/>
          <a:lstStyle/>
          <a:p>
            <a:r>
              <a:rPr lang="en-US" dirty="0"/>
              <a:t>Electrolyte products</a:t>
            </a:r>
          </a:p>
        </p:txBody>
      </p:sp>
      <p:pic>
        <p:nvPicPr>
          <p:cNvPr id="4" name="Content Placeholder 3" descr="A black bag with colorful powder&#10;&#10;Description automatically generated">
            <a:extLst>
              <a:ext uri="{FF2B5EF4-FFF2-40B4-BE49-F238E27FC236}">
                <a16:creationId xmlns:a16="http://schemas.microsoft.com/office/drawing/2014/main" id="{C4A6957A-DC2D-84B5-3FA6-0A60DD4E3C0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48638" y="2015331"/>
            <a:ext cx="3262312" cy="32623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A9E1205E-CE7E-A02B-0221-7B0822A22416}"/>
              </a:ext>
            </a:extLst>
          </p:cNvPr>
          <p:cNvPicPr>
            <a:picLocks noChangeAspect="1"/>
          </p:cNvPicPr>
          <p:nvPr/>
        </p:nvPicPr>
        <p:blipFill>
          <a:blip r:embed="rId3"/>
          <a:stretch>
            <a:fillRect/>
          </a:stretch>
        </p:blipFill>
        <p:spPr>
          <a:xfrm>
            <a:off x="781050" y="2015331"/>
            <a:ext cx="3407707" cy="34077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descr="A group of tubes of liquid multiplier&#10;&#10;Description automatically generated">
            <a:extLst>
              <a:ext uri="{FF2B5EF4-FFF2-40B4-BE49-F238E27FC236}">
                <a16:creationId xmlns:a16="http://schemas.microsoft.com/office/drawing/2014/main" id="{AE93C98F-31C3-8C6E-A28B-B51CC2042D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5878" y="3078769"/>
            <a:ext cx="3149606" cy="30926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085431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0361F4-1056-16D8-D299-46C0F3E3C506}"/>
              </a:ext>
            </a:extLst>
          </p:cNvPr>
          <p:cNvPicPr>
            <a:picLocks noChangeAspect="1"/>
          </p:cNvPicPr>
          <p:nvPr/>
        </p:nvPicPr>
        <p:blipFill>
          <a:blip r:embed="rId2"/>
          <a:stretch>
            <a:fillRect/>
          </a:stretch>
        </p:blipFill>
        <p:spPr>
          <a:xfrm>
            <a:off x="285751" y="1899636"/>
            <a:ext cx="5381620" cy="34322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4" name="TextBox 1">
            <a:extLst>
              <a:ext uri="{FF2B5EF4-FFF2-40B4-BE49-F238E27FC236}">
                <a16:creationId xmlns:a16="http://schemas.microsoft.com/office/drawing/2014/main" id="{2378C410-A1A4-FD81-74FA-5D61FD800AD8}"/>
              </a:ext>
            </a:extLst>
          </p:cNvPr>
          <p:cNvGraphicFramePr/>
          <p:nvPr>
            <p:extLst>
              <p:ext uri="{D42A27DB-BD31-4B8C-83A1-F6EECF244321}">
                <p14:modId xmlns:p14="http://schemas.microsoft.com/office/powerpoint/2010/main" val="866695128"/>
              </p:ext>
            </p:extLst>
          </p:nvPr>
        </p:nvGraphicFramePr>
        <p:xfrm>
          <a:off x="5848350" y="421222"/>
          <a:ext cx="6240916" cy="58462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187536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AE86C65F-FA84-DEE3-86C5-67B4730639A5}"/>
              </a:ext>
            </a:extLst>
          </p:cNvPr>
          <p:cNvGraphicFramePr/>
          <p:nvPr>
            <p:extLst>
              <p:ext uri="{D42A27DB-BD31-4B8C-83A1-F6EECF244321}">
                <p14:modId xmlns:p14="http://schemas.microsoft.com/office/powerpoint/2010/main" val="3713095397"/>
              </p:ext>
            </p:extLst>
          </p:nvPr>
        </p:nvGraphicFramePr>
        <p:xfrm>
          <a:off x="3657600" y="493183"/>
          <a:ext cx="9169400" cy="58716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A group of red and blue pictograms&#10;&#10;Description automatically generated">
            <a:extLst>
              <a:ext uri="{FF2B5EF4-FFF2-40B4-BE49-F238E27FC236}">
                <a16:creationId xmlns:a16="http://schemas.microsoft.com/office/drawing/2014/main" id="{8BED2F4F-15D9-2587-A406-7E218D0EA2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2222" y="2152650"/>
            <a:ext cx="4624103" cy="31384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927503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687B6-9E91-A4F9-4217-B2DBDE607021}"/>
              </a:ext>
            </a:extLst>
          </p:cNvPr>
          <p:cNvSpPr>
            <a:spLocks noGrp="1"/>
          </p:cNvSpPr>
          <p:nvPr>
            <p:ph type="title"/>
          </p:nvPr>
        </p:nvSpPr>
        <p:spPr>
          <a:xfrm>
            <a:off x="838200" y="0"/>
            <a:ext cx="10515600" cy="1325563"/>
          </a:xfrm>
        </p:spPr>
        <p:txBody>
          <a:bodyPr/>
          <a:lstStyle/>
          <a:p>
            <a:r>
              <a:rPr lang="en-US" dirty="0"/>
              <a:t>Frost bite</a:t>
            </a:r>
          </a:p>
        </p:txBody>
      </p:sp>
      <p:sp>
        <p:nvSpPr>
          <p:cNvPr id="3" name="Content Placeholder 2">
            <a:extLst>
              <a:ext uri="{FF2B5EF4-FFF2-40B4-BE49-F238E27FC236}">
                <a16:creationId xmlns:a16="http://schemas.microsoft.com/office/drawing/2014/main" id="{642B061C-6165-D32F-D5C3-177887983C1D}"/>
              </a:ext>
            </a:extLst>
          </p:cNvPr>
          <p:cNvSpPr>
            <a:spLocks noGrp="1"/>
          </p:cNvSpPr>
          <p:nvPr>
            <p:ph idx="1"/>
          </p:nvPr>
        </p:nvSpPr>
        <p:spPr>
          <a:xfrm>
            <a:off x="542430" y="830155"/>
            <a:ext cx="10515600" cy="5662720"/>
          </a:xfrm>
        </p:spPr>
        <p:txBody>
          <a:bodyPr numCol="2">
            <a:normAutofit/>
          </a:bodyPr>
          <a:lstStyle/>
          <a:p>
            <a:pPr marL="22860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a:p>
            <a:pPr marL="3429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ea typeface="+mn-ea"/>
                <a:cs typeface="+mn-cs"/>
              </a:rPr>
              <a:t>Be aware of the weather forecasts </a:t>
            </a:r>
          </a:p>
          <a:p>
            <a:pPr marL="3429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ea typeface="+mn-ea"/>
                <a:cs typeface="+mn-cs"/>
              </a:rPr>
              <a:t>Signs and symptoms: Cold skin, prickling feeling, numbness, Skin color changes, hard waxy looking skin, clumsiness, joints or muscle stiffness, blistering after rewarming</a:t>
            </a:r>
          </a:p>
          <a:p>
            <a:pPr marL="342900" marR="0" lvl="0" indent="-228600"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ea typeface="+mn-ea"/>
                <a:cs typeface="+mn-cs"/>
              </a:rPr>
              <a:t>Try and cover exposed areas rewarm (hot hands), emergency blanket, shelter, remove wet clothing, pain reliever.</a:t>
            </a:r>
          </a:p>
          <a:p>
            <a:pPr marL="0" marR="0" lvl="0" indent="-228600"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ea typeface="+mn-ea"/>
              <a:cs typeface="+mn-cs"/>
            </a:endParaRPr>
          </a:p>
          <a:p>
            <a:pPr marL="0" marR="0" lvl="0" indent="0" algn="ctr" defTabSz="914400" rtl="0" eaLnBrk="1" fontAlgn="auto" latinLnBrk="0" hangingPunct="1">
              <a:lnSpc>
                <a:spcPct val="90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ea typeface="+mn-ea"/>
                <a:cs typeface="+mn-cs"/>
              </a:rPr>
              <a:t>Frostnip/mild frost bite:</a:t>
            </a:r>
            <a:endParaRPr kumimoji="0" lang="en-US" sz="1800" b="0" i="0" u="none" strike="noStrike" kern="1200" cap="none" spc="0" normalizeH="0" baseline="0" noProof="0" dirty="0">
              <a:ln>
                <a:noFill/>
              </a:ln>
              <a:solidFill>
                <a:prstClr val="black"/>
              </a:solidFill>
              <a:effectLst/>
              <a:uLnTx/>
              <a:uFillTx/>
              <a:ea typeface="+mn-ea"/>
              <a:cs typeface="+mn-cs"/>
            </a:endParaRPr>
          </a:p>
          <a:p>
            <a:pPr marL="3429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ea typeface="+mn-ea"/>
                <a:cs typeface="+mn-cs"/>
              </a:rPr>
              <a:t>Not permanent damage, rewarm and be aware of exposed skin</a:t>
            </a:r>
          </a:p>
          <a:p>
            <a:pPr marL="114300" marR="0" lvl="0" indent="0" algn="l" defTabSz="914400" rtl="0" eaLnBrk="1" fontAlgn="auto" latinLnBrk="0" hangingPunct="1">
              <a:lnSpc>
                <a:spcPct val="90000"/>
              </a:lnSpc>
              <a:spcBef>
                <a:spcPts val="0"/>
              </a:spcBef>
              <a:spcAft>
                <a:spcPts val="0"/>
              </a:spcAft>
              <a:buClrTx/>
              <a:buSz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a:p>
            <a:pPr marL="114300" lvl="0" indent="0" algn="ctr">
              <a:spcBef>
                <a:spcPts val="0"/>
              </a:spcBef>
              <a:buNone/>
              <a:defRPr/>
            </a:pPr>
            <a:r>
              <a:rPr lang="en-US" sz="1800" b="1" dirty="0">
                <a:solidFill>
                  <a:prstClr val="black"/>
                </a:solidFill>
              </a:rPr>
              <a:t>Superficial frostbite:</a:t>
            </a:r>
            <a:endParaRPr lang="en-US" sz="1800" dirty="0">
              <a:solidFill>
                <a:prstClr val="black"/>
              </a:solidFill>
            </a:endParaRPr>
          </a:p>
          <a:p>
            <a:pPr marL="342900" lvl="0">
              <a:spcBef>
                <a:spcPts val="0"/>
              </a:spcBef>
              <a:defRPr/>
            </a:pPr>
            <a:r>
              <a:rPr lang="en-US" sz="1800" dirty="0">
                <a:solidFill>
                  <a:prstClr val="black"/>
                </a:solidFill>
              </a:rPr>
              <a:t>Skin is affected; may notice changes in skin color, may feel warm or burning sensation, swelling, and blisters 12-36 hours after rewarming. </a:t>
            </a:r>
          </a:p>
          <a:p>
            <a:pPr marL="3429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ea typeface="+mn-ea"/>
              <a:cs typeface="+mn-cs"/>
            </a:endParaRPr>
          </a:p>
          <a:p>
            <a:pPr marL="3429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ea typeface="+mn-ea"/>
              <a:cs typeface="+mn-cs"/>
            </a:endParaRPr>
          </a:p>
          <a:p>
            <a:pPr marL="114300" marR="0" lvl="0" indent="0" algn="ctr" defTabSz="914400"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ea typeface="+mn-ea"/>
                <a:cs typeface="+mn-cs"/>
              </a:rPr>
              <a:t>Severe Frostbite:</a:t>
            </a:r>
            <a:endParaRPr kumimoji="0" lang="en-US" sz="1800" b="0" i="0" u="none" strike="noStrike" kern="1200" cap="none" spc="0" normalizeH="0" baseline="0" noProof="0" dirty="0">
              <a:ln>
                <a:noFill/>
              </a:ln>
              <a:solidFill>
                <a:prstClr val="black"/>
              </a:solidFill>
              <a:effectLst/>
              <a:uLnTx/>
              <a:uFillTx/>
              <a:ea typeface="+mn-ea"/>
              <a:cs typeface="+mn-cs"/>
            </a:endParaRPr>
          </a:p>
          <a:p>
            <a:pPr marL="342900" marR="0" lvl="0" indent="-228600"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ea typeface="+mn-ea"/>
                <a:cs typeface="+mn-cs"/>
              </a:rPr>
              <a:t>All layers and tissues affected, blue or white coloring to skin, all loss of sensation including cold, pain, discomfort in the area, joints or muscles may stop working, 24-48 hours large blisters will appear, tissue turns hard and black as tissue dies.</a:t>
            </a:r>
          </a:p>
          <a:p>
            <a:endParaRPr lang="en-US" dirty="0"/>
          </a:p>
        </p:txBody>
      </p:sp>
      <p:pic>
        <p:nvPicPr>
          <p:cNvPr id="9" name="Picture 8" descr="A close-up of a hand&#10;&#10;Description automatically generated">
            <a:extLst>
              <a:ext uri="{FF2B5EF4-FFF2-40B4-BE49-F238E27FC236}">
                <a16:creationId xmlns:a16="http://schemas.microsoft.com/office/drawing/2014/main" id="{7A96E8BE-146F-31A0-A9AD-A9C61312F7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9236" y="3661514"/>
            <a:ext cx="2143125" cy="21431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descr="A close up of feet with blood on toes&#10;&#10;Description automatically generated">
            <a:extLst>
              <a:ext uri="{FF2B5EF4-FFF2-40B4-BE49-F238E27FC236}">
                <a16:creationId xmlns:a16="http://schemas.microsoft.com/office/drawing/2014/main" id="{9D2C6F0B-033E-B9FA-06E0-876C719D32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3265" y="2599477"/>
            <a:ext cx="2152650" cy="21240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3944507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8C7750-0E15-37EE-22A8-A5242E913700}"/>
              </a:ext>
            </a:extLst>
          </p:cNvPr>
          <p:cNvSpPr txBox="1"/>
          <p:nvPr/>
        </p:nvSpPr>
        <p:spPr>
          <a:xfrm>
            <a:off x="571500" y="776452"/>
            <a:ext cx="6096000" cy="2246769"/>
          </a:xfrm>
          <a:prstGeom prst="rect">
            <a:avLst/>
          </a:prstGeom>
          <a:noFill/>
        </p:spPr>
        <p:txBody>
          <a:bodyPr wrap="square">
            <a:spAutoFit/>
          </a:bodyPr>
          <a:lstStyle/>
          <a:p>
            <a:r>
              <a:rPr lang="en-US" sz="2000" dirty="0"/>
              <a:t>You may have heard the popular saying, "Leaves of three, let them be." When you encounter the oil from any part of these plants, you'll likely develop small bumps, itchy skin, redness, hives, or fluid-filled blisters. That can happen from five hours to 15 days after contact, but most commonly it occurs eight to 48 hours after.</a:t>
            </a:r>
          </a:p>
        </p:txBody>
      </p:sp>
      <p:sp>
        <p:nvSpPr>
          <p:cNvPr id="5" name="TextBox 4">
            <a:extLst>
              <a:ext uri="{FF2B5EF4-FFF2-40B4-BE49-F238E27FC236}">
                <a16:creationId xmlns:a16="http://schemas.microsoft.com/office/drawing/2014/main" id="{7894C838-5F27-C185-5EA3-3B613FCC2DDA}"/>
              </a:ext>
            </a:extLst>
          </p:cNvPr>
          <p:cNvSpPr txBox="1"/>
          <p:nvPr/>
        </p:nvSpPr>
        <p:spPr>
          <a:xfrm>
            <a:off x="571500" y="3002134"/>
            <a:ext cx="3147220" cy="3785652"/>
          </a:xfrm>
          <a:prstGeom prst="rect">
            <a:avLst/>
          </a:prstGeom>
          <a:noFill/>
        </p:spPr>
        <p:txBody>
          <a:bodyPr wrap="square">
            <a:spAutoFit/>
          </a:bodyPr>
          <a:lstStyle/>
          <a:p>
            <a:r>
              <a:rPr lang="en-US" sz="2000" dirty="0"/>
              <a:t>Treating poison ivy, oak, sumac, and wild parsnip contact: If you've been exposed, wash the affected skin with rubbing alcohol and then with water. Wait to use soap until you've done this because it will move the oils around your body. Finally, take a shower with soap and water</a:t>
            </a:r>
            <a:r>
              <a:rPr lang="en-US" dirty="0"/>
              <a:t>.</a:t>
            </a:r>
          </a:p>
        </p:txBody>
      </p:sp>
      <p:pic>
        <p:nvPicPr>
          <p:cNvPr id="6" name="Picture 5">
            <a:extLst>
              <a:ext uri="{FF2B5EF4-FFF2-40B4-BE49-F238E27FC236}">
                <a16:creationId xmlns:a16="http://schemas.microsoft.com/office/drawing/2014/main" id="{61AE40F4-BAFA-A5E7-8EAF-56C4D1158639}"/>
              </a:ext>
            </a:extLst>
          </p:cNvPr>
          <p:cNvPicPr>
            <a:picLocks noChangeAspect="1"/>
          </p:cNvPicPr>
          <p:nvPr/>
        </p:nvPicPr>
        <p:blipFill>
          <a:blip r:embed="rId2"/>
          <a:stretch>
            <a:fillRect/>
          </a:stretch>
        </p:blipFill>
        <p:spPr>
          <a:xfrm>
            <a:off x="4109735" y="3915678"/>
            <a:ext cx="3972530" cy="25842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descr="A close up of a plant&#10;&#10;Description automatically generated">
            <a:extLst>
              <a:ext uri="{FF2B5EF4-FFF2-40B4-BE49-F238E27FC236}">
                <a16:creationId xmlns:a16="http://schemas.microsoft.com/office/drawing/2014/main" id="{71E6C682-95B0-1A98-6319-B189CBE17F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7083" y="270464"/>
            <a:ext cx="3823867" cy="21413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descr="A close-up of a product&#10;&#10;Description automatically generated">
            <a:extLst>
              <a:ext uri="{FF2B5EF4-FFF2-40B4-BE49-F238E27FC236}">
                <a16:creationId xmlns:a16="http://schemas.microsoft.com/office/drawing/2014/main" id="{7CB670C9-7740-2C3F-0762-D53314D61D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3280" y="3002134"/>
            <a:ext cx="3429000" cy="3429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id="{DA0084B3-453F-2C11-26DD-1A550C3C7CEB}"/>
              </a:ext>
            </a:extLst>
          </p:cNvPr>
          <p:cNvSpPr txBox="1"/>
          <p:nvPr/>
        </p:nvSpPr>
        <p:spPr>
          <a:xfrm>
            <a:off x="571500" y="358067"/>
            <a:ext cx="5524500" cy="461665"/>
          </a:xfrm>
          <a:prstGeom prst="rect">
            <a:avLst/>
          </a:prstGeom>
          <a:noFill/>
        </p:spPr>
        <p:txBody>
          <a:bodyPr wrap="square" rtlCol="0">
            <a:spAutoFit/>
          </a:bodyPr>
          <a:lstStyle/>
          <a:p>
            <a:r>
              <a:rPr lang="en-US" sz="2400" dirty="0"/>
              <a:t>Plant toxins:</a:t>
            </a:r>
          </a:p>
        </p:txBody>
      </p:sp>
    </p:spTree>
    <p:extLst>
      <p:ext uri="{BB962C8B-B14F-4D97-AF65-F5344CB8AC3E}">
        <p14:creationId xmlns:p14="http://schemas.microsoft.com/office/powerpoint/2010/main" val="22267317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AAE7C7-CEDF-757A-4B79-DF9BF0A32C90}"/>
              </a:ext>
            </a:extLst>
          </p:cNvPr>
          <p:cNvSpPr txBox="1"/>
          <p:nvPr/>
        </p:nvSpPr>
        <p:spPr>
          <a:xfrm>
            <a:off x="496389" y="713031"/>
            <a:ext cx="6426925" cy="5610510"/>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effectLst/>
                <a:uLnTx/>
                <a:uFillTx/>
                <a:ea typeface="+mn-ea"/>
                <a:cs typeface="+mn-cs"/>
              </a:rPr>
              <a:t>Ticks</a:t>
            </a:r>
            <a:endParaRPr kumimoji="0" lang="en-US" sz="4800" b="0" i="0" u="none" strike="noStrike" kern="1200" cap="none" spc="0" normalizeH="0" baseline="0" noProof="0" dirty="0">
              <a:ln>
                <a:noFill/>
              </a:ln>
              <a:effectLst/>
              <a:uLnTx/>
              <a:uFillTx/>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ea typeface="+mn-ea"/>
                <a:cs typeface="+mn-cs"/>
              </a:rPr>
              <a:t>Ticks can attach as you brush past grass and plants. Ticks don't always carry diseases, and most bites are not serious. But they can carry diseases including Lyme disease and Rocky Mountain spotted fever.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effectLst/>
              <a:uLnTx/>
              <a:uFillTx/>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ea typeface="+mn-ea"/>
                <a:cs typeface="+mn-cs"/>
              </a:rPr>
              <a:t>Once a tick latches onto skin, it often moves to the warm, moist armpits and groin, feeding on blood and passing on any disease it carries. A tick bite can also trigger an allergic reaction. If you have a tick, it is important to remove it properly.</a:t>
            </a:r>
          </a:p>
          <a:p>
            <a:pPr marR="0" lvl="0" algn="l" defTabSz="914400" rtl="0" eaLnBrk="1" fontAlgn="auto" latinLnBrk="0" hangingPunct="1">
              <a:lnSpc>
                <a:spcPct val="90000"/>
              </a:lnSpc>
              <a:spcBef>
                <a:spcPts val="1000"/>
              </a:spcBef>
              <a:spcAft>
                <a:spcPts val="0"/>
              </a:spcAft>
              <a:buClrTx/>
              <a:buSzTx/>
              <a:tabLst/>
              <a:defRPr/>
            </a:pPr>
            <a:endParaRPr kumimoji="0" lang="en-US" sz="2000" b="0" i="0" u="none" strike="noStrike" kern="1200" cap="none" spc="0" normalizeH="0" baseline="0" noProof="0" dirty="0">
              <a:ln>
                <a:noFill/>
              </a:ln>
              <a:effectLst/>
              <a:uLnTx/>
              <a:uFillTx/>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ea typeface="+mn-ea"/>
                <a:cs typeface="+mn-cs"/>
              </a:rPr>
              <a:t> To prevent tick bites, keep your arms, legs, and head covered when outdoors. Use tick repellant with DEET on skin or clothing, or products with permethrin on clothing. Check for ticks after spending time in grassy or wooded areas.</a:t>
            </a:r>
          </a:p>
        </p:txBody>
      </p:sp>
      <p:pic>
        <p:nvPicPr>
          <p:cNvPr id="5" name="Picture 4" descr="A group of ticks on a person's skin&#10;&#10;Description automatically generated">
            <a:extLst>
              <a:ext uri="{FF2B5EF4-FFF2-40B4-BE49-F238E27FC236}">
                <a16:creationId xmlns:a16="http://schemas.microsoft.com/office/drawing/2014/main" id="{C2D1F8E8-50A8-4408-7892-9D25BDF2BD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8917" y="993751"/>
            <a:ext cx="4766032" cy="31797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a:extLst>
              <a:ext uri="{FF2B5EF4-FFF2-40B4-BE49-F238E27FC236}">
                <a16:creationId xmlns:a16="http://schemas.microsoft.com/office/drawing/2014/main" id="{49B5D878-35DC-A14E-F7D3-CFDE12D6E2EA}"/>
              </a:ext>
            </a:extLst>
          </p:cNvPr>
          <p:cNvSpPr txBox="1"/>
          <p:nvPr/>
        </p:nvSpPr>
        <p:spPr>
          <a:xfrm>
            <a:off x="7197634" y="5088025"/>
            <a:ext cx="4637315" cy="646331"/>
          </a:xfrm>
          <a:prstGeom prst="rect">
            <a:avLst/>
          </a:prstGeom>
          <a:noFill/>
        </p:spPr>
        <p:txBody>
          <a:bodyPr wrap="square" rtlCol="0">
            <a:spAutoFit/>
          </a:bodyPr>
          <a:lstStyle/>
          <a:p>
            <a:r>
              <a:rPr lang="en-US" dirty="0"/>
              <a:t>Little know fact: It usually takes 24-48 hours for a tick to transmit disease </a:t>
            </a:r>
          </a:p>
        </p:txBody>
      </p:sp>
    </p:spTree>
    <p:extLst>
      <p:ext uri="{BB962C8B-B14F-4D97-AF65-F5344CB8AC3E}">
        <p14:creationId xmlns:p14="http://schemas.microsoft.com/office/powerpoint/2010/main" val="42138253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90A7C7-7805-0F38-4263-1330AFF5FC06}"/>
              </a:ext>
            </a:extLst>
          </p:cNvPr>
          <p:cNvSpPr txBox="1"/>
          <p:nvPr/>
        </p:nvSpPr>
        <p:spPr>
          <a:xfrm>
            <a:off x="239630" y="1355746"/>
            <a:ext cx="3157945" cy="2862322"/>
          </a:xfrm>
          <a:prstGeom prst="rect">
            <a:avLst/>
          </a:prstGeom>
          <a:noFill/>
        </p:spPr>
        <p:txBody>
          <a:bodyPr wrap="square">
            <a:spAutoFit/>
          </a:bodyPr>
          <a:lstStyle/>
          <a:p>
            <a:r>
              <a:rPr lang="en-US" dirty="0"/>
              <a:t>Wood piles and tree stumps are common places to find them. They are long-legged and glossy black, with a distinctive orange, red, or yellow "hourglass" shape on their underside. These spiders are roughly 1/3 inch wide and 1 1/2 inches long, counting their long legs. </a:t>
            </a:r>
          </a:p>
        </p:txBody>
      </p:sp>
      <p:sp>
        <p:nvSpPr>
          <p:cNvPr id="5" name="TextBox 4">
            <a:extLst>
              <a:ext uri="{FF2B5EF4-FFF2-40B4-BE49-F238E27FC236}">
                <a16:creationId xmlns:a16="http://schemas.microsoft.com/office/drawing/2014/main" id="{3F4E6959-2288-9E82-2562-DF4925839D32}"/>
              </a:ext>
            </a:extLst>
          </p:cNvPr>
          <p:cNvSpPr txBox="1"/>
          <p:nvPr/>
        </p:nvSpPr>
        <p:spPr>
          <a:xfrm>
            <a:off x="3125290" y="3735977"/>
            <a:ext cx="4398917" cy="2862322"/>
          </a:xfrm>
          <a:prstGeom prst="rect">
            <a:avLst/>
          </a:prstGeom>
          <a:noFill/>
        </p:spPr>
        <p:txBody>
          <a:bodyPr wrap="square">
            <a:spAutoFit/>
          </a:bodyPr>
          <a:lstStyle/>
          <a:p>
            <a:r>
              <a:rPr lang="en-US" dirty="0"/>
              <a:t>Black widow spider bites may cause stabbing pain in the bite area, but they can also be painless. Look for one or two red fang marks, redness, tenderness, and a nodule at the bite site. Severe muscle cramps, difficulty breathing, nausea, vomiting, seizure, and a rise in blood pressure may follow soon after. Care for this is palliative and working towards evacuation, these bites aren’t usually fatal. </a:t>
            </a:r>
          </a:p>
        </p:txBody>
      </p:sp>
      <p:pic>
        <p:nvPicPr>
          <p:cNvPr id="6" name="Picture 5">
            <a:extLst>
              <a:ext uri="{FF2B5EF4-FFF2-40B4-BE49-F238E27FC236}">
                <a16:creationId xmlns:a16="http://schemas.microsoft.com/office/drawing/2014/main" id="{66634F0C-D473-77DD-052F-922925199B26}"/>
              </a:ext>
            </a:extLst>
          </p:cNvPr>
          <p:cNvPicPr>
            <a:picLocks noChangeAspect="1"/>
          </p:cNvPicPr>
          <p:nvPr/>
        </p:nvPicPr>
        <p:blipFill>
          <a:blip r:embed="rId2"/>
          <a:stretch>
            <a:fillRect/>
          </a:stretch>
        </p:blipFill>
        <p:spPr>
          <a:xfrm>
            <a:off x="6331698" y="-13841"/>
            <a:ext cx="3517697" cy="3005588"/>
          </a:xfrm>
          <a:prstGeom prst="rect">
            <a:avLst/>
          </a:prstGeom>
        </p:spPr>
      </p:pic>
      <p:pic>
        <p:nvPicPr>
          <p:cNvPr id="7" name="Picture 6">
            <a:extLst>
              <a:ext uri="{FF2B5EF4-FFF2-40B4-BE49-F238E27FC236}">
                <a16:creationId xmlns:a16="http://schemas.microsoft.com/office/drawing/2014/main" id="{1FA3AB67-A733-B162-62D5-31DFF003D0F2}"/>
              </a:ext>
            </a:extLst>
          </p:cNvPr>
          <p:cNvPicPr>
            <a:picLocks noChangeAspect="1"/>
          </p:cNvPicPr>
          <p:nvPr/>
        </p:nvPicPr>
        <p:blipFill>
          <a:blip r:embed="rId3"/>
          <a:stretch>
            <a:fillRect/>
          </a:stretch>
        </p:blipFill>
        <p:spPr>
          <a:xfrm>
            <a:off x="7900044" y="2724554"/>
            <a:ext cx="4291956" cy="4133446"/>
          </a:xfrm>
          <a:prstGeom prst="rect">
            <a:avLst/>
          </a:prstGeom>
        </p:spPr>
      </p:pic>
      <p:pic>
        <p:nvPicPr>
          <p:cNvPr id="9" name="Graphic 8" descr="Cobweb with solid fill">
            <a:extLst>
              <a:ext uri="{FF2B5EF4-FFF2-40B4-BE49-F238E27FC236}">
                <a16:creationId xmlns:a16="http://schemas.microsoft.com/office/drawing/2014/main" id="{91E10F9D-7340-E0E7-5131-1C19B2AF600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0"/>
            <a:ext cx="1254034" cy="1254034"/>
          </a:xfrm>
          <a:prstGeom prst="rect">
            <a:avLst/>
          </a:prstGeom>
        </p:spPr>
      </p:pic>
      <p:sp>
        <p:nvSpPr>
          <p:cNvPr id="10" name="TextBox 9">
            <a:extLst>
              <a:ext uri="{FF2B5EF4-FFF2-40B4-BE49-F238E27FC236}">
                <a16:creationId xmlns:a16="http://schemas.microsoft.com/office/drawing/2014/main" id="{661AE33A-7EB1-CC24-7188-13C085636917}"/>
              </a:ext>
            </a:extLst>
          </p:cNvPr>
          <p:cNvSpPr txBox="1"/>
          <p:nvPr/>
        </p:nvSpPr>
        <p:spPr>
          <a:xfrm>
            <a:off x="1137651" y="367185"/>
            <a:ext cx="4841400" cy="707886"/>
          </a:xfrm>
          <a:prstGeom prst="rect">
            <a:avLst/>
          </a:prstGeom>
          <a:noFill/>
        </p:spPr>
        <p:txBody>
          <a:bodyPr wrap="square" rtlCol="0">
            <a:spAutoFit/>
          </a:bodyPr>
          <a:lstStyle/>
          <a:p>
            <a:r>
              <a:rPr lang="en-US" sz="4000" dirty="0"/>
              <a:t>Black widow spiders </a:t>
            </a:r>
          </a:p>
        </p:txBody>
      </p:sp>
    </p:spTree>
    <p:extLst>
      <p:ext uri="{BB962C8B-B14F-4D97-AF65-F5344CB8AC3E}">
        <p14:creationId xmlns:p14="http://schemas.microsoft.com/office/powerpoint/2010/main" val="3393385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F6B5F9-6764-5B10-B99C-F14EBAFA4DCD}"/>
              </a:ext>
            </a:extLst>
          </p:cNvPr>
          <p:cNvSpPr txBox="1"/>
          <p:nvPr/>
        </p:nvSpPr>
        <p:spPr>
          <a:xfrm>
            <a:off x="460466" y="1493911"/>
            <a:ext cx="4786671" cy="1477328"/>
          </a:xfrm>
          <a:prstGeom prst="rect">
            <a:avLst/>
          </a:prstGeom>
          <a:noFill/>
        </p:spPr>
        <p:txBody>
          <a:bodyPr wrap="square">
            <a:spAutoFit/>
          </a:bodyPr>
          <a:lstStyle/>
          <a:p>
            <a:r>
              <a:rPr lang="en-US" dirty="0"/>
              <a:t>The largest and most dangerous species of hornet in the world. It’s nicknamed “murder hornet”. This black and yellow-orange striped hornet doesn’t usually bother people or pets. But it can sting dozens of times if threatened.</a:t>
            </a:r>
          </a:p>
        </p:txBody>
      </p:sp>
      <p:sp>
        <p:nvSpPr>
          <p:cNvPr id="5" name="TextBox 4">
            <a:extLst>
              <a:ext uri="{FF2B5EF4-FFF2-40B4-BE49-F238E27FC236}">
                <a16:creationId xmlns:a16="http://schemas.microsoft.com/office/drawing/2014/main" id="{B4E1CE44-9909-784B-05B3-CB7A20C0AE0E}"/>
              </a:ext>
            </a:extLst>
          </p:cNvPr>
          <p:cNvSpPr txBox="1"/>
          <p:nvPr/>
        </p:nvSpPr>
        <p:spPr>
          <a:xfrm>
            <a:off x="460466" y="3226505"/>
            <a:ext cx="4490357" cy="2862322"/>
          </a:xfrm>
          <a:prstGeom prst="rect">
            <a:avLst/>
          </a:prstGeom>
          <a:noFill/>
        </p:spPr>
        <p:txBody>
          <a:bodyPr wrap="square">
            <a:spAutoFit/>
          </a:bodyPr>
          <a:lstStyle/>
          <a:p>
            <a:r>
              <a:rPr lang="en-US" dirty="0"/>
              <a:t>Its stinger is a quarter-inch long and tough enough to pierce protective beekeeper wear. Venom from an Asian giant hornet is more toxic than from a domestic bee or wasp. A sting may feel like a hot nail. The venom can be serious or even deadly if you’re allergic. Walk away calmly if you spot the hornets. Put ice on the area right away if you’re stung. Get medical care if you’re stung multiple times</a:t>
            </a:r>
          </a:p>
        </p:txBody>
      </p:sp>
      <p:pic>
        <p:nvPicPr>
          <p:cNvPr id="6" name="Picture 5">
            <a:extLst>
              <a:ext uri="{FF2B5EF4-FFF2-40B4-BE49-F238E27FC236}">
                <a16:creationId xmlns:a16="http://schemas.microsoft.com/office/drawing/2014/main" id="{8B853BA8-BA7E-7088-F0B2-6822290855FF}"/>
              </a:ext>
            </a:extLst>
          </p:cNvPr>
          <p:cNvPicPr>
            <a:picLocks noChangeAspect="1"/>
          </p:cNvPicPr>
          <p:nvPr/>
        </p:nvPicPr>
        <p:blipFill>
          <a:blip r:embed="rId2"/>
          <a:stretch>
            <a:fillRect/>
          </a:stretch>
        </p:blipFill>
        <p:spPr>
          <a:xfrm>
            <a:off x="6096000" y="444137"/>
            <a:ext cx="5121084" cy="5127180"/>
          </a:xfrm>
          <a:prstGeom prst="rect">
            <a:avLst/>
          </a:prstGeom>
        </p:spPr>
      </p:pic>
      <p:sp>
        <p:nvSpPr>
          <p:cNvPr id="7" name="TextBox 6">
            <a:extLst>
              <a:ext uri="{FF2B5EF4-FFF2-40B4-BE49-F238E27FC236}">
                <a16:creationId xmlns:a16="http://schemas.microsoft.com/office/drawing/2014/main" id="{79068E79-BC47-0FA6-843F-3DDC8750AE58}"/>
              </a:ext>
            </a:extLst>
          </p:cNvPr>
          <p:cNvSpPr txBox="1"/>
          <p:nvPr/>
        </p:nvSpPr>
        <p:spPr>
          <a:xfrm>
            <a:off x="574765" y="444137"/>
            <a:ext cx="4545875" cy="707886"/>
          </a:xfrm>
          <a:prstGeom prst="rect">
            <a:avLst/>
          </a:prstGeom>
          <a:noFill/>
        </p:spPr>
        <p:txBody>
          <a:bodyPr wrap="square" rtlCol="0">
            <a:spAutoFit/>
          </a:bodyPr>
          <a:lstStyle/>
          <a:p>
            <a:r>
              <a:rPr lang="en-US" sz="4000" dirty="0"/>
              <a:t>Asian giant hornet</a:t>
            </a:r>
          </a:p>
        </p:txBody>
      </p:sp>
    </p:spTree>
    <p:extLst>
      <p:ext uri="{BB962C8B-B14F-4D97-AF65-F5344CB8AC3E}">
        <p14:creationId xmlns:p14="http://schemas.microsoft.com/office/powerpoint/2010/main" val="2305176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1D171-5AD8-0AE4-CE75-89AD41EE64BA}"/>
              </a:ext>
            </a:extLst>
          </p:cNvPr>
          <p:cNvSpPr>
            <a:spLocks noGrp="1"/>
          </p:cNvSpPr>
          <p:nvPr>
            <p:ph type="title"/>
          </p:nvPr>
        </p:nvSpPr>
        <p:spPr/>
        <p:txBody>
          <a:bodyPr/>
          <a:lstStyle/>
          <a:p>
            <a:r>
              <a:rPr lang="en-US" dirty="0"/>
              <a:t>Assessment tools</a:t>
            </a:r>
          </a:p>
        </p:txBody>
      </p:sp>
      <p:graphicFrame>
        <p:nvGraphicFramePr>
          <p:cNvPr id="5" name="Content Placeholder 2">
            <a:extLst>
              <a:ext uri="{FF2B5EF4-FFF2-40B4-BE49-F238E27FC236}">
                <a16:creationId xmlns:a16="http://schemas.microsoft.com/office/drawing/2014/main" id="{AAF26685-9796-B5E0-0BEC-01DCD0846EEE}"/>
              </a:ext>
            </a:extLst>
          </p:cNvPr>
          <p:cNvGraphicFramePr>
            <a:graphicFrameLocks noGrp="1"/>
          </p:cNvGraphicFramePr>
          <p:nvPr>
            <p:ph idx="1"/>
            <p:extLst>
              <p:ext uri="{D42A27DB-BD31-4B8C-83A1-F6EECF244321}">
                <p14:modId xmlns:p14="http://schemas.microsoft.com/office/powerpoint/2010/main" val="2880327691"/>
              </p:ext>
            </p:extLst>
          </p:nvPr>
        </p:nvGraphicFramePr>
        <p:xfrm>
          <a:off x="727363" y="1119044"/>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210633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9F5A9AB-B3B4-268D-305C-658EF9E1196C}"/>
              </a:ext>
            </a:extLst>
          </p:cNvPr>
          <p:cNvPicPr>
            <a:picLocks noChangeAspect="1"/>
          </p:cNvPicPr>
          <p:nvPr/>
        </p:nvPicPr>
        <p:blipFill>
          <a:blip r:embed="rId2"/>
          <a:stretch>
            <a:fillRect/>
          </a:stretch>
        </p:blipFill>
        <p:spPr>
          <a:xfrm>
            <a:off x="0" y="0"/>
            <a:ext cx="12181172" cy="6858000"/>
          </a:xfrm>
          <a:prstGeom prst="rect">
            <a:avLst/>
          </a:prstGeom>
        </p:spPr>
      </p:pic>
      <p:sp>
        <p:nvSpPr>
          <p:cNvPr id="3" name="TextBox 2">
            <a:extLst>
              <a:ext uri="{FF2B5EF4-FFF2-40B4-BE49-F238E27FC236}">
                <a16:creationId xmlns:a16="http://schemas.microsoft.com/office/drawing/2014/main" id="{72BAB511-6153-6FD1-1332-F0DB50824755}"/>
              </a:ext>
            </a:extLst>
          </p:cNvPr>
          <p:cNvSpPr txBox="1"/>
          <p:nvPr/>
        </p:nvSpPr>
        <p:spPr>
          <a:xfrm>
            <a:off x="444137" y="1315326"/>
            <a:ext cx="5287192" cy="2554545"/>
          </a:xfrm>
          <a:prstGeom prst="rect">
            <a:avLst/>
          </a:prstGeom>
          <a:noFill/>
        </p:spPr>
        <p:txBody>
          <a:bodyPr wrap="square">
            <a:spAutoFit/>
          </a:bodyPr>
          <a:lstStyle/>
          <a:p>
            <a:r>
              <a:rPr lang="en-US" sz="2000" dirty="0"/>
              <a:t>These biting flies live in wetlands, forests, and other damp environs. Keep these painful bites clean and avoid scratching to help prevent infection. Some types of deerflies spread Tularemia, an infectious bacterial disease that requires medical attention. Insect repellant and protective clothing help prevent deerfly bites</a:t>
            </a:r>
          </a:p>
        </p:txBody>
      </p:sp>
      <p:sp>
        <p:nvSpPr>
          <p:cNvPr id="4" name="TextBox 3">
            <a:extLst>
              <a:ext uri="{FF2B5EF4-FFF2-40B4-BE49-F238E27FC236}">
                <a16:creationId xmlns:a16="http://schemas.microsoft.com/office/drawing/2014/main" id="{F79B99E8-709D-4178-55C4-FA48E3138B58}"/>
              </a:ext>
            </a:extLst>
          </p:cNvPr>
          <p:cNvSpPr txBox="1"/>
          <p:nvPr/>
        </p:nvSpPr>
        <p:spPr>
          <a:xfrm>
            <a:off x="444137" y="431075"/>
            <a:ext cx="3775166" cy="707886"/>
          </a:xfrm>
          <a:prstGeom prst="rect">
            <a:avLst/>
          </a:prstGeom>
          <a:noFill/>
        </p:spPr>
        <p:txBody>
          <a:bodyPr wrap="square" rtlCol="0">
            <a:spAutoFit/>
          </a:bodyPr>
          <a:lstStyle/>
          <a:p>
            <a:r>
              <a:rPr lang="en-US" sz="4000" dirty="0"/>
              <a:t>Deer Flies </a:t>
            </a:r>
          </a:p>
        </p:txBody>
      </p:sp>
    </p:spTree>
    <p:extLst>
      <p:ext uri="{BB962C8B-B14F-4D97-AF65-F5344CB8AC3E}">
        <p14:creationId xmlns:p14="http://schemas.microsoft.com/office/powerpoint/2010/main" val="24589123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DB8E2E9-7F64-8461-B089-07A32067B54A}"/>
              </a:ext>
            </a:extLst>
          </p:cNvPr>
          <p:cNvSpPr txBox="1"/>
          <p:nvPr/>
        </p:nvSpPr>
        <p:spPr>
          <a:xfrm>
            <a:off x="669472" y="1535405"/>
            <a:ext cx="3706586" cy="2031325"/>
          </a:xfrm>
          <a:prstGeom prst="rect">
            <a:avLst/>
          </a:prstGeom>
          <a:noFill/>
        </p:spPr>
        <p:txBody>
          <a:bodyPr wrap="square">
            <a:spAutoFit/>
          </a:bodyPr>
          <a:lstStyle/>
          <a:p>
            <a:r>
              <a:rPr lang="en-US" dirty="0"/>
              <a:t>The spider's range in color from yellowish-tan to dark brown, with darker legs. Their venom is extremely toxic, and their bite can cause serious wounds and infection. Yet you may not feel their bite.</a:t>
            </a:r>
          </a:p>
        </p:txBody>
      </p:sp>
      <p:sp>
        <p:nvSpPr>
          <p:cNvPr id="5" name="TextBox 4">
            <a:extLst>
              <a:ext uri="{FF2B5EF4-FFF2-40B4-BE49-F238E27FC236}">
                <a16:creationId xmlns:a16="http://schemas.microsoft.com/office/drawing/2014/main" id="{0D02AAB4-020D-8A60-D779-6C4742E2A1AD}"/>
              </a:ext>
            </a:extLst>
          </p:cNvPr>
          <p:cNvSpPr txBox="1"/>
          <p:nvPr/>
        </p:nvSpPr>
        <p:spPr>
          <a:xfrm>
            <a:off x="669472" y="3683112"/>
            <a:ext cx="3706585" cy="2031325"/>
          </a:xfrm>
          <a:prstGeom prst="rect">
            <a:avLst/>
          </a:prstGeom>
          <a:noFill/>
        </p:spPr>
        <p:txBody>
          <a:bodyPr wrap="square">
            <a:spAutoFit/>
          </a:bodyPr>
          <a:lstStyle/>
          <a:p>
            <a:r>
              <a:rPr lang="en-US" dirty="0"/>
              <a:t>When the brown recluse bites, it is often painless; skin reddens, turns white, develops a red "bull's eye," blisters, and becomes painful. These bites are rarely fatal but can cause tissue necrosis and complications. </a:t>
            </a:r>
          </a:p>
        </p:txBody>
      </p:sp>
      <p:pic>
        <p:nvPicPr>
          <p:cNvPr id="6" name="Picture 5">
            <a:extLst>
              <a:ext uri="{FF2B5EF4-FFF2-40B4-BE49-F238E27FC236}">
                <a16:creationId xmlns:a16="http://schemas.microsoft.com/office/drawing/2014/main" id="{FB6C8F7B-AFD8-4AF8-BACE-786ADD0DDA72}"/>
              </a:ext>
            </a:extLst>
          </p:cNvPr>
          <p:cNvPicPr>
            <a:picLocks noChangeAspect="1"/>
          </p:cNvPicPr>
          <p:nvPr/>
        </p:nvPicPr>
        <p:blipFill>
          <a:blip r:embed="rId2"/>
          <a:stretch>
            <a:fillRect/>
          </a:stretch>
        </p:blipFill>
        <p:spPr>
          <a:xfrm>
            <a:off x="7186194" y="3246944"/>
            <a:ext cx="4544251" cy="3611056"/>
          </a:xfrm>
          <a:prstGeom prst="rect">
            <a:avLst/>
          </a:prstGeom>
        </p:spPr>
      </p:pic>
      <p:pic>
        <p:nvPicPr>
          <p:cNvPr id="7" name="Picture 6">
            <a:extLst>
              <a:ext uri="{FF2B5EF4-FFF2-40B4-BE49-F238E27FC236}">
                <a16:creationId xmlns:a16="http://schemas.microsoft.com/office/drawing/2014/main" id="{B905185D-C917-53A8-93F8-6FC041915818}"/>
              </a:ext>
            </a:extLst>
          </p:cNvPr>
          <p:cNvPicPr>
            <a:picLocks noChangeAspect="1"/>
          </p:cNvPicPr>
          <p:nvPr/>
        </p:nvPicPr>
        <p:blipFill>
          <a:blip r:embed="rId3"/>
          <a:stretch>
            <a:fillRect/>
          </a:stretch>
        </p:blipFill>
        <p:spPr>
          <a:xfrm>
            <a:off x="8962727" y="469694"/>
            <a:ext cx="3097036" cy="3097036"/>
          </a:xfrm>
          <a:prstGeom prst="rect">
            <a:avLst/>
          </a:prstGeom>
        </p:spPr>
      </p:pic>
      <p:sp>
        <p:nvSpPr>
          <p:cNvPr id="8" name="TextBox 7">
            <a:extLst>
              <a:ext uri="{FF2B5EF4-FFF2-40B4-BE49-F238E27FC236}">
                <a16:creationId xmlns:a16="http://schemas.microsoft.com/office/drawing/2014/main" id="{ADDD386D-6244-A1F0-B907-C55673252791}"/>
              </a:ext>
            </a:extLst>
          </p:cNvPr>
          <p:cNvSpPr txBox="1"/>
          <p:nvPr/>
        </p:nvSpPr>
        <p:spPr>
          <a:xfrm>
            <a:off x="618335" y="259889"/>
            <a:ext cx="5221877" cy="707886"/>
          </a:xfrm>
          <a:prstGeom prst="rect">
            <a:avLst/>
          </a:prstGeom>
          <a:noFill/>
        </p:spPr>
        <p:txBody>
          <a:bodyPr wrap="square" rtlCol="0">
            <a:spAutoFit/>
          </a:bodyPr>
          <a:lstStyle/>
          <a:p>
            <a:r>
              <a:rPr lang="en-US" sz="4000" dirty="0"/>
              <a:t>Brown recluse spiders </a:t>
            </a:r>
          </a:p>
        </p:txBody>
      </p:sp>
    </p:spTree>
    <p:extLst>
      <p:ext uri="{BB962C8B-B14F-4D97-AF65-F5344CB8AC3E}">
        <p14:creationId xmlns:p14="http://schemas.microsoft.com/office/powerpoint/2010/main" val="35368868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62E2AF-10F3-DCB5-6246-3F2BE1910A0F}"/>
              </a:ext>
            </a:extLst>
          </p:cNvPr>
          <p:cNvPicPr>
            <a:picLocks noChangeAspect="1"/>
          </p:cNvPicPr>
          <p:nvPr/>
        </p:nvPicPr>
        <p:blipFill>
          <a:blip r:embed="rId2"/>
          <a:stretch>
            <a:fillRect/>
          </a:stretch>
        </p:blipFill>
        <p:spPr>
          <a:xfrm>
            <a:off x="8325687" y="443560"/>
            <a:ext cx="3273836" cy="3279932"/>
          </a:xfrm>
          <a:prstGeom prst="rect">
            <a:avLst/>
          </a:prstGeom>
        </p:spPr>
      </p:pic>
      <p:sp>
        <p:nvSpPr>
          <p:cNvPr id="3" name="TextBox 2">
            <a:extLst>
              <a:ext uri="{FF2B5EF4-FFF2-40B4-BE49-F238E27FC236}">
                <a16:creationId xmlns:a16="http://schemas.microsoft.com/office/drawing/2014/main" id="{B3BEC8D6-3D84-625C-12DF-21D164D63A4F}"/>
              </a:ext>
            </a:extLst>
          </p:cNvPr>
          <p:cNvSpPr txBox="1"/>
          <p:nvPr/>
        </p:nvSpPr>
        <p:spPr>
          <a:xfrm>
            <a:off x="669471" y="571500"/>
            <a:ext cx="6498772" cy="707886"/>
          </a:xfrm>
          <a:prstGeom prst="rect">
            <a:avLst/>
          </a:prstGeom>
          <a:noFill/>
        </p:spPr>
        <p:txBody>
          <a:bodyPr wrap="square" rtlCol="0">
            <a:spAutoFit/>
          </a:bodyPr>
          <a:lstStyle/>
          <a:p>
            <a:r>
              <a:rPr lang="en-US" sz="4000" dirty="0"/>
              <a:t>Bees, hornets, and wasps</a:t>
            </a:r>
          </a:p>
        </p:txBody>
      </p:sp>
      <p:graphicFrame>
        <p:nvGraphicFramePr>
          <p:cNvPr id="5" name="TextBox 4">
            <a:extLst>
              <a:ext uri="{FF2B5EF4-FFF2-40B4-BE49-F238E27FC236}">
                <a16:creationId xmlns:a16="http://schemas.microsoft.com/office/drawing/2014/main" id="{F677FA4C-68C5-B183-E670-D6A502AE7946}"/>
              </a:ext>
            </a:extLst>
          </p:cNvPr>
          <p:cNvGraphicFramePr/>
          <p:nvPr>
            <p:extLst>
              <p:ext uri="{D42A27DB-BD31-4B8C-83A1-F6EECF244321}">
                <p14:modId xmlns:p14="http://schemas.microsoft.com/office/powerpoint/2010/main" val="3784056410"/>
              </p:ext>
            </p:extLst>
          </p:nvPr>
        </p:nvGraphicFramePr>
        <p:xfrm>
          <a:off x="592477" y="1116749"/>
          <a:ext cx="6815546" cy="49313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Close-up of a person's lips and mouth&#10;&#10;Description automatically generated">
            <a:extLst>
              <a:ext uri="{FF2B5EF4-FFF2-40B4-BE49-F238E27FC236}">
                <a16:creationId xmlns:a16="http://schemas.microsoft.com/office/drawing/2014/main" id="{312D925A-6ADD-942C-624F-BB283DDE06B7}"/>
              </a:ext>
            </a:extLst>
          </p:cNvPr>
          <p:cNvPicPr>
            <a:picLocks noChangeAspect="1"/>
          </p:cNvPicPr>
          <p:nvPr/>
        </p:nvPicPr>
        <p:blipFill rotWithShape="1">
          <a:blip r:embed="rId8">
            <a:extLst>
              <a:ext uri="{28A0092B-C50C-407E-A947-70E740481C1C}">
                <a14:useLocalDpi xmlns:a14="http://schemas.microsoft.com/office/drawing/2010/main" val="0"/>
              </a:ext>
            </a:extLst>
          </a:blip>
          <a:srcRect l="13847" r="19405" b="3"/>
          <a:stretch/>
        </p:blipFill>
        <p:spPr>
          <a:xfrm>
            <a:off x="7825688" y="4068507"/>
            <a:ext cx="2345933" cy="2345933"/>
          </a:xfrm>
          <a:custGeom>
            <a:avLst/>
            <a:gdLst/>
            <a:ahLst/>
            <a:cxnLst/>
            <a:rect l="l" t="t" r="r" b="b"/>
            <a:pathLst>
              <a:path w="1786270" h="1786270">
                <a:moveTo>
                  <a:pt x="893135" y="0"/>
                </a:moveTo>
                <a:cubicBezTo>
                  <a:pt x="1386400" y="0"/>
                  <a:pt x="1786270" y="399870"/>
                  <a:pt x="1786270" y="893135"/>
                </a:cubicBezTo>
                <a:cubicBezTo>
                  <a:pt x="1786270" y="1386400"/>
                  <a:pt x="1386400" y="1786270"/>
                  <a:pt x="893135" y="1786270"/>
                </a:cubicBezTo>
                <a:cubicBezTo>
                  <a:pt x="399870" y="1786270"/>
                  <a:pt x="0" y="1386400"/>
                  <a:pt x="0" y="893135"/>
                </a:cubicBezTo>
                <a:cubicBezTo>
                  <a:pt x="0" y="399870"/>
                  <a:pt x="399870" y="0"/>
                  <a:pt x="893135" y="0"/>
                </a:cubicBezTo>
                <a:close/>
              </a:path>
            </a:pathLst>
          </a:custGeom>
        </p:spPr>
      </p:pic>
    </p:spTree>
    <p:extLst>
      <p:ext uri="{BB962C8B-B14F-4D97-AF65-F5344CB8AC3E}">
        <p14:creationId xmlns:p14="http://schemas.microsoft.com/office/powerpoint/2010/main" val="32284492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39C2CD-C018-120A-5698-525E7781BCD8}"/>
              </a:ext>
            </a:extLst>
          </p:cNvPr>
          <p:cNvPicPr>
            <a:picLocks noChangeAspect="1"/>
          </p:cNvPicPr>
          <p:nvPr/>
        </p:nvPicPr>
        <p:blipFill>
          <a:blip r:embed="rId2"/>
          <a:stretch>
            <a:fillRect/>
          </a:stretch>
        </p:blipFill>
        <p:spPr>
          <a:xfrm>
            <a:off x="5414" y="0"/>
            <a:ext cx="12181172" cy="6858000"/>
          </a:xfrm>
          <a:prstGeom prst="rect">
            <a:avLst/>
          </a:prstGeom>
        </p:spPr>
      </p:pic>
      <p:sp>
        <p:nvSpPr>
          <p:cNvPr id="4" name="TextBox 3">
            <a:extLst>
              <a:ext uri="{FF2B5EF4-FFF2-40B4-BE49-F238E27FC236}">
                <a16:creationId xmlns:a16="http://schemas.microsoft.com/office/drawing/2014/main" id="{DD7CB082-5ED6-B424-7A76-8D13C2CBA2F6}"/>
              </a:ext>
            </a:extLst>
          </p:cNvPr>
          <p:cNvSpPr txBox="1"/>
          <p:nvPr/>
        </p:nvSpPr>
        <p:spPr>
          <a:xfrm>
            <a:off x="8294913" y="2259874"/>
            <a:ext cx="2883625" cy="3693319"/>
          </a:xfrm>
          <a:prstGeom prst="rect">
            <a:avLst/>
          </a:prstGeom>
          <a:noFill/>
        </p:spPr>
        <p:txBody>
          <a:bodyPr wrap="square">
            <a:spAutoFit/>
          </a:bodyPr>
          <a:lstStyle/>
          <a:p>
            <a:r>
              <a:rPr lang="en-US" dirty="0"/>
              <a:t>Mosquitoes aren't just annoying, they rank among the world's deadliest animals. Scratching a bite can cause a skin infection. Also, mosquitoes can carry West Nile virus, dengue fever virus, and other diseases including malaria. To protect yourself from mosquitoes, apply insect repellent and cover up when you go outdoors.</a:t>
            </a:r>
          </a:p>
        </p:txBody>
      </p:sp>
      <p:sp>
        <p:nvSpPr>
          <p:cNvPr id="5" name="TextBox 4">
            <a:extLst>
              <a:ext uri="{FF2B5EF4-FFF2-40B4-BE49-F238E27FC236}">
                <a16:creationId xmlns:a16="http://schemas.microsoft.com/office/drawing/2014/main" id="{45B48267-92E7-9516-DC06-71B032C6642E}"/>
              </a:ext>
            </a:extLst>
          </p:cNvPr>
          <p:cNvSpPr txBox="1"/>
          <p:nvPr/>
        </p:nvSpPr>
        <p:spPr>
          <a:xfrm>
            <a:off x="431074" y="627017"/>
            <a:ext cx="5943600" cy="707886"/>
          </a:xfrm>
          <a:prstGeom prst="rect">
            <a:avLst/>
          </a:prstGeom>
          <a:noFill/>
        </p:spPr>
        <p:txBody>
          <a:bodyPr wrap="square" rtlCol="0">
            <a:spAutoFit/>
          </a:bodyPr>
          <a:lstStyle/>
          <a:p>
            <a:r>
              <a:rPr lang="en-US" sz="4000" dirty="0"/>
              <a:t>Mosquitoes</a:t>
            </a:r>
            <a:r>
              <a:rPr lang="en-US" dirty="0"/>
              <a:t> </a:t>
            </a:r>
          </a:p>
        </p:txBody>
      </p:sp>
    </p:spTree>
    <p:extLst>
      <p:ext uri="{BB962C8B-B14F-4D97-AF65-F5344CB8AC3E}">
        <p14:creationId xmlns:p14="http://schemas.microsoft.com/office/powerpoint/2010/main" val="8180133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F55ABF-5CD9-3259-9C7B-69F6BFAE6F16}"/>
              </a:ext>
            </a:extLst>
          </p:cNvPr>
          <p:cNvPicPr>
            <a:picLocks noChangeAspect="1"/>
          </p:cNvPicPr>
          <p:nvPr/>
        </p:nvPicPr>
        <p:blipFill>
          <a:blip r:embed="rId2"/>
          <a:stretch>
            <a:fillRect/>
          </a:stretch>
        </p:blipFill>
        <p:spPr>
          <a:xfrm>
            <a:off x="7845854" y="1292653"/>
            <a:ext cx="3097036" cy="3097036"/>
          </a:xfrm>
          <a:prstGeom prst="rect">
            <a:avLst/>
          </a:prstGeom>
        </p:spPr>
      </p:pic>
      <p:pic>
        <p:nvPicPr>
          <p:cNvPr id="3" name="Picture 2">
            <a:extLst>
              <a:ext uri="{FF2B5EF4-FFF2-40B4-BE49-F238E27FC236}">
                <a16:creationId xmlns:a16="http://schemas.microsoft.com/office/drawing/2014/main" id="{4E333B78-71B2-B023-14B3-A77D0836E154}"/>
              </a:ext>
            </a:extLst>
          </p:cNvPr>
          <p:cNvPicPr>
            <a:picLocks noChangeAspect="1"/>
          </p:cNvPicPr>
          <p:nvPr/>
        </p:nvPicPr>
        <p:blipFill>
          <a:blip r:embed="rId3"/>
          <a:stretch>
            <a:fillRect/>
          </a:stretch>
        </p:blipFill>
        <p:spPr>
          <a:xfrm>
            <a:off x="9269720" y="4687636"/>
            <a:ext cx="2731245" cy="2170364"/>
          </a:xfrm>
          <a:prstGeom prst="rect">
            <a:avLst/>
          </a:prstGeom>
        </p:spPr>
      </p:pic>
      <p:sp>
        <p:nvSpPr>
          <p:cNvPr id="5" name="TextBox 4">
            <a:extLst>
              <a:ext uri="{FF2B5EF4-FFF2-40B4-BE49-F238E27FC236}">
                <a16:creationId xmlns:a16="http://schemas.microsoft.com/office/drawing/2014/main" id="{39DDC760-066F-50CA-5B2E-65C1423BC116}"/>
              </a:ext>
            </a:extLst>
          </p:cNvPr>
          <p:cNvSpPr txBox="1"/>
          <p:nvPr/>
        </p:nvSpPr>
        <p:spPr>
          <a:xfrm>
            <a:off x="502104" y="1696831"/>
            <a:ext cx="4409530" cy="2031325"/>
          </a:xfrm>
          <a:prstGeom prst="rect">
            <a:avLst/>
          </a:prstGeom>
          <a:noFill/>
        </p:spPr>
        <p:txBody>
          <a:bodyPr wrap="square">
            <a:spAutoFit/>
          </a:bodyPr>
          <a:lstStyle/>
          <a:p>
            <a:r>
              <a:rPr lang="en-US" dirty="0"/>
              <a:t>Fire ants look much like ordinary ants are found in most of the Southern states. They produce large mounds in open areas and are aggressive when disturbed. During an attack, the fire ant latches onto the skin with its jaw, then stings from its abdomen. It may inject venom many times</a:t>
            </a:r>
          </a:p>
        </p:txBody>
      </p:sp>
      <p:sp>
        <p:nvSpPr>
          <p:cNvPr id="7" name="TextBox 6">
            <a:extLst>
              <a:ext uri="{FF2B5EF4-FFF2-40B4-BE49-F238E27FC236}">
                <a16:creationId xmlns:a16="http://schemas.microsoft.com/office/drawing/2014/main" id="{5D42CAAD-64CA-D8C3-FC85-BE71A67B7824}"/>
              </a:ext>
            </a:extLst>
          </p:cNvPr>
          <p:cNvSpPr txBox="1"/>
          <p:nvPr/>
        </p:nvSpPr>
        <p:spPr>
          <a:xfrm>
            <a:off x="502104" y="4145506"/>
            <a:ext cx="4566285" cy="2031325"/>
          </a:xfrm>
          <a:prstGeom prst="rect">
            <a:avLst/>
          </a:prstGeom>
          <a:noFill/>
        </p:spPr>
        <p:txBody>
          <a:bodyPr wrap="square">
            <a:spAutoFit/>
          </a:bodyPr>
          <a:lstStyle/>
          <a:p>
            <a:r>
              <a:rPr lang="en-US" dirty="0"/>
              <a:t>The fire ant sting typically causes red lesions that burn and itch. Painful pus-filled lesions can also occur. Cold packs, pain relievers, and antihistamines can help relieve the discomfort. A large number of stings may trigger a toxic or severe life-threatening allergic reaction. Get emergency care.</a:t>
            </a:r>
          </a:p>
        </p:txBody>
      </p:sp>
      <p:sp>
        <p:nvSpPr>
          <p:cNvPr id="8" name="TextBox 7">
            <a:extLst>
              <a:ext uri="{FF2B5EF4-FFF2-40B4-BE49-F238E27FC236}">
                <a16:creationId xmlns:a16="http://schemas.microsoft.com/office/drawing/2014/main" id="{771BF9EB-06CE-58C0-13AB-E2CE934B59CB}"/>
              </a:ext>
            </a:extLst>
          </p:cNvPr>
          <p:cNvSpPr txBox="1"/>
          <p:nvPr/>
        </p:nvSpPr>
        <p:spPr>
          <a:xfrm>
            <a:off x="744583" y="496389"/>
            <a:ext cx="4566285" cy="707886"/>
          </a:xfrm>
          <a:prstGeom prst="rect">
            <a:avLst/>
          </a:prstGeom>
          <a:noFill/>
        </p:spPr>
        <p:txBody>
          <a:bodyPr wrap="square" rtlCol="0">
            <a:spAutoFit/>
          </a:bodyPr>
          <a:lstStyle/>
          <a:p>
            <a:r>
              <a:rPr lang="en-US" sz="4000" dirty="0"/>
              <a:t>Fire ants </a:t>
            </a:r>
          </a:p>
        </p:txBody>
      </p:sp>
    </p:spTree>
    <p:extLst>
      <p:ext uri="{BB962C8B-B14F-4D97-AF65-F5344CB8AC3E}">
        <p14:creationId xmlns:p14="http://schemas.microsoft.com/office/powerpoint/2010/main" val="38081398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7A4B46-7CB0-0C0F-BBCE-D775EFB85DC6}"/>
              </a:ext>
            </a:extLst>
          </p:cNvPr>
          <p:cNvPicPr>
            <a:picLocks noChangeAspect="1"/>
          </p:cNvPicPr>
          <p:nvPr/>
        </p:nvPicPr>
        <p:blipFill>
          <a:blip r:embed="rId2"/>
          <a:stretch>
            <a:fillRect/>
          </a:stretch>
        </p:blipFill>
        <p:spPr>
          <a:xfrm>
            <a:off x="7289357" y="0"/>
            <a:ext cx="3517697" cy="3005588"/>
          </a:xfrm>
          <a:prstGeom prst="rect">
            <a:avLst/>
          </a:prstGeom>
        </p:spPr>
      </p:pic>
      <p:pic>
        <p:nvPicPr>
          <p:cNvPr id="3" name="Picture 2">
            <a:extLst>
              <a:ext uri="{FF2B5EF4-FFF2-40B4-BE49-F238E27FC236}">
                <a16:creationId xmlns:a16="http://schemas.microsoft.com/office/drawing/2014/main" id="{35F108EC-7033-6CF0-689A-E46585F9762E}"/>
              </a:ext>
            </a:extLst>
          </p:cNvPr>
          <p:cNvPicPr>
            <a:picLocks noChangeAspect="1"/>
          </p:cNvPicPr>
          <p:nvPr/>
        </p:nvPicPr>
        <p:blipFill>
          <a:blip r:embed="rId3"/>
          <a:stretch>
            <a:fillRect/>
          </a:stretch>
        </p:blipFill>
        <p:spPr>
          <a:xfrm>
            <a:off x="7900044" y="2724554"/>
            <a:ext cx="4291956" cy="4133446"/>
          </a:xfrm>
          <a:prstGeom prst="rect">
            <a:avLst/>
          </a:prstGeom>
        </p:spPr>
      </p:pic>
      <p:sp>
        <p:nvSpPr>
          <p:cNvPr id="4" name="TextBox 3">
            <a:extLst>
              <a:ext uri="{FF2B5EF4-FFF2-40B4-BE49-F238E27FC236}">
                <a16:creationId xmlns:a16="http://schemas.microsoft.com/office/drawing/2014/main" id="{BF231967-7AC2-B5F2-84A4-F116C940B3FC}"/>
              </a:ext>
            </a:extLst>
          </p:cNvPr>
          <p:cNvSpPr txBox="1"/>
          <p:nvPr/>
        </p:nvSpPr>
        <p:spPr>
          <a:xfrm>
            <a:off x="424543" y="424543"/>
            <a:ext cx="5479868" cy="707886"/>
          </a:xfrm>
          <a:prstGeom prst="rect">
            <a:avLst/>
          </a:prstGeom>
          <a:noFill/>
        </p:spPr>
        <p:txBody>
          <a:bodyPr wrap="square" rtlCol="0">
            <a:spAutoFit/>
          </a:bodyPr>
          <a:lstStyle/>
          <a:p>
            <a:r>
              <a:rPr lang="en-US" sz="4000" dirty="0"/>
              <a:t>Chiggers</a:t>
            </a:r>
          </a:p>
        </p:txBody>
      </p:sp>
      <p:graphicFrame>
        <p:nvGraphicFramePr>
          <p:cNvPr id="5" name="TextBox 2">
            <a:extLst>
              <a:ext uri="{FF2B5EF4-FFF2-40B4-BE49-F238E27FC236}">
                <a16:creationId xmlns:a16="http://schemas.microsoft.com/office/drawing/2014/main" id="{C402CAA8-B10B-71CD-02A2-9A48C90134F8}"/>
              </a:ext>
            </a:extLst>
          </p:cNvPr>
          <p:cNvGraphicFramePr/>
          <p:nvPr>
            <p:extLst>
              <p:ext uri="{D42A27DB-BD31-4B8C-83A1-F6EECF244321}">
                <p14:modId xmlns:p14="http://schemas.microsoft.com/office/powerpoint/2010/main" val="333888615"/>
              </p:ext>
            </p:extLst>
          </p:nvPr>
        </p:nvGraphicFramePr>
        <p:xfrm>
          <a:off x="838201" y="1407614"/>
          <a:ext cx="5092194"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783178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1619CC-50A1-6CC2-3733-0FEFCA955D6D}"/>
              </a:ext>
            </a:extLst>
          </p:cNvPr>
          <p:cNvPicPr>
            <a:picLocks noChangeAspect="1"/>
          </p:cNvPicPr>
          <p:nvPr/>
        </p:nvPicPr>
        <p:blipFill>
          <a:blip r:embed="rId3"/>
          <a:stretch>
            <a:fillRect/>
          </a:stretch>
        </p:blipFill>
        <p:spPr>
          <a:xfrm>
            <a:off x="6619773" y="1297966"/>
            <a:ext cx="5572227" cy="5560034"/>
          </a:xfrm>
          <a:prstGeom prst="rect">
            <a:avLst/>
          </a:prstGeom>
        </p:spPr>
      </p:pic>
      <p:sp>
        <p:nvSpPr>
          <p:cNvPr id="3" name="TextBox 2">
            <a:extLst>
              <a:ext uri="{FF2B5EF4-FFF2-40B4-BE49-F238E27FC236}">
                <a16:creationId xmlns:a16="http://schemas.microsoft.com/office/drawing/2014/main" id="{70B9A378-722B-5470-B471-17BB2F70EBE7}"/>
              </a:ext>
            </a:extLst>
          </p:cNvPr>
          <p:cNvSpPr txBox="1"/>
          <p:nvPr/>
        </p:nvSpPr>
        <p:spPr>
          <a:xfrm>
            <a:off x="326571" y="685800"/>
            <a:ext cx="7004958" cy="707886"/>
          </a:xfrm>
          <a:prstGeom prst="rect">
            <a:avLst/>
          </a:prstGeom>
          <a:noFill/>
        </p:spPr>
        <p:txBody>
          <a:bodyPr wrap="square" rtlCol="0">
            <a:spAutoFit/>
          </a:bodyPr>
          <a:lstStyle/>
          <a:p>
            <a:r>
              <a:rPr lang="en-US" sz="4000" dirty="0"/>
              <a:t>Animal bites </a:t>
            </a:r>
          </a:p>
        </p:txBody>
      </p:sp>
      <p:sp>
        <p:nvSpPr>
          <p:cNvPr id="5" name="TextBox 4">
            <a:extLst>
              <a:ext uri="{FF2B5EF4-FFF2-40B4-BE49-F238E27FC236}">
                <a16:creationId xmlns:a16="http://schemas.microsoft.com/office/drawing/2014/main" id="{111ECC0B-4299-8EBD-C8A5-6AB8EC4213FE}"/>
              </a:ext>
            </a:extLst>
          </p:cNvPr>
          <p:cNvSpPr txBox="1"/>
          <p:nvPr/>
        </p:nvSpPr>
        <p:spPr>
          <a:xfrm>
            <a:off x="326571" y="1720840"/>
            <a:ext cx="6098720" cy="3139321"/>
          </a:xfrm>
          <a:prstGeom prst="rect">
            <a:avLst/>
          </a:prstGeom>
          <a:noFill/>
        </p:spPr>
        <p:txBody>
          <a:bodyPr wrap="square">
            <a:spAutoFit/>
          </a:bodyPr>
          <a:lstStyle/>
          <a:p>
            <a:r>
              <a:rPr lang="en-US" dirty="0"/>
              <a:t>General bite care:</a:t>
            </a:r>
          </a:p>
          <a:p>
            <a:r>
              <a:rPr lang="en-US" dirty="0"/>
              <a:t>Pain, bleeding, numbness, and tingling may occur with any animal bite.</a:t>
            </a:r>
          </a:p>
          <a:p>
            <a:r>
              <a:rPr lang="en-US" dirty="0"/>
              <a:t>The site may also result in:</a:t>
            </a:r>
          </a:p>
          <a:p>
            <a:r>
              <a:rPr lang="en-US" dirty="0"/>
              <a:t>• Breaks or major cuts in the skin, with or without bleeding</a:t>
            </a:r>
          </a:p>
          <a:p>
            <a:r>
              <a:rPr lang="en-US" dirty="0"/>
              <a:t>• Bruising (discoloration of the skin)</a:t>
            </a:r>
          </a:p>
          <a:p>
            <a:r>
              <a:rPr lang="en-US" dirty="0"/>
              <a:t>• Crushing injuries that can cause severe tissue tears and scarring</a:t>
            </a:r>
          </a:p>
          <a:p>
            <a:r>
              <a:rPr lang="en-US" dirty="0"/>
              <a:t>• Puncture wounds</a:t>
            </a:r>
          </a:p>
          <a:p>
            <a:r>
              <a:rPr lang="en-US" dirty="0"/>
              <a:t>• Tendon or joint injury resulting in decreased motion and function of the injured tissue</a:t>
            </a:r>
          </a:p>
        </p:txBody>
      </p:sp>
    </p:spTree>
    <p:extLst>
      <p:ext uri="{BB962C8B-B14F-4D97-AF65-F5344CB8AC3E}">
        <p14:creationId xmlns:p14="http://schemas.microsoft.com/office/powerpoint/2010/main" val="19004032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extBox 2">
            <a:extLst>
              <a:ext uri="{FF2B5EF4-FFF2-40B4-BE49-F238E27FC236}">
                <a16:creationId xmlns:a16="http://schemas.microsoft.com/office/drawing/2014/main" id="{2964187C-C3BD-DD85-3400-3D55E3EBC511}"/>
              </a:ext>
            </a:extLst>
          </p:cNvPr>
          <p:cNvGraphicFramePr/>
          <p:nvPr>
            <p:extLst>
              <p:ext uri="{D42A27DB-BD31-4B8C-83A1-F6EECF244321}">
                <p14:modId xmlns:p14="http://schemas.microsoft.com/office/powerpoint/2010/main" val="3385499646"/>
              </p:ext>
            </p:extLst>
          </p:nvPr>
        </p:nvGraphicFramePr>
        <p:xfrm>
          <a:off x="604736" y="350197"/>
          <a:ext cx="11204087" cy="6403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951226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393D12-1A31-114F-F1CE-A26259B57C51}"/>
              </a:ext>
            </a:extLst>
          </p:cNvPr>
          <p:cNvPicPr>
            <a:picLocks noChangeAspect="1"/>
          </p:cNvPicPr>
          <p:nvPr/>
        </p:nvPicPr>
        <p:blipFill>
          <a:blip r:embed="rId2"/>
          <a:stretch>
            <a:fillRect/>
          </a:stretch>
        </p:blipFill>
        <p:spPr>
          <a:xfrm>
            <a:off x="798117" y="1252539"/>
            <a:ext cx="10595766" cy="4352921"/>
          </a:xfrm>
          <a:prstGeom prst="rect">
            <a:avLst/>
          </a:prstGeom>
        </p:spPr>
      </p:pic>
    </p:spTree>
    <p:extLst>
      <p:ext uri="{BB962C8B-B14F-4D97-AF65-F5344CB8AC3E}">
        <p14:creationId xmlns:p14="http://schemas.microsoft.com/office/powerpoint/2010/main" val="16126960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221DA4-CBB8-5452-D49B-B3B2C12B277C}"/>
              </a:ext>
            </a:extLst>
          </p:cNvPr>
          <p:cNvPicPr>
            <a:picLocks noChangeAspect="1"/>
          </p:cNvPicPr>
          <p:nvPr/>
        </p:nvPicPr>
        <p:blipFill>
          <a:blip r:embed="rId3"/>
          <a:stretch>
            <a:fillRect/>
          </a:stretch>
        </p:blipFill>
        <p:spPr>
          <a:xfrm>
            <a:off x="9204849" y="277095"/>
            <a:ext cx="2560542" cy="31519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61768F89-EEDC-216E-A96A-143AEB216A30}"/>
              </a:ext>
            </a:extLst>
          </p:cNvPr>
          <p:cNvPicPr>
            <a:picLocks noChangeAspect="1"/>
          </p:cNvPicPr>
          <p:nvPr/>
        </p:nvPicPr>
        <p:blipFill>
          <a:blip r:embed="rId4"/>
          <a:stretch>
            <a:fillRect/>
          </a:stretch>
        </p:blipFill>
        <p:spPr>
          <a:xfrm>
            <a:off x="6884017" y="277095"/>
            <a:ext cx="2157772" cy="26561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061D9809-9BD8-0C50-26A7-14D526ABE9AC}"/>
              </a:ext>
            </a:extLst>
          </p:cNvPr>
          <p:cNvPicPr>
            <a:picLocks noChangeAspect="1"/>
          </p:cNvPicPr>
          <p:nvPr/>
        </p:nvPicPr>
        <p:blipFill>
          <a:blip r:embed="rId5"/>
          <a:stretch>
            <a:fillRect/>
          </a:stretch>
        </p:blipFill>
        <p:spPr>
          <a:xfrm>
            <a:off x="7053925" y="3620289"/>
            <a:ext cx="4834213" cy="28321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a:extLst>
              <a:ext uri="{FF2B5EF4-FFF2-40B4-BE49-F238E27FC236}">
                <a16:creationId xmlns:a16="http://schemas.microsoft.com/office/drawing/2014/main" id="{5F9B3C9A-8218-01C6-E3A5-B054DB16FAE6}"/>
              </a:ext>
            </a:extLst>
          </p:cNvPr>
          <p:cNvSpPr txBox="1"/>
          <p:nvPr/>
        </p:nvSpPr>
        <p:spPr>
          <a:xfrm>
            <a:off x="426609" y="277095"/>
            <a:ext cx="6196260" cy="1938992"/>
          </a:xfrm>
          <a:prstGeom prst="rect">
            <a:avLst/>
          </a:prstGeom>
          <a:noFill/>
        </p:spPr>
        <p:txBody>
          <a:bodyPr wrap="square">
            <a:spAutoFit/>
          </a:bodyPr>
          <a:lstStyle/>
          <a:p>
            <a:r>
              <a:rPr lang="en-US" sz="4000" dirty="0"/>
              <a:t>Snake Bites</a:t>
            </a:r>
          </a:p>
          <a:p>
            <a:r>
              <a:rPr lang="en-US" sz="2000" dirty="0"/>
              <a:t>In North America, venomous snakes include the rattlesnake, water moccasin, and the coral snake, also called cottonmouth and copperhead. Their bites can cause serious injuries and sometimes death.</a:t>
            </a:r>
          </a:p>
        </p:txBody>
      </p:sp>
      <p:sp>
        <p:nvSpPr>
          <p:cNvPr id="8" name="TextBox 7">
            <a:extLst>
              <a:ext uri="{FF2B5EF4-FFF2-40B4-BE49-F238E27FC236}">
                <a16:creationId xmlns:a16="http://schemas.microsoft.com/office/drawing/2014/main" id="{463708B5-AE05-651C-762C-6897DED77574}"/>
              </a:ext>
            </a:extLst>
          </p:cNvPr>
          <p:cNvSpPr txBox="1"/>
          <p:nvPr/>
        </p:nvSpPr>
        <p:spPr>
          <a:xfrm>
            <a:off x="374249" y="2447086"/>
            <a:ext cx="6509768" cy="3693319"/>
          </a:xfrm>
          <a:prstGeom prst="rect">
            <a:avLst/>
          </a:prstGeom>
          <a:noFill/>
        </p:spPr>
        <p:txBody>
          <a:bodyPr wrap="square">
            <a:spAutoFit/>
          </a:bodyPr>
          <a:lstStyle/>
          <a:p>
            <a:r>
              <a:rPr lang="en-US" dirty="0"/>
              <a:t>If a venomous snake bites you, call 911 or your local emergency number right away, especially if the bitten area changes color, swells or is painful. Many emergency rooms have antivenom drugs, which may help you.</a:t>
            </a:r>
          </a:p>
          <a:p>
            <a:r>
              <a:rPr lang="en-US" dirty="0"/>
              <a:t>If possible, take these steps while waiting for medical help:</a:t>
            </a:r>
          </a:p>
          <a:p>
            <a:r>
              <a:rPr lang="en-US" dirty="0"/>
              <a:t>•	Move far away from the snake.</a:t>
            </a:r>
          </a:p>
          <a:p>
            <a:r>
              <a:rPr lang="en-US" dirty="0"/>
              <a:t>•	Stay still and calm.</a:t>
            </a:r>
          </a:p>
          <a:p>
            <a:r>
              <a:rPr lang="en-US" dirty="0"/>
              <a:t>•	Remove any jewelry, watches or tight clothing before swelling starts.</a:t>
            </a:r>
          </a:p>
          <a:p>
            <a:r>
              <a:rPr lang="en-US" dirty="0"/>
              <a:t>•	Sit or lie down so that the bite is in a neutral, comfortable position.</a:t>
            </a:r>
          </a:p>
          <a:p>
            <a:r>
              <a:rPr lang="en-US" dirty="0"/>
              <a:t>•	Clean the bite with soap and water. Cover or wrap it loosely with a clean, dry bandage.</a:t>
            </a:r>
          </a:p>
        </p:txBody>
      </p:sp>
    </p:spTree>
    <p:extLst>
      <p:ext uri="{BB962C8B-B14F-4D97-AF65-F5344CB8AC3E}">
        <p14:creationId xmlns:p14="http://schemas.microsoft.com/office/powerpoint/2010/main" val="23151877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0F5B9-29F7-DCCB-8A01-D190B4CF8F7F}"/>
              </a:ext>
            </a:extLst>
          </p:cNvPr>
          <p:cNvSpPr>
            <a:spLocks noGrp="1"/>
          </p:cNvSpPr>
          <p:nvPr>
            <p:ph type="title" idx="4294967295"/>
          </p:nvPr>
        </p:nvSpPr>
        <p:spPr>
          <a:xfrm>
            <a:off x="0" y="365125"/>
            <a:ext cx="12192000" cy="5692775"/>
          </a:xfrm>
        </p:spPr>
        <p:txBody>
          <a:bodyPr>
            <a:normAutofit/>
          </a:bodyPr>
          <a:lstStyle/>
          <a:p>
            <a:r>
              <a:rPr lang="en-US" b="1" dirty="0">
                <a:ln w="22225">
                  <a:solidFill>
                    <a:schemeClr val="accent2"/>
                  </a:solidFill>
                  <a:prstDash val="solid"/>
                </a:ln>
                <a:solidFill>
                  <a:schemeClr val="accent2">
                    <a:lumMod val="40000"/>
                    <a:lumOff val="60000"/>
                  </a:schemeClr>
                </a:solidFill>
              </a:rPr>
              <a:t>                           </a:t>
            </a:r>
            <a:r>
              <a:rPr lang="en-US" dirty="0">
                <a:ln w="0"/>
                <a:effectLst>
                  <a:outerShdw blurRad="38100" dist="19050" dir="2700000" algn="tl" rotWithShape="0">
                    <a:schemeClr val="dk1">
                      <a:alpha val="40000"/>
                    </a:schemeClr>
                  </a:outerShdw>
                </a:effectLst>
              </a:rPr>
              <a:t>M: Massive hemorrhage </a:t>
            </a:r>
            <a:br>
              <a:rPr lang="en-US" dirty="0">
                <a:ln w="0"/>
                <a:effectLst>
                  <a:outerShdw blurRad="38100" dist="19050" dir="2700000" algn="tl" rotWithShape="0">
                    <a:schemeClr val="dk1">
                      <a:alpha val="40000"/>
                    </a:schemeClr>
                  </a:outerShdw>
                </a:effectLst>
              </a:rPr>
            </a:br>
            <a:r>
              <a:rPr lang="en-US" dirty="0">
                <a:ln w="0"/>
                <a:effectLst>
                  <a:outerShdw blurRad="38100" dist="19050" dir="2700000" algn="tl" rotWithShape="0">
                    <a:schemeClr val="dk1">
                      <a:alpha val="40000"/>
                    </a:schemeClr>
                  </a:outerShdw>
                </a:effectLst>
              </a:rPr>
              <a:t>                           A: Airway </a:t>
            </a:r>
            <a:br>
              <a:rPr lang="en-US" dirty="0">
                <a:ln w="0"/>
                <a:effectLst>
                  <a:outerShdw blurRad="38100" dist="19050" dir="2700000" algn="tl" rotWithShape="0">
                    <a:schemeClr val="dk1">
                      <a:alpha val="40000"/>
                    </a:schemeClr>
                  </a:outerShdw>
                </a:effectLst>
              </a:rPr>
            </a:br>
            <a:r>
              <a:rPr lang="en-US" dirty="0">
                <a:ln w="0"/>
                <a:effectLst>
                  <a:outerShdw blurRad="38100" dist="19050" dir="2700000" algn="tl" rotWithShape="0">
                    <a:schemeClr val="dk1">
                      <a:alpha val="40000"/>
                    </a:schemeClr>
                  </a:outerShdw>
                </a:effectLst>
              </a:rPr>
              <a:t>                           R: Respirations </a:t>
            </a:r>
            <a:br>
              <a:rPr lang="en-US" dirty="0">
                <a:ln w="0"/>
                <a:effectLst>
                  <a:outerShdw blurRad="38100" dist="19050" dir="2700000" algn="tl" rotWithShape="0">
                    <a:schemeClr val="dk1">
                      <a:alpha val="40000"/>
                    </a:schemeClr>
                  </a:outerShdw>
                </a:effectLst>
              </a:rPr>
            </a:br>
            <a:r>
              <a:rPr lang="en-US" dirty="0">
                <a:ln w="0"/>
                <a:effectLst>
                  <a:outerShdw blurRad="38100" dist="19050" dir="2700000" algn="tl" rotWithShape="0">
                    <a:schemeClr val="dk1">
                      <a:alpha val="40000"/>
                    </a:schemeClr>
                  </a:outerShdw>
                </a:effectLst>
              </a:rPr>
              <a:t>                           C: Circulation</a:t>
            </a:r>
            <a:br>
              <a:rPr lang="en-US" dirty="0">
                <a:ln w="0"/>
                <a:effectLst>
                  <a:outerShdw blurRad="38100" dist="19050" dir="2700000" algn="tl" rotWithShape="0">
                    <a:schemeClr val="dk1">
                      <a:alpha val="40000"/>
                    </a:schemeClr>
                  </a:outerShdw>
                </a:effectLst>
              </a:rPr>
            </a:br>
            <a:r>
              <a:rPr lang="en-US" dirty="0">
                <a:ln w="0"/>
                <a:effectLst>
                  <a:outerShdw blurRad="38100" dist="19050" dir="2700000" algn="tl" rotWithShape="0">
                    <a:schemeClr val="dk1">
                      <a:alpha val="40000"/>
                    </a:schemeClr>
                  </a:outerShdw>
                </a:effectLst>
              </a:rPr>
              <a:t>                           H: Hypothermia/Head injury </a:t>
            </a:r>
            <a:endParaRPr lang="en-US" b="1" dirty="0">
              <a:ln w="22225">
                <a:solidFill>
                  <a:schemeClr val="accent2"/>
                </a:solidFill>
                <a:prstDash val="solid"/>
              </a:ln>
              <a:solidFill>
                <a:schemeClr val="accent2">
                  <a:lumMod val="40000"/>
                  <a:lumOff val="60000"/>
                </a:schemeClr>
              </a:solidFill>
            </a:endParaRPr>
          </a:p>
        </p:txBody>
      </p:sp>
      <p:sp>
        <p:nvSpPr>
          <p:cNvPr id="7" name="TextBox 6">
            <a:extLst>
              <a:ext uri="{FF2B5EF4-FFF2-40B4-BE49-F238E27FC236}">
                <a16:creationId xmlns:a16="http://schemas.microsoft.com/office/drawing/2014/main" id="{80E2A6AC-7796-EA7F-C82C-F0476163C3D5}"/>
              </a:ext>
            </a:extLst>
          </p:cNvPr>
          <p:cNvSpPr txBox="1"/>
          <p:nvPr/>
        </p:nvSpPr>
        <p:spPr>
          <a:xfrm>
            <a:off x="850342" y="338435"/>
            <a:ext cx="9797143" cy="923330"/>
          </a:xfrm>
          <a:prstGeom prst="rect">
            <a:avLst/>
          </a:prstGeom>
          <a:noFill/>
        </p:spPr>
        <p:txBody>
          <a:bodyPr wrap="square" rtlCol="0">
            <a:spAutoFit/>
          </a:bodyPr>
          <a:lstStyle/>
          <a:p>
            <a:pPr algn="ctr"/>
            <a:r>
              <a:rPr lang="en-US" sz="5400" dirty="0"/>
              <a:t> M.A.R.C.H.</a:t>
            </a:r>
          </a:p>
        </p:txBody>
      </p:sp>
    </p:spTree>
    <p:extLst>
      <p:ext uri="{BB962C8B-B14F-4D97-AF65-F5344CB8AC3E}">
        <p14:creationId xmlns:p14="http://schemas.microsoft.com/office/powerpoint/2010/main" val="4278863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DDDA7B-F9B6-2D1D-73A4-1C56604853B2}"/>
              </a:ext>
            </a:extLst>
          </p:cNvPr>
          <p:cNvPicPr>
            <a:picLocks noChangeAspect="1"/>
          </p:cNvPicPr>
          <p:nvPr/>
        </p:nvPicPr>
        <p:blipFill>
          <a:blip r:embed="rId2"/>
          <a:stretch>
            <a:fillRect/>
          </a:stretch>
        </p:blipFill>
        <p:spPr>
          <a:xfrm>
            <a:off x="6944863" y="94701"/>
            <a:ext cx="5121084" cy="5127180"/>
          </a:xfrm>
          <a:prstGeom prst="rect">
            <a:avLst/>
          </a:prstGeom>
        </p:spPr>
      </p:pic>
      <p:graphicFrame>
        <p:nvGraphicFramePr>
          <p:cNvPr id="3" name="TextBox 2">
            <a:extLst>
              <a:ext uri="{FF2B5EF4-FFF2-40B4-BE49-F238E27FC236}">
                <a16:creationId xmlns:a16="http://schemas.microsoft.com/office/drawing/2014/main" id="{F346BE51-8EFD-5B80-9A82-0326F354A91A}"/>
              </a:ext>
            </a:extLst>
          </p:cNvPr>
          <p:cNvGraphicFramePr/>
          <p:nvPr>
            <p:extLst>
              <p:ext uri="{D42A27DB-BD31-4B8C-83A1-F6EECF244321}">
                <p14:modId xmlns:p14="http://schemas.microsoft.com/office/powerpoint/2010/main" val="720785598"/>
              </p:ext>
            </p:extLst>
          </p:nvPr>
        </p:nvGraphicFramePr>
        <p:xfrm>
          <a:off x="632863" y="447257"/>
          <a:ext cx="5813009" cy="55716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105154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4493B5-F90F-E114-88DF-14FD654F4118}"/>
              </a:ext>
            </a:extLst>
          </p:cNvPr>
          <p:cNvSpPr txBox="1"/>
          <p:nvPr/>
        </p:nvSpPr>
        <p:spPr>
          <a:xfrm>
            <a:off x="3048000" y="520512"/>
            <a:ext cx="6096000" cy="5816977"/>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entury Gothic"/>
                <a:ea typeface="+mn-ea"/>
                <a:cs typeface="+mn-cs"/>
              </a:rPr>
              <a:t>Anxiety attacks can be a major concern when facing an emergency so its helpful to be able to distinguish these from a medical emergency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entury Gothic"/>
                <a:ea typeface="+mn-ea"/>
                <a:cs typeface="+mn-cs"/>
              </a:rPr>
              <a:t>Anxiety attacks:</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entury Gothic"/>
                <a:ea typeface="+mn-ea"/>
                <a:cs typeface="+mn-cs"/>
              </a:rPr>
              <a:t>Some of the signs of anxiety include the following:</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entury Gothic"/>
                <a:ea typeface="+mn-ea"/>
                <a:cs typeface="+mn-cs"/>
              </a:rPr>
              <a:t>•	Restlessness</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entury Gothic"/>
                <a:ea typeface="+mn-ea"/>
                <a:cs typeface="+mn-cs"/>
              </a:rPr>
              <a:t>•	Difficulty concentrating</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entury Gothic"/>
                <a:ea typeface="+mn-ea"/>
                <a:cs typeface="+mn-cs"/>
              </a:rPr>
              <a:t>•	Muscle tension</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entury Gothic"/>
                <a:ea typeface="+mn-ea"/>
                <a:cs typeface="+mn-cs"/>
              </a:rPr>
              <a:t>•	Sleep difficulties</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entury Gothic"/>
                <a:ea typeface="+mn-ea"/>
                <a:cs typeface="+mn-cs"/>
              </a:rPr>
              <a:t>•	Sudden periods of intense fear</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entury Gothic"/>
                <a:ea typeface="+mn-ea"/>
                <a:cs typeface="+mn-cs"/>
              </a:rPr>
              <a:t>•	Pounding heart</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entury Gothic"/>
                <a:ea typeface="+mn-ea"/>
                <a:cs typeface="+mn-cs"/>
              </a:rPr>
              <a:t>•	Sweating</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entury Gothic"/>
                <a:ea typeface="+mn-ea"/>
                <a:cs typeface="+mn-cs"/>
              </a:rPr>
              <a:t>•	Trembling</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entury Gothic"/>
                <a:ea typeface="+mn-ea"/>
                <a:cs typeface="+mn-cs"/>
              </a:rPr>
              <a:t>•	Shortness of breath</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entury Gothic"/>
                <a:ea typeface="+mn-ea"/>
                <a:cs typeface="+mn-cs"/>
              </a:rPr>
              <a:t>•	Choking</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entury Gothic"/>
                <a:ea typeface="+mn-ea"/>
                <a:cs typeface="+mn-cs"/>
              </a:rPr>
              <a:t>•	Feeling of impending doom</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entury Gothic"/>
                <a:ea typeface="+mn-ea"/>
                <a:cs typeface="+mn-cs"/>
              </a:rPr>
              <a:t>•	Panic Attacks</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entury Gothic"/>
                <a:ea typeface="+mn-ea"/>
                <a:cs typeface="+mn-cs"/>
              </a:rPr>
              <a:t>The symptoms of a panic attack are not dangerous, but can be very frightening. They can make you feel as though you're having a heart attack, or that you're going to collapse or even die. Most panic attacks last somewhere from 5 minutes to half an hour.</a:t>
            </a:r>
          </a:p>
        </p:txBody>
      </p:sp>
    </p:spTree>
    <p:extLst>
      <p:ext uri="{BB962C8B-B14F-4D97-AF65-F5344CB8AC3E}">
        <p14:creationId xmlns:p14="http://schemas.microsoft.com/office/powerpoint/2010/main" val="4905161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extBox 2">
            <a:extLst>
              <a:ext uri="{FF2B5EF4-FFF2-40B4-BE49-F238E27FC236}">
                <a16:creationId xmlns:a16="http://schemas.microsoft.com/office/drawing/2014/main" id="{D84CF248-983D-6DE4-B7D8-92022FB1D3C6}"/>
              </a:ext>
            </a:extLst>
          </p:cNvPr>
          <p:cNvGraphicFramePr/>
          <p:nvPr>
            <p:extLst>
              <p:ext uri="{D42A27DB-BD31-4B8C-83A1-F6EECF244321}">
                <p14:modId xmlns:p14="http://schemas.microsoft.com/office/powerpoint/2010/main" val="1459124068"/>
              </p:ext>
            </p:extLst>
          </p:nvPr>
        </p:nvGraphicFramePr>
        <p:xfrm>
          <a:off x="1399342" y="1108475"/>
          <a:ext cx="8762188" cy="46410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833743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5991CB0-5CF2-53B5-7563-7175392878BC}"/>
              </a:ext>
            </a:extLst>
          </p:cNvPr>
          <p:cNvSpPr txBox="1"/>
          <p:nvPr/>
        </p:nvSpPr>
        <p:spPr>
          <a:xfrm>
            <a:off x="274320" y="264160"/>
            <a:ext cx="11775440" cy="5970865"/>
          </a:xfrm>
          <a:prstGeom prst="rect">
            <a:avLst/>
          </a:prstGeom>
          <a:noFill/>
        </p:spPr>
        <p:txBody>
          <a:bodyPr wrap="square" rtlCol="0">
            <a:spAutoFit/>
          </a:bodyPr>
          <a:lstStyle/>
          <a:p>
            <a:r>
              <a:rPr lang="en-US" b="1" dirty="0"/>
              <a:t>Staying Calm in Emergencies:</a:t>
            </a:r>
          </a:p>
          <a:p>
            <a:r>
              <a:rPr lang="en-US" sz="1400" dirty="0"/>
              <a:t>Some people undergo amazing transformations in emergencies: They can make a solid plan and tell everyone what to do in a calm voice. The rest of us freak out, yell, and drop things. The good news is, the rest of us can learn the ability to stay calm in an emergency. Here are some tips from survival and medical experts:</a:t>
            </a:r>
          </a:p>
          <a:p>
            <a:endParaRPr lang="en-US" sz="1400" dirty="0"/>
          </a:p>
          <a:p>
            <a:pPr marL="171450" indent="-171450">
              <a:buFont typeface="Arial" panose="020B0604020202020204" pitchFamily="34" charset="0"/>
              <a:buChar char="•"/>
            </a:pPr>
            <a:r>
              <a:rPr lang="en-US" sz="1400" dirty="0"/>
              <a:t>Get educated. The number one thing you can do to stay calm is to be relatively confident that you know what to do. Learn basic first aid, be prepared with (at least) basic supplies, learn survival skills, and download a few apps. The more you know, the less likely you are to panic.</a:t>
            </a:r>
          </a:p>
          <a:p>
            <a:pPr marL="171450" indent="-171450">
              <a:buFont typeface="Arial" panose="020B0604020202020204" pitchFamily="34" charset="0"/>
              <a:buChar char="•"/>
            </a:pPr>
            <a:endParaRPr lang="en-US" sz="1400" dirty="0"/>
          </a:p>
          <a:p>
            <a:pPr marL="171450" indent="-171450">
              <a:buFont typeface="Arial" panose="020B0604020202020204" pitchFamily="34" charset="0"/>
              <a:buChar char="•"/>
            </a:pPr>
            <a:r>
              <a:rPr lang="en-US" sz="1400" dirty="0"/>
              <a:t>Focus on a goal. The magnitude of things going on during an emergency can overwhelm many people. Practice tuning everything out except the one thing you’re doing and learn to focus on one task at a time. If the house is on fire, focus on getting the people out. If you’re performing CPR, do that one thing. If you’re the one calling 911, focus on the conversation with the operator and nothing else.</a:t>
            </a:r>
          </a:p>
          <a:p>
            <a:pPr marL="171450" indent="-171450">
              <a:buFont typeface="Arial" panose="020B0604020202020204" pitchFamily="34" charset="0"/>
              <a:buChar char="•"/>
            </a:pPr>
            <a:endParaRPr lang="en-US" sz="1400" dirty="0"/>
          </a:p>
          <a:p>
            <a:pPr marL="171450" indent="-171450">
              <a:buFont typeface="Arial" panose="020B0604020202020204" pitchFamily="34" charset="0"/>
              <a:buChar char="•"/>
            </a:pPr>
            <a:r>
              <a:rPr lang="en-US" sz="1400" dirty="0"/>
              <a:t>Breathe. In emergencies, the body naturally kicks into “fight or flight” mode. It’s common to start breathing rapidly and shallowly in the top of the chest – almost as if you have been running away from danger. You can override it by consciously taking long, deep breaths that feel like they’re filling the belly instead of the lungs. Tell the body you’re calm, and the mind will follow.</a:t>
            </a:r>
          </a:p>
          <a:p>
            <a:pPr marL="171450" indent="-171450">
              <a:buFont typeface="Arial" panose="020B0604020202020204" pitchFamily="34" charset="0"/>
              <a:buChar char="•"/>
            </a:pPr>
            <a:endParaRPr lang="en-US" sz="1400" dirty="0"/>
          </a:p>
          <a:p>
            <a:pPr marL="171450" indent="-171450">
              <a:buFont typeface="Arial" panose="020B0604020202020204" pitchFamily="34" charset="0"/>
              <a:buChar char="•"/>
            </a:pPr>
            <a:r>
              <a:rPr lang="en-US" sz="1400" dirty="0"/>
              <a:t>Learn to adapt. Almost every day we find ourselves facing a situation that didn’t go as planned. Experts say that the people who practice adapting instead of resisting unplanned outcomes are calmer in general. The next time something small goes wrong in your day, view it as an opportunity to practice a critical survival skill.</a:t>
            </a:r>
          </a:p>
          <a:p>
            <a:pPr marL="171450" indent="-171450">
              <a:buFont typeface="Arial" panose="020B0604020202020204" pitchFamily="34" charset="0"/>
              <a:buChar char="•"/>
            </a:pPr>
            <a:endParaRPr lang="en-US" sz="1400" dirty="0"/>
          </a:p>
          <a:p>
            <a:pPr marL="171450" indent="-171450">
              <a:buFont typeface="Arial" panose="020B0604020202020204" pitchFamily="34" charset="0"/>
              <a:buChar char="•"/>
            </a:pPr>
            <a:r>
              <a:rPr lang="en-US" sz="1400" dirty="0"/>
              <a:t>Be bold. We are so attuned to following the rules that it can be difficult to break social rules when we need to. In emergencies it’s perfectly okay to take emergency measures like disturbing the peace, bossing around total strangers, ripping expensive clothing or taking charge of someone else’s property as needed to save lives.</a:t>
            </a:r>
          </a:p>
          <a:p>
            <a:pPr marL="171450" indent="-171450">
              <a:buFont typeface="Arial" panose="020B0604020202020204" pitchFamily="34" charset="0"/>
              <a:buChar char="•"/>
            </a:pPr>
            <a:endParaRPr lang="en-US" sz="1400" dirty="0"/>
          </a:p>
          <a:p>
            <a:pPr marL="171450" indent="-171450">
              <a:buFont typeface="Arial" panose="020B0604020202020204" pitchFamily="34" charset="0"/>
              <a:buChar char="•"/>
            </a:pPr>
            <a:r>
              <a:rPr lang="en-US" sz="1400" dirty="0"/>
              <a:t>Take care of yourself. For a healthy portion of the population, panic and worry don’t just dissipate when an emergency is over. Emergency situations, or the threat of an emergency, can cause prolonged panic, anxiety and worry that can keep you from being clear-headed in daily life. If you find yourself panicking or worrying instead of taking charge, learn a few tricks to manage anxiety. </a:t>
            </a:r>
          </a:p>
        </p:txBody>
      </p:sp>
    </p:spTree>
    <p:extLst>
      <p:ext uri="{BB962C8B-B14F-4D97-AF65-F5344CB8AC3E}">
        <p14:creationId xmlns:p14="http://schemas.microsoft.com/office/powerpoint/2010/main" val="35433430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94C575-50D3-17E9-8859-3C0DF727BA2D}"/>
              </a:ext>
            </a:extLst>
          </p:cNvPr>
          <p:cNvSpPr txBox="1"/>
          <p:nvPr/>
        </p:nvSpPr>
        <p:spPr>
          <a:xfrm>
            <a:off x="2573383" y="2828835"/>
            <a:ext cx="6488974" cy="1200329"/>
          </a:xfrm>
          <a:prstGeom prst="rect">
            <a:avLst/>
          </a:prstGeom>
          <a:noFill/>
        </p:spPr>
        <p:txBody>
          <a:bodyPr wrap="square">
            <a:spAutoFit/>
          </a:bodyPr>
          <a:lstStyle/>
          <a:p>
            <a:pPr marL="285750" indent="-285750">
              <a:buFont typeface="Arial" panose="020B0604020202020204" pitchFamily="34" charset="0"/>
              <a:buChar char="•"/>
            </a:pPr>
            <a:r>
              <a:rPr lang="en-US" dirty="0"/>
              <a:t>American Heart Association: Basic Life Support, Standard first aid</a:t>
            </a:r>
          </a:p>
          <a:p>
            <a:pPr marL="285750" indent="-285750">
              <a:buFont typeface="Arial" panose="020B0604020202020204" pitchFamily="34" charset="0"/>
              <a:buChar char="•"/>
            </a:pPr>
            <a:r>
              <a:rPr lang="en-US" dirty="0"/>
              <a:t>Stop the bleed/ FAST (First Aid for Severe Trauma)</a:t>
            </a:r>
          </a:p>
          <a:p>
            <a:pPr marL="285750" indent="-285750">
              <a:buFont typeface="Arial" panose="020B0604020202020204" pitchFamily="34" charset="0"/>
              <a:buChar char="•"/>
            </a:pPr>
            <a:r>
              <a:rPr lang="en-US" dirty="0"/>
              <a:t>American outdoor school wilderness first aid </a:t>
            </a:r>
          </a:p>
        </p:txBody>
      </p:sp>
    </p:spTree>
    <p:extLst>
      <p:ext uri="{BB962C8B-B14F-4D97-AF65-F5344CB8AC3E}">
        <p14:creationId xmlns:p14="http://schemas.microsoft.com/office/powerpoint/2010/main" val="41034902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36FC6-725C-6424-B2F3-561FA43C1BEC}"/>
              </a:ext>
            </a:extLst>
          </p:cNvPr>
          <p:cNvSpPr>
            <a:spLocks noGrp="1"/>
          </p:cNvSpPr>
          <p:nvPr>
            <p:ph type="title"/>
          </p:nvPr>
        </p:nvSpPr>
        <p:spPr/>
        <p:txBody>
          <a:bodyPr/>
          <a:lstStyle/>
          <a:p>
            <a:pPr algn="ctr"/>
            <a:r>
              <a:rPr lang="en-US" b="1" dirty="0"/>
              <a:t>M</a:t>
            </a:r>
            <a:r>
              <a:rPr lang="en-US" dirty="0"/>
              <a:t>assive </a:t>
            </a:r>
            <a:r>
              <a:rPr lang="en-US" sz="4000" dirty="0"/>
              <a:t>Hemorrhage</a:t>
            </a:r>
            <a:r>
              <a:rPr lang="en-US" dirty="0"/>
              <a:t> </a:t>
            </a:r>
          </a:p>
        </p:txBody>
      </p:sp>
      <p:graphicFrame>
        <p:nvGraphicFramePr>
          <p:cNvPr id="4" name="TextBox 1">
            <a:extLst>
              <a:ext uri="{FF2B5EF4-FFF2-40B4-BE49-F238E27FC236}">
                <a16:creationId xmlns:a16="http://schemas.microsoft.com/office/drawing/2014/main" id="{E76D65F5-BD97-BA8E-94E3-EA01EFD48DC0}"/>
              </a:ext>
            </a:extLst>
          </p:cNvPr>
          <p:cNvGraphicFramePr>
            <a:graphicFrameLocks noGrp="1"/>
          </p:cNvGraphicFramePr>
          <p:nvPr>
            <p:ph idx="1"/>
            <p:extLst>
              <p:ext uri="{D42A27DB-BD31-4B8C-83A1-F6EECF244321}">
                <p14:modId xmlns:p14="http://schemas.microsoft.com/office/powerpoint/2010/main" val="61006687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373549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4C8819D-1344-AD3C-F772-029D159C81FB}"/>
              </a:ext>
            </a:extLst>
          </p:cNvPr>
          <p:cNvSpPr txBox="1"/>
          <p:nvPr/>
        </p:nvSpPr>
        <p:spPr>
          <a:xfrm>
            <a:off x="407377" y="992808"/>
            <a:ext cx="11377246" cy="4579715"/>
          </a:xfrm>
          <a:prstGeom prst="rect">
            <a:avLst/>
          </a:prstGeom>
          <a:noFill/>
        </p:spPr>
        <p:txBody>
          <a:bodyPr wrap="square">
            <a:spAutoFit/>
          </a:bodyPr>
          <a:lstStyle/>
          <a:p>
            <a:pPr marR="0" lvl="0" algn="ctr" defTabSz="914400" rtl="0" eaLnBrk="1" fontAlgn="auto" latinLnBrk="0" hangingPunct="1">
              <a:lnSpc>
                <a:spcPct val="90000"/>
              </a:lnSpc>
              <a:spcBef>
                <a:spcPts val="0"/>
              </a:spcBef>
              <a:spcAft>
                <a:spcPts val="0"/>
              </a:spcAft>
              <a:buClrTx/>
              <a:buSzTx/>
              <a:tabLst/>
              <a:defRPr/>
            </a:pPr>
            <a:r>
              <a:rPr kumimoji="0" lang="en-US" sz="4000" b="1" i="0" u="none" strike="noStrike" kern="1200" cap="none" spc="0" normalizeH="0" baseline="0" noProof="0" dirty="0">
                <a:ln>
                  <a:noFill/>
                </a:ln>
                <a:solidFill>
                  <a:prstClr val="black"/>
                </a:solidFill>
                <a:effectLst/>
                <a:uLnTx/>
                <a:uFillTx/>
                <a:latin typeface="Century Gothic"/>
                <a:ea typeface="+mn-ea"/>
                <a:cs typeface="+mn-cs"/>
              </a:rPr>
              <a:t>Open wounds:</a:t>
            </a:r>
          </a:p>
          <a:p>
            <a:pPr marR="0" lvl="0" algn="ctr" defTabSz="914400" rtl="0" eaLnBrk="1" fontAlgn="auto" latinLnBrk="0" hangingPunct="1">
              <a:lnSpc>
                <a:spcPct val="90000"/>
              </a:lnSpc>
              <a:spcBef>
                <a:spcPts val="0"/>
              </a:spcBef>
              <a:spcAft>
                <a:spcPts val="0"/>
              </a:spcAft>
              <a:buClrTx/>
              <a:buSzTx/>
              <a:tabLst/>
              <a:defRPr/>
            </a:pPr>
            <a:r>
              <a:rPr kumimoji="0" lang="en-US" sz="2400" b="1" i="0" u="none" strike="noStrike" kern="1200" cap="none" spc="0" normalizeH="0" baseline="0" noProof="0" dirty="0">
                <a:ln>
                  <a:noFill/>
                </a:ln>
                <a:solidFill>
                  <a:prstClr val="black"/>
                </a:solidFill>
                <a:effectLst/>
                <a:uLnTx/>
                <a:uFillTx/>
                <a:latin typeface="Century Gothic"/>
                <a:ea typeface="+mn-ea"/>
                <a:cs typeface="+mn-cs"/>
              </a:rPr>
              <a:t> </a:t>
            </a:r>
          </a:p>
          <a:p>
            <a:pPr marL="3429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entury Gothic"/>
                <a:ea typeface="+mn-ea"/>
                <a:cs typeface="+mn-cs"/>
              </a:rPr>
              <a:t>Control the bleeding, apply direct pressure, and elevate the injury. </a:t>
            </a:r>
          </a:p>
          <a:p>
            <a:pPr marL="3429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entury Gothic"/>
                <a:ea typeface="+mn-ea"/>
                <a:cs typeface="+mn-cs"/>
              </a:rPr>
              <a:t>If you cannot stop bleeding with direct pressure, assess two things: is it a deep wound that needs to be packed with gauze, or do you need to apply a tourniquet </a:t>
            </a:r>
          </a:p>
          <a:p>
            <a:pPr marL="3429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2000" dirty="0">
                <a:solidFill>
                  <a:prstClr val="black"/>
                </a:solidFill>
                <a:latin typeface="Century Gothic"/>
              </a:rPr>
              <a:t>Pack an extremity wound as tightly as possible and hold direct pressure for 3 minutes, then wrap with pressure dressing and continue to assess</a:t>
            </a:r>
            <a:endParaRPr kumimoji="0" lang="en-US" sz="2000" b="0" i="0" u="none" strike="noStrike" kern="1200" cap="none" spc="0" normalizeH="0" baseline="0" noProof="0" dirty="0">
              <a:ln>
                <a:noFill/>
              </a:ln>
              <a:solidFill>
                <a:prstClr val="black"/>
              </a:solidFill>
              <a:effectLst/>
              <a:uLnTx/>
              <a:uFillTx/>
              <a:latin typeface="Century Gothic"/>
              <a:ea typeface="+mn-ea"/>
              <a:cs typeface="+mn-cs"/>
            </a:endParaRPr>
          </a:p>
          <a:p>
            <a:pPr marL="3429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entury Gothic"/>
                <a:ea typeface="+mn-ea"/>
                <a:cs typeface="+mn-cs"/>
              </a:rPr>
              <a:t>To apply a tourniquet, put it 2-3 inches above the injury; avoid placing it on joints or over bulky clothing. You cannot place tourniquets on the neck or torso</a:t>
            </a:r>
          </a:p>
          <a:p>
            <a:pPr marL="3429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entury Gothic"/>
                <a:ea typeface="+mn-ea"/>
                <a:cs typeface="+mn-cs"/>
              </a:rPr>
              <a:t>Tighten the strap around the extremity and turn the T bar until the bleeding stops </a:t>
            </a:r>
          </a:p>
          <a:p>
            <a:pPr marL="3429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entury Gothic"/>
                <a:ea typeface="+mn-ea"/>
                <a:cs typeface="+mn-cs"/>
              </a:rPr>
              <a:t>Write on the tourniquet the time that it was applied </a:t>
            </a:r>
          </a:p>
          <a:p>
            <a:pPr marL="3429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entury Gothic"/>
                <a:ea typeface="+mn-ea"/>
                <a:cs typeface="+mn-cs"/>
              </a:rPr>
              <a:t>Never remove a tourniquet after application if bleeding does not stop, then apply a second tourniquet higher up than the first one</a:t>
            </a:r>
          </a:p>
          <a:p>
            <a:pPr marL="342900" marR="0" lvl="0" indent="-228600"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entury Gothic"/>
                <a:ea typeface="+mn-ea"/>
                <a:cs typeface="+mn-cs"/>
              </a:rPr>
              <a:t>If you have an injury involving an embedded object, do not remove it; wrap it with gauze to stabilize it from moving. </a:t>
            </a:r>
          </a:p>
        </p:txBody>
      </p:sp>
    </p:spTree>
    <p:extLst>
      <p:ext uri="{BB962C8B-B14F-4D97-AF65-F5344CB8AC3E}">
        <p14:creationId xmlns:p14="http://schemas.microsoft.com/office/powerpoint/2010/main" val="35039707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21949</TotalTime>
  <Words>12130</Words>
  <Application>Microsoft Office PowerPoint</Application>
  <PresentationFormat>Widescreen</PresentationFormat>
  <Paragraphs>951</Paragraphs>
  <Slides>74</Slides>
  <Notes>40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74</vt:i4>
      </vt:variant>
    </vt:vector>
  </HeadingPairs>
  <TitlesOfParts>
    <vt:vector size="86" baseType="lpstr">
      <vt:lpstr>Aptos</vt:lpstr>
      <vt:lpstr>Aptos Display</vt:lpstr>
      <vt:lpstr>Arial</vt:lpstr>
      <vt:lpstr>Barlow</vt:lpstr>
      <vt:lpstr>Barlow-Bold</vt:lpstr>
      <vt:lpstr>Century Gothic</vt:lpstr>
      <vt:lpstr>Google Sans</vt:lpstr>
      <vt:lpstr>Montserrat</vt:lpstr>
      <vt:lpstr>Plus Jakarta Sans</vt:lpstr>
      <vt:lpstr>Quicksand</vt:lpstr>
      <vt:lpstr>Wingdings</vt:lpstr>
      <vt:lpstr>Office Theme</vt:lpstr>
      <vt:lpstr>Trail trauma and first-aid</vt:lpstr>
      <vt:lpstr>Who are you learning from?   </vt:lpstr>
      <vt:lpstr>Safety planning should be the first thing you think about after deciding to adventure!</vt:lpstr>
      <vt:lpstr>PowerPoint Presentation</vt:lpstr>
      <vt:lpstr>PowerPoint Presentation</vt:lpstr>
      <vt:lpstr>Assessment tools</vt:lpstr>
      <vt:lpstr>                           M: Massive hemorrhage                             A: Airway                             R: Respirations                             C: Circulation                            H: Hypothermia/Head injury </vt:lpstr>
      <vt:lpstr>Massive Hemorrhage </vt:lpstr>
      <vt:lpstr>PowerPoint Presentation</vt:lpstr>
      <vt:lpstr>PowerPoint Presentation</vt:lpstr>
      <vt:lpstr>PowerPoint Presentation</vt:lpstr>
      <vt:lpstr>PowerPoint Presentation</vt:lpstr>
      <vt:lpstr>PowerPoint Presentation</vt:lpstr>
      <vt:lpstr>PowerPoint Presentation</vt:lpstr>
      <vt:lpstr>Chest trauma</vt:lpstr>
      <vt:lpstr>Chest trauma continued </vt:lpstr>
      <vt:lpstr>PowerPoint Presentation</vt:lpstr>
      <vt:lpstr>Circulation: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Vital signs: Heart rate </vt:lpstr>
      <vt:lpstr>Vital signs: Respirations</vt:lpstr>
      <vt:lpstr>Vital signs: skin color, temperature, and moisture </vt:lpstr>
      <vt:lpstr>Vital Signs: Pupils </vt:lpstr>
      <vt:lpstr>Vital signs: Blood pressure </vt:lpstr>
      <vt:lpstr>Mental status : </vt:lpstr>
      <vt:lpstr>Orthopedic injuries:  Sprains, Strains, Fractures, and Dislocations </vt:lpstr>
      <vt:lpstr>Treatment of orthopedic injuries: </vt:lpstr>
      <vt:lpstr>Splinting supplies </vt:lpstr>
      <vt:lpstr>PowerPoint Presentation</vt:lpstr>
      <vt:lpstr>Chest trauma</vt:lpstr>
      <vt:lpstr>Chest trauma continued </vt:lpstr>
      <vt:lpstr>Traumatic abdominal injuries</vt:lpstr>
      <vt:lpstr>Soft tissue injuries</vt:lpstr>
      <vt:lpstr>Burns</vt:lpstr>
      <vt:lpstr>Carbon monoxide poisoning </vt:lpstr>
      <vt:lpstr>Friction blisters</vt:lpstr>
      <vt:lpstr>Heart Attack </vt:lpstr>
      <vt:lpstr>PowerPoint Presentation</vt:lpstr>
      <vt:lpstr>Shortness of breath  </vt:lpstr>
      <vt:lpstr>PowerPoint Presentation</vt:lpstr>
      <vt:lpstr>Seizures</vt:lpstr>
      <vt:lpstr>Acute abdomen </vt:lpstr>
      <vt:lpstr>Dehydration </vt:lpstr>
      <vt:lpstr>Electrolyte products</vt:lpstr>
      <vt:lpstr>PowerPoint Presentation</vt:lpstr>
      <vt:lpstr>PowerPoint Presentation</vt:lpstr>
      <vt:lpstr>Frost bite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Trail trauma and first-aid</dc:title>
  <dc:creator>Alexandria Lischka</dc:creator>
  <cp:lastModifiedBy>Alexandria Lischka</cp:lastModifiedBy>
  <cp:revision>22</cp:revision>
  <dcterms:created xsi:type="dcterms:W3CDTF">2024-06-16T15:04:05Z</dcterms:created>
  <dcterms:modified xsi:type="dcterms:W3CDTF">2024-08-10T20:41:07Z</dcterms:modified>
</cp:coreProperties>
</file>