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b="def" i="def"/>
      <a:tcStyle>
        <a:tcBdr/>
        <a:fill>
          <a:solidFill>
            <a:srgbClr val="E7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b="def" i="def"/>
      <a:tcStyle>
        <a:tcBdr/>
        <a:fill>
          <a:solidFill>
            <a:srgbClr val="E9E8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i="1" sz="2400"/>
            </a:lvl1pPr>
            <a:lvl2pPr marL="725236" indent="-280736" algn="ctr">
              <a:spcBef>
                <a:spcPts val="0"/>
              </a:spcBef>
              <a:defRPr i="1" sz="2400"/>
            </a:lvl2pPr>
            <a:lvl3pPr marL="1169736" indent="-280736" algn="ctr">
              <a:spcBef>
                <a:spcPts val="0"/>
              </a:spcBef>
              <a:defRPr i="1" sz="2400"/>
            </a:lvl3pPr>
            <a:lvl4pPr marL="1614236" indent="-280736" algn="ctr">
              <a:spcBef>
                <a:spcPts val="0"/>
              </a:spcBef>
              <a:defRPr i="1" sz="2400"/>
            </a:lvl4pPr>
            <a:lvl5pPr marL="2058736" indent="-280736"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body" sz="quarter" idx="13"/>
          </p:nvPr>
        </p:nvSpPr>
        <p:spPr>
          <a:xfrm>
            <a:off x="1270000" y="4267200"/>
            <a:ext cx="10464800" cy="685800"/>
          </a:xfrm>
          <a:prstGeom prst="rect">
            <a:avLst/>
          </a:prstGeom>
        </p:spPr>
        <p:txBody>
          <a:bodyPr/>
          <a:lstStyle/>
          <a:p>
            <a:pPr marL="0" indent="0" algn="ctr">
              <a:spcBef>
                <a:spcPts val="0"/>
              </a:spcBef>
              <a:buSzTx/>
              <a:buNone/>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7"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8"/>
            <a:ext cx="5325771" cy="8216902"/>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image" Target="../media/image18.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sp>
        <p:nvSpPr>
          <p:cNvPr id="119" name="Shape 119"/>
          <p:cNvSpPr/>
          <p:nvPr/>
        </p:nvSpPr>
        <p:spPr>
          <a:xfrm>
            <a:off x="2523959" y="4866728"/>
            <a:ext cx="7956881"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solidFill>
                  <a:srgbClr val="EFC500"/>
                </a:solidFill>
                <a:latin typeface="Orbitron Medium"/>
                <a:ea typeface="Orbitron Medium"/>
                <a:cs typeface="Orbitron Medium"/>
                <a:sym typeface="Orbitron Medium"/>
              </a:defRPr>
            </a:pPr>
            <a:r>
              <a:t>ibiza</a:t>
            </a:r>
          </a:p>
          <a:p>
            <a:pPr>
              <a:defRPr sz="1800">
                <a:solidFill>
                  <a:srgbClr val="FFFFFF"/>
                </a:solidFill>
                <a:latin typeface="Orbitron Medium"/>
                <a:ea typeface="Orbitron Medium"/>
                <a:cs typeface="Orbitron Medium"/>
                <a:sym typeface="Orbitron Medium"/>
              </a:defRPr>
            </a:pPr>
          </a:p>
          <a:p>
            <a:pPr>
              <a:defRPr sz="1800">
                <a:solidFill>
                  <a:srgbClr val="FFFFFF"/>
                </a:solidFill>
                <a:latin typeface="Orbitron Medium"/>
                <a:ea typeface="Orbitron Medium"/>
                <a:cs typeface="Orbitron Medium"/>
                <a:sym typeface="Orbitron Medium"/>
              </a:defRPr>
            </a:pPr>
            <a:r>
              <a:t>the renovation and extension of an old finca in the countryside</a:t>
            </a:r>
          </a:p>
        </p:txBody>
      </p:sp>
      <p:sp>
        <p:nvSpPr>
          <p:cNvPr id="120" name="Shape 12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21" name="Shape 12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64" name="image10.jpeg"/>
          <p:cNvPicPr>
            <a:picLocks noChangeAspect="1"/>
          </p:cNvPicPr>
          <p:nvPr/>
        </p:nvPicPr>
        <p:blipFill>
          <a:blip r:embed="rId2">
            <a:extLst/>
          </a:blip>
          <a:stretch>
            <a:fillRect/>
          </a:stretch>
        </p:blipFill>
        <p:spPr>
          <a:xfrm>
            <a:off x="5968327" y="377729"/>
            <a:ext cx="6748607" cy="8998141"/>
          </a:xfrm>
          <a:prstGeom prst="rect">
            <a:avLst/>
          </a:prstGeom>
          <a:ln w="12700">
            <a:miter lim="400000"/>
          </a:ln>
        </p:spPr>
      </p:pic>
      <p:sp>
        <p:nvSpPr>
          <p:cNvPr id="165" name="Shape 165"/>
          <p:cNvSpPr/>
          <p:nvPr/>
        </p:nvSpPr>
        <p:spPr>
          <a:xfrm>
            <a:off x="127100" y="6923880"/>
            <a:ext cx="5747988" cy="2611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Plunge Pool </a:t>
            </a:r>
          </a:p>
          <a:p>
            <a:pPr algn="r">
              <a:defRPr sz="1500">
                <a:solidFill>
                  <a:srgbClr val="FFFFFF"/>
                </a:solidFill>
                <a:latin typeface="Optima"/>
                <a:ea typeface="Optima"/>
                <a:cs typeface="Optima"/>
                <a:sym typeface="Optima"/>
              </a:defRPr>
            </a:pPr>
          </a:p>
          <a:p>
            <a:pPr algn="r">
              <a:defRPr sz="1500">
                <a:solidFill>
                  <a:srgbClr val="FFFFFF"/>
                </a:solidFill>
                <a:latin typeface="Optima"/>
                <a:ea typeface="Optima"/>
                <a:cs typeface="Optima"/>
                <a:sym typeface="Optima"/>
              </a:defRPr>
            </a:pPr>
            <a:r>
              <a:t>excavated - with much noise and effort - out of the solid rock, </a:t>
            </a:r>
          </a:p>
          <a:p>
            <a:pPr algn="r">
              <a:defRPr sz="1500">
                <a:solidFill>
                  <a:srgbClr val="FFFFFF"/>
                </a:solidFill>
                <a:latin typeface="Optima"/>
                <a:ea typeface="Optima"/>
                <a:cs typeface="Optima"/>
                <a:sym typeface="Optima"/>
              </a:defRPr>
            </a:pPr>
            <a:r>
              <a:t>in an area that was previously just a hen run!</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The Pool House was built to replace the old corrals and animal sheds.</a:t>
            </a:r>
          </a:p>
          <a:p>
            <a:pPr algn="r">
              <a:defRPr sz="1500">
                <a:solidFill>
                  <a:srgbClr val="FFFFFF"/>
                </a:solidFill>
                <a:latin typeface="Optima"/>
                <a:ea typeface="Optima"/>
                <a:cs typeface="Optima"/>
                <a:sym typeface="Optima"/>
              </a:defRPr>
            </a:pPr>
            <a:r>
              <a:t>Now a beautiful stone Buddha stands with a water-jar fountain, </a:t>
            </a:r>
          </a:p>
          <a:p>
            <a:pPr algn="r">
              <a:defRPr sz="1500">
                <a:solidFill>
                  <a:srgbClr val="FFFFFF"/>
                </a:solidFill>
                <a:latin typeface="Optima"/>
                <a:ea typeface="Optima"/>
                <a:cs typeface="Optima"/>
                <a:sym typeface="Optima"/>
              </a:defRPr>
            </a:pPr>
            <a:r>
              <a:t>to bring even deeper peace and harmony to the cooling aquamarine water, under the  shade of the ancient carob tree, </a:t>
            </a:r>
          </a:p>
          <a:p>
            <a:pPr algn="r">
              <a:defRPr sz="1500">
                <a:solidFill>
                  <a:srgbClr val="FFFFFF"/>
                </a:solidFill>
                <a:latin typeface="Optima"/>
                <a:ea typeface="Optima"/>
                <a:cs typeface="Optima"/>
                <a:sym typeface="Optima"/>
              </a:defRPr>
            </a:pPr>
            <a:r>
              <a:t>with fragrant lavender and rosemary in the planter</a:t>
            </a:r>
          </a:p>
        </p:txBody>
      </p:sp>
      <p:sp>
        <p:nvSpPr>
          <p:cNvPr id="166" name="Shape 166"/>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67" name="Shape 167"/>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69" name="image11.jpeg"/>
          <p:cNvPicPr>
            <a:picLocks noChangeAspect="1"/>
          </p:cNvPicPr>
          <p:nvPr/>
        </p:nvPicPr>
        <p:blipFill>
          <a:blip r:embed="rId2">
            <a:extLst/>
          </a:blip>
          <a:stretch>
            <a:fillRect/>
          </a:stretch>
        </p:blipFill>
        <p:spPr>
          <a:xfrm>
            <a:off x="5970608" y="448454"/>
            <a:ext cx="6711723" cy="8948965"/>
          </a:xfrm>
          <a:prstGeom prst="rect">
            <a:avLst/>
          </a:prstGeom>
          <a:ln w="12700">
            <a:miter lim="400000"/>
          </a:ln>
        </p:spPr>
      </p:pic>
      <p:sp>
        <p:nvSpPr>
          <p:cNvPr id="170" name="Shape 170"/>
          <p:cNvSpPr/>
          <p:nvPr/>
        </p:nvSpPr>
        <p:spPr>
          <a:xfrm>
            <a:off x="292348" y="8701879"/>
            <a:ext cx="5506541" cy="782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Plunge Pool </a:t>
            </a:r>
          </a:p>
          <a:p>
            <a:pPr algn="r">
              <a:defRPr sz="1500">
                <a:solidFill>
                  <a:srgbClr val="FFFFFF"/>
                </a:solidFill>
                <a:latin typeface="Optima"/>
                <a:ea typeface="Optima"/>
                <a:cs typeface="Optima"/>
                <a:sym typeface="Optima"/>
              </a:defRPr>
            </a:pPr>
            <a:r>
              <a:t>with the Pool House to the right hand side, </a:t>
            </a:r>
          </a:p>
          <a:p>
            <a:pPr algn="r">
              <a:defRPr sz="1500">
                <a:solidFill>
                  <a:srgbClr val="FFFFFF"/>
                </a:solidFill>
                <a:latin typeface="Optima"/>
                <a:ea typeface="Optima"/>
                <a:cs typeface="Optima"/>
                <a:sym typeface="Optima"/>
              </a:defRPr>
            </a:pPr>
            <a:r>
              <a:t>and the Games Room at the far end</a:t>
            </a:r>
          </a:p>
        </p:txBody>
      </p:sp>
      <p:sp>
        <p:nvSpPr>
          <p:cNvPr id="171" name="Shape 171"/>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72" name="Shape 172"/>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74" name="image12.jpeg"/>
          <p:cNvPicPr>
            <a:picLocks noChangeAspect="1"/>
          </p:cNvPicPr>
          <p:nvPr/>
        </p:nvPicPr>
        <p:blipFill>
          <a:blip r:embed="rId2">
            <a:extLst/>
          </a:blip>
          <a:stretch>
            <a:fillRect/>
          </a:stretch>
        </p:blipFill>
        <p:spPr>
          <a:xfrm>
            <a:off x="5901266" y="414866"/>
            <a:ext cx="6731001" cy="8974668"/>
          </a:xfrm>
          <a:prstGeom prst="rect">
            <a:avLst/>
          </a:prstGeom>
          <a:ln w="12700">
            <a:miter lim="400000"/>
          </a:ln>
        </p:spPr>
      </p:pic>
      <p:sp>
        <p:nvSpPr>
          <p:cNvPr id="175" name="Shape 175"/>
          <p:cNvSpPr/>
          <p:nvPr/>
        </p:nvSpPr>
        <p:spPr>
          <a:xfrm>
            <a:off x="305048" y="8435179"/>
            <a:ext cx="5506541" cy="1011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interior of the pool house is cool and simple, </a:t>
            </a:r>
          </a:p>
          <a:p>
            <a:pPr algn="r">
              <a:defRPr sz="1500">
                <a:solidFill>
                  <a:srgbClr val="FFFFFF"/>
                </a:solidFill>
                <a:latin typeface="Optima"/>
                <a:ea typeface="Optima"/>
                <a:cs typeface="Optima"/>
                <a:sym typeface="Optima"/>
              </a:defRPr>
            </a:pPr>
            <a:r>
              <a:t>with built-in bench seating and lots of cushions. </a:t>
            </a:r>
          </a:p>
          <a:p>
            <a:pPr algn="r">
              <a:defRPr sz="1500">
                <a:solidFill>
                  <a:srgbClr val="FFFFFF"/>
                </a:solidFill>
                <a:latin typeface="Optima"/>
                <a:ea typeface="Optima"/>
                <a:cs typeface="Optima"/>
                <a:sym typeface="Optima"/>
              </a:defRPr>
            </a:pPr>
            <a:r>
              <a:t>The full-wall-width sliding doors open directly on to the surround of the Plunge Pool, so one can simply flop into the water…</a:t>
            </a:r>
          </a:p>
        </p:txBody>
      </p:sp>
      <p:sp>
        <p:nvSpPr>
          <p:cNvPr id="176" name="Shape 176"/>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77" name="Shape 177"/>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79" name="image13.jpeg"/>
          <p:cNvPicPr>
            <a:picLocks noChangeAspect="1"/>
          </p:cNvPicPr>
          <p:nvPr/>
        </p:nvPicPr>
        <p:blipFill>
          <a:blip r:embed="rId2">
            <a:extLst/>
          </a:blip>
          <a:stretch>
            <a:fillRect/>
          </a:stretch>
        </p:blipFill>
        <p:spPr>
          <a:xfrm>
            <a:off x="5983304" y="460385"/>
            <a:ext cx="6670400" cy="8924198"/>
          </a:xfrm>
          <a:prstGeom prst="rect">
            <a:avLst/>
          </a:prstGeom>
          <a:ln w="12700">
            <a:miter lim="400000"/>
          </a:ln>
        </p:spPr>
      </p:pic>
      <p:pic>
        <p:nvPicPr>
          <p:cNvPr id="180" name="image14.jpeg"/>
          <p:cNvPicPr>
            <a:picLocks noChangeAspect="1"/>
          </p:cNvPicPr>
          <p:nvPr/>
        </p:nvPicPr>
        <p:blipFill>
          <a:blip r:embed="rId3">
            <a:extLst/>
          </a:blip>
          <a:stretch>
            <a:fillRect/>
          </a:stretch>
        </p:blipFill>
        <p:spPr>
          <a:xfrm>
            <a:off x="1793912" y="4182583"/>
            <a:ext cx="3908389" cy="5211184"/>
          </a:xfrm>
          <a:prstGeom prst="rect">
            <a:avLst/>
          </a:prstGeom>
          <a:ln w="12700">
            <a:miter lim="400000"/>
          </a:ln>
        </p:spPr>
      </p:pic>
      <p:sp>
        <p:nvSpPr>
          <p:cNvPr id="181" name="Shape 181"/>
          <p:cNvSpPr/>
          <p:nvPr/>
        </p:nvSpPr>
        <p:spPr>
          <a:xfrm>
            <a:off x="301228" y="2493722"/>
            <a:ext cx="5446860" cy="16970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inside of the plunge pool is simply painted white, </a:t>
            </a:r>
          </a:p>
          <a:p>
            <a:pPr algn="r">
              <a:defRPr sz="1500">
                <a:solidFill>
                  <a:srgbClr val="FFFFFF"/>
                </a:solidFill>
                <a:latin typeface="Optima"/>
                <a:ea typeface="Optima"/>
                <a:cs typeface="Optima"/>
                <a:sym typeface="Optima"/>
              </a:defRPr>
            </a:pPr>
            <a:r>
              <a:t>the water itself provides the aquamarine colour. </a:t>
            </a:r>
          </a:p>
          <a:p>
            <a:pPr algn="r">
              <a:defRPr sz="1500">
                <a:solidFill>
                  <a:srgbClr val="FFFFFF"/>
                </a:solidFill>
                <a:latin typeface="Optima"/>
                <a:ea typeface="Optima"/>
                <a:cs typeface="Optima"/>
                <a:sym typeface="Optima"/>
              </a:defRPr>
            </a:pPr>
            <a:r>
              <a:t>The wall facing the pool house has a hand-painted Moon motif, </a:t>
            </a:r>
          </a:p>
          <a:p>
            <a:pPr algn="r">
              <a:defRPr sz="1500">
                <a:solidFill>
                  <a:srgbClr val="FFFFFF"/>
                </a:solidFill>
                <a:latin typeface="Optima"/>
                <a:ea typeface="Optima"/>
                <a:cs typeface="Optima"/>
                <a:sym typeface="Optima"/>
              </a:defRPr>
            </a:pPr>
            <a:r>
              <a:t>on a painted background, the colour mixed to match the subtle green of etched glass</a:t>
            </a:r>
          </a:p>
          <a:p>
            <a:pPr algn="r">
              <a:defRPr sz="1500">
                <a:solidFill>
                  <a:srgbClr val="FFFFFF"/>
                </a:solidFill>
                <a:latin typeface="Optima"/>
                <a:ea typeface="Optima"/>
                <a:cs typeface="Optima"/>
                <a:sym typeface="Optima"/>
              </a:defRPr>
            </a:pPr>
            <a:r>
              <a:t>This is reflected in the actual etched glass doors opposite.</a:t>
            </a:r>
          </a:p>
          <a:p>
            <a:pPr algn="r">
              <a:defRPr sz="1500">
                <a:solidFill>
                  <a:srgbClr val="FFFFFF"/>
                </a:solidFill>
                <a:latin typeface="Optima"/>
                <a:ea typeface="Optima"/>
                <a:cs typeface="Optima"/>
                <a:sym typeface="Optima"/>
              </a:defRPr>
            </a:pPr>
            <a:r>
              <a:t>The ancient carob tree above casts dappled shade on the pool</a:t>
            </a:r>
          </a:p>
        </p:txBody>
      </p:sp>
      <p:sp>
        <p:nvSpPr>
          <p:cNvPr id="182" name="Shape 18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83" name="Shape 18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85" name="image15.jpeg"/>
          <p:cNvPicPr>
            <a:picLocks noChangeAspect="1"/>
          </p:cNvPicPr>
          <p:nvPr/>
        </p:nvPicPr>
        <p:blipFill>
          <a:blip r:embed="rId2">
            <a:extLst/>
          </a:blip>
          <a:stretch>
            <a:fillRect/>
          </a:stretch>
        </p:blipFill>
        <p:spPr>
          <a:xfrm>
            <a:off x="2055268" y="2208658"/>
            <a:ext cx="10644732" cy="7212960"/>
          </a:xfrm>
          <a:prstGeom prst="rect">
            <a:avLst/>
          </a:prstGeom>
          <a:ln w="12700">
            <a:miter lim="400000"/>
          </a:ln>
        </p:spPr>
      </p:pic>
      <p:sp>
        <p:nvSpPr>
          <p:cNvPr id="186" name="Shape 186"/>
          <p:cNvSpPr/>
          <p:nvPr/>
        </p:nvSpPr>
        <p:spPr>
          <a:xfrm>
            <a:off x="25648" y="5971379"/>
            <a:ext cx="1983135" cy="3525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This new building replaced the former pig-sties, and was designed as a Games Room, but also includes another bedroom and </a:t>
            </a:r>
          </a:p>
          <a:p>
            <a:pPr algn="r">
              <a:defRPr sz="1500">
                <a:solidFill>
                  <a:srgbClr val="FFFFFF"/>
                </a:solidFill>
                <a:latin typeface="Optima"/>
                <a:ea typeface="Optima"/>
                <a:cs typeface="Optima"/>
                <a:sym typeface="Optima"/>
              </a:defRPr>
            </a:pPr>
            <a:r>
              <a:t> an en-suite bathroom.</a:t>
            </a:r>
          </a:p>
          <a:p>
            <a:pPr algn="r">
              <a:defRPr sz="1500">
                <a:solidFill>
                  <a:srgbClr val="FFFFFF"/>
                </a:solidFill>
                <a:latin typeface="Optima"/>
                <a:ea typeface="Optima"/>
                <a:cs typeface="Optima"/>
                <a:sym typeface="Optima"/>
              </a:defRPr>
            </a:pPr>
            <a:r>
              <a:t>It has a large billiard table, dart board, bar area and some generous seating. </a:t>
            </a:r>
          </a:p>
          <a:p>
            <a:pPr algn="r">
              <a:defRPr sz="1500">
                <a:solidFill>
                  <a:srgbClr val="FFFFFF"/>
                </a:solidFill>
                <a:latin typeface="Optima"/>
                <a:ea typeface="Optima"/>
                <a:cs typeface="Optima"/>
                <a:sym typeface="Optima"/>
              </a:defRPr>
            </a:pPr>
            <a:r>
              <a:t>The bi-fold glass doors open on to the small plunge pool terrace </a:t>
            </a:r>
          </a:p>
        </p:txBody>
      </p:sp>
      <p:sp>
        <p:nvSpPr>
          <p:cNvPr id="187" name="Shape 187"/>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88" name="Shape 188"/>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90" name="image16.jpeg"/>
          <p:cNvPicPr>
            <a:picLocks noChangeAspect="1"/>
          </p:cNvPicPr>
          <p:nvPr/>
        </p:nvPicPr>
        <p:blipFill>
          <a:blip r:embed="rId2">
            <a:extLst/>
          </a:blip>
          <a:stretch>
            <a:fillRect/>
          </a:stretch>
        </p:blipFill>
        <p:spPr>
          <a:xfrm>
            <a:off x="463486" y="2512059"/>
            <a:ext cx="12179331" cy="6736741"/>
          </a:xfrm>
          <a:prstGeom prst="rect">
            <a:avLst/>
          </a:prstGeom>
          <a:ln w="12700">
            <a:miter lim="400000"/>
          </a:ln>
        </p:spPr>
      </p:pic>
      <p:sp>
        <p:nvSpPr>
          <p:cNvPr id="191" name="Shape 191"/>
          <p:cNvSpPr/>
          <p:nvPr/>
        </p:nvSpPr>
        <p:spPr>
          <a:xfrm>
            <a:off x="586185" y="7063579"/>
            <a:ext cx="4519810" cy="1239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b="1" sz="1500">
                <a:solidFill>
                  <a:srgbClr val="FFFFFF"/>
                </a:solidFill>
                <a:latin typeface="Optima"/>
                <a:ea typeface="Optima"/>
                <a:cs typeface="Optima"/>
                <a:sym typeface="Optima"/>
              </a:defRPr>
            </a:pPr>
            <a:r>
              <a:t>The Games Room</a:t>
            </a:r>
          </a:p>
          <a:p>
            <a:pPr algn="r">
              <a:defRPr b="1" sz="1500">
                <a:solidFill>
                  <a:srgbClr val="FFFFFF"/>
                </a:solidFill>
                <a:latin typeface="Optima"/>
                <a:ea typeface="Optima"/>
                <a:cs typeface="Optima"/>
                <a:sym typeface="Optima"/>
              </a:defRPr>
            </a:pPr>
            <a:r>
              <a:t> </a:t>
            </a:r>
          </a:p>
          <a:p>
            <a:pPr algn="r">
              <a:defRPr b="1" sz="1500">
                <a:solidFill>
                  <a:srgbClr val="FFFFFF"/>
                </a:solidFill>
                <a:latin typeface="Optima"/>
                <a:ea typeface="Optima"/>
                <a:cs typeface="Optima"/>
                <a:sym typeface="Optima"/>
              </a:defRPr>
            </a:pPr>
            <a:r>
              <a:t>features a fun mural of “Where the Wild Things Are”</a:t>
            </a:r>
          </a:p>
          <a:p>
            <a:pPr marL="175460" indent="-175460" algn="r">
              <a:buSzPct val="75000"/>
              <a:buChar char="-"/>
              <a:defRPr b="1" sz="1500">
                <a:solidFill>
                  <a:srgbClr val="FFFFFF"/>
                </a:solidFill>
                <a:latin typeface="Optima"/>
                <a:ea typeface="Optima"/>
                <a:cs typeface="Optima"/>
                <a:sym typeface="Optima"/>
              </a:defRPr>
            </a:pPr>
            <a:r>
              <a:t> still a favourite book of the now-grown-up children of the family</a:t>
            </a:r>
          </a:p>
        </p:txBody>
      </p:sp>
      <p:sp>
        <p:nvSpPr>
          <p:cNvPr id="192" name="Shape 19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93" name="Shape 19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95" name="image17.jpeg"/>
          <p:cNvPicPr>
            <a:picLocks noChangeAspect="1"/>
          </p:cNvPicPr>
          <p:nvPr/>
        </p:nvPicPr>
        <p:blipFill>
          <a:blip r:embed="rId2">
            <a:extLst/>
          </a:blip>
          <a:stretch>
            <a:fillRect/>
          </a:stretch>
        </p:blipFill>
        <p:spPr>
          <a:xfrm>
            <a:off x="413858" y="2328609"/>
            <a:ext cx="5303607" cy="7071476"/>
          </a:xfrm>
          <a:prstGeom prst="rect">
            <a:avLst/>
          </a:prstGeom>
          <a:ln w="12700">
            <a:miter lim="400000"/>
          </a:ln>
        </p:spPr>
      </p:pic>
      <p:pic>
        <p:nvPicPr>
          <p:cNvPr id="196" name="image18.jpeg"/>
          <p:cNvPicPr>
            <a:picLocks noChangeAspect="1"/>
          </p:cNvPicPr>
          <p:nvPr/>
        </p:nvPicPr>
        <p:blipFill>
          <a:blip r:embed="rId3">
            <a:extLst/>
          </a:blip>
          <a:stretch>
            <a:fillRect/>
          </a:stretch>
        </p:blipFill>
        <p:spPr>
          <a:xfrm>
            <a:off x="6017150" y="362745"/>
            <a:ext cx="6597610" cy="9028111"/>
          </a:xfrm>
          <a:prstGeom prst="rect">
            <a:avLst/>
          </a:prstGeom>
          <a:ln w="12700">
            <a:miter lim="400000"/>
          </a:ln>
        </p:spPr>
      </p:pic>
      <p:sp>
        <p:nvSpPr>
          <p:cNvPr id="197" name="Shape 197"/>
          <p:cNvSpPr/>
          <p:nvPr/>
        </p:nvSpPr>
        <p:spPr>
          <a:xfrm>
            <a:off x="374964" y="8231408"/>
            <a:ext cx="5203595" cy="12409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solid teak Farm Gates </a:t>
            </a:r>
          </a:p>
          <a:p>
            <a:pPr algn="r">
              <a:defRPr sz="1500">
                <a:solidFill>
                  <a:srgbClr val="FFFFFF"/>
                </a:solidFill>
                <a:latin typeface="Optima"/>
                <a:ea typeface="Optima"/>
                <a:cs typeface="Optima"/>
                <a:sym typeface="Optima"/>
              </a:defRPr>
            </a:pPr>
            <a:r>
              <a:t>between the Plunge Pool courtyard and the lower garden.</a:t>
            </a:r>
          </a:p>
          <a:p>
            <a:pPr algn="r">
              <a:defRPr sz="1500">
                <a:solidFill>
                  <a:srgbClr val="FFFFFF"/>
                </a:solidFill>
                <a:latin typeface="Optima"/>
                <a:ea typeface="Optima"/>
                <a:cs typeface="Optima"/>
                <a:sym typeface="Optima"/>
              </a:defRPr>
            </a:pPr>
            <a:r>
              <a:t>The ramp (finished in smoothed concrete) with inset timber </a:t>
            </a:r>
            <a:r>
              <a:rPr i="1"/>
              <a:t>palos</a:t>
            </a:r>
            <a:r>
              <a:t> is a traditional sight in Ibicencan farms, a simple but clever way to avoid slipping on a smooth slope.</a:t>
            </a:r>
            <a:r>
              <a:rPr b="1"/>
              <a:t> </a:t>
            </a:r>
          </a:p>
        </p:txBody>
      </p:sp>
      <p:sp>
        <p:nvSpPr>
          <p:cNvPr id="198" name="Shape 198"/>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99" name="Shape 199"/>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201" name="image19.jpeg"/>
          <p:cNvPicPr>
            <a:picLocks noChangeAspect="1"/>
          </p:cNvPicPr>
          <p:nvPr/>
        </p:nvPicPr>
        <p:blipFill>
          <a:blip r:embed="rId2">
            <a:extLst/>
          </a:blip>
          <a:stretch>
            <a:fillRect/>
          </a:stretch>
        </p:blipFill>
        <p:spPr>
          <a:xfrm>
            <a:off x="8231588" y="466419"/>
            <a:ext cx="4447755" cy="3335817"/>
          </a:xfrm>
          <a:prstGeom prst="rect">
            <a:avLst/>
          </a:prstGeom>
          <a:ln w="12700">
            <a:miter lim="400000"/>
          </a:ln>
        </p:spPr>
      </p:pic>
      <p:pic>
        <p:nvPicPr>
          <p:cNvPr id="202" name="image20.jpeg"/>
          <p:cNvPicPr>
            <a:picLocks noChangeAspect="1"/>
          </p:cNvPicPr>
          <p:nvPr/>
        </p:nvPicPr>
        <p:blipFill>
          <a:blip r:embed="rId3">
            <a:extLst/>
          </a:blip>
          <a:stretch>
            <a:fillRect/>
          </a:stretch>
        </p:blipFill>
        <p:spPr>
          <a:xfrm>
            <a:off x="3539066" y="4030760"/>
            <a:ext cx="9181077" cy="5321978"/>
          </a:xfrm>
          <a:prstGeom prst="rect">
            <a:avLst/>
          </a:prstGeom>
          <a:ln w="12700">
            <a:miter lim="400000"/>
          </a:ln>
        </p:spPr>
      </p:pic>
      <p:sp>
        <p:nvSpPr>
          <p:cNvPr id="203" name="Shape 203"/>
          <p:cNvSpPr/>
          <p:nvPr/>
        </p:nvSpPr>
        <p:spPr>
          <a:xfrm>
            <a:off x="207781" y="6564200"/>
            <a:ext cx="3182342" cy="28411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terrace outside the bedroom </a:t>
            </a:r>
          </a:p>
          <a:p>
            <a:pPr algn="r">
              <a:defRPr sz="1500">
                <a:solidFill>
                  <a:srgbClr val="FFFFFF"/>
                </a:solidFill>
                <a:latin typeface="Optima"/>
                <a:ea typeface="Optima"/>
                <a:cs typeface="Optima"/>
                <a:sym typeface="Optima"/>
              </a:defRPr>
            </a:pPr>
            <a:r>
              <a:t>in the Playroom building. </a:t>
            </a:r>
          </a:p>
          <a:p>
            <a:pPr algn="r">
              <a:defRPr sz="1500">
                <a:solidFill>
                  <a:srgbClr val="FFFFFF"/>
                </a:solidFill>
                <a:latin typeface="Optima"/>
                <a:ea typeface="Optima"/>
                <a:cs typeface="Optima"/>
                <a:sym typeface="Optima"/>
              </a:defRPr>
            </a:pPr>
            <a:r>
              <a:t>As elsewhere in the renovated and new-build structures, traditional drystone walls continue the local vernacular. </a:t>
            </a:r>
          </a:p>
          <a:p>
            <a:pPr algn="r">
              <a:defRPr sz="1500">
                <a:solidFill>
                  <a:srgbClr val="FFFFFF"/>
                </a:solidFill>
                <a:latin typeface="Optima"/>
                <a:ea typeface="Optima"/>
                <a:cs typeface="Optima"/>
                <a:sym typeface="Optima"/>
              </a:defRPr>
            </a:pPr>
            <a:r>
              <a:t>The surface finish on most of the terraces is smooth polished white cement.</a:t>
            </a:r>
          </a:p>
          <a:p>
            <a:pPr algn="r">
              <a:defRPr sz="1500">
                <a:solidFill>
                  <a:srgbClr val="FFFFFF"/>
                </a:solidFill>
                <a:latin typeface="Optima"/>
                <a:ea typeface="Optima"/>
                <a:cs typeface="Optima"/>
                <a:sym typeface="Optima"/>
              </a:defRPr>
            </a:pPr>
            <a:r>
              <a:t>The porch is made from ancient posts of</a:t>
            </a:r>
            <a:r>
              <a:rPr i="1"/>
              <a:t> savina </a:t>
            </a:r>
            <a:r>
              <a:t>timbers, recycled pine beams and bamboo.   </a:t>
            </a:r>
          </a:p>
        </p:txBody>
      </p:sp>
      <p:sp>
        <p:nvSpPr>
          <p:cNvPr id="204" name="Shape 204"/>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205" name="Shape 205"/>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207" name="image21.jpeg"/>
          <p:cNvPicPr>
            <a:picLocks noChangeAspect="1"/>
          </p:cNvPicPr>
          <p:nvPr/>
        </p:nvPicPr>
        <p:blipFill>
          <a:blip r:embed="rId2">
            <a:extLst/>
          </a:blip>
          <a:stretch>
            <a:fillRect/>
          </a:stretch>
        </p:blipFill>
        <p:spPr>
          <a:xfrm>
            <a:off x="5929210" y="461719"/>
            <a:ext cx="6582703" cy="8776935"/>
          </a:xfrm>
          <a:prstGeom prst="rect">
            <a:avLst/>
          </a:prstGeom>
          <a:ln w="12700">
            <a:miter lim="400000"/>
          </a:ln>
        </p:spPr>
      </p:pic>
      <p:sp>
        <p:nvSpPr>
          <p:cNvPr id="208" name="Shape 208"/>
          <p:cNvSpPr/>
          <p:nvPr/>
        </p:nvSpPr>
        <p:spPr>
          <a:xfrm>
            <a:off x="190748" y="3761007"/>
            <a:ext cx="5506541" cy="14695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swimming pool was re-tiled with sand-colored mosaics </a:t>
            </a:r>
          </a:p>
          <a:p>
            <a:pPr algn="r">
              <a:defRPr sz="1500">
                <a:solidFill>
                  <a:srgbClr val="FFFFFF"/>
                </a:solidFill>
                <a:latin typeface="Optima"/>
                <a:ea typeface="Optima"/>
                <a:cs typeface="Optima"/>
                <a:sym typeface="Optima"/>
              </a:defRPr>
            </a:pPr>
            <a:r>
              <a:t>and the terrace paved in natural stone. </a:t>
            </a:r>
          </a:p>
          <a:p>
            <a:pPr algn="r">
              <a:defRPr sz="1500">
                <a:solidFill>
                  <a:srgbClr val="FFFFFF"/>
                </a:solidFill>
                <a:latin typeface="Optima"/>
                <a:ea typeface="Optima"/>
                <a:cs typeface="Optima"/>
                <a:sym typeface="Optima"/>
              </a:defRPr>
            </a:pPr>
            <a:r>
              <a:t>The huge boulders were selected from a  local quarry and positioned to make a cascade and a jumping platform at the </a:t>
            </a:r>
            <a:r>
              <a:rPr i="1"/>
              <a:t>very </a:t>
            </a:r>
            <a:r>
              <a:t>deep end (nearly 3 metres)</a:t>
            </a:r>
          </a:p>
          <a:p>
            <a:pPr algn="r">
              <a:defRPr sz="1500">
                <a:solidFill>
                  <a:srgbClr val="FFFFFF"/>
                </a:solidFill>
                <a:latin typeface="Optima"/>
                <a:ea typeface="Optima"/>
                <a:cs typeface="Optima"/>
                <a:sym typeface="Optima"/>
              </a:defRPr>
            </a:pPr>
            <a:r>
              <a:t>The crystal clear water comes from the property’s own spring.</a:t>
            </a:r>
          </a:p>
        </p:txBody>
      </p:sp>
      <p:pic>
        <p:nvPicPr>
          <p:cNvPr id="209" name="image22.jpeg"/>
          <p:cNvPicPr>
            <a:picLocks noChangeAspect="1"/>
          </p:cNvPicPr>
          <p:nvPr/>
        </p:nvPicPr>
        <p:blipFill>
          <a:blip r:embed="rId3">
            <a:extLst/>
          </a:blip>
          <a:stretch>
            <a:fillRect/>
          </a:stretch>
        </p:blipFill>
        <p:spPr>
          <a:xfrm>
            <a:off x="389466" y="5251670"/>
            <a:ext cx="5305388" cy="3979041"/>
          </a:xfrm>
          <a:prstGeom prst="rect">
            <a:avLst/>
          </a:prstGeom>
          <a:ln w="12700">
            <a:miter lim="400000"/>
          </a:ln>
        </p:spPr>
      </p:pic>
      <p:sp>
        <p:nvSpPr>
          <p:cNvPr id="210" name="Shape 21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211" name="Shape 21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23" name="image1.jpeg"/>
          <p:cNvPicPr>
            <a:picLocks noChangeAspect="1"/>
          </p:cNvPicPr>
          <p:nvPr/>
        </p:nvPicPr>
        <p:blipFill>
          <a:blip r:embed="rId2">
            <a:extLst/>
          </a:blip>
          <a:stretch>
            <a:fillRect/>
          </a:stretch>
        </p:blipFill>
        <p:spPr>
          <a:xfrm>
            <a:off x="2954865" y="2105948"/>
            <a:ext cx="9691873" cy="7268905"/>
          </a:xfrm>
          <a:prstGeom prst="rect">
            <a:avLst/>
          </a:prstGeom>
          <a:ln w="12700">
            <a:miter lim="400000"/>
          </a:ln>
        </p:spPr>
      </p:pic>
      <p:sp>
        <p:nvSpPr>
          <p:cNvPr id="124" name="Shape 124"/>
          <p:cNvSpPr/>
          <p:nvPr/>
        </p:nvSpPr>
        <p:spPr>
          <a:xfrm>
            <a:off x="94385" y="2296847"/>
            <a:ext cx="2798541" cy="71834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an old Ibicencan finca, </a:t>
            </a:r>
          </a:p>
          <a:p>
            <a:pPr algn="r">
              <a:defRPr sz="1500">
                <a:solidFill>
                  <a:srgbClr val="FFFFFF"/>
                </a:solidFill>
                <a:latin typeface="Optima"/>
                <a:ea typeface="Optima"/>
                <a:cs typeface="Optima"/>
                <a:sym typeface="Optima"/>
              </a:defRPr>
            </a:pPr>
            <a:r>
              <a:t>which had only two bedrooms in the main building to start with, but by the time we had finished renovating and extending the house, converting the old animal pens and making new buildings where ruins had been, the property had 8 bedrooms and 7 bathrooms!</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The existing pool was revamped, and a new plunge pool created.</a:t>
            </a:r>
          </a:p>
          <a:p>
            <a:pPr algn="r">
              <a:defRPr sz="1500">
                <a:solidFill>
                  <a:srgbClr val="FFFFFF"/>
                </a:solidFill>
                <a:latin typeface="Optima"/>
                <a:ea typeface="Optima"/>
                <a:cs typeface="Optima"/>
                <a:sym typeface="Optima"/>
              </a:defRPr>
            </a:pPr>
            <a:r>
              <a:t>A pool-house and a games room were also created, and with such  a varied arrangement of different buildings it feels almost like a small hamlet rather than one single house, with numerous  hidden-away corners for relaxing privately, but also many glorious terraces where the numerous guests can gather.</a:t>
            </a:r>
          </a:p>
          <a:p>
            <a:pPr algn="r">
              <a:defRPr sz="1500">
                <a:solidFill>
                  <a:srgbClr val="FFFFFF"/>
                </a:solidFill>
                <a:latin typeface="Optima"/>
                <a:ea typeface="Optima"/>
                <a:cs typeface="Optima"/>
                <a:sym typeface="Optima"/>
              </a:defRPr>
            </a:pPr>
          </a:p>
          <a:p>
            <a:pPr algn="r">
              <a:defRPr sz="1500">
                <a:solidFill>
                  <a:srgbClr val="FFFFFF"/>
                </a:solidFill>
                <a:latin typeface="Optima"/>
                <a:ea typeface="Optima"/>
                <a:cs typeface="Optima"/>
                <a:sym typeface="Optima"/>
              </a:defRPr>
            </a:pPr>
            <a:r>
              <a:t>Given it’s position deep in the Ibiza countryside, the architecture of all the works were kept in a traditional style using traditional materials, so the finished  property looks as if it has always been there. </a:t>
            </a:r>
          </a:p>
        </p:txBody>
      </p:sp>
      <p:sp>
        <p:nvSpPr>
          <p:cNvPr id="125" name="Shape 125"/>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26" name="Shape 126"/>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28" name="image2.jpeg"/>
          <p:cNvPicPr>
            <a:picLocks noChangeAspect="1"/>
          </p:cNvPicPr>
          <p:nvPr/>
        </p:nvPicPr>
        <p:blipFill>
          <a:blip r:embed="rId2">
            <a:extLst/>
          </a:blip>
          <a:stretch>
            <a:fillRect/>
          </a:stretch>
        </p:blipFill>
        <p:spPr>
          <a:xfrm>
            <a:off x="3117136" y="2147350"/>
            <a:ext cx="9582864" cy="7187150"/>
          </a:xfrm>
          <a:prstGeom prst="rect">
            <a:avLst/>
          </a:prstGeom>
          <a:ln w="12700">
            <a:miter lim="400000"/>
          </a:ln>
        </p:spPr>
      </p:pic>
      <p:sp>
        <p:nvSpPr>
          <p:cNvPr id="129" name="Shape 129"/>
          <p:cNvSpPr/>
          <p:nvPr/>
        </p:nvSpPr>
        <p:spPr>
          <a:xfrm>
            <a:off x="184194" y="7279479"/>
            <a:ext cx="2834590" cy="2154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drystone walls of the old animal corrals were completely rebuilt to create a new bedroom suite. </a:t>
            </a:r>
          </a:p>
          <a:p>
            <a:pPr algn="r">
              <a:defRPr sz="1500">
                <a:solidFill>
                  <a:srgbClr val="FFFFFF"/>
                </a:solidFill>
                <a:latin typeface="Optima"/>
                <a:ea typeface="Optima"/>
                <a:cs typeface="Optima"/>
                <a:sym typeface="Optima"/>
              </a:defRPr>
            </a:pPr>
            <a:r>
              <a:t>The white-painted house remains the most noticeable part of the whole property, surrounded by many large and established trees and the newer planting. </a:t>
            </a:r>
          </a:p>
        </p:txBody>
      </p:sp>
      <p:sp>
        <p:nvSpPr>
          <p:cNvPr id="130" name="Shape 13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31" name="Shape 13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sp>
        <p:nvSpPr>
          <p:cNvPr id="133" name="Shape 133"/>
          <p:cNvSpPr/>
          <p:nvPr/>
        </p:nvSpPr>
        <p:spPr>
          <a:xfrm>
            <a:off x="129294" y="8028207"/>
            <a:ext cx="6561378" cy="14695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entrance to the main house.</a:t>
            </a:r>
          </a:p>
          <a:p>
            <a:pPr algn="r">
              <a:defRPr sz="1500">
                <a:solidFill>
                  <a:srgbClr val="FFFFFF"/>
                </a:solidFill>
                <a:latin typeface="Optima"/>
                <a:ea typeface="Optima"/>
                <a:cs typeface="Optima"/>
                <a:sym typeface="Optima"/>
              </a:defRPr>
            </a:pPr>
            <a:r>
              <a:t>The large</a:t>
            </a:r>
            <a:r>
              <a:rPr i="1"/>
              <a:t> porche </a:t>
            </a:r>
            <a:r>
              <a:t>was built anew, making a large terrace outside the new bedroom, created on the flat roof of the original house. </a:t>
            </a:r>
          </a:p>
          <a:p>
            <a:pPr algn="r">
              <a:defRPr sz="1500">
                <a:solidFill>
                  <a:srgbClr val="FFFFFF"/>
                </a:solidFill>
                <a:latin typeface="Optima"/>
                <a:ea typeface="Optima"/>
                <a:cs typeface="Optima"/>
                <a:sym typeface="Optima"/>
              </a:defRPr>
            </a:pPr>
            <a:r>
              <a:t>This covered area makes the perfect al fresco dining terrace.</a:t>
            </a:r>
          </a:p>
          <a:p>
            <a:pPr algn="r">
              <a:defRPr sz="1500">
                <a:solidFill>
                  <a:srgbClr val="FFFFFF"/>
                </a:solidFill>
                <a:latin typeface="Optima"/>
                <a:ea typeface="Optima"/>
                <a:cs typeface="Optima"/>
                <a:sym typeface="Optima"/>
              </a:defRPr>
            </a:pPr>
            <a:r>
              <a:t>The stepped drystone wall in the foreground of the photo is the side of  the steps leading to the elevated seating area, shaded by the Balinese pergola</a:t>
            </a:r>
          </a:p>
        </p:txBody>
      </p:sp>
      <p:pic>
        <p:nvPicPr>
          <p:cNvPr id="134" name="image3.jpeg"/>
          <p:cNvPicPr>
            <a:picLocks noChangeAspect="1"/>
          </p:cNvPicPr>
          <p:nvPr/>
        </p:nvPicPr>
        <p:blipFill>
          <a:blip r:embed="rId2">
            <a:extLst/>
          </a:blip>
          <a:stretch>
            <a:fillRect/>
          </a:stretch>
        </p:blipFill>
        <p:spPr>
          <a:xfrm>
            <a:off x="6800135" y="1650046"/>
            <a:ext cx="5849066" cy="7798754"/>
          </a:xfrm>
          <a:prstGeom prst="rect">
            <a:avLst/>
          </a:prstGeom>
          <a:ln w="12700">
            <a:miter lim="400000"/>
          </a:ln>
        </p:spPr>
      </p:pic>
      <p:sp>
        <p:nvSpPr>
          <p:cNvPr id="135" name="Shape 135"/>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36" name="Shape 136"/>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38" name="image4.jpeg"/>
          <p:cNvPicPr>
            <a:picLocks noChangeAspect="1"/>
          </p:cNvPicPr>
          <p:nvPr/>
        </p:nvPicPr>
        <p:blipFill>
          <a:blip r:embed="rId2">
            <a:extLst/>
          </a:blip>
          <a:stretch>
            <a:fillRect/>
          </a:stretch>
        </p:blipFill>
        <p:spPr>
          <a:xfrm>
            <a:off x="2976372" y="2100389"/>
            <a:ext cx="9706696" cy="7280023"/>
          </a:xfrm>
          <a:prstGeom prst="rect">
            <a:avLst/>
          </a:prstGeom>
          <a:ln w="12700">
            <a:miter lim="400000"/>
          </a:ln>
        </p:spPr>
      </p:pic>
      <p:sp>
        <p:nvSpPr>
          <p:cNvPr id="139" name="Shape 139"/>
          <p:cNvSpPr/>
          <p:nvPr/>
        </p:nvSpPr>
        <p:spPr>
          <a:xfrm>
            <a:off x="192420" y="7105913"/>
            <a:ext cx="2729570" cy="23828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a Balinese Pergola </a:t>
            </a:r>
          </a:p>
          <a:p>
            <a:pPr algn="r">
              <a:defRPr sz="1500">
                <a:solidFill>
                  <a:srgbClr val="FFFFFF"/>
                </a:solidFill>
                <a:latin typeface="Optima"/>
                <a:ea typeface="Optima"/>
                <a:cs typeface="Optima"/>
                <a:sym typeface="Optima"/>
              </a:defRPr>
            </a:pPr>
            <a:r>
              <a:t>stands  on the roof of the converted animal corrals, and makes a spacious seating area.</a:t>
            </a:r>
          </a:p>
          <a:p>
            <a:pPr algn="r">
              <a:defRPr sz="1500">
                <a:solidFill>
                  <a:srgbClr val="FFFFFF"/>
                </a:solidFill>
                <a:latin typeface="Optima"/>
                <a:ea typeface="Optima"/>
                <a:cs typeface="Optima"/>
                <a:sym typeface="Optima"/>
              </a:defRPr>
            </a:pPr>
            <a:r>
              <a:t>On  the left of the picture the sliding doors to the Pool room can just be seen, opening on to </a:t>
            </a:r>
          </a:p>
          <a:p>
            <a:pPr algn="r">
              <a:defRPr sz="1500">
                <a:solidFill>
                  <a:srgbClr val="FFFFFF"/>
                </a:solidFill>
                <a:latin typeface="Optima"/>
                <a:ea typeface="Optima"/>
                <a:cs typeface="Optima"/>
                <a:sym typeface="Optima"/>
              </a:defRPr>
            </a:pPr>
            <a:r>
              <a:t>the Plunge Pool below, </a:t>
            </a:r>
          </a:p>
          <a:p>
            <a:pPr algn="r">
              <a:defRPr sz="1500">
                <a:solidFill>
                  <a:srgbClr val="FFFFFF"/>
                </a:solidFill>
                <a:latin typeface="Optima"/>
                <a:ea typeface="Optima"/>
                <a:cs typeface="Optima"/>
                <a:sym typeface="Optima"/>
              </a:defRPr>
            </a:pPr>
            <a:r>
              <a:t>shaded by the ancient carob tree</a:t>
            </a:r>
          </a:p>
        </p:txBody>
      </p:sp>
      <p:sp>
        <p:nvSpPr>
          <p:cNvPr id="140" name="Shape 14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41" name="Shape 14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43" name="image5.jpeg"/>
          <p:cNvPicPr>
            <a:picLocks noChangeAspect="1"/>
          </p:cNvPicPr>
          <p:nvPr/>
        </p:nvPicPr>
        <p:blipFill>
          <a:blip r:embed="rId2">
            <a:extLst/>
          </a:blip>
          <a:stretch>
            <a:fillRect/>
          </a:stretch>
        </p:blipFill>
        <p:spPr>
          <a:xfrm>
            <a:off x="2880759" y="2003936"/>
            <a:ext cx="9768441" cy="7326332"/>
          </a:xfrm>
          <a:prstGeom prst="rect">
            <a:avLst/>
          </a:prstGeom>
          <a:ln w="12700">
            <a:miter lim="400000"/>
          </a:ln>
        </p:spPr>
      </p:pic>
      <p:sp>
        <p:nvSpPr>
          <p:cNvPr id="144" name="Shape 144"/>
          <p:cNvSpPr/>
          <p:nvPr/>
        </p:nvSpPr>
        <p:spPr>
          <a:xfrm>
            <a:off x="323655" y="7922946"/>
            <a:ext cx="2434028" cy="1468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Balinese Pergola  </a:t>
            </a:r>
          </a:p>
          <a:p>
            <a:pPr algn="r">
              <a:defRPr sz="1500">
                <a:solidFill>
                  <a:srgbClr val="FFFFFF"/>
                </a:solidFill>
                <a:latin typeface="Optima"/>
                <a:ea typeface="Optima"/>
                <a:cs typeface="Optima"/>
                <a:sym typeface="Optima"/>
              </a:defRPr>
            </a:pPr>
            <a:r>
              <a:t>has bench seating and centre tables, all in a polished, white cement finish, with white canvas cushions</a:t>
            </a:r>
          </a:p>
        </p:txBody>
      </p:sp>
      <p:sp>
        <p:nvSpPr>
          <p:cNvPr id="145" name="Shape 145"/>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46" name="Shape 146"/>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48" name="image6.jpeg"/>
          <p:cNvPicPr>
            <a:picLocks noChangeAspect="1"/>
          </p:cNvPicPr>
          <p:nvPr/>
        </p:nvPicPr>
        <p:blipFill>
          <a:blip r:embed="rId2">
            <a:extLst/>
          </a:blip>
          <a:stretch>
            <a:fillRect/>
          </a:stretch>
        </p:blipFill>
        <p:spPr>
          <a:xfrm>
            <a:off x="7155361" y="2068647"/>
            <a:ext cx="5506539" cy="7342053"/>
          </a:xfrm>
          <a:prstGeom prst="rect">
            <a:avLst/>
          </a:prstGeom>
          <a:ln w="12700">
            <a:miter lim="400000"/>
          </a:ln>
        </p:spPr>
      </p:pic>
      <p:pic>
        <p:nvPicPr>
          <p:cNvPr id="149" name="image7.jpeg"/>
          <p:cNvPicPr>
            <a:picLocks noChangeAspect="1"/>
          </p:cNvPicPr>
          <p:nvPr/>
        </p:nvPicPr>
        <p:blipFill>
          <a:blip r:embed="rId3">
            <a:extLst/>
          </a:blip>
          <a:stretch>
            <a:fillRect/>
          </a:stretch>
        </p:blipFill>
        <p:spPr>
          <a:xfrm>
            <a:off x="2099722" y="3016925"/>
            <a:ext cx="4745595" cy="6327461"/>
          </a:xfrm>
          <a:prstGeom prst="rect">
            <a:avLst/>
          </a:prstGeom>
          <a:ln w="12700">
            <a:miter lim="400000"/>
          </a:ln>
        </p:spPr>
      </p:pic>
      <p:sp>
        <p:nvSpPr>
          <p:cNvPr id="150" name="Shape 150"/>
          <p:cNvSpPr/>
          <p:nvPr/>
        </p:nvSpPr>
        <p:spPr>
          <a:xfrm>
            <a:off x="6768320" y="1433246"/>
            <a:ext cx="5943602" cy="554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very old, dark and heavy timber doors to the house were revived</a:t>
            </a:r>
          </a:p>
          <a:p>
            <a:pPr algn="r">
              <a:defRPr sz="1500">
                <a:solidFill>
                  <a:srgbClr val="FFFFFF"/>
                </a:solidFill>
                <a:latin typeface="Optima"/>
                <a:ea typeface="Optima"/>
                <a:cs typeface="Optima"/>
                <a:sym typeface="Optima"/>
              </a:defRPr>
            </a:pPr>
            <a:r>
              <a:t>with  a specialist effect to give the the look of sun-bleached wood </a:t>
            </a:r>
          </a:p>
        </p:txBody>
      </p:sp>
      <p:sp>
        <p:nvSpPr>
          <p:cNvPr id="151" name="Shape 151"/>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52" name="Shape 152"/>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54" name="image8.jpeg"/>
          <p:cNvPicPr>
            <a:picLocks noChangeAspect="1"/>
          </p:cNvPicPr>
          <p:nvPr/>
        </p:nvPicPr>
        <p:blipFill>
          <a:blip r:embed="rId2">
            <a:extLst/>
          </a:blip>
          <a:stretch>
            <a:fillRect/>
          </a:stretch>
        </p:blipFill>
        <p:spPr>
          <a:xfrm>
            <a:off x="2783427" y="2021684"/>
            <a:ext cx="9916573" cy="7437431"/>
          </a:xfrm>
          <a:prstGeom prst="rect">
            <a:avLst/>
          </a:prstGeom>
          <a:ln w="12700">
            <a:miter lim="400000"/>
          </a:ln>
        </p:spPr>
      </p:pic>
      <p:sp>
        <p:nvSpPr>
          <p:cNvPr id="155" name="Shape 155"/>
          <p:cNvSpPr/>
          <p:nvPr/>
        </p:nvSpPr>
        <p:spPr>
          <a:xfrm>
            <a:off x="51048" y="9171780"/>
            <a:ext cx="2602656" cy="325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1500">
                <a:solidFill>
                  <a:srgbClr val="FFFFFF"/>
                </a:solidFill>
                <a:latin typeface="Optima"/>
                <a:ea typeface="Optima"/>
                <a:cs typeface="Optima"/>
                <a:sym typeface="Optima"/>
              </a:defRPr>
            </a:lvl1pPr>
          </a:lstStyle>
          <a:p>
            <a:pPr/>
            <a:r>
              <a:t>The Snug</a:t>
            </a:r>
          </a:p>
        </p:txBody>
      </p:sp>
      <p:sp>
        <p:nvSpPr>
          <p:cNvPr id="156" name="Shape 156"/>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57" name="Shape 157"/>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D5763"/>
            </a:gs>
          </a:gsLst>
          <a:lin ang="5400000" scaled="0"/>
        </a:gradFill>
      </p:bgPr>
    </p:bg>
    <p:spTree>
      <p:nvGrpSpPr>
        <p:cNvPr id="1" name=""/>
        <p:cNvGrpSpPr/>
        <p:nvPr/>
      </p:nvGrpSpPr>
      <p:grpSpPr>
        <a:xfrm>
          <a:off x="0" y="0"/>
          <a:ext cx="0" cy="0"/>
          <a:chOff x="0" y="0"/>
          <a:chExt cx="0" cy="0"/>
        </a:xfrm>
      </p:grpSpPr>
      <p:pic>
        <p:nvPicPr>
          <p:cNvPr id="159" name="image9.jpeg"/>
          <p:cNvPicPr>
            <a:picLocks noChangeAspect="1"/>
          </p:cNvPicPr>
          <p:nvPr/>
        </p:nvPicPr>
        <p:blipFill>
          <a:blip r:embed="rId2">
            <a:extLst/>
          </a:blip>
          <a:stretch>
            <a:fillRect/>
          </a:stretch>
        </p:blipFill>
        <p:spPr>
          <a:xfrm>
            <a:off x="2992895" y="2119284"/>
            <a:ext cx="9656305" cy="7242232"/>
          </a:xfrm>
          <a:prstGeom prst="rect">
            <a:avLst/>
          </a:prstGeom>
          <a:ln w="12700">
            <a:miter lim="400000"/>
          </a:ln>
        </p:spPr>
      </p:pic>
      <p:sp>
        <p:nvSpPr>
          <p:cNvPr id="160" name="Shape 160"/>
          <p:cNvSpPr/>
          <p:nvPr/>
        </p:nvSpPr>
        <p:spPr>
          <a:xfrm>
            <a:off x="300831" y="4535708"/>
            <a:ext cx="2633018" cy="48985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Snug</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The walls and the new masonry shelving were plastered smooth, and specialist painted in many fine translucent layers of a colour very specific to the client.</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The ceiling of ancient smoke-blackened </a:t>
            </a:r>
            <a:r>
              <a:rPr i="1"/>
              <a:t>savina </a:t>
            </a:r>
            <a:r>
              <a:t>beams and bamboo was painted to look like sun-bleached  driftwood</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Old battered and bleached scaffolding boards were laid as the simple floor covering</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The practical (and much-used) fireplace is housed in a stone-effect chimney breast   </a:t>
            </a:r>
          </a:p>
        </p:txBody>
      </p:sp>
      <p:sp>
        <p:nvSpPr>
          <p:cNvPr id="161" name="Shape 161"/>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j-lt"/>
                <a:ea typeface="+mj-ea"/>
                <a:cs typeface="+mj-cs"/>
                <a:sym typeface="Helvetica"/>
              </a:defRPr>
            </a:pPr>
          </a:p>
        </p:txBody>
      </p:sp>
      <p:sp>
        <p:nvSpPr>
          <p:cNvPr id="162" name="Shape 162"/>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