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ACA"/>
          </a:solidFill>
        </a:fill>
      </a:tcStyle>
    </a:wholeTbl>
    <a:band2H>
      <a:tcTxStyle b="def" i="def"/>
      <a:tcStyle>
        <a:tcBdr/>
        <a:fill>
          <a:solidFill>
            <a:srgbClr val="E7ED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EE9"/>
          </a:solidFill>
        </a:fill>
      </a:tcStyle>
    </a:wholeTbl>
    <a:band2H>
      <a:tcTxStyle b="def" i="def"/>
      <a:tcStyle>
        <a:tcBdr/>
        <a:fill>
          <a:solidFill>
            <a:srgbClr val="E9E8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25236" indent="-280736" algn="ctr">
              <a:spcBef>
                <a:spcPts val="0"/>
              </a:spcBef>
              <a:defRPr i="1" sz="2400"/>
            </a:lvl2pPr>
            <a:lvl3pPr marL="1169736" indent="-280736" algn="ctr">
              <a:spcBef>
                <a:spcPts val="0"/>
              </a:spcBef>
              <a:defRPr i="1" sz="2400"/>
            </a:lvl3pPr>
            <a:lvl4pPr marL="1614236" indent="-280736" algn="ctr">
              <a:spcBef>
                <a:spcPts val="0"/>
              </a:spcBef>
              <a:defRPr i="1" sz="2400"/>
            </a:lvl4pPr>
            <a:lvl5pPr marL="2058736" indent="-280736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7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8"/>
            <a:ext cx="5325771" cy="82169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3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0352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3240506" y="4406898"/>
            <a:ext cx="652378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DD800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paros,  greece</a:t>
            </a:r>
          </a:p>
          <a:p>
            <a:pPr>
              <a:defRPr sz="18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the total renovation of a large villa and it’s gardens</a:t>
            </a:r>
          </a:p>
        </p:txBody>
      </p:sp>
      <p:sp>
        <p:nvSpPr>
          <p:cNvPr id="120" name="Shape 12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1" name="Shape 12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110851" y="7581914"/>
            <a:ext cx="2689650" cy="192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Entrance Hall,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viewed from the Sitting Room.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 The marble and terracotta floors were the original floors in this part of the house, one of the few parts that only needed to be restored and deep cleaned ! </a:t>
            </a:r>
          </a:p>
        </p:txBody>
      </p:sp>
      <p:pic>
        <p:nvPicPr>
          <p:cNvPr id="164" name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5282" y="2082868"/>
            <a:ext cx="9766986" cy="732524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6" name="Shape 16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188555" y="8207485"/>
            <a:ext cx="2594821" cy="123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Drawing Room,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with the new, locally-quarried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marble fireplace.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overmantel mirror hides a television.</a:t>
            </a:r>
          </a:p>
        </p:txBody>
      </p:sp>
      <p:pic>
        <p:nvPicPr>
          <p:cNvPr id="169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1152" y="2077408"/>
            <a:ext cx="9775381" cy="730136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452966" y="4584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1" name="Shape 171"/>
          <p:cNvSpPr/>
          <p:nvPr/>
        </p:nvSpPr>
        <p:spPr>
          <a:xfrm>
            <a:off x="194732" y="6476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236885" y="7770490"/>
            <a:ext cx="2452710" cy="169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Drawing Room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with a wonderful marble fireplace, a television disguised as a mirror, hand-made cabinets and sumptuous Knowle sofas</a:t>
            </a:r>
          </a:p>
        </p:txBody>
      </p:sp>
      <p:pic>
        <p:nvPicPr>
          <p:cNvPr id="174" name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8978" y="2061741"/>
            <a:ext cx="9809135" cy="732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6" name="Shape 17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569906" y="8805847"/>
            <a:ext cx="1970073" cy="78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Dining Room,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adjacent to the Drawing Room</a:t>
            </a:r>
          </a:p>
        </p:txBody>
      </p:sp>
      <p:pic>
        <p:nvPicPr>
          <p:cNvPr id="179" name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5462" y="2064962"/>
            <a:ext cx="10009286" cy="735656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203720" y="7368377"/>
            <a:ext cx="2534153" cy="2154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Dining Room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design of the new marble floor with  inset polished concrete  detail is  a reverse version of the original  floor in the Drawing Room.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refurbished old paneled doors form the entrance to the principal guest suite</a:t>
            </a:r>
          </a:p>
        </p:txBody>
      </p:sp>
      <p:pic>
        <p:nvPicPr>
          <p:cNvPr id="184" name="imag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5913" y="2106676"/>
            <a:ext cx="9881239" cy="73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6" name="Shape 18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85412" y="7548930"/>
            <a:ext cx="3202397" cy="1925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Dining Room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showing the floor made of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locally-quarried Parian marble,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with inserts of polished concrete.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Aidan-designed cabinets, made by local craftsmen </a:t>
            </a:r>
          </a:p>
        </p:txBody>
      </p:sp>
      <p:pic>
        <p:nvPicPr>
          <p:cNvPr id="189" name="image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587" y="2042211"/>
            <a:ext cx="9241154" cy="736827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1" name="Shape 19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289509" y="8290187"/>
            <a:ext cx="5471669" cy="123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sleek modern Kitchen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set in the rustic architecture of white-painted, rough fieldstone walls: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driftwood-look cabinets, marble and stainless steel worktops,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etched-glass splash-backs, smooth marble floor</a:t>
            </a:r>
          </a:p>
        </p:txBody>
      </p:sp>
      <p:pic>
        <p:nvPicPr>
          <p:cNvPr id="194" name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1644" y="350513"/>
            <a:ext cx="6758159" cy="905257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6" name="Shape 19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833031" y="9004563"/>
            <a:ext cx="5004447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Kitchen</a:t>
            </a:r>
          </a:p>
        </p:txBody>
      </p:sp>
      <p:pic>
        <p:nvPicPr>
          <p:cNvPr id="199" name="image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2639" y="470996"/>
            <a:ext cx="6581510" cy="881160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1" name="Shape 20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7558224" y="1795074"/>
            <a:ext cx="5004447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 Dining Courtyard</a:t>
            </a:r>
          </a:p>
        </p:txBody>
      </p:sp>
      <p:pic>
        <p:nvPicPr>
          <p:cNvPr id="204" name="imag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41" y="2250270"/>
            <a:ext cx="10590433" cy="719265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6" name="Shape 20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6996862" y="1781772"/>
            <a:ext cx="5612466" cy="55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Aidan’s design concept drawing for the Playroom,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to be created on the site of the former animal pens and stalls</a:t>
            </a:r>
          </a:p>
        </p:txBody>
      </p:sp>
      <p:pic>
        <p:nvPicPr>
          <p:cNvPr id="209" name="image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498" y="2455331"/>
            <a:ext cx="12162369" cy="694992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1" name="Shape 21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0352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266714" y="2768327"/>
            <a:ext cx="2468529" cy="672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An old house in the Venetian style, on the island of Paros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Rather charmingly dilapidated, and very picturesquely overgrown, once work began to clear the house and grounds it became apparent that it was going to have to be a rip-it-out-and-start-from-scratch project.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whole house was stripped, inside and out:  re-wired, re-plumbed re-plastered, re-floored, re-tiled, re-painted, </a:t>
            </a:r>
          </a:p>
          <a:p>
            <a:pPr algn="r">
              <a:defRPr i="1"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re-everythinged !!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long-gone-wild gardens were tamed again; and the former vegetable garden with the </a:t>
            </a:r>
            <a:r>
              <a:rPr i="1"/>
              <a:t>Aloni, </a:t>
            </a:r>
            <a:r>
              <a:t>the old grain-threshing circle, all bounded by massive stone walls, was re-imagined and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re-configured as a ‘formal’ garden.</a:t>
            </a:r>
          </a:p>
        </p:txBody>
      </p:sp>
      <p:pic>
        <p:nvPicPr>
          <p:cNvPr id="124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3357" y="2185299"/>
            <a:ext cx="9686806" cy="723520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6" name="Shape 12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93310" y="8412639"/>
            <a:ext cx="2031889" cy="1012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finished Playroom: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  the Billiards - Darts - Table Tennis - Music -</a:t>
            </a:r>
            <a:r>
              <a:rPr i="1"/>
              <a:t>Party</a:t>
            </a:r>
            <a:r>
              <a:t> Zone!</a:t>
            </a:r>
          </a:p>
        </p:txBody>
      </p:sp>
      <p:pic>
        <p:nvPicPr>
          <p:cNvPr id="214" name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5200" y="2126048"/>
            <a:ext cx="10504000" cy="7256452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6" name="Shape 21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4222510" y="9229902"/>
            <a:ext cx="1530914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Playroom</a:t>
            </a:r>
          </a:p>
        </p:txBody>
      </p:sp>
      <p:pic>
        <p:nvPicPr>
          <p:cNvPr id="219" name="image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9601" y="377636"/>
            <a:ext cx="6744159" cy="8998329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1" name="Shape 22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-2317576" y="9072296"/>
            <a:ext cx="5004445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Guest House Terrace</a:t>
            </a:r>
          </a:p>
        </p:txBody>
      </p:sp>
      <p:pic>
        <p:nvPicPr>
          <p:cNvPr id="224" name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4708" y="2019866"/>
            <a:ext cx="9745872" cy="731040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452966" y="4203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6" name="Shape 226"/>
          <p:cNvSpPr/>
          <p:nvPr/>
        </p:nvSpPr>
        <p:spPr>
          <a:xfrm>
            <a:off x="194732" y="6095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845610" y="4923630"/>
            <a:ext cx="5004447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Blue Room, in the Guest House</a:t>
            </a:r>
          </a:p>
        </p:txBody>
      </p:sp>
      <p:pic>
        <p:nvPicPr>
          <p:cNvPr id="229" name="image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1199" y="389727"/>
            <a:ext cx="6610421" cy="8974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184" y="5253671"/>
            <a:ext cx="5459534" cy="409465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2" name="Shape 232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558626" y="8257960"/>
            <a:ext cx="12195248" cy="101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en-suite bathroom and dressing area of the Blue Room</a:t>
            </a:r>
          </a:p>
          <a:p>
            <a:pPr algn="l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l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in a newly-constructed annexe, to replace an old tin-roofed lean-to; with a room-dividing partition and built-in furniture, all made from simple sawn timber, painted and distressed</a:t>
            </a:r>
          </a:p>
        </p:txBody>
      </p:sp>
      <p:pic>
        <p:nvPicPr>
          <p:cNvPr id="235" name="image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203" y="2715583"/>
            <a:ext cx="3969640" cy="5314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2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0914" y="2715583"/>
            <a:ext cx="3970673" cy="5314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2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6190" y="2715583"/>
            <a:ext cx="3798371" cy="5314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2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003654" y="7764760"/>
            <a:ext cx="5564321" cy="417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0" name="Shape 240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177294" y="2562665"/>
            <a:ext cx="5489973" cy="78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Guest House Bathroom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coloured glass mosaic tiles, the local marble,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and silvery wooden counter tops</a:t>
            </a:r>
          </a:p>
        </p:txBody>
      </p:sp>
      <p:pic>
        <p:nvPicPr>
          <p:cNvPr id="243" name="image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0867" y="399490"/>
            <a:ext cx="6661034" cy="891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2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6197" y="3459374"/>
            <a:ext cx="4382297" cy="587089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6" name="Shape 24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262558" y="6770110"/>
            <a:ext cx="2615079" cy="2611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Master Bedroom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beautiful embroidered linen fabric for the curtains, a large sleigh bed upholstered in sumptuous graphite-grey crushed velvet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 and fresh louvred doors on the wardrobes give the Master Bedroom a rather opulent simplicity</a:t>
            </a:r>
          </a:p>
        </p:txBody>
      </p:sp>
      <p:pic>
        <p:nvPicPr>
          <p:cNvPr id="249" name="image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9940" y="2041885"/>
            <a:ext cx="9736195" cy="730214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1" name="Shape 25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4203603" y="6866729"/>
            <a:ext cx="8257925" cy="101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Master en-suite bathroom</a:t>
            </a:r>
          </a:p>
          <a:p>
            <a:pPr algn="l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l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Local Parian marble on all the walls and floors, with a coloured glass mosaic trim, and bespoke hand-carved marble basins</a:t>
            </a:r>
          </a:p>
        </p:txBody>
      </p:sp>
      <p:pic>
        <p:nvPicPr>
          <p:cNvPr id="254" name="image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2780" y="441730"/>
            <a:ext cx="8393573" cy="6299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3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263" y="4971810"/>
            <a:ext cx="3479649" cy="4462415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7" name="Shape 257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83322" y="8177089"/>
            <a:ext cx="2270201" cy="1239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Design drawing for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principal Guest Room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two smaller arches were existing niches in the thick stone walls</a:t>
            </a:r>
          </a:p>
        </p:txBody>
      </p:sp>
      <p:pic>
        <p:nvPicPr>
          <p:cNvPr id="260" name="image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4551" y="2076593"/>
            <a:ext cx="10282135" cy="7287287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2" name="Shape 262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95616" y="3670831"/>
            <a:ext cx="2728801" cy="581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principal Guest Room.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Previously this room was very sombre, with dark terra-cotta tiled floors, and a pitch-dark bamboo ceiling.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 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Totally revamped with a painted bamboo ceiling and  exquisite Parian statuary marble on the floor,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it is now a light and cool room,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with a vibrant Hydrangea design fabric at the window, to echo with what is outside - the shady courtyard, full of foliage and blooms.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bed, and it’s paneled headboard, (designed around the existing niches in the phenomenally thick stone walls),  the bench seat and the dressing table, were all made by local  craftsmen</a:t>
            </a:r>
          </a:p>
        </p:txBody>
      </p:sp>
      <p:pic>
        <p:nvPicPr>
          <p:cNvPr id="265" name="image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3409" y="2135471"/>
            <a:ext cx="9751770" cy="728373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7" name="Shape 267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F423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72" y="2532115"/>
            <a:ext cx="12173455" cy="672424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4964829" y="8814063"/>
            <a:ext cx="7453894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b="1"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 The Main Entrance to the property, where previously nothing had defined the boundary</a:t>
            </a:r>
          </a:p>
        </p:txBody>
      </p:sp>
      <p:sp>
        <p:nvSpPr>
          <p:cNvPr id="130" name="Shape 13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6666764" y="6108963"/>
            <a:ext cx="6164181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beautiful hand-carved marble basins in the principal Guests’ Bathroom</a:t>
            </a:r>
          </a:p>
        </p:txBody>
      </p:sp>
      <p:pic>
        <p:nvPicPr>
          <p:cNvPr id="270" name="image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7157" y="393562"/>
            <a:ext cx="7255110" cy="5418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3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866" y="4784292"/>
            <a:ext cx="6048143" cy="451744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3" name="Shape 27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5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160898" y="2762563"/>
            <a:ext cx="2337281" cy="672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large and very deep pool was made shallower (safer), and tiled with pale green etched-glass mosaics.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cement tiles around the pool edge were replaced with reeded Parian marble.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original terraces around the house were finished in honed white Parian marble, inset with panels or designs of handmade brick, which  all needed to be deep-cleaned, repaired, and revived.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Two curtained, metal gazebos  frame the lovely view across the landscape to the turquoise sea below.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One gazebo provides seating around a dining table, the other a comfy swing-sofa           </a:t>
            </a:r>
          </a:p>
        </p:txBody>
      </p:sp>
      <p:pic>
        <p:nvPicPr>
          <p:cNvPr id="276" name="image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1848" y="2918317"/>
            <a:ext cx="10125959" cy="645364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8" name="Shape 27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172638" y="8924129"/>
            <a:ext cx="3188679" cy="55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Design drawing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for the Poolside Bar</a:t>
            </a:r>
          </a:p>
        </p:txBody>
      </p:sp>
      <p:pic>
        <p:nvPicPr>
          <p:cNvPr id="281" name="image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5330" y="2052436"/>
            <a:ext cx="9210903" cy="735469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/>
        </p:nvSpPr>
        <p:spPr>
          <a:xfrm>
            <a:off x="9520662" y="7842139"/>
            <a:ext cx="2671417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>
                <a:solidFill>
                  <a:srgbClr val="DCDEE0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Design for a </a:t>
            </a:r>
          </a:p>
          <a:p>
            <a:pPr>
              <a:defRPr sz="1600">
                <a:solidFill>
                  <a:srgbClr val="DCDEE0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Pool-side Bar</a:t>
            </a:r>
          </a:p>
        </p:txBody>
      </p:sp>
      <p:sp>
        <p:nvSpPr>
          <p:cNvPr id="283" name="Shape 283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4" name="Shape 284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-2256706" y="9139632"/>
            <a:ext cx="5004448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finished Poolside Bar</a:t>
            </a:r>
          </a:p>
        </p:txBody>
      </p:sp>
      <p:pic>
        <p:nvPicPr>
          <p:cNvPr id="287" name="image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5345" y="2052023"/>
            <a:ext cx="9771155" cy="7327349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9" name="Shape 289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7640231" y="5998959"/>
            <a:ext cx="5004447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Design drawing for the Poolside Bar</a:t>
            </a:r>
          </a:p>
        </p:txBody>
      </p:sp>
      <p:pic>
        <p:nvPicPr>
          <p:cNvPr id="292" name="image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9924" y="475715"/>
            <a:ext cx="6697124" cy="5373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4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33" y="5082494"/>
            <a:ext cx="5733911" cy="4282737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5" name="Shape 295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7674495" y="8630038"/>
            <a:ext cx="5004447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Poolside Bar, Design drawing and the finished structure </a:t>
            </a:r>
          </a:p>
        </p:txBody>
      </p:sp>
      <p:pic>
        <p:nvPicPr>
          <p:cNvPr id="298" name="image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003" y="3595203"/>
            <a:ext cx="7494214" cy="5814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4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0032" y="356056"/>
            <a:ext cx="6109110" cy="814873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4558584" y="8641119"/>
            <a:ext cx="1996625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>
                <a:solidFill>
                  <a:srgbClr val="DCDEE0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Pool-side Bar, </a:t>
            </a:r>
          </a:p>
          <a:p>
            <a:pPr>
              <a:defRPr sz="1600">
                <a:solidFill>
                  <a:srgbClr val="DCDEE0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rear view</a:t>
            </a:r>
          </a:p>
        </p:txBody>
      </p:sp>
      <p:sp>
        <p:nvSpPr>
          <p:cNvPr id="301" name="Shape 301"/>
          <p:cNvSpPr/>
          <p:nvPr/>
        </p:nvSpPr>
        <p:spPr>
          <a:xfrm>
            <a:off x="5662738" y="4279900"/>
            <a:ext cx="887928" cy="11938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2" name="Shape 30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3" name="Shape 30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34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815" y="2507561"/>
            <a:ext cx="12039170" cy="642501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7479363" y="9051130"/>
            <a:ext cx="5004447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Design drawings for the gate columns</a:t>
            </a:r>
          </a:p>
        </p:txBody>
      </p:sp>
      <p:sp>
        <p:nvSpPr>
          <p:cNvPr id="136" name="Shape 13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196669" y="7520069"/>
            <a:ext cx="2588561" cy="1925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Arrival Area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This newly constructed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stone archway frames the entrance to the garden,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Two pools flank the way through to the Formal Garden</a:t>
            </a:r>
          </a:p>
        </p:txBody>
      </p:sp>
      <p:pic>
        <p:nvPicPr>
          <p:cNvPr id="139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4115" y="2126512"/>
            <a:ext cx="9746880" cy="7280079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1" name="Shape 14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33013" y="7830136"/>
            <a:ext cx="2700129" cy="169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Aloni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where grain was once threshed,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 now completely transformed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with polished concrete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and an inlaid marble design </a:t>
            </a:r>
          </a:p>
          <a:p>
            <a:pPr algn="r">
              <a:defRPr sz="15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in the form of a compass </a:t>
            </a:r>
          </a:p>
        </p:txBody>
      </p:sp>
      <p:pic>
        <p:nvPicPr>
          <p:cNvPr id="144" name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5520" y="2059888"/>
            <a:ext cx="9851685" cy="738876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86235" y="8438613"/>
            <a:ext cx="2264375" cy="101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Design drawing for the new stone archway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with huge timber and iron gates </a:t>
            </a:r>
          </a:p>
        </p:txBody>
      </p:sp>
      <p:pic>
        <p:nvPicPr>
          <p:cNvPr id="149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2924" y="2066739"/>
            <a:ext cx="10226517" cy="727841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1" name="Shape 15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399170" y="8636921"/>
            <a:ext cx="5610927" cy="78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completed gated archway entrance from the car parking area,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and, beyond, the Armillary Sphere in the centre of the Compass,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and the Main Entrance to the house </a:t>
            </a:r>
          </a:p>
        </p:txBody>
      </p:sp>
      <p:pic>
        <p:nvPicPr>
          <p:cNvPr id="154" name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0579" y="453165"/>
            <a:ext cx="6443857" cy="887982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6" name="Shape 15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414A3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58076" y="8595027"/>
            <a:ext cx="5671565" cy="78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new Front Door to the house.  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Previously there was a very low and narrow door.</a:t>
            </a:r>
          </a:p>
          <a:p>
            <a:pPr algn="r">
              <a:defRPr sz="1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The creamy stone surround  and pediment is actually local marble.</a:t>
            </a:r>
          </a:p>
        </p:txBody>
      </p:sp>
      <p:pic>
        <p:nvPicPr>
          <p:cNvPr id="159" name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8556" y="369779"/>
            <a:ext cx="6657495" cy="891334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1" name="Shape 16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