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b="def" i="def"/>
      <a:tcStyle>
        <a:tcBdr/>
        <a:fill>
          <a:solidFill>
            <a:srgbClr val="E7ED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b="def" i="def"/>
      <a:tcStyle>
        <a:tcBdr/>
        <a:fill>
          <a:solidFill>
            <a:srgbClr val="E9E8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i="1" sz="2400"/>
            </a:lvl1pPr>
            <a:lvl2pPr marL="725236" indent="-280736" algn="ctr">
              <a:spcBef>
                <a:spcPts val="0"/>
              </a:spcBef>
              <a:defRPr i="1" sz="2400"/>
            </a:lvl2pPr>
            <a:lvl3pPr marL="1169736" indent="-280736" algn="ctr">
              <a:spcBef>
                <a:spcPts val="0"/>
              </a:spcBef>
              <a:defRPr i="1" sz="2400"/>
            </a:lvl3pPr>
            <a:lvl4pPr marL="1614236" indent="-280736" algn="ctr">
              <a:spcBef>
                <a:spcPts val="0"/>
              </a:spcBef>
              <a:defRPr i="1" sz="2400"/>
            </a:lvl4pPr>
            <a:lvl5pPr marL="2058736" indent="-280736"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body" sz="quarter" idx="13"/>
          </p:nvPr>
        </p:nvSpPr>
        <p:spPr>
          <a:xfrm>
            <a:off x="1270000" y="4267200"/>
            <a:ext cx="10464800" cy="685800"/>
          </a:xfrm>
          <a:prstGeom prst="rect">
            <a:avLst/>
          </a:prstGeom>
        </p:spPr>
        <p:txBody>
          <a:bodyPr/>
          <a:lstStyle/>
          <a:p>
            <a:pPr marL="0" indent="0" algn="ctr">
              <a:spcBef>
                <a:spcPts val="0"/>
              </a:spcBef>
              <a:buSzTx/>
              <a:buNone/>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7"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8"/>
            <a:ext cx="5325771" cy="8216902"/>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 Id="rId3" Type="http://schemas.openxmlformats.org/officeDocument/2006/relationships/image" Target="../media/image1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19.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 Id="rId3" Type="http://schemas.openxmlformats.org/officeDocument/2006/relationships/image" Target="../media/image21.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 Id="rId3" Type="http://schemas.openxmlformats.org/officeDocument/2006/relationships/image" Target="../media/image25.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 Id="rId3" Type="http://schemas.openxmlformats.org/officeDocument/2006/relationships/image" Target="../media/image28.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 Id="rId3" Type="http://schemas.openxmlformats.org/officeDocument/2006/relationships/image" Target="../media/image30.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2E2649"/>
            </a:gs>
          </a:gsLst>
          <a:lin ang="5400000" scaled="0"/>
        </a:gradFill>
      </p:bgPr>
    </p:bg>
    <p:spTree>
      <p:nvGrpSpPr>
        <p:cNvPr id="1" name=""/>
        <p:cNvGrpSpPr/>
        <p:nvPr/>
      </p:nvGrpSpPr>
      <p:grpSpPr>
        <a:xfrm>
          <a:off x="0" y="0"/>
          <a:ext cx="0" cy="0"/>
          <a:chOff x="0" y="0"/>
          <a:chExt cx="0" cy="0"/>
        </a:xfrm>
      </p:grpSpPr>
      <p:sp>
        <p:nvSpPr>
          <p:cNvPr id="119" name="Shape 119"/>
          <p:cNvSpPr/>
          <p:nvPr/>
        </p:nvSpPr>
        <p:spPr>
          <a:xfrm>
            <a:off x="2665348" y="4724398"/>
            <a:ext cx="7674103" cy="203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D7A62D"/>
                </a:solidFill>
                <a:latin typeface="Orbitron Medium"/>
                <a:ea typeface="Orbitron Medium"/>
                <a:cs typeface="Orbitron Medium"/>
                <a:sym typeface="Orbitron Medium"/>
              </a:defRPr>
            </a:pPr>
            <a:r>
              <a:t>essex, uk</a:t>
            </a:r>
          </a:p>
          <a:p>
            <a:pPr>
              <a:defRPr>
                <a:solidFill>
                  <a:srgbClr val="D7A62D"/>
                </a:solidFill>
                <a:latin typeface="Orbitron Medium"/>
                <a:ea typeface="Orbitron Medium"/>
                <a:cs typeface="Orbitron Medium"/>
                <a:sym typeface="Orbitron Medium"/>
              </a:defRPr>
            </a:pPr>
          </a:p>
          <a:p>
            <a:pPr>
              <a:defRPr sz="1800">
                <a:solidFill>
                  <a:srgbClr val="FFFFFF"/>
                </a:solidFill>
                <a:latin typeface="Orbitron Medium"/>
                <a:ea typeface="Orbitron Medium"/>
                <a:cs typeface="Orbitron Medium"/>
                <a:sym typeface="Orbitron Medium"/>
              </a:defRPr>
            </a:pPr>
            <a:r>
              <a:t>the renovation of an unusual ‘hybrid’ house in Epping Forest</a:t>
            </a:r>
          </a:p>
          <a:p>
            <a:pPr>
              <a:defRPr sz="1800">
                <a:solidFill>
                  <a:srgbClr val="FFFFFF"/>
                </a:solidFill>
                <a:latin typeface="Orbitron Medium"/>
                <a:ea typeface="Orbitron Medium"/>
                <a:cs typeface="Orbitron Medium"/>
                <a:sym typeface="Orbitron Medium"/>
              </a:defRPr>
            </a:pPr>
            <a:r>
              <a:t> - Victorian Lodge meets Modernist Villa</a:t>
            </a:r>
            <a:r>
              <a:rPr sz="3600">
                <a:solidFill>
                  <a:srgbClr val="D7A62D"/>
                </a:solidFill>
              </a:rPr>
              <a:t> </a:t>
            </a:r>
          </a:p>
        </p:txBody>
      </p:sp>
      <p:sp>
        <p:nvSpPr>
          <p:cNvPr id="120" name="Shape 120"/>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21" name="Shape 121"/>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65" name="image12.jpeg"/>
          <p:cNvPicPr>
            <a:picLocks noChangeAspect="1"/>
          </p:cNvPicPr>
          <p:nvPr/>
        </p:nvPicPr>
        <p:blipFill>
          <a:blip r:embed="rId2">
            <a:extLst/>
          </a:blip>
          <a:stretch>
            <a:fillRect/>
          </a:stretch>
        </p:blipFill>
        <p:spPr>
          <a:xfrm>
            <a:off x="2762954" y="2048931"/>
            <a:ext cx="9843914" cy="7382936"/>
          </a:xfrm>
          <a:prstGeom prst="rect">
            <a:avLst/>
          </a:prstGeom>
          <a:ln w="12700">
            <a:miter lim="400000"/>
          </a:ln>
        </p:spPr>
      </p:pic>
      <p:sp>
        <p:nvSpPr>
          <p:cNvPr id="166" name="Shape 166"/>
          <p:cNvSpPr/>
          <p:nvPr/>
        </p:nvSpPr>
        <p:spPr>
          <a:xfrm>
            <a:off x="286177" y="8705901"/>
            <a:ext cx="2399496" cy="7826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1500">
                <a:solidFill>
                  <a:srgbClr val="FFFFFF"/>
                </a:solidFill>
                <a:latin typeface="Optima"/>
                <a:ea typeface="Optima"/>
                <a:cs typeface="Optima"/>
                <a:sym typeface="Optima"/>
              </a:defRPr>
            </a:lvl1pPr>
          </a:lstStyle>
          <a:p>
            <a:pPr/>
            <a:r>
              <a:t>The Baby Grand Piano is a striking sculptural piece in this spacious room</a:t>
            </a:r>
          </a:p>
        </p:txBody>
      </p:sp>
      <p:sp>
        <p:nvSpPr>
          <p:cNvPr id="167" name="Shape 167"/>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68" name="Shape 168"/>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70" name="image13.jpeg"/>
          <p:cNvPicPr>
            <a:picLocks noChangeAspect="1"/>
          </p:cNvPicPr>
          <p:nvPr/>
        </p:nvPicPr>
        <p:blipFill>
          <a:blip r:embed="rId2">
            <a:extLst/>
          </a:blip>
          <a:stretch>
            <a:fillRect/>
          </a:stretch>
        </p:blipFill>
        <p:spPr>
          <a:xfrm>
            <a:off x="2004285" y="2363564"/>
            <a:ext cx="10691482" cy="7019397"/>
          </a:xfrm>
          <a:prstGeom prst="rect">
            <a:avLst/>
          </a:prstGeom>
          <a:ln w="12700">
            <a:miter lim="400000"/>
          </a:ln>
        </p:spPr>
      </p:pic>
      <p:sp>
        <p:nvSpPr>
          <p:cNvPr id="171" name="Shape 171"/>
          <p:cNvSpPr/>
          <p:nvPr/>
        </p:nvSpPr>
        <p:spPr>
          <a:xfrm>
            <a:off x="2004285" y="8445840"/>
            <a:ext cx="10691483" cy="1011240"/>
          </a:xfrm>
          <a:prstGeom prst="rect">
            <a:avLst/>
          </a:prstGeom>
          <a:solidFill>
            <a:srgbClr val="4D4A7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500">
                <a:solidFill>
                  <a:srgbClr val="FFFFFF"/>
                </a:solidFill>
                <a:latin typeface="Optima"/>
                <a:ea typeface="Optima"/>
                <a:cs typeface="Optima"/>
                <a:sym typeface="Optima"/>
              </a:defRPr>
            </a:pPr>
            <a:r>
              <a:t>The Garden Room clearly shows off it’s architectural form with the steel structure on display, undisguised except by paint.</a:t>
            </a:r>
          </a:p>
          <a:p>
            <a:pPr algn="l">
              <a:defRPr sz="1500">
                <a:solidFill>
                  <a:srgbClr val="FFFFFF"/>
                </a:solidFill>
                <a:latin typeface="Optima"/>
                <a:ea typeface="Optima"/>
                <a:cs typeface="Optima"/>
                <a:sym typeface="Optima"/>
              </a:defRPr>
            </a:pPr>
            <a:r>
              <a:t> The shapes created by 45-degree angles, seen here in the columns and girders, were also a determining factor in the overall floor-plan of the whole modernist extension to the original building. </a:t>
            </a:r>
          </a:p>
          <a:p>
            <a:pPr algn="l">
              <a:defRPr sz="1500">
                <a:solidFill>
                  <a:srgbClr val="FFFFFF"/>
                </a:solidFill>
                <a:latin typeface="Optima"/>
                <a:ea typeface="Optima"/>
                <a:cs typeface="Optima"/>
                <a:sym typeface="Optima"/>
              </a:defRPr>
            </a:pPr>
            <a:r>
              <a:t>This angled shape became a principal design motif, repeated in the design of the Bar counter (visible in the corner of the room)</a:t>
            </a:r>
          </a:p>
        </p:txBody>
      </p:sp>
      <p:sp>
        <p:nvSpPr>
          <p:cNvPr id="172" name="Shape 172"/>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73" name="Shape 173"/>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75" name="image14.jpeg"/>
          <p:cNvPicPr>
            <a:picLocks noChangeAspect="1"/>
          </p:cNvPicPr>
          <p:nvPr/>
        </p:nvPicPr>
        <p:blipFill>
          <a:blip r:embed="rId2">
            <a:extLst/>
          </a:blip>
          <a:stretch>
            <a:fillRect/>
          </a:stretch>
        </p:blipFill>
        <p:spPr>
          <a:xfrm>
            <a:off x="5858933" y="442338"/>
            <a:ext cx="6737155" cy="8982872"/>
          </a:xfrm>
          <a:prstGeom prst="rect">
            <a:avLst/>
          </a:prstGeom>
          <a:ln w="12700">
            <a:miter lim="400000"/>
          </a:ln>
        </p:spPr>
      </p:pic>
      <p:pic>
        <p:nvPicPr>
          <p:cNvPr id="176" name="image15.jpeg"/>
          <p:cNvPicPr>
            <a:picLocks noChangeAspect="1"/>
          </p:cNvPicPr>
          <p:nvPr/>
        </p:nvPicPr>
        <p:blipFill>
          <a:blip r:embed="rId3">
            <a:extLst/>
          </a:blip>
          <a:stretch>
            <a:fillRect/>
          </a:stretch>
        </p:blipFill>
        <p:spPr>
          <a:xfrm>
            <a:off x="922865" y="3362240"/>
            <a:ext cx="4558572" cy="6078095"/>
          </a:xfrm>
          <a:prstGeom prst="rect">
            <a:avLst/>
          </a:prstGeom>
          <a:ln w="12700">
            <a:miter lim="400000"/>
          </a:ln>
        </p:spPr>
      </p:pic>
      <p:sp>
        <p:nvSpPr>
          <p:cNvPr id="177" name="Shape 177"/>
          <p:cNvSpPr/>
          <p:nvPr/>
        </p:nvSpPr>
        <p:spPr>
          <a:xfrm>
            <a:off x="5858933" y="8643930"/>
            <a:ext cx="6737154" cy="782639"/>
          </a:xfrm>
          <a:prstGeom prst="rect">
            <a:avLst/>
          </a:prstGeom>
          <a:solidFill>
            <a:srgbClr val="4D4A7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500">
                <a:solidFill>
                  <a:srgbClr val="FFFFFF"/>
                </a:solidFill>
                <a:latin typeface="Optima"/>
                <a:ea typeface="Optima"/>
                <a:cs typeface="Optima"/>
                <a:sym typeface="Optima"/>
              </a:defRPr>
            </a:pPr>
            <a:r>
              <a:t>the Bar in the corner of the Garden Room.</a:t>
            </a:r>
          </a:p>
          <a:p>
            <a:pPr algn="l">
              <a:defRPr sz="1500">
                <a:solidFill>
                  <a:srgbClr val="FFFFFF"/>
                </a:solidFill>
                <a:latin typeface="Optima"/>
                <a:ea typeface="Optima"/>
                <a:cs typeface="Optima"/>
                <a:sym typeface="Optima"/>
              </a:defRPr>
            </a:pPr>
            <a:r>
              <a:t>Constructed by hand, with illuminated glass panels and mirrored plinths, it almost appears to float</a:t>
            </a:r>
          </a:p>
        </p:txBody>
      </p:sp>
      <p:sp>
        <p:nvSpPr>
          <p:cNvPr id="178" name="Shape 178"/>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79" name="Shape 179"/>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81" name="image16.jpeg"/>
          <p:cNvPicPr>
            <a:picLocks noChangeAspect="1"/>
          </p:cNvPicPr>
          <p:nvPr/>
        </p:nvPicPr>
        <p:blipFill>
          <a:blip r:embed="rId2">
            <a:extLst/>
          </a:blip>
          <a:stretch>
            <a:fillRect/>
          </a:stretch>
        </p:blipFill>
        <p:spPr>
          <a:xfrm>
            <a:off x="5891460" y="445449"/>
            <a:ext cx="6723875" cy="8965167"/>
          </a:xfrm>
          <a:prstGeom prst="rect">
            <a:avLst/>
          </a:prstGeom>
          <a:ln w="12700">
            <a:miter lim="400000"/>
          </a:ln>
        </p:spPr>
      </p:pic>
      <p:sp>
        <p:nvSpPr>
          <p:cNvPr id="182" name="Shape 182"/>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83" name="Shape 183"/>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85" name="image17.jpeg"/>
          <p:cNvPicPr>
            <a:picLocks noChangeAspect="1"/>
          </p:cNvPicPr>
          <p:nvPr/>
        </p:nvPicPr>
        <p:blipFill>
          <a:blip r:embed="rId2">
            <a:extLst/>
          </a:blip>
          <a:stretch>
            <a:fillRect/>
          </a:stretch>
        </p:blipFill>
        <p:spPr>
          <a:xfrm>
            <a:off x="2778407" y="2063924"/>
            <a:ext cx="9803939" cy="7352952"/>
          </a:xfrm>
          <a:prstGeom prst="rect">
            <a:avLst/>
          </a:prstGeom>
          <a:ln w="12700">
            <a:miter lim="400000"/>
          </a:ln>
        </p:spPr>
      </p:pic>
      <p:sp>
        <p:nvSpPr>
          <p:cNvPr id="186" name="Shape 186"/>
          <p:cNvSpPr/>
          <p:nvPr/>
        </p:nvSpPr>
        <p:spPr>
          <a:xfrm>
            <a:off x="221458" y="8710786"/>
            <a:ext cx="2457877" cy="7826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Television Room </a:t>
            </a:r>
          </a:p>
          <a:p>
            <a:pPr algn="r">
              <a:defRPr sz="1500">
                <a:solidFill>
                  <a:srgbClr val="FFFFFF"/>
                </a:solidFill>
                <a:latin typeface="Optima"/>
                <a:ea typeface="Optima"/>
                <a:cs typeface="Optima"/>
                <a:sym typeface="Optima"/>
              </a:defRPr>
            </a:pPr>
            <a:r>
              <a:t>in the original Victorian Lodge building </a:t>
            </a:r>
          </a:p>
        </p:txBody>
      </p:sp>
      <p:sp>
        <p:nvSpPr>
          <p:cNvPr id="187" name="Shape 187"/>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88" name="Shape 188"/>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90" name="image18.jpeg"/>
          <p:cNvPicPr>
            <a:picLocks noChangeAspect="1"/>
          </p:cNvPicPr>
          <p:nvPr/>
        </p:nvPicPr>
        <p:blipFill>
          <a:blip r:embed="rId2">
            <a:extLst/>
          </a:blip>
          <a:stretch>
            <a:fillRect/>
          </a:stretch>
        </p:blipFill>
        <p:spPr>
          <a:xfrm>
            <a:off x="5887904" y="357979"/>
            <a:ext cx="6778230" cy="9037641"/>
          </a:xfrm>
          <a:prstGeom prst="rect">
            <a:avLst/>
          </a:prstGeom>
          <a:ln w="12700">
            <a:miter lim="400000"/>
          </a:ln>
        </p:spPr>
      </p:pic>
      <p:pic>
        <p:nvPicPr>
          <p:cNvPr id="191" name="image19.jpeg"/>
          <p:cNvPicPr>
            <a:picLocks noChangeAspect="1"/>
          </p:cNvPicPr>
          <p:nvPr/>
        </p:nvPicPr>
        <p:blipFill>
          <a:blip r:embed="rId3">
            <a:extLst/>
          </a:blip>
          <a:stretch>
            <a:fillRect/>
          </a:stretch>
        </p:blipFill>
        <p:spPr>
          <a:xfrm>
            <a:off x="472557" y="2617118"/>
            <a:ext cx="5060262" cy="6747017"/>
          </a:xfrm>
          <a:prstGeom prst="rect">
            <a:avLst/>
          </a:prstGeom>
          <a:ln w="12700">
            <a:miter lim="400000"/>
          </a:ln>
        </p:spPr>
      </p:pic>
      <p:sp>
        <p:nvSpPr>
          <p:cNvPr id="192" name="Shape 192"/>
          <p:cNvSpPr/>
          <p:nvPr/>
        </p:nvSpPr>
        <p:spPr>
          <a:xfrm>
            <a:off x="5887904" y="8838444"/>
            <a:ext cx="6778230" cy="554040"/>
          </a:xfrm>
          <a:prstGeom prst="rect">
            <a:avLst/>
          </a:prstGeom>
          <a:solidFill>
            <a:srgbClr val="4D4A7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1500">
                <a:solidFill>
                  <a:srgbClr val="FFFFFF"/>
                </a:solidFill>
                <a:latin typeface="Optima"/>
                <a:ea typeface="Optima"/>
                <a:cs typeface="Optima"/>
                <a:sym typeface="Optima"/>
              </a:defRPr>
            </a:lvl1pPr>
          </a:lstStyle>
          <a:p>
            <a:pPr/>
            <a:r>
              <a:t>The black-and-white Victorian Lodge inspired the colour scheme for the modern, high gloss, black-and-white kitchen</a:t>
            </a:r>
          </a:p>
        </p:txBody>
      </p:sp>
      <p:sp>
        <p:nvSpPr>
          <p:cNvPr id="193" name="Shape 193"/>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94" name="Shape 194"/>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96" name="image20.jpeg"/>
          <p:cNvPicPr>
            <a:picLocks noChangeAspect="1"/>
          </p:cNvPicPr>
          <p:nvPr/>
        </p:nvPicPr>
        <p:blipFill>
          <a:blip r:embed="rId2">
            <a:extLst/>
          </a:blip>
          <a:stretch>
            <a:fillRect/>
          </a:stretch>
        </p:blipFill>
        <p:spPr>
          <a:xfrm>
            <a:off x="5901264" y="389466"/>
            <a:ext cx="6731004" cy="8974668"/>
          </a:xfrm>
          <a:prstGeom prst="rect">
            <a:avLst/>
          </a:prstGeom>
          <a:ln w="12700">
            <a:miter lim="400000"/>
          </a:ln>
        </p:spPr>
      </p:pic>
      <p:pic>
        <p:nvPicPr>
          <p:cNvPr id="197" name="image21.jpeg"/>
          <p:cNvPicPr>
            <a:picLocks noChangeAspect="1"/>
          </p:cNvPicPr>
          <p:nvPr/>
        </p:nvPicPr>
        <p:blipFill>
          <a:blip r:embed="rId3">
            <a:extLst/>
          </a:blip>
          <a:stretch>
            <a:fillRect/>
          </a:stretch>
        </p:blipFill>
        <p:spPr>
          <a:xfrm>
            <a:off x="452202" y="2521843"/>
            <a:ext cx="5095257" cy="6793677"/>
          </a:xfrm>
          <a:prstGeom prst="rect">
            <a:avLst/>
          </a:prstGeom>
          <a:ln w="12700">
            <a:miter lim="400000"/>
          </a:ln>
        </p:spPr>
      </p:pic>
      <p:sp>
        <p:nvSpPr>
          <p:cNvPr id="198" name="Shape 198"/>
          <p:cNvSpPr/>
          <p:nvPr/>
        </p:nvSpPr>
        <p:spPr>
          <a:xfrm>
            <a:off x="5897031" y="8348693"/>
            <a:ext cx="6731004" cy="1011239"/>
          </a:xfrm>
          <a:prstGeom prst="rect">
            <a:avLst/>
          </a:prstGeom>
          <a:solidFill>
            <a:srgbClr val="4D4A7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500">
                <a:solidFill>
                  <a:srgbClr val="FFFFFF"/>
                </a:solidFill>
                <a:latin typeface="Optima"/>
                <a:ea typeface="Optima"/>
                <a:cs typeface="Optima"/>
                <a:sym typeface="Optima"/>
              </a:defRPr>
            </a:lvl1pPr>
          </a:lstStyle>
          <a:p>
            <a:pPr/>
            <a:r>
              <a:t>leading off from the modern kitchen, in the Octagonal room of the original Lodge building, we created a smart ‘day room’ with comfortable bench seating and a gel-fireplace  - but also designed for the children to watch television and play games</a:t>
            </a:r>
          </a:p>
        </p:txBody>
      </p:sp>
      <p:sp>
        <p:nvSpPr>
          <p:cNvPr id="199" name="Shape 199"/>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200" name="Shape 200"/>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202" name="image22.jpeg"/>
          <p:cNvPicPr>
            <a:picLocks noChangeAspect="1"/>
          </p:cNvPicPr>
          <p:nvPr/>
        </p:nvPicPr>
        <p:blipFill>
          <a:blip r:embed="rId2">
            <a:extLst/>
          </a:blip>
          <a:stretch>
            <a:fillRect/>
          </a:stretch>
        </p:blipFill>
        <p:spPr>
          <a:xfrm>
            <a:off x="5929352" y="396900"/>
            <a:ext cx="6719848" cy="8959800"/>
          </a:xfrm>
          <a:prstGeom prst="rect">
            <a:avLst/>
          </a:prstGeom>
          <a:ln w="12700">
            <a:miter lim="400000"/>
          </a:ln>
        </p:spPr>
      </p:pic>
      <p:sp>
        <p:nvSpPr>
          <p:cNvPr id="203" name="Shape 203"/>
          <p:cNvSpPr/>
          <p:nvPr/>
        </p:nvSpPr>
        <p:spPr>
          <a:xfrm>
            <a:off x="280986" y="7313757"/>
            <a:ext cx="5565820" cy="21576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Guest Loo</a:t>
            </a:r>
          </a:p>
          <a:p>
            <a:pPr algn="r">
              <a:defRPr sz="1500">
                <a:solidFill>
                  <a:srgbClr val="FFFFFF"/>
                </a:solidFill>
                <a:latin typeface="Optima"/>
                <a:ea typeface="Optima"/>
                <a:cs typeface="Optima"/>
                <a:sym typeface="Optima"/>
              </a:defRPr>
            </a:pPr>
          </a:p>
          <a:p>
            <a:pPr algn="r">
              <a:defRPr sz="1500">
                <a:solidFill>
                  <a:srgbClr val="FFFFFF"/>
                </a:solidFill>
                <a:latin typeface="Optima"/>
                <a:ea typeface="Optima"/>
                <a:cs typeface="Optima"/>
                <a:sym typeface="Optima"/>
              </a:defRPr>
            </a:pPr>
            <a:r>
              <a:t> in former scullery of the Victorian part of the house, </a:t>
            </a:r>
          </a:p>
          <a:p>
            <a:pPr algn="r">
              <a:defRPr sz="1500">
                <a:solidFill>
                  <a:srgbClr val="FFFFFF"/>
                </a:solidFill>
                <a:latin typeface="Optima"/>
                <a:ea typeface="Optima"/>
                <a:cs typeface="Optima"/>
                <a:sym typeface="Optima"/>
              </a:defRPr>
            </a:pPr>
            <a:r>
              <a:t>the black-and-white decorative theme continues. </a:t>
            </a:r>
          </a:p>
          <a:p>
            <a:pPr algn="r">
              <a:defRPr sz="1500">
                <a:solidFill>
                  <a:srgbClr val="FFFFFF"/>
                </a:solidFill>
                <a:latin typeface="Optima"/>
                <a:ea typeface="Optima"/>
                <a:cs typeface="Optima"/>
                <a:sym typeface="Optima"/>
              </a:defRPr>
            </a:pPr>
            <a:r>
              <a:t>Without a window it was totally dark, so we decided to make it like a Night Club - with dramatic lighting, high-gloss black ceramic floor, black vanity unit, black towels, even black</a:t>
            </a:r>
            <a:r>
              <a:rPr i="1"/>
              <a:t> toilet paper </a:t>
            </a:r>
            <a:r>
              <a:t> - and a rather wacky black and silver wallpaper. </a:t>
            </a:r>
          </a:p>
          <a:p>
            <a:pPr algn="r">
              <a:defRPr sz="1500">
                <a:solidFill>
                  <a:srgbClr val="FFFFFF"/>
                </a:solidFill>
                <a:latin typeface="Optima"/>
                <a:ea typeface="Optima"/>
                <a:cs typeface="Optima"/>
                <a:sym typeface="Optima"/>
              </a:defRPr>
            </a:pPr>
            <a:r>
              <a:t>Not the</a:t>
            </a:r>
            <a:r>
              <a:rPr i="1"/>
              <a:t> expected,</a:t>
            </a:r>
            <a:r>
              <a:t> in a country house!</a:t>
            </a:r>
          </a:p>
        </p:txBody>
      </p:sp>
      <p:sp>
        <p:nvSpPr>
          <p:cNvPr id="204" name="Shape 204"/>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205" name="Shape 205"/>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207" name="image23.jpeg"/>
          <p:cNvPicPr>
            <a:picLocks noChangeAspect="1"/>
          </p:cNvPicPr>
          <p:nvPr/>
        </p:nvPicPr>
        <p:blipFill>
          <a:blip r:embed="rId2">
            <a:extLst/>
          </a:blip>
          <a:stretch>
            <a:fillRect/>
          </a:stretch>
        </p:blipFill>
        <p:spPr>
          <a:xfrm>
            <a:off x="5995411" y="453042"/>
            <a:ext cx="6638354" cy="8847516"/>
          </a:xfrm>
          <a:prstGeom prst="rect">
            <a:avLst/>
          </a:prstGeom>
          <a:ln w="12700">
            <a:miter lim="400000"/>
          </a:ln>
        </p:spPr>
      </p:pic>
      <p:sp>
        <p:nvSpPr>
          <p:cNvPr id="208" name="Shape 208"/>
          <p:cNvSpPr/>
          <p:nvPr/>
        </p:nvSpPr>
        <p:spPr>
          <a:xfrm>
            <a:off x="423879" y="8353145"/>
            <a:ext cx="5485308" cy="1011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Spiral Staircase in the modern part of the house </a:t>
            </a:r>
          </a:p>
          <a:p>
            <a:pPr algn="r">
              <a:defRPr sz="1500">
                <a:solidFill>
                  <a:srgbClr val="FFFFFF"/>
                </a:solidFill>
                <a:latin typeface="Optima"/>
                <a:ea typeface="Optima"/>
                <a:cs typeface="Optima"/>
                <a:sym typeface="Optima"/>
              </a:defRPr>
            </a:pPr>
            <a:r>
              <a:t>(a traditional wooden staircase serves the older part) </a:t>
            </a:r>
          </a:p>
          <a:p>
            <a:pPr algn="r">
              <a:defRPr sz="1500">
                <a:solidFill>
                  <a:srgbClr val="FFFFFF"/>
                </a:solidFill>
                <a:latin typeface="Optima"/>
                <a:ea typeface="Optima"/>
                <a:cs typeface="Optima"/>
                <a:sym typeface="Optima"/>
              </a:defRPr>
            </a:pPr>
            <a:r>
              <a:t>was re-vamped with plate glass panels, silver paint and dark wengue stain</a:t>
            </a:r>
          </a:p>
        </p:txBody>
      </p:sp>
      <p:sp>
        <p:nvSpPr>
          <p:cNvPr id="209" name="Shape 209"/>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210" name="Shape 210"/>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212" name="image24.jpeg"/>
          <p:cNvPicPr>
            <a:picLocks noChangeAspect="1"/>
          </p:cNvPicPr>
          <p:nvPr/>
        </p:nvPicPr>
        <p:blipFill>
          <a:blip r:embed="rId2">
            <a:extLst/>
          </a:blip>
          <a:stretch>
            <a:fillRect/>
          </a:stretch>
        </p:blipFill>
        <p:spPr>
          <a:xfrm>
            <a:off x="2323180" y="2119233"/>
            <a:ext cx="10326021" cy="7312921"/>
          </a:xfrm>
          <a:prstGeom prst="rect">
            <a:avLst/>
          </a:prstGeom>
          <a:ln w="12700">
            <a:miter lim="400000"/>
          </a:ln>
        </p:spPr>
      </p:pic>
      <p:pic>
        <p:nvPicPr>
          <p:cNvPr id="213" name="image25.jpeg"/>
          <p:cNvPicPr>
            <a:picLocks noChangeAspect="1"/>
          </p:cNvPicPr>
          <p:nvPr/>
        </p:nvPicPr>
        <p:blipFill>
          <a:blip r:embed="rId3">
            <a:extLst/>
          </a:blip>
          <a:stretch>
            <a:fillRect/>
          </a:stretch>
        </p:blipFill>
        <p:spPr>
          <a:xfrm>
            <a:off x="9952346" y="445836"/>
            <a:ext cx="2709626" cy="3612834"/>
          </a:xfrm>
          <a:prstGeom prst="rect">
            <a:avLst/>
          </a:prstGeom>
          <a:ln w="12700">
            <a:miter lim="400000"/>
          </a:ln>
        </p:spPr>
      </p:pic>
      <p:sp>
        <p:nvSpPr>
          <p:cNvPr id="214" name="Shape 214"/>
          <p:cNvSpPr/>
          <p:nvPr/>
        </p:nvSpPr>
        <p:spPr>
          <a:xfrm>
            <a:off x="54885" y="5767854"/>
            <a:ext cx="2225476" cy="3754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Master Bedroom</a:t>
            </a:r>
          </a:p>
          <a:p>
            <a:pPr algn="r">
              <a:defRPr sz="1500">
                <a:solidFill>
                  <a:srgbClr val="FFFFFF"/>
                </a:solidFill>
                <a:latin typeface="Optima"/>
                <a:ea typeface="Optima"/>
                <a:cs typeface="Optima"/>
                <a:sym typeface="Optima"/>
              </a:defRPr>
            </a:pPr>
          </a:p>
          <a:p>
            <a:pPr algn="r">
              <a:defRPr sz="1500">
                <a:solidFill>
                  <a:srgbClr val="FFFFFF"/>
                </a:solidFill>
                <a:latin typeface="Optima"/>
                <a:ea typeface="Optima"/>
                <a:cs typeface="Optima"/>
                <a:sym typeface="Optima"/>
              </a:defRPr>
            </a:pPr>
            <a:r>
              <a:t>Japanese-influenced sliding wardrobe doors, have a fabric in the panels that resemble fish-scales, used again for the cushions and bed runner </a:t>
            </a:r>
          </a:p>
          <a:p>
            <a:pPr algn="r">
              <a:defRPr sz="1500">
                <a:solidFill>
                  <a:srgbClr val="FFFFFF"/>
                </a:solidFill>
                <a:latin typeface="Optima"/>
                <a:ea typeface="Optima"/>
                <a:cs typeface="Optima"/>
                <a:sym typeface="Optima"/>
              </a:defRPr>
            </a:pPr>
          </a:p>
          <a:p>
            <a:pPr algn="r">
              <a:defRPr sz="1500">
                <a:solidFill>
                  <a:srgbClr val="FFFFFF"/>
                </a:solidFill>
                <a:latin typeface="Optima"/>
                <a:ea typeface="Optima"/>
                <a:cs typeface="Optima"/>
                <a:sym typeface="Optima"/>
              </a:defRPr>
            </a:pPr>
            <a:r>
              <a:t>The colour scheme of dark-wengue coloured wood-stain, silvery-hues and a lilac-tinged mushroom-grey lend an understated and sophisticated atmosphere</a:t>
            </a:r>
          </a:p>
        </p:txBody>
      </p:sp>
      <p:sp>
        <p:nvSpPr>
          <p:cNvPr id="215" name="Shape 215"/>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216" name="Shape 216"/>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23" name="image1.jpeg"/>
          <p:cNvPicPr>
            <a:picLocks noChangeAspect="1"/>
          </p:cNvPicPr>
          <p:nvPr/>
        </p:nvPicPr>
        <p:blipFill>
          <a:blip r:embed="rId2">
            <a:extLst/>
          </a:blip>
          <a:stretch>
            <a:fillRect/>
          </a:stretch>
        </p:blipFill>
        <p:spPr>
          <a:xfrm>
            <a:off x="465374" y="2196052"/>
            <a:ext cx="12153809" cy="7313055"/>
          </a:xfrm>
          <a:prstGeom prst="rect">
            <a:avLst/>
          </a:prstGeom>
          <a:ln w="12700">
            <a:miter lim="400000"/>
          </a:ln>
        </p:spPr>
      </p:pic>
      <p:sp>
        <p:nvSpPr>
          <p:cNvPr id="124" name="Shape 124"/>
          <p:cNvSpPr/>
          <p:nvPr/>
        </p:nvSpPr>
        <p:spPr>
          <a:xfrm>
            <a:off x="465374" y="8706470"/>
            <a:ext cx="12153810" cy="744857"/>
          </a:xfrm>
          <a:prstGeom prst="rect">
            <a:avLst/>
          </a:prstGeom>
          <a:solidFill>
            <a:srgbClr val="4D4A7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a:solidFill>
                  <a:srgbClr val="FFFFFF"/>
                </a:solidFill>
                <a:latin typeface="Optima"/>
                <a:ea typeface="Optima"/>
                <a:cs typeface="Optima"/>
                <a:sym typeface="Optima"/>
              </a:defRPr>
            </a:pPr>
          </a:p>
          <a:p>
            <a:pPr algn="l">
              <a:defRPr sz="1400">
                <a:solidFill>
                  <a:srgbClr val="FFFFFF"/>
                </a:solidFill>
                <a:latin typeface="Optima"/>
                <a:ea typeface="Optima"/>
                <a:cs typeface="Optima"/>
                <a:sym typeface="Optima"/>
              </a:defRPr>
            </a:pPr>
            <a:r>
              <a:t>The unusual combination of Victorian Lodge building and 1970’s modernist Architect’s Own villa was looking drab and tired, despite the bucolic location. </a:t>
            </a:r>
          </a:p>
          <a:p>
            <a:pPr algn="l">
              <a:defRPr sz="1400">
                <a:solidFill>
                  <a:srgbClr val="FFFFFF"/>
                </a:solidFill>
                <a:latin typeface="Optima"/>
                <a:ea typeface="Optima"/>
                <a:cs typeface="Optima"/>
                <a:sym typeface="Optima"/>
              </a:defRPr>
            </a:pPr>
            <a:r>
              <a:t>With the drab copper cladding, locals said it looked like an abandoned space-ship…</a:t>
            </a:r>
          </a:p>
        </p:txBody>
      </p:sp>
      <p:sp>
        <p:nvSpPr>
          <p:cNvPr id="125" name="Shape 125"/>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26" name="Shape 126"/>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218" name="image26.jpeg"/>
          <p:cNvPicPr>
            <a:picLocks noChangeAspect="1"/>
          </p:cNvPicPr>
          <p:nvPr/>
        </p:nvPicPr>
        <p:blipFill>
          <a:blip r:embed="rId2">
            <a:extLst/>
          </a:blip>
          <a:stretch>
            <a:fillRect/>
          </a:stretch>
        </p:blipFill>
        <p:spPr>
          <a:xfrm>
            <a:off x="2019258" y="2212999"/>
            <a:ext cx="10621256" cy="7238446"/>
          </a:xfrm>
          <a:prstGeom prst="rect">
            <a:avLst/>
          </a:prstGeom>
          <a:ln w="12700">
            <a:miter lim="400000"/>
          </a:ln>
        </p:spPr>
      </p:pic>
      <p:sp>
        <p:nvSpPr>
          <p:cNvPr id="219" name="Shape 219"/>
          <p:cNvSpPr/>
          <p:nvPr/>
        </p:nvSpPr>
        <p:spPr>
          <a:xfrm>
            <a:off x="90517" y="7355988"/>
            <a:ext cx="1869931" cy="2154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Master Bedroom</a:t>
            </a:r>
          </a:p>
          <a:p>
            <a:pPr algn="r">
              <a:defRPr sz="1500">
                <a:solidFill>
                  <a:srgbClr val="FFFFFF"/>
                </a:solidFill>
                <a:latin typeface="Optima"/>
                <a:ea typeface="Optima"/>
                <a:cs typeface="Optima"/>
                <a:sym typeface="Optima"/>
              </a:defRPr>
            </a:pPr>
            <a:r>
              <a:t> </a:t>
            </a:r>
          </a:p>
          <a:p>
            <a:pPr algn="r">
              <a:defRPr sz="1500">
                <a:solidFill>
                  <a:srgbClr val="FFFFFF"/>
                </a:solidFill>
                <a:latin typeface="Optima"/>
                <a:ea typeface="Optima"/>
                <a:cs typeface="Optima"/>
                <a:sym typeface="Optima"/>
              </a:defRPr>
            </a:pPr>
            <a:r>
              <a:t>looking into the garden, with it’s magnificent listed trees, </a:t>
            </a:r>
          </a:p>
          <a:p>
            <a:pPr algn="r">
              <a:defRPr sz="1500">
                <a:solidFill>
                  <a:srgbClr val="FFFFFF"/>
                </a:solidFill>
                <a:latin typeface="Optima"/>
                <a:ea typeface="Optima"/>
                <a:cs typeface="Optima"/>
                <a:sym typeface="Optima"/>
              </a:defRPr>
            </a:pPr>
            <a:r>
              <a:t>the decorative scheme was kept deliberately muted  </a:t>
            </a:r>
          </a:p>
        </p:txBody>
      </p:sp>
      <p:sp>
        <p:nvSpPr>
          <p:cNvPr id="220" name="Shape 220"/>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221" name="Shape 221"/>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223" name="image27.jpeg"/>
          <p:cNvPicPr>
            <a:picLocks noChangeAspect="1"/>
          </p:cNvPicPr>
          <p:nvPr/>
        </p:nvPicPr>
        <p:blipFill>
          <a:blip r:embed="rId2">
            <a:extLst/>
          </a:blip>
          <a:stretch>
            <a:fillRect/>
          </a:stretch>
        </p:blipFill>
        <p:spPr>
          <a:xfrm>
            <a:off x="5916357" y="373046"/>
            <a:ext cx="6755632" cy="9007509"/>
          </a:xfrm>
          <a:prstGeom prst="rect">
            <a:avLst/>
          </a:prstGeom>
          <a:ln w="12700">
            <a:miter lim="400000"/>
          </a:ln>
        </p:spPr>
      </p:pic>
      <p:pic>
        <p:nvPicPr>
          <p:cNvPr id="224" name="image28.jpeg"/>
          <p:cNvPicPr>
            <a:picLocks noChangeAspect="1"/>
          </p:cNvPicPr>
          <p:nvPr/>
        </p:nvPicPr>
        <p:blipFill>
          <a:blip r:embed="rId3">
            <a:extLst/>
          </a:blip>
          <a:stretch>
            <a:fillRect/>
          </a:stretch>
        </p:blipFill>
        <p:spPr>
          <a:xfrm>
            <a:off x="437652" y="2529278"/>
            <a:ext cx="5145194" cy="6860256"/>
          </a:xfrm>
          <a:prstGeom prst="rect">
            <a:avLst/>
          </a:prstGeom>
          <a:ln w="12700">
            <a:miter lim="400000"/>
          </a:ln>
        </p:spPr>
      </p:pic>
      <p:sp>
        <p:nvSpPr>
          <p:cNvPr id="225" name="Shape 225"/>
          <p:cNvSpPr/>
          <p:nvPr/>
        </p:nvSpPr>
        <p:spPr>
          <a:xfrm>
            <a:off x="5859636" y="323235"/>
            <a:ext cx="6869073" cy="78264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500">
                <a:solidFill>
                  <a:srgbClr val="FFFFFF"/>
                </a:solidFill>
                <a:latin typeface="Optima"/>
                <a:ea typeface="Optima"/>
                <a:cs typeface="Optima"/>
                <a:sym typeface="Optima"/>
              </a:defRPr>
            </a:pPr>
          </a:p>
          <a:p>
            <a:pPr algn="l">
              <a:defRPr sz="1500">
                <a:solidFill>
                  <a:srgbClr val="FFFFFF"/>
                </a:solidFill>
                <a:latin typeface="Optima"/>
                <a:ea typeface="Optima"/>
                <a:cs typeface="Optima"/>
                <a:sym typeface="Optima"/>
              </a:defRPr>
            </a:pPr>
            <a:r>
              <a:t>The walk-in closet  of the Master Suite, in the new room created above the re-modeled Front Door. Shoes and Hats to die for!!</a:t>
            </a:r>
          </a:p>
        </p:txBody>
      </p:sp>
      <p:sp>
        <p:nvSpPr>
          <p:cNvPr id="226" name="Shape 226"/>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227" name="Shape 227"/>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229" name="image29.jpeg"/>
          <p:cNvPicPr>
            <a:picLocks noChangeAspect="1"/>
          </p:cNvPicPr>
          <p:nvPr/>
        </p:nvPicPr>
        <p:blipFill>
          <a:blip r:embed="rId2">
            <a:extLst/>
          </a:blip>
          <a:stretch>
            <a:fillRect/>
          </a:stretch>
        </p:blipFill>
        <p:spPr>
          <a:xfrm>
            <a:off x="6355410" y="440105"/>
            <a:ext cx="6243688" cy="8873391"/>
          </a:xfrm>
          <a:prstGeom prst="rect">
            <a:avLst/>
          </a:prstGeom>
          <a:ln w="12700">
            <a:miter lim="400000"/>
          </a:ln>
        </p:spPr>
      </p:pic>
      <p:pic>
        <p:nvPicPr>
          <p:cNvPr id="230" name="image30.jpeg"/>
          <p:cNvPicPr>
            <a:picLocks noChangeAspect="1"/>
          </p:cNvPicPr>
          <p:nvPr/>
        </p:nvPicPr>
        <p:blipFill>
          <a:blip r:embed="rId3">
            <a:extLst/>
          </a:blip>
          <a:stretch>
            <a:fillRect/>
          </a:stretch>
        </p:blipFill>
        <p:spPr>
          <a:xfrm>
            <a:off x="479209" y="2384485"/>
            <a:ext cx="5253789" cy="7005050"/>
          </a:xfrm>
          <a:prstGeom prst="rect">
            <a:avLst/>
          </a:prstGeom>
          <a:ln w="12700">
            <a:miter lim="400000"/>
          </a:ln>
        </p:spPr>
      </p:pic>
      <p:sp>
        <p:nvSpPr>
          <p:cNvPr id="231" name="Shape 231"/>
          <p:cNvSpPr/>
          <p:nvPr/>
        </p:nvSpPr>
        <p:spPr>
          <a:xfrm>
            <a:off x="460497" y="8614450"/>
            <a:ext cx="12134606" cy="782640"/>
          </a:xfrm>
          <a:prstGeom prst="rect">
            <a:avLst/>
          </a:prstGeom>
          <a:solidFill>
            <a:srgbClr val="4D4A7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500">
                <a:solidFill>
                  <a:srgbClr val="FFFFFF"/>
                </a:solidFill>
                <a:latin typeface="Optima"/>
                <a:ea typeface="Optima"/>
                <a:cs typeface="Optima"/>
                <a:sym typeface="Optima"/>
              </a:defRPr>
            </a:pPr>
            <a:r>
              <a:t>the Principal Guest Room, looking out to the park landscape beyond.</a:t>
            </a:r>
          </a:p>
          <a:p>
            <a:pPr algn="l">
              <a:defRPr sz="1500">
                <a:solidFill>
                  <a:srgbClr val="FFFFFF"/>
                </a:solidFill>
                <a:latin typeface="Optima"/>
                <a:ea typeface="Optima"/>
                <a:cs typeface="Optima"/>
                <a:sym typeface="Optima"/>
              </a:defRPr>
            </a:pPr>
            <a:r>
              <a:t>The silver, grey, white and black tones of the textiles maintain a continuity of decor through the house, with drama from the strong red accent chair</a:t>
            </a:r>
          </a:p>
          <a:p>
            <a:pPr algn="l">
              <a:defRPr sz="1500">
                <a:solidFill>
                  <a:srgbClr val="FFFFFF"/>
                </a:solidFill>
                <a:latin typeface="Optima"/>
                <a:ea typeface="Optima"/>
                <a:cs typeface="Optima"/>
                <a:sym typeface="Optima"/>
              </a:defRPr>
            </a:pPr>
            <a:r>
              <a:t>The form of the windows is another example of the 45-degree-angle which so influenced the layout and design of the house, both inside and out</a:t>
            </a:r>
          </a:p>
        </p:txBody>
      </p:sp>
      <p:sp>
        <p:nvSpPr>
          <p:cNvPr id="232" name="Shape 232"/>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233" name="Shape 233"/>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28" name="image2.jpeg"/>
          <p:cNvPicPr>
            <a:picLocks noChangeAspect="1"/>
          </p:cNvPicPr>
          <p:nvPr/>
        </p:nvPicPr>
        <p:blipFill>
          <a:blip r:embed="rId2">
            <a:extLst/>
          </a:blip>
          <a:stretch>
            <a:fillRect/>
          </a:stretch>
        </p:blipFill>
        <p:spPr>
          <a:xfrm>
            <a:off x="443912" y="2237737"/>
            <a:ext cx="12116976" cy="7318230"/>
          </a:xfrm>
          <a:prstGeom prst="rect">
            <a:avLst/>
          </a:prstGeom>
          <a:ln w="12700">
            <a:miter lim="400000"/>
          </a:ln>
        </p:spPr>
      </p:pic>
      <p:sp>
        <p:nvSpPr>
          <p:cNvPr id="129" name="Shape 129"/>
          <p:cNvSpPr/>
          <p:nvPr/>
        </p:nvSpPr>
        <p:spPr>
          <a:xfrm>
            <a:off x="436405" y="8681437"/>
            <a:ext cx="12131990" cy="782640"/>
          </a:xfrm>
          <a:prstGeom prst="rect">
            <a:avLst/>
          </a:prstGeom>
          <a:solidFill>
            <a:srgbClr val="4D4A7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500">
                <a:solidFill>
                  <a:srgbClr val="FFFFFF"/>
                </a:solidFill>
                <a:latin typeface="Optima"/>
                <a:ea typeface="Optima"/>
                <a:cs typeface="Optima"/>
                <a:sym typeface="Optima"/>
              </a:defRPr>
            </a:pPr>
          </a:p>
          <a:p>
            <a:pPr algn="l">
              <a:defRPr sz="1500">
                <a:solidFill>
                  <a:srgbClr val="FFFFFF"/>
                </a:solidFill>
                <a:latin typeface="Optima"/>
                <a:ea typeface="Optima"/>
                <a:cs typeface="Optima"/>
                <a:sym typeface="Optima"/>
              </a:defRPr>
            </a:pPr>
            <a:r>
              <a:t>the 1970’s ‘space-ship’ with it’s tired copper cladding was completely hidden and  re-shaped with the new black weatherboarding, typical of  the local Essex vernacular architecture, and harmonizing much more comfortably with the black-and-white Victorian Lodge.</a:t>
            </a:r>
          </a:p>
        </p:txBody>
      </p:sp>
      <p:sp>
        <p:nvSpPr>
          <p:cNvPr id="130" name="Shape 130"/>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31" name="Shape 131"/>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33" name="image3.jpeg"/>
          <p:cNvPicPr>
            <a:picLocks noChangeAspect="1"/>
          </p:cNvPicPr>
          <p:nvPr/>
        </p:nvPicPr>
        <p:blipFill>
          <a:blip r:embed="rId2">
            <a:extLst/>
          </a:blip>
          <a:stretch>
            <a:fillRect/>
          </a:stretch>
        </p:blipFill>
        <p:spPr>
          <a:xfrm>
            <a:off x="447796" y="2874022"/>
            <a:ext cx="5073524" cy="6514224"/>
          </a:xfrm>
          <a:prstGeom prst="rect">
            <a:avLst/>
          </a:prstGeom>
          <a:ln w="12700">
            <a:miter lim="400000"/>
          </a:ln>
        </p:spPr>
      </p:pic>
      <p:pic>
        <p:nvPicPr>
          <p:cNvPr id="134" name="image4.jpeg"/>
          <p:cNvPicPr>
            <a:picLocks noChangeAspect="1"/>
          </p:cNvPicPr>
          <p:nvPr/>
        </p:nvPicPr>
        <p:blipFill>
          <a:blip r:embed="rId3">
            <a:extLst/>
          </a:blip>
          <a:stretch>
            <a:fillRect/>
          </a:stretch>
        </p:blipFill>
        <p:spPr>
          <a:xfrm>
            <a:off x="5904884" y="357741"/>
            <a:ext cx="6777707" cy="9038119"/>
          </a:xfrm>
          <a:prstGeom prst="rect">
            <a:avLst/>
          </a:prstGeom>
          <a:ln w="12700">
            <a:miter lim="400000"/>
          </a:ln>
        </p:spPr>
      </p:pic>
      <p:sp>
        <p:nvSpPr>
          <p:cNvPr id="135" name="Shape 135"/>
          <p:cNvSpPr/>
          <p:nvPr/>
        </p:nvSpPr>
        <p:spPr>
          <a:xfrm>
            <a:off x="5904884" y="7712532"/>
            <a:ext cx="6777706" cy="1697040"/>
          </a:xfrm>
          <a:prstGeom prst="rect">
            <a:avLst/>
          </a:prstGeom>
          <a:solidFill>
            <a:srgbClr val="4D4A7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500">
                <a:solidFill>
                  <a:srgbClr val="FFFFFF"/>
                </a:solidFill>
                <a:latin typeface="Optima"/>
                <a:ea typeface="Optima"/>
                <a:cs typeface="Optima"/>
                <a:sym typeface="Optima"/>
              </a:defRPr>
            </a:pPr>
            <a:r>
              <a:t>the ungainly facade and awkward, dark main entrance to the house were reconfigured by moving the doorway forward, making new steps and adding new planting. The black weatherboarding, smooth rendered panels , and smooth ceramic tiled paving make for a sleek exterior, which works with the modern red-brick ,and with the old black-and-white Victorian Lodge.</a:t>
            </a:r>
          </a:p>
          <a:p>
            <a:pPr algn="l">
              <a:defRPr sz="1500">
                <a:solidFill>
                  <a:srgbClr val="FFFFFF"/>
                </a:solidFill>
                <a:latin typeface="Optima"/>
                <a:ea typeface="Optima"/>
                <a:cs typeface="Optima"/>
                <a:sym typeface="Optima"/>
              </a:defRPr>
            </a:pPr>
            <a:r>
              <a:t>(Above the door an extra room was created which became a walk-in closet for the Master Bedroom suite) </a:t>
            </a:r>
          </a:p>
        </p:txBody>
      </p:sp>
      <p:sp>
        <p:nvSpPr>
          <p:cNvPr id="136" name="Shape 136"/>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37" name="Shape 137"/>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39" name="image5.jpeg"/>
          <p:cNvPicPr>
            <a:picLocks noChangeAspect="1"/>
          </p:cNvPicPr>
          <p:nvPr/>
        </p:nvPicPr>
        <p:blipFill>
          <a:blip r:embed="rId2">
            <a:extLst/>
          </a:blip>
          <a:stretch>
            <a:fillRect/>
          </a:stretch>
        </p:blipFill>
        <p:spPr>
          <a:xfrm>
            <a:off x="5978849" y="383432"/>
            <a:ext cx="6676091" cy="8986735"/>
          </a:xfrm>
          <a:prstGeom prst="rect">
            <a:avLst/>
          </a:prstGeom>
          <a:ln w="12700">
            <a:miter lim="400000"/>
          </a:ln>
        </p:spPr>
      </p:pic>
      <p:sp>
        <p:nvSpPr>
          <p:cNvPr id="140" name="Shape 140"/>
          <p:cNvSpPr/>
          <p:nvPr/>
        </p:nvSpPr>
        <p:spPr>
          <a:xfrm>
            <a:off x="1389684" y="8908652"/>
            <a:ext cx="4441128" cy="5540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1500">
                <a:solidFill>
                  <a:srgbClr val="FFFFFF"/>
                </a:solidFill>
                <a:latin typeface="Optima"/>
                <a:ea typeface="Optima"/>
                <a:cs typeface="Optima"/>
                <a:sym typeface="Optima"/>
              </a:defRPr>
            </a:pPr>
            <a:r>
              <a:t>The inside of the impressive 100cm wide front door </a:t>
            </a:r>
          </a:p>
          <a:p>
            <a:pPr algn="r">
              <a:defRPr sz="1500">
                <a:solidFill>
                  <a:srgbClr val="FFFFFF"/>
                </a:solidFill>
                <a:latin typeface="Optima"/>
                <a:ea typeface="Optima"/>
                <a:cs typeface="Optima"/>
                <a:sym typeface="Optima"/>
              </a:defRPr>
            </a:pPr>
            <a:r>
              <a:t>in the extended Entrance Hall</a:t>
            </a:r>
          </a:p>
        </p:txBody>
      </p:sp>
      <p:sp>
        <p:nvSpPr>
          <p:cNvPr id="141" name="Shape 141"/>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42" name="Shape 142"/>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44" name="image6.jpeg"/>
          <p:cNvPicPr>
            <a:picLocks noChangeAspect="1"/>
          </p:cNvPicPr>
          <p:nvPr/>
        </p:nvPicPr>
        <p:blipFill>
          <a:blip r:embed="rId2">
            <a:extLst/>
          </a:blip>
          <a:stretch>
            <a:fillRect/>
          </a:stretch>
        </p:blipFill>
        <p:spPr>
          <a:xfrm>
            <a:off x="2055204" y="2307210"/>
            <a:ext cx="10635318" cy="7091701"/>
          </a:xfrm>
          <a:prstGeom prst="rect">
            <a:avLst/>
          </a:prstGeom>
          <a:ln w="12700">
            <a:miter lim="400000"/>
          </a:ln>
        </p:spPr>
      </p:pic>
      <p:sp>
        <p:nvSpPr>
          <p:cNvPr id="145" name="Shape 145"/>
          <p:cNvSpPr/>
          <p:nvPr/>
        </p:nvSpPr>
        <p:spPr>
          <a:xfrm>
            <a:off x="197443" y="3925751"/>
            <a:ext cx="1781339" cy="5583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Of the original Victorian gates to the earlier grand estate, only the gateposts remained, mostly rotten and very decayed. </a:t>
            </a:r>
          </a:p>
          <a:p>
            <a:pPr algn="r">
              <a:defRPr sz="1500">
                <a:solidFill>
                  <a:srgbClr val="FFFFFF"/>
                </a:solidFill>
                <a:latin typeface="Optima"/>
                <a:ea typeface="Optima"/>
                <a:cs typeface="Optima"/>
                <a:sym typeface="Optima"/>
              </a:defRPr>
            </a:pPr>
            <a:r>
              <a:t>Copies were made (with a box steel core) recreating the striking carved oak finials.</a:t>
            </a:r>
          </a:p>
          <a:p>
            <a:pPr algn="r">
              <a:defRPr sz="1500">
                <a:solidFill>
                  <a:srgbClr val="FFFFFF"/>
                </a:solidFill>
                <a:latin typeface="Optima"/>
                <a:ea typeface="Optima"/>
                <a:cs typeface="Optima"/>
                <a:sym typeface="Optima"/>
              </a:defRPr>
            </a:pPr>
            <a:r>
              <a:t> </a:t>
            </a:r>
          </a:p>
          <a:p>
            <a:pPr algn="r">
              <a:defRPr sz="1500">
                <a:solidFill>
                  <a:srgbClr val="FFFFFF"/>
                </a:solidFill>
                <a:latin typeface="Optima"/>
                <a:ea typeface="Optima"/>
                <a:cs typeface="Optima"/>
                <a:sym typeface="Optima"/>
              </a:defRPr>
            </a:pPr>
            <a:r>
              <a:t>New gates of solid oak and wrought iron were designed to complete the ensemble. </a:t>
            </a:r>
          </a:p>
          <a:p>
            <a:pPr algn="r">
              <a:defRPr sz="1500">
                <a:solidFill>
                  <a:srgbClr val="FFFFFF"/>
                </a:solidFill>
                <a:latin typeface="Optima"/>
                <a:ea typeface="Optima"/>
                <a:cs typeface="Optima"/>
                <a:sym typeface="Optima"/>
              </a:defRPr>
            </a:pPr>
            <a:r>
              <a:t>The black stain ties in with the black weatherboarding  of the ‘new’ house &amp; </a:t>
            </a:r>
          </a:p>
          <a:p>
            <a:pPr algn="r">
              <a:defRPr sz="1500">
                <a:solidFill>
                  <a:srgbClr val="FFFFFF"/>
                </a:solidFill>
                <a:latin typeface="Optima"/>
                <a:ea typeface="Optima"/>
                <a:cs typeface="Optima"/>
                <a:sym typeface="Optima"/>
              </a:defRPr>
            </a:pPr>
            <a:r>
              <a:t>the black-and-white </a:t>
            </a:r>
          </a:p>
          <a:p>
            <a:pPr algn="r">
              <a:defRPr sz="1500">
                <a:solidFill>
                  <a:srgbClr val="FFFFFF"/>
                </a:solidFill>
                <a:latin typeface="Optima"/>
                <a:ea typeface="Optima"/>
                <a:cs typeface="Optima"/>
                <a:sym typeface="Optima"/>
              </a:defRPr>
            </a:pPr>
            <a:r>
              <a:t>Victorian-era Lodge</a:t>
            </a:r>
          </a:p>
        </p:txBody>
      </p:sp>
      <p:sp>
        <p:nvSpPr>
          <p:cNvPr id="146" name="Shape 146"/>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47" name="Shape 147"/>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49" name="image7.jpeg"/>
          <p:cNvPicPr>
            <a:picLocks noChangeAspect="1"/>
          </p:cNvPicPr>
          <p:nvPr/>
        </p:nvPicPr>
        <p:blipFill>
          <a:blip r:embed="rId2">
            <a:extLst/>
          </a:blip>
          <a:stretch>
            <a:fillRect/>
          </a:stretch>
        </p:blipFill>
        <p:spPr>
          <a:xfrm>
            <a:off x="5909852" y="361606"/>
            <a:ext cx="6773713" cy="9030389"/>
          </a:xfrm>
          <a:prstGeom prst="rect">
            <a:avLst/>
          </a:prstGeom>
          <a:ln w="12700">
            <a:miter lim="400000"/>
          </a:ln>
        </p:spPr>
      </p:pic>
      <p:pic>
        <p:nvPicPr>
          <p:cNvPr id="150" name="image8.jpeg"/>
          <p:cNvPicPr>
            <a:picLocks noChangeAspect="1"/>
          </p:cNvPicPr>
          <p:nvPr/>
        </p:nvPicPr>
        <p:blipFill>
          <a:blip r:embed="rId3">
            <a:extLst/>
          </a:blip>
          <a:stretch>
            <a:fillRect/>
          </a:stretch>
        </p:blipFill>
        <p:spPr>
          <a:xfrm>
            <a:off x="2784608" y="1926345"/>
            <a:ext cx="2734647" cy="3646194"/>
          </a:xfrm>
          <a:prstGeom prst="rect">
            <a:avLst/>
          </a:prstGeom>
          <a:ln w="12700">
            <a:miter lim="400000"/>
          </a:ln>
        </p:spPr>
      </p:pic>
      <p:pic>
        <p:nvPicPr>
          <p:cNvPr id="151" name="image9.jpeg"/>
          <p:cNvPicPr>
            <a:picLocks noChangeAspect="1"/>
          </p:cNvPicPr>
          <p:nvPr/>
        </p:nvPicPr>
        <p:blipFill>
          <a:blip r:embed="rId4">
            <a:extLst/>
          </a:blip>
          <a:stretch>
            <a:fillRect/>
          </a:stretch>
        </p:blipFill>
        <p:spPr>
          <a:xfrm>
            <a:off x="646408" y="5879148"/>
            <a:ext cx="4942315" cy="3443637"/>
          </a:xfrm>
          <a:prstGeom prst="rect">
            <a:avLst/>
          </a:prstGeom>
          <a:ln w="12700">
            <a:miter lim="400000"/>
          </a:ln>
        </p:spPr>
      </p:pic>
      <p:sp>
        <p:nvSpPr>
          <p:cNvPr id="152" name="Shape 152"/>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53" name="Shape 153"/>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55" name="image10.jpeg"/>
          <p:cNvPicPr>
            <a:picLocks noChangeAspect="1"/>
          </p:cNvPicPr>
          <p:nvPr/>
        </p:nvPicPr>
        <p:blipFill>
          <a:blip r:embed="rId2">
            <a:extLst/>
          </a:blip>
          <a:stretch>
            <a:fillRect/>
          </a:stretch>
        </p:blipFill>
        <p:spPr>
          <a:xfrm>
            <a:off x="2714568" y="2062090"/>
            <a:ext cx="9931058" cy="7448294"/>
          </a:xfrm>
          <a:prstGeom prst="rect">
            <a:avLst/>
          </a:prstGeom>
          <a:ln w="12700">
            <a:miter lim="400000"/>
          </a:ln>
        </p:spPr>
      </p:pic>
      <p:sp>
        <p:nvSpPr>
          <p:cNvPr id="156" name="Shape 156"/>
          <p:cNvSpPr/>
          <p:nvPr/>
        </p:nvSpPr>
        <p:spPr>
          <a:xfrm>
            <a:off x="222260" y="8098707"/>
            <a:ext cx="2384614" cy="1468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Garden Room, </a:t>
            </a:r>
          </a:p>
          <a:p>
            <a:pPr algn="r">
              <a:defRPr sz="1500">
                <a:solidFill>
                  <a:srgbClr val="FFFFFF"/>
                </a:solidFill>
                <a:latin typeface="Optima"/>
                <a:ea typeface="Optima"/>
                <a:cs typeface="Optima"/>
                <a:sym typeface="Optima"/>
              </a:defRPr>
            </a:pPr>
            <a:r>
              <a:t>after the re-cladding with weatherboard.</a:t>
            </a:r>
          </a:p>
          <a:p>
            <a:pPr algn="r">
              <a:defRPr sz="1500">
                <a:solidFill>
                  <a:srgbClr val="FFFFFF"/>
                </a:solidFill>
                <a:latin typeface="Optima"/>
                <a:ea typeface="Optima"/>
                <a:cs typeface="Optima"/>
                <a:sym typeface="Optima"/>
              </a:defRPr>
            </a:pPr>
            <a:r>
              <a:t>More than 8 x 8m, the room has virtually all-glazed walls to the garden</a:t>
            </a:r>
          </a:p>
        </p:txBody>
      </p:sp>
      <p:sp>
        <p:nvSpPr>
          <p:cNvPr id="157" name="Shape 157"/>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58" name="Shape 158"/>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00000"/>
            </a:gs>
            <a:gs pos="100000">
              <a:srgbClr val="3E3C5E"/>
            </a:gs>
          </a:gsLst>
          <a:lin ang="5400000" scaled="0"/>
        </a:gradFill>
      </p:bgPr>
    </p:bg>
    <p:spTree>
      <p:nvGrpSpPr>
        <p:cNvPr id="1" name=""/>
        <p:cNvGrpSpPr/>
        <p:nvPr/>
      </p:nvGrpSpPr>
      <p:grpSpPr>
        <a:xfrm>
          <a:off x="0" y="0"/>
          <a:ext cx="0" cy="0"/>
          <a:chOff x="0" y="0"/>
          <a:chExt cx="0" cy="0"/>
        </a:xfrm>
      </p:grpSpPr>
      <p:pic>
        <p:nvPicPr>
          <p:cNvPr id="160" name="image11.jpeg"/>
          <p:cNvPicPr>
            <a:picLocks noChangeAspect="1"/>
          </p:cNvPicPr>
          <p:nvPr/>
        </p:nvPicPr>
        <p:blipFill>
          <a:blip r:embed="rId2">
            <a:extLst/>
          </a:blip>
          <a:stretch>
            <a:fillRect/>
          </a:stretch>
        </p:blipFill>
        <p:spPr>
          <a:xfrm>
            <a:off x="2630137" y="1824435"/>
            <a:ext cx="10052930" cy="7539699"/>
          </a:xfrm>
          <a:prstGeom prst="rect">
            <a:avLst/>
          </a:prstGeom>
          <a:ln w="12700">
            <a:miter lim="400000"/>
          </a:ln>
        </p:spPr>
      </p:pic>
      <p:sp>
        <p:nvSpPr>
          <p:cNvPr id="161" name="Shape 161"/>
          <p:cNvSpPr/>
          <p:nvPr/>
        </p:nvSpPr>
        <p:spPr>
          <a:xfrm>
            <a:off x="165668" y="7980109"/>
            <a:ext cx="2412616" cy="14684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500">
                <a:solidFill>
                  <a:srgbClr val="FFFFFF"/>
                </a:solidFill>
                <a:latin typeface="Optima"/>
                <a:ea typeface="Optima"/>
                <a:cs typeface="Optima"/>
                <a:sym typeface="Optima"/>
              </a:defRPr>
            </a:pPr>
            <a:r>
              <a:t>The Garden Room </a:t>
            </a:r>
          </a:p>
          <a:p>
            <a:pPr algn="r">
              <a:defRPr sz="1500">
                <a:solidFill>
                  <a:srgbClr val="FFFFFF"/>
                </a:solidFill>
                <a:latin typeface="Optima"/>
                <a:ea typeface="Optima"/>
                <a:cs typeface="Optima"/>
                <a:sym typeface="Optima"/>
              </a:defRPr>
            </a:pPr>
          </a:p>
          <a:p>
            <a:pPr algn="r">
              <a:defRPr sz="1500">
                <a:solidFill>
                  <a:srgbClr val="FFFFFF"/>
                </a:solidFill>
                <a:latin typeface="Optima"/>
                <a:ea typeface="Optima"/>
                <a:cs typeface="Optima"/>
                <a:sym typeface="Optima"/>
              </a:defRPr>
            </a:pPr>
            <a:r>
              <a:t>is inevitably dominated by the garden outside the windows, so the modern interior is kept simple </a:t>
            </a:r>
          </a:p>
        </p:txBody>
      </p:sp>
      <p:sp>
        <p:nvSpPr>
          <p:cNvPr id="162" name="Shape 162"/>
          <p:cNvSpPr/>
          <p:nvPr/>
        </p:nvSpPr>
        <p:spPr>
          <a:xfrm>
            <a:off x="452966" y="433074"/>
            <a:ext cx="1530914" cy="1560828"/>
          </a:xfrm>
          <a:prstGeom prst="rect">
            <a:avLst/>
          </a:prstGeom>
          <a:gradFill>
            <a:gsLst>
              <a:gs pos="0">
                <a:srgbClr val="FFE061"/>
              </a:gs>
              <a:gs pos="100000">
                <a:srgbClr val="C69300"/>
              </a:gs>
            </a:gsLst>
            <a:lin ang="5400000"/>
          </a:gradFill>
          <a:ln w="12700">
            <a:miter lim="400000"/>
          </a:ln>
        </p:spPr>
        <p:txBody>
          <a:bodyPr lIns="50800" tIns="50800" rIns="50800" bIns="50800" anchor="ctr"/>
          <a:lstStyle/>
          <a:p>
            <a:pPr defTabSz="457200">
              <a:defRPr sz="1200">
                <a:solidFill>
                  <a:srgbClr val="FFFFFF"/>
                </a:solidFill>
                <a:effectLst>
                  <a:outerShdw sx="100000" sy="100000" kx="0" ky="0" algn="b" rotWithShape="0" blurRad="25400" dist="23998" dir="2700000">
                    <a:srgbClr val="000000">
                      <a:alpha val="31033"/>
                    </a:srgbClr>
                  </a:outerShdw>
                </a:effectLst>
                <a:latin typeface="+mn-lt"/>
                <a:ea typeface="+mn-ea"/>
                <a:cs typeface="+mn-cs"/>
                <a:sym typeface="Helvetica"/>
              </a:defRPr>
            </a:pPr>
          </a:p>
        </p:txBody>
      </p:sp>
      <p:sp>
        <p:nvSpPr>
          <p:cNvPr id="163" name="Shape 163"/>
          <p:cNvSpPr/>
          <p:nvPr/>
        </p:nvSpPr>
        <p:spPr>
          <a:xfrm>
            <a:off x="194732" y="622298"/>
            <a:ext cx="594360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900">
                <a:solidFill>
                  <a:srgbClr val="FFFFFF"/>
                </a:solidFill>
                <a:latin typeface="Orbitron Medium"/>
                <a:ea typeface="Orbitron Medium"/>
                <a:cs typeface="Orbitron Medium"/>
                <a:sym typeface="Orbitron Medium"/>
              </a:defRPr>
            </a:pPr>
            <a:r>
              <a:t>ajhd</a:t>
            </a:r>
            <a:r>
              <a:rPr sz="1600">
                <a:solidFill>
                  <a:srgbClr val="7F7F7F"/>
                </a:solidFill>
              </a:rPr>
              <a:t>   </a:t>
            </a:r>
            <a:r>
              <a:rPr sz="1800"/>
              <a:t>aidan james hurren design</a:t>
            </a:r>
            <a:endParaRPr sz="1600">
              <a:solidFill>
                <a:srgbClr val="7F7F7F"/>
              </a:solidFill>
            </a:endParaRPr>
          </a:p>
          <a:p>
            <a:pPr algn="l" defTabSz="457200">
              <a:defRPr sz="1600">
                <a:solidFill>
                  <a:srgbClr val="7F7F7F"/>
                </a:solidFill>
                <a:latin typeface="Orbitron Medium"/>
                <a:ea typeface="Orbitron Medium"/>
                <a:cs typeface="Orbitron Medium"/>
                <a:sym typeface="Orbitron Medium"/>
              </a:defRPr>
            </a:pPr>
            <a:r>
              <a:t>                                 </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000000"/>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