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 b="def" i="def"/>
      <a:tcStyle>
        <a:tcBdr/>
        <a:fill>
          <a:solidFill>
            <a:srgbClr val="E7ED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 b="def" i="def"/>
      <a:tcStyle>
        <a:tcBdr/>
        <a:fill>
          <a:solidFill>
            <a:srgbClr val="E9E8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25236" indent="-280736" algn="ctr">
              <a:spcBef>
                <a:spcPts val="0"/>
              </a:spcBef>
              <a:defRPr i="1" sz="2400"/>
            </a:lvl2pPr>
            <a:lvl3pPr marL="1169736" indent="-280736" algn="ctr">
              <a:spcBef>
                <a:spcPts val="0"/>
              </a:spcBef>
              <a:defRPr i="1" sz="2400"/>
            </a:lvl3pPr>
            <a:lvl4pPr marL="1614236" indent="-280736" algn="ctr">
              <a:spcBef>
                <a:spcPts val="0"/>
              </a:spcBef>
              <a:defRPr i="1" sz="2400"/>
            </a:lvl4pPr>
            <a:lvl5pPr marL="2058736" indent="-280736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8"/>
            <a:ext cx="5325771" cy="8216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3470935" y="4851399"/>
            <a:ext cx="606293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3C30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essex, uk</a:t>
            </a:r>
          </a:p>
          <a:p>
            <a:pPr>
              <a:defRPr>
                <a:solidFill>
                  <a:srgbClr val="E3C30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</a:p>
          <a:p>
            <a:pPr>
              <a:defRPr sz="18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 swimming pool and a pool house,</a:t>
            </a:r>
          </a:p>
          <a:p>
            <a:pPr>
              <a:defRPr sz="18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to complete an unusual house in Epping Forest</a:t>
            </a:r>
          </a:p>
        </p:txBody>
      </p:sp>
      <p:sp>
        <p:nvSpPr>
          <p:cNvPr id="120" name="Shape 12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70519" y="4453946"/>
            <a:ext cx="1814000" cy="512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Den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Designed for my polo-playing client, is next door to the  Bar, and has become the favourite go-to room in the whole house, where everyone loves to congregate.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Extremely generous and comfortable leather seating, a wood burning stove, a large screen TV (for the sports), and a  great vibe have made it  the centre of family social time. </a:t>
            </a:r>
          </a:p>
        </p:txBody>
      </p:sp>
      <p:pic>
        <p:nvPicPr>
          <p:cNvPr id="164" name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391" y="2232130"/>
            <a:ext cx="10599677" cy="714842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173799" y="9110612"/>
            <a:ext cx="3453366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 original concept drawing for The Den</a:t>
            </a:r>
          </a:p>
        </p:txBody>
      </p:sp>
      <p:pic>
        <p:nvPicPr>
          <p:cNvPr id="169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143" y="2082800"/>
            <a:ext cx="879097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71" name="Shape 17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349415" y="7315679"/>
            <a:ext cx="1738017" cy="215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Deep and soft leather seating,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fur throws, cowhide accessories, polo souvenirs and gentle lighting make a very masculine but welcoming room</a:t>
            </a:r>
          </a:p>
        </p:txBody>
      </p:sp>
      <p:pic>
        <p:nvPicPr>
          <p:cNvPr id="174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0951" y="2080633"/>
            <a:ext cx="10454749" cy="731953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76" name="Shape 17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443" y="2117020"/>
            <a:ext cx="10384225" cy="724675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225539" y="7514646"/>
            <a:ext cx="1985766" cy="192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Polo accessories and souvenirs feature strongly.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room has dual aspect, with bi-fold doors opening to both the  pool terrace and to the main garden</a:t>
            </a:r>
          </a:p>
        </p:txBody>
      </p:sp>
      <p:sp>
        <p:nvSpPr>
          <p:cNvPr id="180" name="Shape 18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9529465" y="433608"/>
            <a:ext cx="2902372" cy="969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 new-build Swimming Pool and Pool House, to complement an existing house in Essex. </a:t>
            </a: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house, an unexpected hybrid of Victorian lodge and Modernist villa, has a complicated footprint within the large plot, set on the edge of Epping Forest and boasting a garden full of ancient listed trees.</a:t>
            </a: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This made for a design challenge - how to fit a pool in </a:t>
            </a:r>
            <a:r>
              <a:rPr i="1"/>
              <a:t>at all </a:t>
            </a:r>
            <a:r>
              <a:t>without disturbing the trees, AND somehow squeeze in a building that would provide a changing room, a gym, and some social space - a bar and a lounge area? </a:t>
            </a: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of course to make the whole thing sit comfortably with the unusual main house…</a:t>
            </a: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geometry of the house and plot dominated the conceptualizing, but revealed a framework of lines and angles, which made for a very happy confluence of shapes, and thus the perfectly balanced design became clear.</a:t>
            </a: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Pool House was styled in the local vernacular of black weatherboarding, but with modern bi-fold doors to open the whole building to the Swimming Pool terrace.</a:t>
            </a: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pic>
        <p:nvPicPr>
          <p:cNvPr id="124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834" y="3099854"/>
            <a:ext cx="8954609" cy="615408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2777" y="2051010"/>
            <a:ext cx="10166984" cy="73513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81885" y="8198113"/>
            <a:ext cx="2277698" cy="123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lawned area outside the Garden Room was the only suitable area in the garden where a swimming pool would fit</a:t>
            </a:r>
          </a:p>
        </p:txBody>
      </p:sp>
      <p:sp>
        <p:nvSpPr>
          <p:cNvPr id="130" name="Shape 13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59498" y="3156212"/>
            <a:ext cx="2317849" cy="626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Pool House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styled in the local Essex vernacular of black weatherboarding, in keeping with the exterior of the previously-renovated (in 2010)  Modernist part of the main house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choice of material, the shape and the scale of the building almost gives it the look of a converted stable building, but with modern bi-fold doors to open the whole building to the Swimming Pool terrace.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terrace is finished in a combination of honed grey granite slabs and synthetic timber decking.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pool (10m x 5m) was tiled in pale glass mosaics</a:t>
            </a:r>
          </a:p>
        </p:txBody>
      </p:sp>
      <p:pic>
        <p:nvPicPr>
          <p:cNvPr id="134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145" y="2135600"/>
            <a:ext cx="10141022" cy="72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75493" y="6614846"/>
            <a:ext cx="1831752" cy="284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open bi-fold doors reveal the well-equipped gymnasium.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woodland mural on the rear wall gives the illusion that one is looking right through the building. to the forest behind.</a:t>
            </a:r>
          </a:p>
        </p:txBody>
      </p:sp>
      <p:pic>
        <p:nvPicPr>
          <p:cNvPr id="139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501" y="2534724"/>
            <a:ext cx="10682055" cy="683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254232" y="5728179"/>
            <a:ext cx="2604716" cy="375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Changing Room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Changing room and shower are next to the gymnasium, at the end of the building, set behind the black weatherboarding wall.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White tiles throughout are complemented by the same etched-glass glass-mosaics used in the swimming pool, used here both as the floor covering, and as a decorative trim.</a:t>
            </a:r>
          </a:p>
        </p:txBody>
      </p:sp>
      <p:pic>
        <p:nvPicPr>
          <p:cNvPr id="144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935" y="2181349"/>
            <a:ext cx="9645200" cy="723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78032" y="4360812"/>
            <a:ext cx="2604716" cy="535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Pool House is shaped rather like a boomerang (a wide shallow V), the Pool-house Bar is set in the angle of the building.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shape of the room is accentuated and enhanced by the striking custom-made wood-glass-mirror-and-perspex bar.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Glass shelving and ample work surfaces make this a very practical  place from which to serve a pool party (or any kind of party!)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rear wall is clad in green-stained weatherboard, the cabinets are grey gloss.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.</a:t>
            </a:r>
          </a:p>
        </p:txBody>
      </p:sp>
      <p:pic>
        <p:nvPicPr>
          <p:cNvPr id="149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572" y="2079192"/>
            <a:ext cx="9763222" cy="732241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1" name="Shape 15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547523" y="7319912"/>
            <a:ext cx="2212471" cy="215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Bar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complicated but streamlined design , combining solid oak, glass, mirror and smoked perspex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makes a bold statement</a:t>
            </a:r>
          </a:p>
        </p:txBody>
      </p:sp>
      <p:pic>
        <p:nvPicPr>
          <p:cNvPr id="154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031" y="2091875"/>
            <a:ext cx="9729398" cy="729704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6" name="Shape 15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3B4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56865" y="8615312"/>
            <a:ext cx="2604717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Comfortable bar stools,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great lighting, ensure that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This is Where the Party Starts!</a:t>
            </a:r>
          </a:p>
        </p:txBody>
      </p:sp>
      <p:pic>
        <p:nvPicPr>
          <p:cNvPr id="159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4552" y="2050981"/>
            <a:ext cx="9766280" cy="7294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