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C000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+mn-lt"/>
        <a:ea typeface="+mn-ea"/>
        <a:cs typeface="+mn-cs"/>
        <a:sym typeface="Helvetica Neue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C000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+mn-lt"/>
        <a:ea typeface="+mn-ea"/>
        <a:cs typeface="+mn-cs"/>
        <a:sym typeface="Helvetica Neue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C000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+mn-lt"/>
        <a:ea typeface="+mn-ea"/>
        <a:cs typeface="+mn-cs"/>
        <a:sym typeface="Helvetica Neue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C000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+mn-lt"/>
        <a:ea typeface="+mn-ea"/>
        <a:cs typeface="+mn-cs"/>
        <a:sym typeface="Helvetica Neue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C000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+mn-lt"/>
        <a:ea typeface="+mn-ea"/>
        <a:cs typeface="+mn-cs"/>
        <a:sym typeface="Helvetica Neue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C000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+mn-lt"/>
        <a:ea typeface="+mn-ea"/>
        <a:cs typeface="+mn-cs"/>
        <a:sym typeface="Helvetica Neue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C000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+mn-lt"/>
        <a:ea typeface="+mn-ea"/>
        <a:cs typeface="+mn-cs"/>
        <a:sym typeface="Helvetica Neue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C000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+mn-lt"/>
        <a:ea typeface="+mn-ea"/>
        <a:cs typeface="+mn-cs"/>
        <a:sym typeface="Helvetica Neue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C000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C000EB"/>
        </a:fontRef>
        <a:srgbClr val="C000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rgbClr val="D1DDF4"/>
          </a:solidFill>
        </a:fill>
      </a:tcStyle>
    </a:wholeTbl>
    <a:band2H>
      <a:tcTxStyle b="def" i="def"/>
      <a:tcStyle>
        <a:tcBdr/>
        <a:fill>
          <a:solidFill>
            <a:srgbClr val="EAEFFA"/>
          </a:solidFill>
        </a:fill>
      </a:tcStyle>
    </a:band2H>
    <a:firstCol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381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381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C000EB"/>
        </a:fontRef>
        <a:srgbClr val="C000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rgbClr val="CBEACC"/>
          </a:solidFill>
        </a:fill>
      </a:tcStyle>
    </a:wholeTbl>
    <a:band2H>
      <a:tcTxStyle b="def" i="def"/>
      <a:tcStyle>
        <a:tcBdr/>
        <a:fill>
          <a:solidFill>
            <a:srgbClr val="E7F5E7"/>
          </a:solidFill>
        </a:fill>
      </a:tcStyle>
    </a:band2H>
    <a:firstCol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381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381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C000EB"/>
        </a:fontRef>
        <a:srgbClr val="C000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rgbClr val="E4D2F1"/>
          </a:solidFill>
        </a:fill>
      </a:tcStyle>
    </a:wholeTbl>
    <a:band2H>
      <a:tcTxStyle b="def" i="def"/>
      <a:tcStyle>
        <a:tcBdr/>
        <a:fill>
          <a:solidFill>
            <a:srgbClr val="F2EAF8"/>
          </a:solidFill>
        </a:fill>
      </a:tcStyle>
    </a:band2H>
    <a:firstCol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381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381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C000EB"/>
        </a:fontRef>
        <a:srgbClr val="C000E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4E6FB"/>
          </a:solidFill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C000EB"/>
        </a:fontRef>
        <a:srgbClr val="C000E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000EB"/>
              </a:solidFill>
              <a:prstDash val="solid"/>
              <a:round/>
            </a:ln>
          </a:top>
          <a:bottom>
            <a:ln w="25400" cap="flat">
              <a:solidFill>
                <a:srgbClr val="C000E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000EB"/>
              </a:solidFill>
              <a:prstDash val="solid"/>
              <a:round/>
            </a:ln>
          </a:top>
          <a:bottom>
            <a:ln w="25400" cap="flat">
              <a:solidFill>
                <a:srgbClr val="C000E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C000EB"/>
        </a:fontRef>
        <a:srgbClr val="C000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rgbClr val="E8CAF7"/>
          </a:solidFill>
        </a:fill>
      </a:tcStyle>
    </a:wholeTbl>
    <a:band2H>
      <a:tcTxStyle b="def" i="def"/>
      <a:tcStyle>
        <a:tcBdr/>
        <a:fill>
          <a:solidFill>
            <a:srgbClr val="F4E6FB"/>
          </a:solidFill>
        </a:fill>
      </a:tcStyle>
    </a:band2H>
    <a:firstCol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rgbClr val="C000EB"/>
          </a:solidFill>
        </a:fill>
      </a:tcStyle>
    </a:firstCol>
    <a:la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381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rgbClr val="C000EB"/>
          </a:solidFill>
        </a:fill>
      </a:tcStyle>
    </a:lastRow>
    <a:fir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381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rgbClr val="C000EB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rgbClr val="EBEBEB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solidFill>
            <a:srgbClr val="EBEBEB">
              <a:alpha val="20000"/>
            </a:srgbClr>
          </a:solidFill>
        </a:fill>
      </a:tcStyle>
    </a:firstCol>
    <a:la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50800" cap="flat">
              <a:solidFill>
                <a:srgbClr val="EBEBEB"/>
              </a:solidFill>
              <a:prstDash val="solid"/>
              <a:round/>
            </a:ln>
          </a:top>
          <a:bottom>
            <a:ln w="127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EBEBEB"/>
        </a:fontRef>
        <a:srgbClr val="EBEBEB"/>
      </a:tcTxStyle>
      <a:tcStyle>
        <a:tcBdr>
          <a:left>
            <a:ln w="12700" cap="flat">
              <a:solidFill>
                <a:srgbClr val="EBEBEB"/>
              </a:solidFill>
              <a:prstDash val="solid"/>
              <a:round/>
            </a:ln>
          </a:left>
          <a:right>
            <a:ln w="12700" cap="flat">
              <a:solidFill>
                <a:srgbClr val="EBEBEB"/>
              </a:solidFill>
              <a:prstDash val="solid"/>
              <a:round/>
            </a:ln>
          </a:right>
          <a:top>
            <a:ln w="12700" cap="flat">
              <a:solidFill>
                <a:srgbClr val="EBEBEB"/>
              </a:solidFill>
              <a:prstDash val="solid"/>
              <a:round/>
            </a:ln>
          </a:top>
          <a:bottom>
            <a:ln w="25400" cap="flat">
              <a:solidFill>
                <a:srgbClr val="EBEBEB"/>
              </a:solidFill>
              <a:prstDash val="solid"/>
              <a:round/>
            </a:ln>
          </a:bottom>
          <a:insideH>
            <a:ln w="12700" cap="flat">
              <a:solidFill>
                <a:srgbClr val="EBEBEB"/>
              </a:solidFill>
              <a:prstDash val="solid"/>
              <a:round/>
            </a:ln>
          </a:insideH>
          <a:insideV>
            <a:ln w="12700" cap="flat">
              <a:solidFill>
                <a:srgbClr val="EBEBEB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"/>
          </p:nvPr>
        </p:nvSpPr>
        <p:spPr>
          <a:xfrm>
            <a:off x="1270000" y="6362700"/>
            <a:ext cx="10464800" cy="46106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i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693270" indent="-286870" algn="ctr">
              <a:lnSpc>
                <a:spcPct val="110000"/>
              </a:lnSpc>
              <a:spcBef>
                <a:spcPts val="0"/>
              </a:spcBef>
              <a:defRPr b="1" i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marL="1099670" indent="-286870" algn="ctr">
              <a:lnSpc>
                <a:spcPct val="110000"/>
              </a:lnSpc>
              <a:spcBef>
                <a:spcPts val="0"/>
              </a:spcBef>
              <a:defRPr b="1" i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marL="1506070" indent="-286870" algn="ctr">
              <a:lnSpc>
                <a:spcPct val="110000"/>
              </a:lnSpc>
              <a:spcBef>
                <a:spcPts val="0"/>
              </a:spcBef>
              <a:defRPr b="1" i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marL="1912470" indent="-286870" algn="ctr">
              <a:lnSpc>
                <a:spcPct val="110000"/>
              </a:lnSpc>
              <a:spcBef>
                <a:spcPts val="0"/>
              </a:spcBef>
              <a:defRPr b="1" i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/>
          <p:nvPr>
            <p:ph type="body" sz="quarter" idx="13"/>
          </p:nvPr>
        </p:nvSpPr>
        <p:spPr>
          <a:xfrm>
            <a:off x="1270000" y="4305300"/>
            <a:ext cx="10464800" cy="647700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104900" y="758937"/>
            <a:ext cx="10795000" cy="5943603"/>
          </a:xfrm>
          <a:prstGeom prst="rect">
            <a:avLst/>
          </a:prstGeom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746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654800" y="419100"/>
            <a:ext cx="5588000" cy="8648700"/>
          </a:xfrm>
          <a:prstGeom prst="rect">
            <a:avLst/>
          </a:prstGeom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654800" y="2374900"/>
            <a:ext cx="5588000" cy="6807200"/>
          </a:xfrm>
          <a:prstGeom prst="rect">
            <a:avLst/>
          </a:prstGeom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680200" y="5626100"/>
            <a:ext cx="5588000" cy="3441700"/>
          </a:xfrm>
          <a:prstGeom prst="rect">
            <a:avLst/>
          </a:prstGeom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half" idx="14"/>
          </p:nvPr>
        </p:nvSpPr>
        <p:spPr>
          <a:xfrm>
            <a:off x="6680200" y="419100"/>
            <a:ext cx="5588000" cy="4914900"/>
          </a:xfrm>
          <a:prstGeom prst="rect">
            <a:avLst/>
          </a:prstGeom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762000" y="419100"/>
            <a:ext cx="5588000" cy="8648700"/>
          </a:xfrm>
          <a:prstGeom prst="rect">
            <a:avLst/>
          </a:prstGeom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830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EBEBEB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06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363B53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2748672" y="5243825"/>
            <a:ext cx="7507454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rgbClr val="FFE55E"/>
                </a:solidFill>
                <a:effectLst/>
                <a:latin typeface="Orbitron Bold"/>
                <a:ea typeface="Orbitron Bold"/>
                <a:cs typeface="Orbitron Bold"/>
                <a:sym typeface="Orbitron Bold"/>
              </a:defRPr>
            </a:pPr>
            <a:r>
              <a:t>a major project in mallorca</a:t>
            </a:r>
          </a:p>
          <a:p>
            <a:pPr>
              <a:defRPr sz="25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</a:p>
          <a:p>
            <a:pPr>
              <a:defRPr sz="18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involving every aspect of my work -</a:t>
            </a:r>
          </a:p>
          <a:p>
            <a:pPr>
              <a:defRPr sz="18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interior and exterior design, new build and renovation work</a:t>
            </a:r>
          </a:p>
        </p:txBody>
      </p:sp>
      <p:sp>
        <p:nvSpPr>
          <p:cNvPr id="120" name="Shape 12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21" name="Shape 12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4162" y="2105150"/>
            <a:ext cx="9719638" cy="7289732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2" name="Shape 162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  <p:sp>
        <p:nvSpPr>
          <p:cNvPr id="163" name="Shape 163"/>
          <p:cNvSpPr/>
          <p:nvPr/>
        </p:nvSpPr>
        <p:spPr>
          <a:xfrm>
            <a:off x="1210605" y="9082880"/>
            <a:ext cx="1575055" cy="32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Entrance Hall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83582" y="467874"/>
            <a:ext cx="6633587" cy="8881444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402509" y="5670812"/>
            <a:ext cx="5370223" cy="3754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Skylight Hallway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 expanse of skylights was created by punching through from the Tower Terrace above to this  previously rather dark internal Hallway.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Designed with detailed plaster mouldings around the etched glass panels and with cornice; plaster columns and painted wooden dado panels.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etched-glass skylight panels are set below thick plate glass panels - which form part of the floor of the Tower Terrace, and can be walked on.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Thus the bright Mallorca sunlight passes through the thick glass and becomes aqueous and cool.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 The walls are papered in a subtle almost white-on-white,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 a modern take on a traditional Damask design wallpaper,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bringing a real touch of ‘the Englishman’s home is his Castle”</a:t>
            </a:r>
          </a:p>
        </p:txBody>
      </p:sp>
      <p:sp>
        <p:nvSpPr>
          <p:cNvPr id="167" name="Shape 167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8" name="Shape 168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5574836" y="1896796"/>
            <a:ext cx="7042516" cy="554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Especially designed for the  Skylight Hall, a pair of hand-carved oak,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marble-topped  </a:t>
            </a:r>
            <a:r>
              <a:rPr b="1"/>
              <a:t>Console Tables, </a:t>
            </a:r>
            <a:r>
              <a:t>featuring the aristocratic family’s Coat-of-Arms</a:t>
            </a:r>
          </a:p>
        </p:txBody>
      </p:sp>
      <p:pic>
        <p:nvPicPr>
          <p:cNvPr id="171" name="image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599" y="2606357"/>
            <a:ext cx="12095358" cy="6725437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73" name="Shape 173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386356" y="8856396"/>
            <a:ext cx="2694007" cy="554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detail drawing of the design for the carved Console Tables</a:t>
            </a:r>
          </a:p>
        </p:txBody>
      </p:sp>
      <p:pic>
        <p:nvPicPr>
          <p:cNvPr id="176" name="image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0618" y="2024528"/>
            <a:ext cx="9343119" cy="7355543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78" name="Shape 178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40E1C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380063" y="8996096"/>
            <a:ext cx="5440514" cy="32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Skylight Hall, showing the carved Console Tables</a:t>
            </a:r>
          </a:p>
        </p:txBody>
      </p:sp>
      <p:pic>
        <p:nvPicPr>
          <p:cNvPr id="181" name="image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6144" y="448055"/>
            <a:ext cx="6615780" cy="885749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3" name="Shape 183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68062" y="8602396"/>
            <a:ext cx="5846584" cy="78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one of the three Guest loos in the house,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with padded, embroidered linen walls,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and a bespoke marble-topped vanity unit</a:t>
            </a:r>
          </a:p>
        </p:txBody>
      </p:sp>
      <p:pic>
        <p:nvPicPr>
          <p:cNvPr id="186" name="image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3778" y="432191"/>
            <a:ext cx="6639481" cy="8889218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8" name="Shape 188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1" name="Shape 19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  <p:pic>
        <p:nvPicPr>
          <p:cNvPr id="192" name="image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426" y="2286285"/>
            <a:ext cx="10604120" cy="7069413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195395" y="9082880"/>
            <a:ext cx="1808989" cy="32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Television Room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6" name="Shape 19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  <p:pic>
        <p:nvPicPr>
          <p:cNvPr id="197" name="image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6101" y="458715"/>
            <a:ext cx="6599854" cy="8836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402165" y="9110396"/>
            <a:ext cx="5440514" cy="32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custom made, hand-painted, illuminated Coffee Table</a:t>
            </a:r>
          </a:p>
        </p:txBody>
      </p:sp>
      <p:pic>
        <p:nvPicPr>
          <p:cNvPr id="200" name="image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2244" y="430752"/>
            <a:ext cx="6679572" cy="894289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02" name="Shape 202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/>
        </p:nvSpPr>
        <p:spPr>
          <a:xfrm>
            <a:off x="-2882901" y="9118863"/>
            <a:ext cx="5440513" cy="32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Guest Room</a:t>
            </a:r>
          </a:p>
        </p:txBody>
      </p:sp>
      <p:pic>
        <p:nvPicPr>
          <p:cNvPr id="205" name="image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0896" y="2030382"/>
            <a:ext cx="9801796" cy="7321093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07" name="Shape 207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363B53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7758" y="2123967"/>
            <a:ext cx="9418560" cy="7196708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>
            <a:off x="285459" y="3253421"/>
            <a:ext cx="2795112" cy="6142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4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 very grand and spacious villa, set over several levels on a steep slope and overlooking the beauty of Cala Marmassen, in fashionable Puerto Andratx.</a:t>
            </a:r>
          </a:p>
          <a:p>
            <a:pPr algn="r">
              <a:defRPr sz="14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4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I worked with the architect to determine the best architectural alterations, including the conversion of the the former underground water tanks into a whole new floor of living space, opening up onto the reconfigured Swimming Pool Terrace</a:t>
            </a:r>
          </a:p>
          <a:p>
            <a:pPr algn="r">
              <a:defRPr sz="14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4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All interior and exteriors were designed by AJHD. The complex project of combined renovations and new-build works was executed by large team of craftsmen of many nationalities, and it included much bespoke carpentry and many unique items of  fine cabinetmaking. </a:t>
            </a:r>
          </a:p>
          <a:p>
            <a:pPr algn="r">
              <a:defRPr sz="14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4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decorative schemes were conceived for an aristocratic Englishman’s “Castle in Spain”</a:t>
            </a:r>
          </a:p>
        </p:txBody>
      </p:sp>
      <p:sp>
        <p:nvSpPr>
          <p:cNvPr id="125" name="Shape 125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26" name="Shape 12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-80435" y="9131564"/>
            <a:ext cx="2013762" cy="32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Guest room</a:t>
            </a:r>
          </a:p>
        </p:txBody>
      </p:sp>
      <p:pic>
        <p:nvPicPr>
          <p:cNvPr id="210" name="image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8357" y="2327688"/>
            <a:ext cx="10588148" cy="704480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12" name="Shape 212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15" name="Shape 215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  <p:pic>
        <p:nvPicPr>
          <p:cNvPr id="216" name="image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5827" y="2295907"/>
            <a:ext cx="10576440" cy="7051824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/>
          <p:nvPr/>
        </p:nvSpPr>
        <p:spPr>
          <a:xfrm>
            <a:off x="211411" y="9065946"/>
            <a:ext cx="1778509" cy="32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upper Solarium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20" name="Shape 220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  <p:pic>
        <p:nvPicPr>
          <p:cNvPr id="221" name="image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9018" y="2257997"/>
            <a:ext cx="10506317" cy="7005067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197048" y="8541013"/>
            <a:ext cx="1860782" cy="78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view over the property, from the upper solarium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/>
        </p:nvSpPr>
        <p:spPr>
          <a:xfrm>
            <a:off x="454884" y="7266779"/>
            <a:ext cx="1918775" cy="2154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 Landing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with cast-metal balustrade. above the remodeled  Middle Staircase.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Bespoke hand-carved Cushion Mirror,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 made to display the carved Family Crest</a:t>
            </a:r>
          </a:p>
        </p:txBody>
      </p:sp>
      <p:pic>
        <p:nvPicPr>
          <p:cNvPr id="225" name="image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3828" y="1974080"/>
            <a:ext cx="10114939" cy="7376971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27" name="Shape 227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/>
        </p:nvSpPr>
        <p:spPr>
          <a:xfrm>
            <a:off x="7553414" y="7331251"/>
            <a:ext cx="5027195" cy="784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i="1"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Left, </a:t>
            </a:r>
            <a:r>
              <a:rPr i="0"/>
              <a:t>detail of the Design drawing, </a:t>
            </a:r>
          </a:p>
          <a:p>
            <a:pPr algn="l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and</a:t>
            </a:r>
            <a:r>
              <a:rPr i="1"/>
              <a:t> Above,</a:t>
            </a:r>
            <a:r>
              <a:t> the finished hand carved Cushion Mirror, </a:t>
            </a:r>
          </a:p>
          <a:p>
            <a:pPr algn="l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featuring the carved Family Crest </a:t>
            </a:r>
          </a:p>
        </p:txBody>
      </p:sp>
      <p:pic>
        <p:nvPicPr>
          <p:cNvPr id="230" name="image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5394" y="5430973"/>
            <a:ext cx="6648787" cy="3874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2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3740" y="447983"/>
            <a:ext cx="5066541" cy="678330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hape 232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33" name="Shape 233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6127" y="2013613"/>
            <a:ext cx="10096140" cy="7345124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hape 236"/>
          <p:cNvSpPr/>
          <p:nvPr/>
        </p:nvSpPr>
        <p:spPr>
          <a:xfrm>
            <a:off x="166024" y="8862746"/>
            <a:ext cx="2368900" cy="554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Drawing Room,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with bespoke cabinet work</a:t>
            </a:r>
          </a:p>
        </p:txBody>
      </p:sp>
      <p:sp>
        <p:nvSpPr>
          <p:cNvPr id="237" name="Shape 237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38" name="Shape 238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42242" y="6883664"/>
            <a:ext cx="1997492" cy="2611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Drawing Room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with a nod to the architectural genius of Sir John Soane,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double-aspect Fireplace, and  the mirrored opening above it reveal the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Mirrored Staircase behind.</a:t>
            </a:r>
          </a:p>
        </p:txBody>
      </p:sp>
      <p:pic>
        <p:nvPicPr>
          <p:cNvPr id="241" name="image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6990" y="2231950"/>
            <a:ext cx="10569145" cy="7181814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43" name="Shape 243"/>
          <p:cNvSpPr/>
          <p:nvPr/>
        </p:nvSpPr>
        <p:spPr>
          <a:xfrm>
            <a:off x="194732" y="502286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274231" y="7518664"/>
            <a:ext cx="4973390" cy="1925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Drawing Room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bespoke cabinets, made by local Mallorquin craftsmen, feature bevelled glass panels, hand-made nickel mesh from the UK, and  exquisite hand-made nickel drop handles from India.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central unit  was designed to be used as a drinks cabinet, and includes a refrigerator and ice-maker in the lower cabinets</a:t>
            </a:r>
          </a:p>
        </p:txBody>
      </p:sp>
      <p:pic>
        <p:nvPicPr>
          <p:cNvPr id="246" name="image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87099" y="408651"/>
            <a:ext cx="7204272" cy="8936297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48" name="Shape 248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5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/>
        </p:nvSpPr>
        <p:spPr>
          <a:xfrm>
            <a:off x="180974" y="9101930"/>
            <a:ext cx="2309698" cy="32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Master Bedroom</a:t>
            </a:r>
          </a:p>
        </p:txBody>
      </p:sp>
      <p:pic>
        <p:nvPicPr>
          <p:cNvPr id="251" name="image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8925" y="2002555"/>
            <a:ext cx="10382543" cy="7373775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53" name="Shape 253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5197871" y="1575063"/>
            <a:ext cx="7343331" cy="78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bespoke Master Bed features a deeply padded  and studded faux-suede headboard, </a:t>
            </a:r>
          </a:p>
          <a:p>
            <a:pPr algn="r">
              <a:defRPr sz="150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and a foot-board cabinet which houses a built-in television, on a hydraulic lift mechanism</a:t>
            </a:r>
          </a:p>
        </p:txBody>
      </p:sp>
      <p:pic>
        <p:nvPicPr>
          <p:cNvPr id="256" name="image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4946" y="2390687"/>
            <a:ext cx="12052143" cy="6958091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58" name="Shape 258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  <p:sp>
        <p:nvSpPr>
          <p:cNvPr id="259" name="Shape 259"/>
          <p:cNvSpPr/>
          <p:nvPr/>
        </p:nvSpPr>
        <p:spPr>
          <a:xfrm>
            <a:off x="600254" y="8696655"/>
            <a:ext cx="7474649" cy="554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bespoke Master Bed features a deeply padded  and studded faux-suede headboard, </a:t>
            </a:r>
          </a:p>
          <a:p>
            <a:pPr algn="l">
              <a:defRPr sz="150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and a foot-board cabinet which houses a built-in television, on a hydraulic lift mechanism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C35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6409" y="2375733"/>
            <a:ext cx="11315059" cy="6955194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10144297" y="8845813"/>
            <a:ext cx="2127502" cy="32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Courtyard Entrance</a:t>
            </a:r>
          </a:p>
        </p:txBody>
      </p:sp>
      <p:sp>
        <p:nvSpPr>
          <p:cNvPr id="130" name="Shape 13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31" name="Shape 13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7928" y="1995428"/>
            <a:ext cx="9883172" cy="741238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63" name="Shape 263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  <p:sp>
        <p:nvSpPr>
          <p:cNvPr id="264" name="Shape 264"/>
          <p:cNvSpPr/>
          <p:nvPr/>
        </p:nvSpPr>
        <p:spPr>
          <a:xfrm>
            <a:off x="790002" y="9150613"/>
            <a:ext cx="1772794" cy="32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Chill-out Terrace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/>
        </p:nvSpPr>
        <p:spPr>
          <a:xfrm>
            <a:off x="304401" y="9068063"/>
            <a:ext cx="2383849" cy="32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Chill-out Terrace</a:t>
            </a:r>
          </a:p>
        </p:txBody>
      </p:sp>
      <p:pic>
        <p:nvPicPr>
          <p:cNvPr id="267" name="image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2552" y="1998308"/>
            <a:ext cx="9862782" cy="7366645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69" name="Shape 269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/>
        </p:nvSpPr>
        <p:spPr>
          <a:xfrm>
            <a:off x="238810" y="8437296"/>
            <a:ext cx="5525313" cy="1011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carved Coat-of-Arms centre table for the master Chill-out area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featuring the heraldic devices of the United Kingdom, the City of London, and the  client’s august family;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along with those of Spain, Mallorca and Andratx</a:t>
            </a:r>
          </a:p>
        </p:txBody>
      </p:sp>
      <p:pic>
        <p:nvPicPr>
          <p:cNvPr id="272" name="image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9247" y="427380"/>
            <a:ext cx="6653119" cy="8938422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hape 273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74" name="Shape 274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/>
        </p:nvSpPr>
        <p:spPr>
          <a:xfrm>
            <a:off x="312330" y="8454231"/>
            <a:ext cx="5440514" cy="1011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modern sliding etched glass doors lead into the en-suite of the principal guest room, and to the shower and WC enclosures, paired with  the elegance of traditional styling in the marble-topped bespoke vanity unit</a:t>
            </a:r>
          </a:p>
        </p:txBody>
      </p:sp>
      <p:pic>
        <p:nvPicPr>
          <p:cNvPr id="277" name="image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8199" y="423787"/>
            <a:ext cx="6652034" cy="8906027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 278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79" name="Shape 279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82" name="Shape 282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  <p:pic>
        <p:nvPicPr>
          <p:cNvPr id="283" name="image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9082" y="2327854"/>
            <a:ext cx="10630118" cy="7087610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hape 284"/>
          <p:cNvSpPr/>
          <p:nvPr/>
        </p:nvSpPr>
        <p:spPr>
          <a:xfrm>
            <a:off x="228239" y="7368379"/>
            <a:ext cx="1677518" cy="2154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Principal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Guest Room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has a very wide  ‘half tester’ bed,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with mirrored panels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and indirect lighting around  the paneled ceiling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/>
        </p:nvSpPr>
        <p:spPr>
          <a:xfrm>
            <a:off x="566809" y="8134746"/>
            <a:ext cx="5199448" cy="1239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Mirrored Staircase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to bring light into the centre of the building, and exaggerate the height of the stairwell, Aidan designed a timber-paneled wall with shaped and bevelled mirrors.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It was created by local firms of yacht carpenters and glaziers</a:t>
            </a:r>
          </a:p>
        </p:txBody>
      </p:sp>
      <p:pic>
        <p:nvPicPr>
          <p:cNvPr id="287" name="image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1355" y="432065"/>
            <a:ext cx="6691873" cy="8925993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89" name="Shape 289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92" name="Shape 292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  <p:pic>
        <p:nvPicPr>
          <p:cNvPr id="293" name="image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5326" y="2288218"/>
            <a:ext cx="10613874" cy="7075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age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243" y="2592832"/>
            <a:ext cx="5043553" cy="6724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3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16083" y="402166"/>
            <a:ext cx="6711951" cy="8949268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98" name="Shape 298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2402861"/>
            <a:ext cx="12090400" cy="6891482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2375295" y="8814063"/>
            <a:ext cx="8832736" cy="32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b="1"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Family Room and the main Kitchen occupy the whole of the newly-excavated lower floor of the villa</a:t>
            </a:r>
          </a:p>
        </p:txBody>
      </p:sp>
      <p:sp>
        <p:nvSpPr>
          <p:cNvPr id="302" name="Shape 302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03" name="Shape 303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/>
        </p:nvSpPr>
        <p:spPr>
          <a:xfrm>
            <a:off x="106120" y="8403429"/>
            <a:ext cx="5683600" cy="1011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Family Room with Bodega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Bodega (wine cellar)  is concealed behind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wall of two-way-mirror panels</a:t>
            </a:r>
          </a:p>
        </p:txBody>
      </p:sp>
      <p:pic>
        <p:nvPicPr>
          <p:cNvPr id="306" name="image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8956" y="442290"/>
            <a:ext cx="6624394" cy="886902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08" name="Shape 308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82818" y="413567"/>
            <a:ext cx="6668801" cy="8926466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300565" y="8619329"/>
            <a:ext cx="5440514" cy="78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gracious curving staircase in the Entrance Hall, leading to the Tower Terrace and the Tower Room above, a circular Belvedere with 360-degree views </a:t>
            </a:r>
          </a:p>
        </p:txBody>
      </p:sp>
      <p:sp>
        <p:nvSpPr>
          <p:cNvPr id="135" name="Shape 135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36" name="Shape 13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11" name="Shape 31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  <p:pic>
        <p:nvPicPr>
          <p:cNvPr id="312" name="image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1097" y="2238881"/>
            <a:ext cx="10661971" cy="7108850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hape 313"/>
          <p:cNvSpPr/>
          <p:nvPr/>
        </p:nvSpPr>
        <p:spPr>
          <a:xfrm>
            <a:off x="160167" y="6580979"/>
            <a:ext cx="1773677" cy="284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interior of the Bodega (wine store) is lined with chiseled stone.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‘spy’ mirror wall allows a view through to the living area, and at night when the bodega is illuminated, the interior can be seen from the other side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0636" y="2540268"/>
            <a:ext cx="10635864" cy="6785546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Shape 316"/>
          <p:cNvSpPr/>
          <p:nvPr/>
        </p:nvSpPr>
        <p:spPr>
          <a:xfrm>
            <a:off x="452966" y="4838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17" name="Shape 317"/>
          <p:cNvSpPr/>
          <p:nvPr/>
        </p:nvSpPr>
        <p:spPr>
          <a:xfrm>
            <a:off x="194732" y="6730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  <p:sp>
        <p:nvSpPr>
          <p:cNvPr id="318" name="Shape 318"/>
          <p:cNvSpPr/>
          <p:nvPr/>
        </p:nvSpPr>
        <p:spPr>
          <a:xfrm>
            <a:off x="318949" y="9049013"/>
            <a:ext cx="1563434" cy="32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Main Kitchen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4582" y="4223773"/>
            <a:ext cx="8237605" cy="5105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age4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01514" y="468496"/>
            <a:ext cx="3484073" cy="5553369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hape 322"/>
          <p:cNvSpPr/>
          <p:nvPr/>
        </p:nvSpPr>
        <p:spPr>
          <a:xfrm>
            <a:off x="9042007" y="6207401"/>
            <a:ext cx="3603089" cy="215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hand-made kitchen includes turned pilaster details and a hand-carved design of Acanthus leaves. </a:t>
            </a:r>
          </a:p>
          <a:p>
            <a:pPr algn="l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algn="l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60mm thick work surfaces and splash-backs are Greek marble. </a:t>
            </a:r>
          </a:p>
          <a:p>
            <a:pPr algn="l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br/>
            <a:r>
              <a:t>Behind the large range cooker is a stainless steel splash-back panel</a:t>
            </a:r>
          </a:p>
        </p:txBody>
      </p:sp>
      <p:sp>
        <p:nvSpPr>
          <p:cNvPr id="323" name="Shape 323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24" name="Shape 324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age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1038" y="2430817"/>
            <a:ext cx="10508896" cy="6915399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hape 327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28" name="Shape 328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age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0306" y="2350171"/>
            <a:ext cx="10579262" cy="6995897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190895" y="7260431"/>
            <a:ext cx="1764989" cy="2154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Looking back from the Main Kitchen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towards the family room.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mirrored wall at the far end extends the perspective and creates the illusion of a colonnade</a:t>
            </a:r>
          </a:p>
        </p:txBody>
      </p:sp>
      <p:sp>
        <p:nvSpPr>
          <p:cNvPr id="332" name="Shape 332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33" name="Shape 333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36" name="Shape 336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  <p:pic>
        <p:nvPicPr>
          <p:cNvPr id="337" name="image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9916" y="2295566"/>
            <a:ext cx="10602351" cy="7069098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hape 338"/>
          <p:cNvSpPr/>
          <p:nvPr/>
        </p:nvSpPr>
        <p:spPr>
          <a:xfrm>
            <a:off x="54610" y="8295480"/>
            <a:ext cx="1969942" cy="1239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main outdoor dining area is outside the kitchen, under a canvas awning beneath the palm trees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image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6253" y="2373665"/>
            <a:ext cx="10458282" cy="6953369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/>
          <p:nvPr/>
        </p:nvSpPr>
        <p:spPr>
          <a:xfrm>
            <a:off x="-25476" y="7736679"/>
            <a:ext cx="2085631" cy="169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large (3m x 1m) bespoke solid stone dining table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has inset glass panels which are lit after dusk for a soft illumination from below</a:t>
            </a:r>
          </a:p>
        </p:txBody>
      </p:sp>
      <p:sp>
        <p:nvSpPr>
          <p:cNvPr id="342" name="Shape 342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43" name="Shape 343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/>
        </p:nvSpPr>
        <p:spPr>
          <a:xfrm>
            <a:off x="39619" y="8403431"/>
            <a:ext cx="2712462" cy="1011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rear facade of the villa.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lower floor was created from the former underground water tanks of the house</a:t>
            </a:r>
          </a:p>
        </p:txBody>
      </p:sp>
      <p:pic>
        <p:nvPicPr>
          <p:cNvPr id="346" name="image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7688" y="2038045"/>
            <a:ext cx="9792310" cy="7314011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hape 347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48" name="Shape 348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51" name="Shape 35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  <p:pic>
        <p:nvPicPr>
          <p:cNvPr id="352" name="image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4003" y="2256198"/>
            <a:ext cx="10635998" cy="7091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55" name="Shape 355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  <p:pic>
        <p:nvPicPr>
          <p:cNvPr id="356" name="image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1255" y="2285169"/>
            <a:ext cx="10617945" cy="7079495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Shape 357"/>
          <p:cNvSpPr/>
          <p:nvPr/>
        </p:nvSpPr>
        <p:spPr>
          <a:xfrm>
            <a:off x="149497" y="8886029"/>
            <a:ext cx="1844427" cy="554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Terrace around the Swimming Pool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8162" y="2067012"/>
            <a:ext cx="9679073" cy="7259305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40" name="Shape 140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image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6300" y="515026"/>
            <a:ext cx="6639187" cy="8852252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Shape 36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1" name="Shape 36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  <p:sp>
        <p:nvSpPr>
          <p:cNvPr id="362" name="Shape 362"/>
          <p:cNvSpPr/>
          <p:nvPr/>
        </p:nvSpPr>
        <p:spPr>
          <a:xfrm>
            <a:off x="356797" y="8420363"/>
            <a:ext cx="5519096" cy="1011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Swimming Pool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 was refinished with subtle sand-coloured mosaics,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to give the  same colour to the water as in the sandy bay below.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 jet-stream contra-flow and jacuzzi jets were also added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/>
        </p:nvSpPr>
        <p:spPr>
          <a:xfrm>
            <a:off x="-8204" y="8382263"/>
            <a:ext cx="2825770" cy="1011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View from the edge of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Pool Terrace,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looking across the canopy of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Jacuzzi Pavilion</a:t>
            </a:r>
          </a:p>
        </p:txBody>
      </p:sp>
      <p:pic>
        <p:nvPicPr>
          <p:cNvPr id="365" name="image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4014" y="2108112"/>
            <a:ext cx="9640521" cy="7230390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Shape 366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7" name="Shape 367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image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8077" y="2064809"/>
            <a:ext cx="9724190" cy="7293144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Shape 370"/>
          <p:cNvSpPr/>
          <p:nvPr/>
        </p:nvSpPr>
        <p:spPr>
          <a:xfrm>
            <a:off x="215635" y="7971629"/>
            <a:ext cx="2529566" cy="1468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Jacuzzi Pool, the Pavilion, and the Ducal Corwn table all make use of an octagonal form, repeated again in the design of the some of cushion fabrics</a:t>
            </a:r>
          </a:p>
        </p:txBody>
      </p:sp>
      <p:sp>
        <p:nvSpPr>
          <p:cNvPr id="371" name="Shape 371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72" name="Shape 372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/>
        </p:nvSpPr>
        <p:spPr>
          <a:xfrm>
            <a:off x="10075333" y="5323679"/>
            <a:ext cx="2542862" cy="554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Jacuzzi Pavilion seating</a:t>
            </a:r>
          </a:p>
          <a:p>
            <a:pPr algn="l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with the Ducal Crown table</a:t>
            </a:r>
          </a:p>
        </p:txBody>
      </p:sp>
      <p:pic>
        <p:nvPicPr>
          <p:cNvPr id="375" name="image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5865" y="2336500"/>
            <a:ext cx="9440135" cy="7050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age5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16203" y="477569"/>
            <a:ext cx="3620146" cy="4770606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Shape 377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78" name="Shape 378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/>
        </p:nvSpPr>
        <p:spPr>
          <a:xfrm>
            <a:off x="874909" y="9080764"/>
            <a:ext cx="4313454" cy="32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Original design for the ‘Ducal Crown’ centre table</a:t>
            </a:r>
          </a:p>
        </p:txBody>
      </p:sp>
      <p:pic>
        <p:nvPicPr>
          <p:cNvPr id="381" name="image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7220" y="1971320"/>
            <a:ext cx="7189722" cy="7360359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Shape 382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83" name="Shape 383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/>
        </p:nvSpPr>
        <p:spPr>
          <a:xfrm>
            <a:off x="273842" y="8682829"/>
            <a:ext cx="2640229" cy="78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the heavily-carved oak 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‘Ducal Crown’ table,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with cast glass ‘jewel’ inserts</a:t>
            </a:r>
          </a:p>
        </p:txBody>
      </p:sp>
      <p:pic>
        <p:nvPicPr>
          <p:cNvPr id="386" name="image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7690" y="2008982"/>
            <a:ext cx="9566711" cy="7335836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Shape 387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88" name="Shape 388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/>
        </p:nvSpPr>
        <p:spPr>
          <a:xfrm>
            <a:off x="221001" y="8219279"/>
            <a:ext cx="1994843" cy="1239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Aidan’s Concept for   the Landscape Design  of the  gardens,  terraces and private mooring</a:t>
            </a:r>
          </a:p>
        </p:txBody>
      </p:sp>
      <p:pic>
        <p:nvPicPr>
          <p:cNvPr id="391" name="image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4452" y="2046784"/>
            <a:ext cx="10354762" cy="7300918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Shape 392"/>
          <p:cNvSpPr/>
          <p:nvPr/>
        </p:nvSpPr>
        <p:spPr>
          <a:xfrm>
            <a:off x="8895901" y="7412566"/>
            <a:ext cx="1880916" cy="1930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rgbClr val="949494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Orbitron Medium"/>
                <a:ea typeface="Orbitron Medium"/>
                <a:cs typeface="Orbitron Medium"/>
                <a:sym typeface="Orbitron Medium"/>
              </a:defRPr>
            </a:lvl1pPr>
          </a:lstStyle>
          <a:p>
            <a:pPr/>
            <a:r>
              <a:t> Lower Terraces, the Boathouse &amp; Outer Terraces</a:t>
            </a:r>
          </a:p>
        </p:txBody>
      </p:sp>
      <p:sp>
        <p:nvSpPr>
          <p:cNvPr id="393" name="Shape 393"/>
          <p:cNvSpPr/>
          <p:nvPr/>
        </p:nvSpPr>
        <p:spPr>
          <a:xfrm>
            <a:off x="10754334" y="6229772"/>
            <a:ext cx="1880916" cy="3073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00">
                <a:solidFill>
                  <a:srgbClr val="949494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Orbitron Medium"/>
                <a:ea typeface="Orbitron Medium"/>
                <a:cs typeface="Orbitron Medium"/>
                <a:sym typeface="Orbitron Medium"/>
              </a:defRPr>
            </a:pPr>
          </a:p>
          <a:p>
            <a:pPr algn="l">
              <a:defRPr sz="1000">
                <a:solidFill>
                  <a:srgbClr val="525252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Orbitron Bold"/>
                <a:ea typeface="Orbitron Bold"/>
                <a:cs typeface="Orbitron Bold"/>
                <a:sym typeface="Orbitron Bold"/>
              </a:defRPr>
            </a:pPr>
            <a:r>
              <a:t>1</a:t>
            </a:r>
            <a:r>
              <a:rPr>
                <a:solidFill>
                  <a:srgbClr val="949494"/>
                </a:solidFill>
                <a:latin typeface="Orbitron Medium"/>
                <a:ea typeface="Orbitron Medium"/>
                <a:cs typeface="Orbitron Medium"/>
                <a:sym typeface="Orbitron Medium"/>
              </a:rPr>
              <a:t> the inlet &amp; private mooring</a:t>
            </a:r>
            <a:endParaRPr>
              <a:solidFill>
                <a:srgbClr val="949494"/>
              </a:solidFill>
            </a:endParaRPr>
          </a:p>
          <a:p>
            <a:pPr algn="l">
              <a:defRPr sz="1000">
                <a:solidFill>
                  <a:srgbClr val="525252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Orbitron Bold"/>
                <a:ea typeface="Orbitron Bold"/>
                <a:cs typeface="Orbitron Bold"/>
                <a:sym typeface="Orbitron Bold"/>
              </a:defRPr>
            </a:pPr>
            <a:r>
              <a:t>2</a:t>
            </a:r>
            <a:r>
              <a:rPr>
                <a:solidFill>
                  <a:srgbClr val="949494"/>
                </a:solidFill>
                <a:latin typeface="Orbitron Medium"/>
                <a:ea typeface="Orbitron Medium"/>
                <a:cs typeface="Orbitron Medium"/>
                <a:sym typeface="Orbitron Medium"/>
              </a:rPr>
              <a:t> sunbathing terraces</a:t>
            </a:r>
            <a:endParaRPr>
              <a:solidFill>
                <a:srgbClr val="949494"/>
              </a:solidFill>
            </a:endParaRPr>
          </a:p>
          <a:p>
            <a:pPr algn="l">
              <a:defRPr sz="1000">
                <a:solidFill>
                  <a:srgbClr val="525252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Orbitron Bold"/>
                <a:ea typeface="Orbitron Bold"/>
                <a:cs typeface="Orbitron Bold"/>
                <a:sym typeface="Orbitron Bold"/>
              </a:defRPr>
            </a:pPr>
            <a:r>
              <a:t>3</a:t>
            </a:r>
            <a:r>
              <a:rPr>
                <a:solidFill>
                  <a:srgbClr val="949494"/>
                </a:solidFill>
                <a:latin typeface="Orbitron Medium"/>
                <a:ea typeface="Orbitron Medium"/>
                <a:cs typeface="Orbitron Medium"/>
                <a:sym typeface="Orbitron Medium"/>
              </a:rPr>
              <a:t> Boat house</a:t>
            </a:r>
            <a:endParaRPr>
              <a:solidFill>
                <a:srgbClr val="949494"/>
              </a:solidFill>
            </a:endParaRPr>
          </a:p>
          <a:p>
            <a:pPr algn="l">
              <a:defRPr sz="1000">
                <a:solidFill>
                  <a:srgbClr val="525252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Orbitron Bold"/>
                <a:ea typeface="Orbitron Bold"/>
                <a:cs typeface="Orbitron Bold"/>
                <a:sym typeface="Orbitron Bold"/>
              </a:defRPr>
            </a:pPr>
            <a:r>
              <a:t>4</a:t>
            </a:r>
            <a:r>
              <a:rPr>
                <a:solidFill>
                  <a:srgbClr val="949494"/>
                </a:solidFill>
                <a:latin typeface="Orbitron Medium"/>
                <a:ea typeface="Orbitron Medium"/>
                <a:cs typeface="Orbitron Medium"/>
                <a:sym typeface="Orbitron Medium"/>
              </a:rPr>
              <a:t> mezzanine level, ideal for gymnasium</a:t>
            </a:r>
            <a:endParaRPr>
              <a:solidFill>
                <a:srgbClr val="949494"/>
              </a:solidFill>
            </a:endParaRPr>
          </a:p>
          <a:p>
            <a:pPr algn="l">
              <a:defRPr sz="1000">
                <a:solidFill>
                  <a:srgbClr val="525252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Orbitron Bold"/>
                <a:ea typeface="Orbitron Bold"/>
                <a:cs typeface="Orbitron Bold"/>
                <a:sym typeface="Orbitron Bold"/>
              </a:defRPr>
            </a:pPr>
            <a:r>
              <a:t>5 </a:t>
            </a:r>
            <a:r>
              <a:rPr>
                <a:solidFill>
                  <a:srgbClr val="949494"/>
                </a:solidFill>
                <a:latin typeface="Orbitron Medium"/>
                <a:ea typeface="Orbitron Medium"/>
                <a:cs typeface="Orbitron Medium"/>
                <a:sym typeface="Orbitron Medium"/>
              </a:rPr>
              <a:t>private entrances, with secure gates</a:t>
            </a:r>
            <a:endParaRPr>
              <a:solidFill>
                <a:srgbClr val="949494"/>
              </a:solidFill>
            </a:endParaRPr>
          </a:p>
          <a:p>
            <a:pPr algn="l">
              <a:defRPr sz="1000">
                <a:solidFill>
                  <a:srgbClr val="525252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Orbitron Bold"/>
                <a:ea typeface="Orbitron Bold"/>
                <a:cs typeface="Orbitron Bold"/>
                <a:sym typeface="Orbitron Bold"/>
              </a:defRPr>
            </a:pPr>
            <a:r>
              <a:t>6</a:t>
            </a:r>
            <a:r>
              <a:rPr>
                <a:solidFill>
                  <a:srgbClr val="949494"/>
                </a:solidFill>
                <a:latin typeface="Orbitron Medium"/>
                <a:ea typeface="Orbitron Medium"/>
                <a:cs typeface="Orbitron Medium"/>
                <a:sym typeface="Orbitron Medium"/>
              </a:rPr>
              <a:t> main sun terrace, with barbecue</a:t>
            </a:r>
            <a:endParaRPr>
              <a:solidFill>
                <a:srgbClr val="949494"/>
              </a:solidFill>
            </a:endParaRPr>
          </a:p>
          <a:p>
            <a:pPr algn="l">
              <a:defRPr sz="1000">
                <a:solidFill>
                  <a:srgbClr val="525252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Orbitron Bold"/>
                <a:ea typeface="Orbitron Bold"/>
                <a:cs typeface="Orbitron Bold"/>
                <a:sym typeface="Orbitron Bold"/>
              </a:defRPr>
            </a:pPr>
            <a:r>
              <a:t>7</a:t>
            </a:r>
            <a:r>
              <a:rPr>
                <a:solidFill>
                  <a:srgbClr val="949494"/>
                </a:solidFill>
                <a:latin typeface="Orbitron Medium"/>
                <a:ea typeface="Orbitron Medium"/>
                <a:cs typeface="Orbitron Medium"/>
                <a:sym typeface="Orbitron Medium"/>
              </a:rPr>
              <a:t> funicular station</a:t>
            </a:r>
            <a:endParaRPr>
              <a:solidFill>
                <a:srgbClr val="949494"/>
              </a:solidFill>
            </a:endParaRPr>
          </a:p>
          <a:p>
            <a:pPr algn="l">
              <a:defRPr sz="1000">
                <a:solidFill>
                  <a:srgbClr val="525252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Orbitron Bold"/>
                <a:ea typeface="Orbitron Bold"/>
                <a:cs typeface="Orbitron Bold"/>
                <a:sym typeface="Orbitron Bold"/>
              </a:defRPr>
            </a:pPr>
            <a:r>
              <a:t>8</a:t>
            </a:r>
            <a:r>
              <a:rPr>
                <a:solidFill>
                  <a:srgbClr val="949494"/>
                </a:solidFill>
                <a:latin typeface="Orbitron Medium"/>
                <a:ea typeface="Orbitron Medium"/>
                <a:cs typeface="Orbitron Medium"/>
                <a:sym typeface="Orbitron Medium"/>
              </a:rPr>
              <a:t> funicular middle station</a:t>
            </a:r>
            <a:endParaRPr>
              <a:solidFill>
                <a:srgbClr val="949494"/>
              </a:solidFill>
            </a:endParaRPr>
          </a:p>
          <a:p>
            <a:pPr algn="l">
              <a:defRPr sz="1000">
                <a:solidFill>
                  <a:srgbClr val="525252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Orbitron Bold"/>
                <a:ea typeface="Orbitron Bold"/>
                <a:cs typeface="Orbitron Bold"/>
                <a:sym typeface="Orbitron Bold"/>
              </a:defRPr>
            </a:pPr>
            <a:r>
              <a:t>9</a:t>
            </a:r>
            <a:r>
              <a:rPr>
                <a:solidFill>
                  <a:srgbClr val="949494"/>
                </a:solidFill>
                <a:latin typeface="Orbitron Medium"/>
                <a:ea typeface="Orbitron Medium"/>
                <a:cs typeface="Orbitron Medium"/>
                <a:sym typeface="Orbitron Medium"/>
              </a:rPr>
              <a:t> funicular upper station</a:t>
            </a:r>
            <a:endParaRPr>
              <a:solidFill>
                <a:srgbClr val="949494"/>
              </a:solidFill>
            </a:endParaRPr>
          </a:p>
          <a:p>
            <a:pPr algn="l">
              <a:defRPr sz="1000">
                <a:solidFill>
                  <a:srgbClr val="525252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Orbitron Bold"/>
                <a:ea typeface="Orbitron Bold"/>
                <a:cs typeface="Orbitron Bold"/>
                <a:sym typeface="Orbitron Bold"/>
              </a:defRPr>
            </a:pPr>
            <a:r>
              <a:t>1O</a:t>
            </a:r>
            <a:r>
              <a:rPr>
                <a:solidFill>
                  <a:srgbClr val="949494"/>
                </a:solidFill>
                <a:latin typeface="Orbitron Medium"/>
                <a:ea typeface="Orbitron Medium"/>
                <a:cs typeface="Orbitron Medium"/>
                <a:sym typeface="Orbitron Medium"/>
              </a:rPr>
              <a:t> garden archway</a:t>
            </a:r>
            <a:endParaRPr>
              <a:solidFill>
                <a:srgbClr val="949494"/>
              </a:solidFill>
            </a:endParaRPr>
          </a:p>
          <a:p>
            <a:pPr algn="l">
              <a:defRPr sz="1000">
                <a:solidFill>
                  <a:srgbClr val="525252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Orbitron Bold"/>
                <a:ea typeface="Orbitron Bold"/>
                <a:cs typeface="Orbitron Bold"/>
                <a:sym typeface="Orbitron Bold"/>
              </a:defRPr>
            </a:pPr>
            <a:r>
              <a:t>11</a:t>
            </a:r>
            <a:r>
              <a:rPr>
                <a:solidFill>
                  <a:srgbClr val="949494"/>
                </a:solidFill>
                <a:latin typeface="Orbitron Medium"/>
                <a:ea typeface="Orbitron Medium"/>
                <a:cs typeface="Orbitron Medium"/>
                <a:sym typeface="Orbitron Medium"/>
              </a:rPr>
              <a:t> statuary on column</a:t>
            </a:r>
            <a:endParaRPr>
              <a:solidFill>
                <a:srgbClr val="949494"/>
              </a:solidFill>
            </a:endParaRPr>
          </a:p>
          <a:p>
            <a:pPr algn="l">
              <a:defRPr sz="1000">
                <a:solidFill>
                  <a:srgbClr val="525252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Orbitron Bold"/>
                <a:ea typeface="Orbitron Bold"/>
                <a:cs typeface="Orbitron Bold"/>
                <a:sym typeface="Orbitron Bold"/>
              </a:defRPr>
            </a:pPr>
            <a:r>
              <a:t>12</a:t>
            </a:r>
            <a:r>
              <a:rPr>
                <a:solidFill>
                  <a:srgbClr val="949494"/>
                </a:solidFill>
                <a:latin typeface="Orbitron Medium"/>
                <a:ea typeface="Orbitron Medium"/>
                <a:cs typeface="Orbitron Medium"/>
                <a:sym typeface="Orbitron Medium"/>
              </a:rPr>
              <a:t> jacuzzi, pavilion,      outdoor kitchenette</a:t>
            </a:r>
          </a:p>
        </p:txBody>
      </p:sp>
      <p:sp>
        <p:nvSpPr>
          <p:cNvPr id="394" name="Shape 394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95" name="Shape 395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/>
        </p:nvSpPr>
        <p:spPr>
          <a:xfrm>
            <a:off x="315646" y="8670129"/>
            <a:ext cx="2469970" cy="78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Aidan’s Concept visual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for the proposed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Garden Archway</a:t>
            </a:r>
          </a:p>
        </p:txBody>
      </p:sp>
      <p:pic>
        <p:nvPicPr>
          <p:cNvPr id="398" name="image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1477" y="2068690"/>
            <a:ext cx="9631655" cy="7294344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Shape 399"/>
          <p:cNvSpPr/>
          <p:nvPr/>
        </p:nvSpPr>
        <p:spPr>
          <a:xfrm>
            <a:off x="9709057" y="3979332"/>
            <a:ext cx="2643273" cy="736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solidFill>
                  <a:srgbClr val="C9C9C9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The </a:t>
            </a:r>
          </a:p>
          <a:p>
            <a:pPr>
              <a:defRPr sz="2100">
                <a:solidFill>
                  <a:srgbClr val="C9C9C9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Garden Archway</a:t>
            </a:r>
          </a:p>
        </p:txBody>
      </p:sp>
      <p:sp>
        <p:nvSpPr>
          <p:cNvPr id="400" name="Shape 400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01" name="Shape 401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/>
        </p:nvSpPr>
        <p:spPr>
          <a:xfrm>
            <a:off x="320277" y="8962231"/>
            <a:ext cx="4051120" cy="554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Aidan’s Concept visual for the proposed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New Entrance from the Outer Terraces</a:t>
            </a:r>
          </a:p>
        </p:txBody>
      </p:sp>
      <p:pic>
        <p:nvPicPr>
          <p:cNvPr id="404" name="image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02849" y="2028288"/>
            <a:ext cx="8087612" cy="7415757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Shape 405"/>
          <p:cNvSpPr/>
          <p:nvPr/>
        </p:nvSpPr>
        <p:spPr>
          <a:xfrm>
            <a:off x="4531690" y="7994650"/>
            <a:ext cx="3198601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solidFill>
                  <a:srgbClr val="C9C9C9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New Entrance </a:t>
            </a:r>
          </a:p>
          <a:p>
            <a:pPr>
              <a:defRPr sz="2100">
                <a:solidFill>
                  <a:srgbClr val="C9C9C9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from the </a:t>
            </a:r>
          </a:p>
          <a:p>
            <a:pPr>
              <a:defRPr sz="2100">
                <a:solidFill>
                  <a:srgbClr val="C9C9C9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Outer Terrace</a:t>
            </a:r>
          </a:p>
        </p:txBody>
      </p:sp>
      <p:sp>
        <p:nvSpPr>
          <p:cNvPr id="406" name="Shape 406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07" name="Shape 407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40E1C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204478" y="8987629"/>
            <a:ext cx="5655057" cy="554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in the circular Tower Room, </a:t>
            </a:r>
          </a:p>
          <a:p>
            <a: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  carved Indian bed with luscious cushions makes a chill out area</a:t>
            </a:r>
          </a:p>
        </p:txBody>
      </p:sp>
      <p:pic>
        <p:nvPicPr>
          <p:cNvPr id="143" name="image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5261" y="452772"/>
            <a:ext cx="6705052" cy="8977012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45" name="Shape 145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48" name="Shape 148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  <p:pic>
        <p:nvPicPr>
          <p:cNvPr id="149" name="image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4660" y="2303347"/>
            <a:ext cx="10641474" cy="7095183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132853" y="7768429"/>
            <a:ext cx="1823855" cy="169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500">
                <a:solidFill>
                  <a:srgbClr val="EBEBEB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The Tower Terrace has a stainless steel frame for the retractible awnings, and lots of seating to allow enjoyment of  the stunning views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53" name="Shape 153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  <p:pic>
        <p:nvPicPr>
          <p:cNvPr id="154" name="image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7504" y="2293428"/>
            <a:ext cx="10554763" cy="7037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2A334F"/>
            </a:gs>
          </a:gsLst>
          <a:lin ang="5027999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>
            <a:off x="452966" y="433074"/>
            <a:ext cx="1530914" cy="1560828"/>
          </a:xfrm>
          <a:prstGeom prst="rect">
            <a:avLst/>
          </a:prstGeom>
          <a:gradFill>
            <a:gsLst>
              <a:gs pos="0">
                <a:srgbClr val="FFE061"/>
              </a:gs>
              <a:gs pos="100000">
                <a:srgbClr val="C693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57" name="Shape 157"/>
          <p:cNvSpPr/>
          <p:nvPr/>
        </p:nvSpPr>
        <p:spPr>
          <a:xfrm>
            <a:off x="194732" y="622298"/>
            <a:ext cx="594360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900">
                <a:solidFill>
                  <a:srgbClr val="FFFFF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ajhd</a:t>
            </a:r>
            <a:r>
              <a:rPr sz="1600">
                <a:solidFill>
                  <a:srgbClr val="7F7F7F"/>
                </a:solidFill>
              </a:rPr>
              <a:t>   </a:t>
            </a:r>
            <a:r>
              <a:rPr sz="1800"/>
              <a:t>aidan james hurren design</a:t>
            </a:r>
            <a:endParaRPr sz="1600">
              <a:solidFill>
                <a:srgbClr val="7F7F7F"/>
              </a:solidFill>
            </a:endParaRPr>
          </a:p>
          <a:p>
            <a:pPr algn="l" defTabSz="457200">
              <a:defRPr sz="1600">
                <a:solidFill>
                  <a:srgbClr val="7F7F7F"/>
                </a:solidFill>
                <a:effectLst/>
                <a:latin typeface="Orbitron Medium"/>
                <a:ea typeface="Orbitron Medium"/>
                <a:cs typeface="Orbitron Medium"/>
                <a:sym typeface="Orbitron Medium"/>
              </a:defRPr>
            </a:pPr>
            <a:r>
              <a:t>                                 </a:t>
            </a:r>
          </a:p>
        </p:txBody>
      </p:sp>
      <p:pic>
        <p:nvPicPr>
          <p:cNvPr id="158" name="image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8101" y="2278976"/>
            <a:ext cx="10627233" cy="70856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EBEBEB"/>
      </a:dk1>
      <a:lt1>
        <a:srgbClr val="C000EB"/>
      </a:lt1>
      <a:dk2>
        <a:srgbClr val="A7A7A7"/>
      </a:dk2>
      <a:lt2>
        <a:srgbClr val="535353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BEBEB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C000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C000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BEBEB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C000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C000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