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13" r:id="rId2"/>
    <p:sldId id="401" r:id="rId3"/>
    <p:sldId id="422" r:id="rId4"/>
    <p:sldId id="423" r:id="rId5"/>
    <p:sldId id="440" r:id="rId6"/>
    <p:sldId id="441" r:id="rId7"/>
    <p:sldId id="426" r:id="rId8"/>
    <p:sldId id="415" r:id="rId9"/>
    <p:sldId id="453" r:id="rId10"/>
    <p:sldId id="461" r:id="rId11"/>
    <p:sldId id="463" r:id="rId12"/>
    <p:sldId id="451" r:id="rId13"/>
    <p:sldId id="435" r:id="rId14"/>
    <p:sldId id="436" r:id="rId15"/>
    <p:sldId id="465" r:id="rId16"/>
    <p:sldId id="459" r:id="rId17"/>
    <p:sldId id="464" r:id="rId18"/>
    <p:sldId id="438" r:id="rId19"/>
    <p:sldId id="417" r:id="rId20"/>
  </p:sldIdLst>
  <p:sldSz cx="9144000" cy="6858000" type="screen4x3"/>
  <p:notesSz cx="6858000" cy="97234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55379B"/>
    <a:srgbClr val="D71F85"/>
    <a:srgbClr val="E0D7EB"/>
    <a:srgbClr val="69BE28"/>
    <a:srgbClr val="FFA02F"/>
    <a:srgbClr val="A287C3"/>
    <a:srgbClr val="000066"/>
    <a:srgbClr val="FFC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24" autoAdjust="0"/>
    <p:restoredTop sz="59571" autoAdjust="0"/>
  </p:normalViewPr>
  <p:slideViewPr>
    <p:cSldViewPr snapToGrid="0">
      <p:cViewPr varScale="1">
        <p:scale>
          <a:sx n="62" d="100"/>
          <a:sy n="62" d="100"/>
        </p:scale>
        <p:origin x="-175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20" d="100"/>
          <a:sy n="120" d="100"/>
        </p:scale>
        <p:origin x="-438" y="1542"/>
      </p:cViewPr>
      <p:guideLst>
        <p:guide orient="horz" pos="3063"/>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a:defRPr sz="1200"/>
            </a:lvl1pPr>
          </a:lstStyle>
          <a:p>
            <a:pPr>
              <a:defRPr/>
            </a:pPr>
            <a:fld id="{76FE1397-1F65-4C90-BDCA-57B967DDE580}" type="datetimeFigureOut">
              <a:rPr lang="en-GB"/>
              <a:pPr>
                <a:defRPr/>
              </a:pPr>
              <a:t>03/05/19</a:t>
            </a:fld>
            <a:endParaRPr lang="en-GB" dirty="0"/>
          </a:p>
        </p:txBody>
      </p:sp>
      <p:sp>
        <p:nvSpPr>
          <p:cNvPr id="4" name="Footer Placeholder 3"/>
          <p:cNvSpPr>
            <a:spLocks noGrp="1"/>
          </p:cNvSpPr>
          <p:nvPr>
            <p:ph type="ftr" sz="quarter" idx="2"/>
          </p:nvPr>
        </p:nvSpPr>
        <p:spPr>
          <a:xfrm>
            <a:off x="0" y="9236075"/>
            <a:ext cx="2971800" cy="485775"/>
          </a:xfrm>
          <a:prstGeom prst="rect">
            <a:avLst/>
          </a:prstGeom>
        </p:spPr>
        <p:txBody>
          <a:bodyPr vert="horz" lIns="91440" tIns="45720" rIns="91440" bIns="45720"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84613" y="9236075"/>
            <a:ext cx="2971800" cy="485775"/>
          </a:xfrm>
          <a:prstGeom prst="rect">
            <a:avLst/>
          </a:prstGeom>
        </p:spPr>
        <p:txBody>
          <a:bodyPr vert="horz" lIns="91440" tIns="45720" rIns="91440" bIns="45720" rtlCol="0" anchor="b"/>
          <a:lstStyle>
            <a:lvl1pPr algn="r">
              <a:defRPr sz="1200"/>
            </a:lvl1pPr>
          </a:lstStyle>
          <a:p>
            <a:pPr>
              <a:defRPr/>
            </a:pPr>
            <a:fld id="{6725BE37-A7F9-44EE-9D75-49BDE0845F95}" type="slidenum">
              <a:rPr lang="en-GB"/>
              <a:pPr>
                <a:defRPr/>
              </a:pPr>
              <a:t>‹#›</a:t>
            </a:fld>
            <a:endParaRPr lang="en-GB" dirty="0"/>
          </a:p>
        </p:txBody>
      </p:sp>
    </p:spTree>
    <p:extLst>
      <p:ext uri="{BB962C8B-B14F-4D97-AF65-F5344CB8AC3E}">
        <p14:creationId xmlns:p14="http://schemas.microsoft.com/office/powerpoint/2010/main" val="45544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884613" y="0"/>
            <a:ext cx="2971800" cy="4857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C2509B-8229-4526-8AB4-4CD8ADB6942C}" type="datetimeFigureOut">
              <a:rPr lang="en-GB"/>
              <a:pPr>
                <a:defRPr/>
              </a:pPr>
              <a:t>03/05/19</a:t>
            </a:fld>
            <a:endParaRPr lang="en-GB" dirty="0"/>
          </a:p>
        </p:txBody>
      </p:sp>
      <p:sp>
        <p:nvSpPr>
          <p:cNvPr id="4" name="Slide Image Placeholder 3"/>
          <p:cNvSpPr>
            <a:spLocks noGrp="1" noRot="1" noChangeAspect="1"/>
          </p:cNvSpPr>
          <p:nvPr>
            <p:ph type="sldImg" idx="2"/>
          </p:nvPr>
        </p:nvSpPr>
        <p:spPr>
          <a:xfrm>
            <a:off x="998538" y="728663"/>
            <a:ext cx="4860925" cy="36464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618038"/>
            <a:ext cx="5486400" cy="43767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236075"/>
            <a:ext cx="2971800" cy="4857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84613" y="9236075"/>
            <a:ext cx="2971800" cy="4857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A3D9911-24BA-42A1-A133-44AF7DC29632}" type="slidenum">
              <a:rPr lang="en-GB"/>
              <a:pPr>
                <a:defRPr/>
              </a:pPr>
              <a:t>‹#›</a:t>
            </a:fld>
            <a:endParaRPr lang="en-GB" dirty="0"/>
          </a:p>
        </p:txBody>
      </p:sp>
    </p:spTree>
    <p:extLst>
      <p:ext uri="{BB962C8B-B14F-4D97-AF65-F5344CB8AC3E}">
        <p14:creationId xmlns:p14="http://schemas.microsoft.com/office/powerpoint/2010/main" val="27163751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Although </a:t>
            </a:r>
            <a:r>
              <a:rPr lang="en-GB" baseline="0" dirty="0" smtClean="0"/>
              <a:t>many of </a:t>
            </a:r>
            <a:r>
              <a:rPr lang="en-GB" baseline="0" dirty="0" smtClean="0"/>
              <a:t>us haven’t </a:t>
            </a:r>
            <a:r>
              <a:rPr lang="en-GB" baseline="0" dirty="0" smtClean="0"/>
              <a:t>met before, I think we all have something in common, the recognition that </a:t>
            </a:r>
            <a:r>
              <a:rPr lang="en-GB" dirty="0" smtClean="0"/>
              <a:t>AI is on the boardroom table of just about every </a:t>
            </a:r>
            <a:r>
              <a:rPr lang="en-GB" dirty="0" smtClean="0"/>
              <a:t>major business </a:t>
            </a:r>
            <a:r>
              <a:rPr lang="en-GB" dirty="0" smtClean="0"/>
              <a:t>in the developed world, automation and robotics (bots)</a:t>
            </a:r>
            <a:r>
              <a:rPr lang="en-GB" baseline="0" dirty="0" smtClean="0"/>
              <a:t> are taking over more and more </a:t>
            </a:r>
            <a:r>
              <a:rPr lang="en-GB" baseline="0" dirty="0" smtClean="0"/>
              <a:t>of the menial manual </a:t>
            </a:r>
            <a:r>
              <a:rPr lang="en-GB" baseline="0" dirty="0" smtClean="0"/>
              <a:t>and technical roles and humans are being left to deal with more important roles, predominantly the critical roles of dealing with other human beings where AI will never be the ultimate </a:t>
            </a:r>
            <a:r>
              <a:rPr lang="en-GB" baseline="0" dirty="0" smtClean="0"/>
              <a:t>answer in maximising opportunities through human relationship management, e.g. managers </a:t>
            </a:r>
            <a:r>
              <a:rPr lang="en-GB" baseline="0" dirty="0" smtClean="0"/>
              <a:t>and employees, </a:t>
            </a:r>
            <a:r>
              <a:rPr lang="en-GB" baseline="0" dirty="0" smtClean="0"/>
              <a:t>colleague to colleague, and employee to </a:t>
            </a:r>
            <a:r>
              <a:rPr lang="en-GB" baseline="0" dirty="0" smtClean="0"/>
              <a:t>key customers in particular that will never be replaced well by machines.</a:t>
            </a:r>
          </a:p>
          <a:p>
            <a:endParaRPr lang="en-GB" baseline="0" dirty="0" smtClean="0"/>
          </a:p>
          <a:p>
            <a:r>
              <a:rPr lang="en-GB" baseline="0" dirty="0" smtClean="0"/>
              <a:t>With this in  mind, I think we need to embrace our own form of AI, Attitude Intelligence</a:t>
            </a:r>
            <a:r>
              <a:rPr lang="mr-IN" baseline="0" dirty="0" smtClean="0"/>
              <a:t>…</a:t>
            </a:r>
            <a:r>
              <a:rPr lang="en-GB" baseline="0" dirty="0" smtClean="0"/>
              <a:t> with help from The Neuroscience of Mind Hacking.</a:t>
            </a:r>
          </a:p>
        </p:txBody>
      </p:sp>
      <p:sp>
        <p:nvSpPr>
          <p:cNvPr id="4" name="Slide Number Placeholder 3"/>
          <p:cNvSpPr>
            <a:spLocks noGrp="1"/>
          </p:cNvSpPr>
          <p:nvPr>
            <p:ph type="sldNum" sz="quarter" idx="10"/>
          </p:nvPr>
        </p:nvSpPr>
        <p:spPr/>
        <p:txBody>
          <a:bodyPr/>
          <a:lstStyle/>
          <a:p>
            <a:pPr>
              <a:defRPr/>
            </a:pPr>
            <a:fld id="{CB66B3D6-384D-48FE-A56A-1286C11BB023}"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xfrm>
            <a:off x="685800" y="4618038"/>
            <a:ext cx="5486400" cy="4375150"/>
          </a:xfrm>
          <a:noFill/>
        </p:spPr>
        <p:txBody>
          <a:bodyPr wrap="square" numCol="1" anchor="t" anchorCtr="0" compatLnSpc="1">
            <a:prstTxWarp prst="textNoShape">
              <a:avLst/>
            </a:prstTxWarp>
          </a:bodyPr>
          <a:lstStyle/>
          <a:p>
            <a:pPr marL="0" lvl="0" indent="0" algn="l" rtl="0">
              <a:spcBef>
                <a:spcPts val="0"/>
              </a:spcBef>
              <a:spcAft>
                <a:spcPts val="0"/>
              </a:spcAft>
              <a:buNone/>
            </a:pPr>
            <a:endParaRPr lang="en-US" dirty="0" smtClean="0"/>
          </a:p>
        </p:txBody>
      </p:sp>
      <p:sp>
        <p:nvSpPr>
          <p:cNvPr id="4" name="Slide Number Placeholder 3"/>
          <p:cNvSpPr txBox="1">
            <a:spLocks noGrp="1"/>
          </p:cNvSpPr>
          <p:nvPr/>
        </p:nvSpPr>
        <p:spPr>
          <a:xfrm>
            <a:off x="3884613" y="9236075"/>
            <a:ext cx="2971800" cy="485775"/>
          </a:xfrm>
          <a:prstGeom prst="rect">
            <a:avLst/>
          </a:prstGeom>
          <a:noFill/>
        </p:spPr>
        <p:txBody>
          <a:bodyPr anchor="b"/>
          <a:lstStyle/>
          <a:p>
            <a:pPr algn="r" fontAlgn="auto">
              <a:spcBef>
                <a:spcPts val="0"/>
              </a:spcBef>
              <a:spcAft>
                <a:spcPts val="0"/>
              </a:spcAft>
              <a:defRPr/>
            </a:pPr>
            <a:fld id="{A94CBC52-3CA2-477A-9B5C-40A0BE395931}" type="slidenum">
              <a:rPr lang="en-GB" sz="1200">
                <a:latin typeface="+mn-lt"/>
                <a:cs typeface="+mn-cs"/>
              </a:rPr>
              <a:pPr algn="r" fontAlgn="auto">
                <a:spcBef>
                  <a:spcPts val="0"/>
                </a:spcBef>
                <a:spcAft>
                  <a:spcPts val="0"/>
                </a:spcAft>
                <a:defRPr/>
              </a:pPr>
              <a:t>10</a:t>
            </a:fld>
            <a:endParaRPr lang="en-GB" sz="1200" dirty="0">
              <a:latin typeface="+mn-lt"/>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xfrm>
            <a:off x="685800" y="4618038"/>
            <a:ext cx="5486400" cy="4375150"/>
          </a:xfrm>
          <a:noFill/>
        </p:spPr>
        <p:txBody>
          <a:bodyPr wrap="square" numCol="1" anchor="t" anchorCtr="0" compatLnSpc="1">
            <a:prstTxWarp prst="textNoShape">
              <a:avLst/>
            </a:prstTxWarp>
          </a:bodyPr>
          <a:lstStyle/>
          <a:p>
            <a:pPr marL="0" lvl="0" indent="0" algn="l" rtl="0">
              <a:spcBef>
                <a:spcPts val="0"/>
              </a:spcBef>
              <a:spcAft>
                <a:spcPts val="0"/>
              </a:spcAft>
              <a:buNone/>
            </a:pPr>
            <a:r>
              <a:rPr lang="en-US" dirty="0" smtClean="0"/>
              <a:t>Although we’ve covered some MH examples to improve results and diffuse stress, there will be times when we get in our</a:t>
            </a:r>
            <a:r>
              <a:rPr lang="en-US" baseline="0" dirty="0" smtClean="0"/>
              <a:t> own way, or more accurately </a:t>
            </a:r>
            <a:r>
              <a:rPr lang="en-US" dirty="0" smtClean="0"/>
              <a:t>we get hijacked by our emotions, i.e.  when we’re not fully conscious or mindful </a:t>
            </a:r>
            <a:r>
              <a:rPr lang="en-US" dirty="0" smtClean="0"/>
              <a:t>(awake,</a:t>
            </a:r>
            <a:r>
              <a:rPr lang="en-US" baseline="0" dirty="0" smtClean="0"/>
              <a:t> aware alert</a:t>
            </a:r>
            <a:r>
              <a:rPr lang="en-US" dirty="0" smtClean="0"/>
              <a:t>) </a:t>
            </a:r>
            <a:r>
              <a:rPr lang="mr-IN" baseline="0" dirty="0" smtClean="0"/>
              <a:t>…</a:t>
            </a:r>
            <a:r>
              <a:rPr lang="en-GB" baseline="0" dirty="0" smtClean="0"/>
              <a:t> Emotions can be likened a Raging River</a:t>
            </a:r>
            <a:r>
              <a:rPr lang="mr-IN" baseline="0" dirty="0" smtClean="0"/>
              <a:t>…</a:t>
            </a:r>
            <a:r>
              <a:rPr lang="en-GB" baseline="0" dirty="0" smtClean="0"/>
              <a:t> standing on rocks at top and fall in, bang head, go under, gasp for breath, suffocating!</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US" dirty="0" smtClean="0"/>
              <a:t>But it doesn't</a:t>
            </a:r>
            <a:r>
              <a:rPr lang="mr-IN" dirty="0" smtClean="0"/>
              <a:t>’</a:t>
            </a:r>
            <a:r>
              <a:rPr lang="en-US" dirty="0" smtClean="0"/>
              <a:t>t have to be this way, you can step outside the raging river and look in, it’s</a:t>
            </a:r>
            <a:r>
              <a:rPr lang="en-US" baseline="0" dirty="0" smtClean="0"/>
              <a:t> c</a:t>
            </a:r>
            <a:r>
              <a:rPr lang="en-US" dirty="0" smtClean="0"/>
              <a:t>alled meta-thinking or meta-cognition.</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And this is how the</a:t>
            </a:r>
            <a:r>
              <a:rPr lang="en-US" baseline="0" dirty="0" smtClean="0"/>
              <a:t> t</a:t>
            </a:r>
            <a:r>
              <a:rPr lang="en-US" dirty="0" smtClean="0"/>
              <a:t>he special From-To</a:t>
            </a:r>
            <a:r>
              <a:rPr lang="en-US" baseline="0" dirty="0" smtClean="0"/>
              <a:t> formula came about, it offers a coping mechanism (</a:t>
            </a:r>
            <a:r>
              <a:rPr lang="en-US" baseline="0" dirty="0" smtClean="0"/>
              <a:t>Cognitive </a:t>
            </a:r>
            <a:r>
              <a:rPr lang="en-US" baseline="0" dirty="0" err="1" smtClean="0"/>
              <a:t>Behavioural</a:t>
            </a:r>
            <a:r>
              <a:rPr lang="en-US" baseline="0" dirty="0" smtClean="0"/>
              <a:t> Intervention) </a:t>
            </a:r>
            <a:r>
              <a:rPr lang="en-US" baseline="0" dirty="0" smtClean="0"/>
              <a:t>that enables you to stand back and observe your emotions and state of mind versus being in the raging river</a:t>
            </a:r>
            <a:r>
              <a:rPr lang="en-US" baseline="0" dirty="0" smtClean="0"/>
              <a:t>.</a:t>
            </a:r>
            <a:endParaRPr lang="en-US" dirty="0" smtClean="0"/>
          </a:p>
        </p:txBody>
      </p:sp>
      <p:sp>
        <p:nvSpPr>
          <p:cNvPr id="4" name="Slide Number Placeholder 3"/>
          <p:cNvSpPr txBox="1">
            <a:spLocks noGrp="1"/>
          </p:cNvSpPr>
          <p:nvPr/>
        </p:nvSpPr>
        <p:spPr>
          <a:xfrm>
            <a:off x="3884613" y="9236075"/>
            <a:ext cx="2971800" cy="485775"/>
          </a:xfrm>
          <a:prstGeom prst="rect">
            <a:avLst/>
          </a:prstGeom>
          <a:noFill/>
        </p:spPr>
        <p:txBody>
          <a:bodyPr anchor="b"/>
          <a:lstStyle/>
          <a:p>
            <a:pPr algn="r" fontAlgn="auto">
              <a:spcBef>
                <a:spcPts val="0"/>
              </a:spcBef>
              <a:spcAft>
                <a:spcPts val="0"/>
              </a:spcAft>
              <a:defRPr/>
            </a:pPr>
            <a:fld id="{A94CBC52-3CA2-477A-9B5C-40A0BE395931}" type="slidenum">
              <a:rPr lang="en-GB" sz="1200">
                <a:latin typeface="+mn-lt"/>
                <a:cs typeface="+mn-cs"/>
              </a:rPr>
              <a:pPr algn="r" fontAlgn="auto">
                <a:spcBef>
                  <a:spcPts val="0"/>
                </a:spcBef>
                <a:spcAft>
                  <a:spcPts val="0"/>
                </a:spcAft>
                <a:defRPr/>
              </a:pPr>
              <a:t>11</a:t>
            </a:fld>
            <a:endParaRPr lang="en-GB" sz="1200" dirty="0">
              <a:latin typeface="+mn-lt"/>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5312de30e_0_0:notes"/>
          <p:cNvSpPr>
            <a:spLocks noGrp="1" noRot="1" noChangeAspect="1"/>
          </p:cNvSpPr>
          <p:nvPr>
            <p:ph type="sldImg" idx="2"/>
          </p:nvPr>
        </p:nvSpPr>
        <p:spPr>
          <a:xfrm>
            <a:off x="998538" y="728663"/>
            <a:ext cx="4860925" cy="3646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5312de30e_0_0:notes"/>
          <p:cNvSpPr txBox="1">
            <a:spLocks noGrp="1"/>
          </p:cNvSpPr>
          <p:nvPr>
            <p:ph type="body" idx="1"/>
          </p:nvPr>
        </p:nvSpPr>
        <p:spPr>
          <a:xfrm>
            <a:off x="685800" y="4618633"/>
            <a:ext cx="5486400" cy="43755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5312de30e_0_67:notes"/>
          <p:cNvSpPr>
            <a:spLocks noGrp="1" noRot="1" noChangeAspect="1"/>
          </p:cNvSpPr>
          <p:nvPr>
            <p:ph type="sldImg" idx="2"/>
          </p:nvPr>
        </p:nvSpPr>
        <p:spPr>
          <a:xfrm>
            <a:off x="998538" y="728663"/>
            <a:ext cx="4860925" cy="3646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5312de30e_0_67:notes"/>
          <p:cNvSpPr txBox="1">
            <a:spLocks noGrp="1"/>
          </p:cNvSpPr>
          <p:nvPr>
            <p:ph type="body" idx="1"/>
          </p:nvPr>
        </p:nvSpPr>
        <p:spPr>
          <a:xfrm>
            <a:off x="685800" y="4618633"/>
            <a:ext cx="5486400" cy="4375547"/>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200" b="1" i="0" u="none" strike="noStrike" cap="none" dirty="0" smtClean="0">
                <a:solidFill>
                  <a:srgbClr val="000000"/>
                </a:solidFill>
                <a:effectLst/>
                <a:latin typeface="Arial"/>
                <a:ea typeface="Arial"/>
                <a:cs typeface="Arial"/>
                <a:sym typeface="Arial"/>
              </a:rPr>
              <a:t>A major resistance to changing our emotions and improving our states of mind is</a:t>
            </a:r>
            <a:r>
              <a:rPr lang="en-US" sz="1200" b="1" i="0" u="none" strike="noStrike" cap="none" baseline="0" dirty="0" smtClean="0">
                <a:solidFill>
                  <a:srgbClr val="000000"/>
                </a:solidFill>
                <a:effectLst/>
                <a:latin typeface="Arial"/>
                <a:ea typeface="Arial"/>
                <a:cs typeface="Arial"/>
                <a:sym typeface="Arial"/>
              </a:rPr>
              <a:t> that we try to do this in our head.</a:t>
            </a:r>
            <a:endParaRPr lang="en-US" sz="12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GB" dirty="0" smtClean="0">
              <a:effectLst/>
            </a:endParaRPr>
          </a:p>
          <a:p>
            <a:pPr marL="0" lvl="0" indent="0" algn="l" rtl="0">
              <a:spcBef>
                <a:spcPts val="0"/>
              </a:spcBef>
              <a:spcAft>
                <a:spcPts val="0"/>
              </a:spcAft>
              <a:buNone/>
            </a:pPr>
            <a:r>
              <a:rPr lang="en-GB" dirty="0" smtClean="0">
                <a:effectLst/>
              </a:rPr>
              <a:t>A word of warning</a:t>
            </a:r>
            <a:r>
              <a:rPr lang="mr-IN" dirty="0" smtClean="0">
                <a:effectLst/>
              </a:rPr>
              <a:t>…</a:t>
            </a:r>
            <a:r>
              <a:rPr lang="en-GB" dirty="0" smtClean="0">
                <a:effectLst/>
              </a:rPr>
              <a:t> At</a:t>
            </a:r>
            <a:r>
              <a:rPr lang="en-GB" baseline="0" dirty="0" smtClean="0">
                <a:effectLst/>
              </a:rPr>
              <a:t> first glance, </a:t>
            </a:r>
            <a:r>
              <a:rPr lang="en-GB" baseline="0" dirty="0" smtClean="0">
                <a:effectLst/>
              </a:rPr>
              <a:t>this formula </a:t>
            </a:r>
            <a:r>
              <a:rPr lang="en-GB" baseline="0" dirty="0" smtClean="0">
                <a:effectLst/>
              </a:rPr>
              <a:t>may look so simple that you dismiss it but don’t because it works wonders when you use it, if you need it of course</a:t>
            </a:r>
            <a:r>
              <a:rPr lang="mr-IN" baseline="0" dirty="0" smtClean="0">
                <a:effectLst/>
              </a:rPr>
              <a:t>…</a:t>
            </a:r>
            <a:r>
              <a:rPr lang="en-GB" baseline="0" dirty="0" smtClean="0">
                <a:effectLst/>
              </a:rPr>
              <a:t> S Jobs and simplicity versus any </a:t>
            </a:r>
            <a:r>
              <a:rPr lang="en-GB" baseline="0" dirty="0" smtClean="0">
                <a:effectLst/>
              </a:rPr>
              <a:t>idiot statement re: genius is in simplicity as any fool can make things complicated</a:t>
            </a:r>
            <a:endParaRPr lang="en-GB" baseline="0" dirty="0" smtClean="0">
              <a:effectLst/>
            </a:endParaRPr>
          </a:p>
          <a:p>
            <a:pPr marL="0" lvl="0" indent="0" algn="l" rtl="0">
              <a:spcBef>
                <a:spcPts val="0"/>
              </a:spcBef>
              <a:spcAft>
                <a:spcPts val="0"/>
              </a:spcAft>
              <a:buNone/>
            </a:pPr>
            <a:endParaRPr lang="en-GB" baseline="0" dirty="0" smtClean="0">
              <a:effectLst/>
            </a:endParaRPr>
          </a:p>
          <a:p>
            <a:pPr marL="0" lvl="0" indent="0" algn="l" rtl="0">
              <a:spcBef>
                <a:spcPts val="0"/>
              </a:spcBef>
              <a:spcAft>
                <a:spcPts val="0"/>
              </a:spcAft>
              <a:buNone/>
            </a:pPr>
            <a:r>
              <a:rPr lang="en-GB" baseline="0" dirty="0" smtClean="0">
                <a:effectLst/>
              </a:rPr>
              <a:t>Run through what to do and mention the full formula and mini-course with lots more templates available on my website.</a:t>
            </a:r>
          </a:p>
          <a:p>
            <a:pPr marL="0" lvl="0" indent="0" algn="l" rtl="0">
              <a:spcBef>
                <a:spcPts val="0"/>
              </a:spcBef>
              <a:spcAft>
                <a:spcPts val="0"/>
              </a:spcAft>
              <a:buNone/>
            </a:pPr>
            <a:endParaRPr lang="en-GB" baseline="0" dirty="0" smtClean="0">
              <a:effectLst/>
            </a:endParaRPr>
          </a:p>
          <a:p>
            <a:pPr marL="0" lvl="0" indent="0" algn="l" rtl="0">
              <a:spcBef>
                <a:spcPts val="0"/>
              </a:spcBef>
              <a:spcAft>
                <a:spcPts val="0"/>
              </a:spcAft>
              <a:buNone/>
            </a:pPr>
            <a:r>
              <a:rPr lang="en-GB" baseline="0" dirty="0" smtClean="0">
                <a:effectLst/>
              </a:rPr>
              <a:t>I could cover a whole new session on the use of ‘conscious creative imagination’ but we don</a:t>
            </a:r>
            <a:r>
              <a:rPr lang="mr-IN" baseline="0" dirty="0" smtClean="0">
                <a:effectLst/>
              </a:rPr>
              <a:t>’</a:t>
            </a:r>
            <a:r>
              <a:rPr lang="en-GB" baseline="0" dirty="0" smtClean="0">
                <a:effectLst/>
              </a:rPr>
              <a:t>t have time, refer to book and course!</a:t>
            </a:r>
            <a:endParaRPr lang="en-US" dirty="0" smtClean="0">
              <a:effectLst/>
            </a:endParaRPr>
          </a:p>
          <a:p>
            <a:pPr marL="0" lvl="0" indent="0" algn="l" rtl="0">
              <a:spcBef>
                <a:spcPts val="0"/>
              </a:spcBef>
              <a:spcAft>
                <a:spcPts val="0"/>
              </a:spcAft>
              <a:buNone/>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Example </a:t>
            </a:r>
            <a:r>
              <a:rPr lang="en-GB" baseline="0" dirty="0" err="1" smtClean="0"/>
              <a:t>tamplate</a:t>
            </a:r>
            <a:endParaRPr lang="en-US" dirty="0"/>
          </a:p>
        </p:txBody>
      </p:sp>
      <p:sp>
        <p:nvSpPr>
          <p:cNvPr id="4" name="Slide Number Placeholder 3"/>
          <p:cNvSpPr>
            <a:spLocks noGrp="1"/>
          </p:cNvSpPr>
          <p:nvPr>
            <p:ph type="sldNum" sz="quarter" idx="10"/>
          </p:nvPr>
        </p:nvSpPr>
        <p:spPr/>
        <p:txBody>
          <a:bodyPr/>
          <a:lstStyle/>
          <a:p>
            <a:pPr>
              <a:defRPr/>
            </a:pPr>
            <a:fld id="{7A3D9911-24BA-42A1-A133-44AF7DC29632}" type="slidenum">
              <a:rPr lang="en-GB" smtClean="0"/>
              <a:pPr>
                <a:defRPr/>
              </a:pPr>
              <a:t>14</a:t>
            </a:fld>
            <a:endParaRPr lang="en-GB" dirty="0"/>
          </a:p>
        </p:txBody>
      </p:sp>
    </p:spTree>
    <p:extLst>
      <p:ext uri="{BB962C8B-B14F-4D97-AF65-F5344CB8AC3E}">
        <p14:creationId xmlns:p14="http://schemas.microsoft.com/office/powerpoint/2010/main" val="2196207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5312de30e_0_0:notes"/>
          <p:cNvSpPr>
            <a:spLocks noGrp="1" noRot="1" noChangeAspect="1"/>
          </p:cNvSpPr>
          <p:nvPr>
            <p:ph type="sldImg" idx="2"/>
          </p:nvPr>
        </p:nvSpPr>
        <p:spPr>
          <a:xfrm>
            <a:off x="998538" y="728663"/>
            <a:ext cx="4860925" cy="3646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5312de30e_0_0:notes"/>
          <p:cNvSpPr txBox="1">
            <a:spLocks noGrp="1"/>
          </p:cNvSpPr>
          <p:nvPr>
            <p:ph type="body" idx="1"/>
          </p:nvPr>
        </p:nvSpPr>
        <p:spPr>
          <a:xfrm>
            <a:off x="685800" y="4618633"/>
            <a:ext cx="5486400" cy="4375547"/>
          </a:xfrm>
          <a:prstGeom prst="rect">
            <a:avLst/>
          </a:prstGeom>
        </p:spPr>
        <p:txBody>
          <a:bodyPr spcFirstLastPara="1" wrap="square" lIns="91425" tIns="91425" rIns="91425" bIns="91425" anchor="t" anchorCtr="0">
            <a:noAutofit/>
          </a:bodyPr>
          <a:lstStyle/>
          <a:p>
            <a:r>
              <a:rPr lang="en-GB" baseline="0" dirty="0" smtClean="0"/>
              <a:t>Example: DC day to day help with focus, Use of </a:t>
            </a:r>
            <a:r>
              <a:rPr lang="en-GB" baseline="0" dirty="0" smtClean="0"/>
              <a:t>smartphone as reference </a:t>
            </a:r>
            <a:r>
              <a:rPr lang="en-GB" baseline="0" dirty="0" smtClean="0"/>
              <a:t>and subliminal penetration, take in unconsciously, powerful! Repetition, re-program neural networks and focus attention on +’s and not </a:t>
            </a:r>
            <a:r>
              <a:rPr lang="mr-IN" baseline="0" dirty="0" smtClean="0"/>
              <a:t>–</a:t>
            </a:r>
            <a:r>
              <a:rPr lang="en-GB" baseline="0" dirty="0" smtClean="0"/>
              <a:t>’s.</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110 x per day is average number of times we unlock our mobiles </a:t>
            </a:r>
            <a:r>
              <a:rPr lang="mr-IN" baseline="0" dirty="0" smtClean="0"/>
              <a:t>–</a:t>
            </a:r>
            <a:r>
              <a:rPr lang="en-GB" baseline="0" dirty="0" smtClean="0"/>
              <a:t> use tech to help you and not rule your life with distractions that draw your attention away from what’s productive for you or drains your mental energy!!! </a:t>
            </a:r>
            <a:endParaRPr lang="en-US" dirty="0"/>
          </a:p>
        </p:txBody>
      </p:sp>
      <p:sp>
        <p:nvSpPr>
          <p:cNvPr id="4" name="Slide Number Placeholder 3"/>
          <p:cNvSpPr>
            <a:spLocks noGrp="1"/>
          </p:cNvSpPr>
          <p:nvPr>
            <p:ph type="sldNum" sz="quarter" idx="10"/>
          </p:nvPr>
        </p:nvSpPr>
        <p:spPr/>
        <p:txBody>
          <a:bodyPr/>
          <a:lstStyle/>
          <a:p>
            <a:pPr>
              <a:defRPr/>
            </a:pPr>
            <a:fld id="{7A3D9911-24BA-42A1-A133-44AF7DC29632}" type="slidenum">
              <a:rPr lang="en-GB" smtClean="0"/>
              <a:pPr>
                <a:defRPr/>
              </a:pPr>
              <a:t>16</a:t>
            </a:fld>
            <a:endParaRPr lang="en-GB" dirty="0"/>
          </a:p>
        </p:txBody>
      </p:sp>
    </p:spTree>
    <p:extLst>
      <p:ext uri="{BB962C8B-B14F-4D97-AF65-F5344CB8AC3E}">
        <p14:creationId xmlns:p14="http://schemas.microsoft.com/office/powerpoint/2010/main" val="4278993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5312de30e_0_0:notes"/>
          <p:cNvSpPr>
            <a:spLocks noGrp="1" noRot="1" noChangeAspect="1"/>
          </p:cNvSpPr>
          <p:nvPr>
            <p:ph type="sldImg" idx="2"/>
          </p:nvPr>
        </p:nvSpPr>
        <p:spPr>
          <a:xfrm>
            <a:off x="998538" y="728663"/>
            <a:ext cx="4860925" cy="3646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5312de30e_0_0:notes"/>
          <p:cNvSpPr txBox="1">
            <a:spLocks noGrp="1"/>
          </p:cNvSpPr>
          <p:nvPr>
            <p:ph type="body" idx="1"/>
          </p:nvPr>
        </p:nvSpPr>
        <p:spPr>
          <a:xfrm>
            <a:off x="685800" y="4618633"/>
            <a:ext cx="5486400" cy="43755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I promised organisers to give you 3 key takeaways</a:t>
            </a:r>
            <a:r>
              <a:rPr lang="en-GB" baseline="0" dirty="0" smtClean="0"/>
              <a:t> and </a:t>
            </a:r>
            <a:r>
              <a:rPr lang="en-GB" dirty="0" smtClean="0"/>
              <a:t>I</a:t>
            </a:r>
            <a:r>
              <a:rPr lang="en-GB" baseline="0" dirty="0" smtClean="0"/>
              <a:t> hope I’ve lived up to my promise</a:t>
            </a:r>
            <a:r>
              <a:rPr lang="mr-IN" baseline="0" dirty="0" smtClean="0"/>
              <a:t>…</a:t>
            </a:r>
            <a:r>
              <a:rPr lang="en-GB" baseline="0" dirty="0" smtClean="0"/>
              <a:t> but this is just the tip of an iceberg, taken me thousands </a:t>
            </a:r>
            <a:r>
              <a:rPr lang="en-GB" baseline="0" dirty="0" smtClean="0"/>
              <a:t>of </a:t>
            </a:r>
            <a:r>
              <a:rPr lang="en-GB" baseline="0" dirty="0" smtClean="0"/>
              <a:t>hours and investment over many years to create </a:t>
            </a:r>
            <a:r>
              <a:rPr lang="en-GB" baseline="0" dirty="0" smtClean="0"/>
              <a:t>the PLM condensed </a:t>
            </a:r>
            <a:r>
              <a:rPr lang="en-GB" baseline="0" dirty="0" smtClean="0"/>
              <a:t>course so you </a:t>
            </a:r>
            <a:r>
              <a:rPr lang="en-GB" baseline="0" dirty="0" smtClean="0"/>
              <a:t>don’t </a:t>
            </a:r>
            <a:r>
              <a:rPr lang="en-GB" baseline="0" dirty="0" smtClean="0"/>
              <a:t>need the same time and investment... that said, next slide “what happens next?’</a:t>
            </a:r>
            <a:endParaRPr lang="e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54c8f7242_0_31:notes"/>
          <p:cNvSpPr>
            <a:spLocks noGrp="1" noRot="1" noChangeAspect="1"/>
          </p:cNvSpPr>
          <p:nvPr>
            <p:ph type="sldImg" idx="2"/>
          </p:nvPr>
        </p:nvSpPr>
        <p:spPr>
          <a:xfrm>
            <a:off x="998538" y="728663"/>
            <a:ext cx="4860925" cy="3646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54c8f7242_0_31:notes"/>
          <p:cNvSpPr txBox="1">
            <a:spLocks noGrp="1"/>
          </p:cNvSpPr>
          <p:nvPr>
            <p:ph type="body" idx="1"/>
          </p:nvPr>
        </p:nvSpPr>
        <p:spPr>
          <a:xfrm>
            <a:off x="685800" y="4618633"/>
            <a:ext cx="5486400" cy="43755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Almost </a:t>
            </a:r>
            <a:r>
              <a:rPr lang="en-GB" dirty="0" smtClean="0"/>
              <a:t>finally</a:t>
            </a:r>
            <a:r>
              <a:rPr lang="mr-IN" dirty="0" smtClean="0"/>
              <a:t>…</a:t>
            </a:r>
            <a:r>
              <a:rPr lang="en-GB" baseline="0" dirty="0" smtClean="0"/>
              <a:t>  </a:t>
            </a:r>
            <a:r>
              <a:rPr lang="en" dirty="0" smtClean="0"/>
              <a:t>All </a:t>
            </a:r>
            <a:r>
              <a:rPr lang="en" dirty="0"/>
              <a:t>stand and put hands together </a:t>
            </a:r>
            <a:r>
              <a:rPr lang="en-GB" dirty="0" smtClean="0"/>
              <a:t>-</a:t>
            </a:r>
            <a:r>
              <a:rPr lang="en-GB" baseline="0" dirty="0" smtClean="0"/>
              <a:t> </a:t>
            </a:r>
            <a:r>
              <a:rPr lang="en-GB" dirty="0" smtClean="0"/>
              <a:t>Standing Ovation </a:t>
            </a:r>
            <a:r>
              <a:rPr lang="en-GB" dirty="0" smtClean="0">
                <a:sym typeface="Wingdings"/>
              </a:rPr>
              <a: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B66B3D6-384D-48FE-A56A-1286C11BB023}" type="slidenum">
              <a:rPr lang="en-GB" smtClean="0"/>
              <a:pPr>
                <a:defRPr/>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smtClean="0"/>
              <a:t>The 1</a:t>
            </a:r>
            <a:r>
              <a:rPr lang="en-GB" baseline="30000" dirty="0" smtClean="0"/>
              <a:t>st</a:t>
            </a:r>
            <a:r>
              <a:rPr lang="en-GB" dirty="0" smtClean="0"/>
              <a:t> MH I’d</a:t>
            </a:r>
            <a:r>
              <a:rPr lang="en-GB" baseline="0" dirty="0" smtClean="0"/>
              <a:t> like to share with you is that </a:t>
            </a:r>
            <a:r>
              <a:rPr lang="en" dirty="0" smtClean="0"/>
              <a:t>The mind and the brain are not the same</a:t>
            </a:r>
            <a:r>
              <a:rPr lang="en" baseline="0" dirty="0" smtClean="0"/>
              <a:t> - </a:t>
            </a:r>
            <a:r>
              <a:rPr lang="en" dirty="0" smtClean="0"/>
              <a:t>Your mind and your brain are not the same!</a:t>
            </a:r>
          </a:p>
          <a:p>
            <a:pPr marL="0" lvl="0" indent="0" algn="l" rtl="0">
              <a:spcBef>
                <a:spcPts val="0"/>
              </a:spcBef>
              <a:spcAft>
                <a:spcPts val="0"/>
              </a:spcAft>
              <a:buNone/>
            </a:pPr>
            <a:r>
              <a:rPr lang="en" dirty="0" smtClean="0"/>
              <a:t>By the end of this session, you’ll not only understand why I</a:t>
            </a:r>
            <a:r>
              <a:rPr lang="en-GB" dirty="0" smtClean="0"/>
              <a:t> say</a:t>
            </a:r>
            <a:r>
              <a:rPr lang="en-GB" baseline="0" dirty="0" smtClean="0"/>
              <a:t> this </a:t>
            </a:r>
            <a:r>
              <a:rPr lang="en" dirty="0" smtClean="0"/>
              <a:t>but how to use your mind to operate your brain far more effectively</a:t>
            </a:r>
            <a:r>
              <a:rPr lang="en-GB" baseline="0" dirty="0" smtClean="0"/>
              <a:t> to reduce stress levels and open the mind to new ways to achieve success.</a:t>
            </a:r>
            <a:r>
              <a:rPr lang="en" dirty="0" smtClean="0"/>
              <a:t> </a:t>
            </a:r>
          </a:p>
        </p:txBody>
      </p:sp>
      <p:sp>
        <p:nvSpPr>
          <p:cNvPr id="4" name="Slide Number Placeholder 3"/>
          <p:cNvSpPr>
            <a:spLocks noGrp="1"/>
          </p:cNvSpPr>
          <p:nvPr>
            <p:ph type="sldNum" sz="quarter" idx="5"/>
          </p:nvPr>
        </p:nvSpPr>
        <p:spPr/>
        <p:txBody>
          <a:bodyPr/>
          <a:lstStyle/>
          <a:p>
            <a:pPr>
              <a:defRPr/>
            </a:pPr>
            <a:fld id="{3884EA37-3272-4EDC-83FD-BA58A94AE969}" type="slidenum">
              <a:rPr lang="en-GB" smtClean="0"/>
              <a:pPr>
                <a:defRPr/>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 dirty="0" smtClean="0"/>
              <a:t>Let me introduce myself properly, I’m Reece Pye, Author of </a:t>
            </a:r>
            <a:r>
              <a:rPr lang="en-GB" dirty="0" smtClean="0"/>
              <a:t>the </a:t>
            </a:r>
            <a:r>
              <a:rPr lang="en" dirty="0" smtClean="0"/>
              <a:t>Strong Minds book</a:t>
            </a:r>
            <a:r>
              <a:rPr lang="en-GB" dirty="0" smtClean="0"/>
              <a:t>, </a:t>
            </a:r>
            <a:r>
              <a:rPr lang="en-GB" dirty="0" smtClean="0"/>
              <a:t>of </a:t>
            </a:r>
            <a:r>
              <a:rPr lang="en-GB" dirty="0" smtClean="0"/>
              <a:t>which I </a:t>
            </a:r>
            <a:r>
              <a:rPr lang="en-GB" baseline="0" dirty="0" smtClean="0"/>
              <a:t> have a few to give away on 1</a:t>
            </a:r>
            <a:r>
              <a:rPr lang="en-GB" baseline="30000" dirty="0" smtClean="0"/>
              <a:t>st</a:t>
            </a:r>
            <a:r>
              <a:rPr lang="en-GB" baseline="0" dirty="0" smtClean="0"/>
              <a:t> come 1</a:t>
            </a:r>
            <a:r>
              <a:rPr lang="en-GB" baseline="30000" dirty="0" smtClean="0"/>
              <a:t>st</a:t>
            </a:r>
            <a:r>
              <a:rPr lang="en-GB" baseline="0" dirty="0" smtClean="0"/>
              <a:t> served basis at the end of the session</a:t>
            </a:r>
            <a:r>
              <a:rPr lang="en" dirty="0" smtClean="0"/>
              <a:t> and </a:t>
            </a:r>
            <a:r>
              <a:rPr lang="en-GB" dirty="0" smtClean="0"/>
              <a:t>2 interactive </a:t>
            </a:r>
            <a:r>
              <a:rPr lang="en" dirty="0" smtClean="0"/>
              <a:t>online program</a:t>
            </a:r>
            <a:r>
              <a:rPr lang="en-GB" dirty="0" smtClean="0"/>
              <a:t>s</a:t>
            </a:r>
            <a:r>
              <a:rPr lang="en" dirty="0" smtClean="0"/>
              <a:t>,</a:t>
            </a:r>
            <a:r>
              <a:rPr lang="en" baseline="0" dirty="0" smtClean="0"/>
              <a:t> PLM</a:t>
            </a:r>
            <a:r>
              <a:rPr lang="en-GB" baseline="0" dirty="0" smtClean="0"/>
              <a:t> 8 Module </a:t>
            </a:r>
            <a:r>
              <a:rPr lang="mr-IN" baseline="0" dirty="0" smtClean="0"/>
              <a:t>–</a:t>
            </a:r>
            <a:r>
              <a:rPr lang="en-GB" baseline="0" dirty="0" smtClean="0"/>
              <a:t> 30 Lesson course and the rather unique Instant Mindshift Formula.</a:t>
            </a:r>
          </a:p>
          <a:p>
            <a:pPr marL="0" lvl="0" indent="0" algn="l" rtl="0">
              <a:spcBef>
                <a:spcPts val="0"/>
              </a:spcBef>
              <a:spcAft>
                <a:spcPts val="0"/>
              </a:spcAft>
              <a:buNone/>
            </a:pPr>
            <a:endParaRPr lang="en-GB"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200" dirty="0" smtClean="0">
                <a:solidFill>
                  <a:srgbClr val="5E5E5E"/>
                </a:solidFill>
                <a:latin typeface="Roboto"/>
                <a:ea typeface="Roboto"/>
                <a:cs typeface="Roboto"/>
                <a:sym typeface="Roboto"/>
              </a:rPr>
              <a:t>All </a:t>
            </a:r>
            <a:r>
              <a:rPr lang="en-GB" sz="1200" dirty="0" smtClean="0">
                <a:solidFill>
                  <a:srgbClr val="5E5E5E"/>
                </a:solidFill>
                <a:latin typeface="Roboto"/>
                <a:ea typeface="Roboto"/>
                <a:cs typeface="Roboto"/>
                <a:sym typeface="Roboto"/>
              </a:rPr>
              <a:t>my products and services are about one single thing</a:t>
            </a:r>
            <a:r>
              <a:rPr lang="en-GB" sz="1200" baseline="0" dirty="0" smtClean="0">
                <a:solidFill>
                  <a:srgbClr val="5E5E5E"/>
                </a:solidFill>
                <a:latin typeface="Roboto"/>
                <a:ea typeface="Roboto"/>
                <a:cs typeface="Roboto"/>
                <a:sym typeface="Roboto"/>
              </a:rPr>
              <a:t> </a:t>
            </a:r>
            <a:r>
              <a:rPr lang="mr-IN" sz="1200" baseline="0" dirty="0" smtClean="0">
                <a:solidFill>
                  <a:srgbClr val="5E5E5E"/>
                </a:solidFill>
                <a:latin typeface="Roboto"/>
                <a:ea typeface="Roboto"/>
                <a:cs typeface="Roboto"/>
                <a:sym typeface="Roboto"/>
              </a:rPr>
              <a:t>–</a:t>
            </a:r>
            <a:r>
              <a:rPr lang="en-GB" sz="1200" baseline="0" dirty="0" smtClean="0">
                <a:solidFill>
                  <a:srgbClr val="5E5E5E"/>
                </a:solidFill>
                <a:latin typeface="Roboto"/>
                <a:ea typeface="Roboto"/>
                <a:cs typeface="Roboto"/>
                <a:sym typeface="Roboto"/>
              </a:rPr>
              <a:t> INFLUENCE, how to influence our own thinking, emotions and behaviours and how to influence those of others.</a:t>
            </a:r>
          </a:p>
        </p:txBody>
      </p:sp>
      <p:sp>
        <p:nvSpPr>
          <p:cNvPr id="4" name="Slide Number Placeholder 3"/>
          <p:cNvSpPr>
            <a:spLocks noGrp="1"/>
          </p:cNvSpPr>
          <p:nvPr>
            <p:ph type="sldNum" sz="quarter" idx="10"/>
          </p:nvPr>
        </p:nvSpPr>
        <p:spPr/>
        <p:txBody>
          <a:bodyPr/>
          <a:lstStyle/>
          <a:p>
            <a:pPr>
              <a:defRPr/>
            </a:pPr>
            <a:fld id="{7A3D9911-24BA-42A1-A133-44AF7DC29632}" type="slidenum">
              <a:rPr lang="en-GB" smtClean="0"/>
              <a:pPr>
                <a:defRPr/>
              </a:pPr>
              <a:t>3</a:t>
            </a:fld>
            <a:endParaRPr lang="en-GB" dirty="0"/>
          </a:p>
        </p:txBody>
      </p:sp>
    </p:spTree>
    <p:extLst>
      <p:ext uri="{BB962C8B-B14F-4D97-AF65-F5344CB8AC3E}">
        <p14:creationId xmlns:p14="http://schemas.microsoft.com/office/powerpoint/2010/main" val="10725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5312de30e_0_16:notes"/>
          <p:cNvSpPr>
            <a:spLocks noGrp="1" noRot="1" noChangeAspect="1"/>
          </p:cNvSpPr>
          <p:nvPr>
            <p:ph type="sldImg" idx="2"/>
          </p:nvPr>
        </p:nvSpPr>
        <p:spPr>
          <a:xfrm>
            <a:off x="998538" y="728663"/>
            <a:ext cx="4860925" cy="3646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5312de30e_0_16:notes"/>
          <p:cNvSpPr txBox="1">
            <a:spLocks noGrp="1"/>
          </p:cNvSpPr>
          <p:nvPr>
            <p:ph type="body" idx="1"/>
          </p:nvPr>
        </p:nvSpPr>
        <p:spPr>
          <a:xfrm>
            <a:off x="685800" y="4618633"/>
            <a:ext cx="5486400" cy="4375547"/>
          </a:xfrm>
          <a:prstGeom prst="rect">
            <a:avLst/>
          </a:prstGeom>
        </p:spPr>
        <p:txBody>
          <a:bodyPr spcFirstLastPara="1" wrap="square" lIns="91425" tIns="91425" rIns="91425" bIns="91425" anchor="t" anchorCtr="0">
            <a:noAutofit/>
          </a:bodyPr>
          <a:lstStyle/>
          <a:p>
            <a:pPr marL="171450" marR="0" lvl="0" indent="-171450" algn="l" defTabSz="914400" rtl="0" eaLnBrk="0" fontAlgn="base" latinLnBrk="0" hangingPunct="0">
              <a:lnSpc>
                <a:spcPct val="100000"/>
              </a:lnSpc>
              <a:spcBef>
                <a:spcPts val="0"/>
              </a:spcBef>
              <a:spcAft>
                <a:spcPts val="0"/>
              </a:spcAft>
              <a:buClrTx/>
              <a:buSzTx/>
              <a:buFontTx/>
              <a:buNone/>
              <a:tabLst/>
              <a:defRPr/>
            </a:pPr>
            <a:r>
              <a:rPr lang="en-GB" dirty="0" smtClean="0"/>
              <a:t>T</a:t>
            </a:r>
            <a:r>
              <a:rPr lang="en" dirty="0" smtClean="0"/>
              <a:t>his </a:t>
            </a:r>
            <a:r>
              <a:rPr lang="en" dirty="0"/>
              <a:t>was me aged 11 yrs, cute right </a:t>
            </a:r>
            <a:r>
              <a:rPr lang="en" dirty="0" smtClean="0"/>
              <a:t>:)</a:t>
            </a:r>
            <a:r>
              <a:rPr lang="en-GB" dirty="0" smtClean="0"/>
              <a:t> at least cuter than I am now ;)</a:t>
            </a:r>
            <a:r>
              <a:rPr lang="en" dirty="0" smtClean="0"/>
              <a:t> </a:t>
            </a:r>
            <a:r>
              <a:rPr lang="en-GB" dirty="0" smtClean="0"/>
              <a:t>b</a:t>
            </a:r>
            <a:r>
              <a:rPr lang="en" dirty="0" smtClean="0"/>
              <a:t>ut </a:t>
            </a:r>
            <a:r>
              <a:rPr lang="en" dirty="0"/>
              <a:t>behind the cute look was an angry kid, shy, insecure, </a:t>
            </a:r>
            <a:r>
              <a:rPr lang="en-GB" dirty="0" smtClean="0"/>
              <a:t>low self-esteem and no self-worth, but also </a:t>
            </a:r>
            <a:r>
              <a:rPr lang="en" dirty="0" smtClean="0"/>
              <a:t>with </a:t>
            </a:r>
            <a:r>
              <a:rPr lang="en" dirty="0"/>
              <a:t>a fierce temper </a:t>
            </a:r>
            <a:r>
              <a:rPr lang="en-GB" dirty="0" smtClean="0"/>
              <a:t>and</a:t>
            </a:r>
            <a:r>
              <a:rPr lang="en" dirty="0" smtClean="0"/>
              <a:t> </a:t>
            </a:r>
            <a:r>
              <a:rPr lang="en" dirty="0"/>
              <a:t>short </a:t>
            </a:r>
            <a:r>
              <a:rPr lang="en" dirty="0" smtClean="0"/>
              <a:t>fuse</a:t>
            </a:r>
            <a:r>
              <a:rPr lang="en-GB" dirty="0" smtClean="0"/>
              <a:t>.</a:t>
            </a:r>
            <a:endParaRPr lang="en-GB" dirty="0" smtClean="0"/>
          </a:p>
          <a:p>
            <a:pPr marL="171450" lvl="0" indent="-171450" algn="l" rtl="0">
              <a:spcBef>
                <a:spcPts val="0"/>
              </a:spcBef>
              <a:spcAft>
                <a:spcPts val="0"/>
              </a:spcAft>
            </a:pPr>
            <a:r>
              <a:rPr lang="en-GB" dirty="0" smtClean="0"/>
              <a:t>Not</a:t>
            </a:r>
            <a:r>
              <a:rPr lang="en-GB" baseline="0" dirty="0" smtClean="0"/>
              <a:t> surprising as my early childhood was one </a:t>
            </a:r>
            <a:r>
              <a:rPr lang="en" dirty="0" smtClean="0"/>
              <a:t>of </a:t>
            </a:r>
            <a:r>
              <a:rPr lang="en" dirty="0"/>
              <a:t>physical and emotional abuse </a:t>
            </a:r>
            <a:r>
              <a:rPr lang="en-GB" dirty="0" smtClean="0"/>
              <a:t>thanks</a:t>
            </a:r>
            <a:r>
              <a:rPr lang="en-GB" baseline="0" dirty="0" smtClean="0"/>
              <a:t> to having an</a:t>
            </a:r>
            <a:r>
              <a:rPr lang="en" dirty="0" smtClean="0"/>
              <a:t> </a:t>
            </a:r>
            <a:r>
              <a:rPr lang="en" dirty="0"/>
              <a:t>alcoholic father, who fortunately for us was often in prison, until he died in his early 40’s from a drink &amp; drugs overdose, although not known if </a:t>
            </a:r>
            <a:r>
              <a:rPr lang="en" dirty="0" smtClean="0"/>
              <a:t>intentional</a:t>
            </a:r>
            <a:r>
              <a:rPr lang="en-GB" dirty="0" smtClean="0"/>
              <a:t>.</a:t>
            </a:r>
          </a:p>
          <a:p>
            <a:pPr marL="171450" lvl="0" indent="-171450" algn="l" rtl="0">
              <a:spcBef>
                <a:spcPts val="0"/>
              </a:spcBef>
              <a:spcAft>
                <a:spcPts val="0"/>
              </a:spcAft>
            </a:pPr>
            <a:r>
              <a:rPr lang="en-GB" baseline="0" dirty="0" smtClean="0"/>
              <a:t>So the reason I show this boxing picture is because this was a turning point where I learned valuable character building traits including </a:t>
            </a:r>
            <a:r>
              <a:rPr lang="en" dirty="0" smtClean="0"/>
              <a:t>patience</a:t>
            </a:r>
            <a:r>
              <a:rPr lang="en" dirty="0"/>
              <a:t>, persistence, paying attention, self-discipline, work ethic and moral behavior from boxing coaches, god bless their souls, these were giving people and I’ll forever be </a:t>
            </a:r>
            <a:r>
              <a:rPr lang="en" dirty="0" smtClean="0"/>
              <a:t>grateful</a:t>
            </a:r>
            <a:r>
              <a:rPr lang="en-GB" baseline="0" dirty="0" smtClean="0"/>
              <a:t> for the foundation they gave me to build on.</a:t>
            </a:r>
          </a:p>
          <a:p>
            <a:pPr marL="171450" lvl="0" indent="-171450" algn="l" rtl="0">
              <a:spcBef>
                <a:spcPts val="0"/>
              </a:spcBef>
              <a:spcAft>
                <a:spcPts val="0"/>
              </a:spcAft>
            </a:pPr>
            <a:r>
              <a:rPr lang="en-GB" dirty="0" smtClean="0"/>
              <a:t>Fast forward to</a:t>
            </a:r>
            <a:r>
              <a:rPr lang="en-GB" baseline="0" dirty="0" smtClean="0"/>
              <a:t> today and I’ve enjoyed a career with many more successes than failures, including closing a deal for the first ever AI solution of its kind in UK credit card fraud market (2001) </a:t>
            </a:r>
            <a:r>
              <a:rPr lang="en-GB" dirty="0" smtClean="0"/>
              <a:t>and here I am</a:t>
            </a:r>
            <a:r>
              <a:rPr lang="en-GB" baseline="0" dirty="0" smtClean="0"/>
              <a:t> now, speaking in front of a group of very highly paid IT </a:t>
            </a:r>
            <a:r>
              <a:rPr lang="en-GB" baseline="0" dirty="0" smtClean="0"/>
              <a:t>professionals (</a:t>
            </a:r>
            <a:r>
              <a:rPr lang="en-GB" baseline="0" dirty="0" err="1" smtClean="0"/>
              <a:t>hee</a:t>
            </a:r>
            <a:r>
              <a:rPr lang="en-GB" baseline="0" dirty="0" smtClean="0"/>
              <a:t> </a:t>
            </a:r>
            <a:r>
              <a:rPr lang="en-GB" baseline="0" dirty="0" err="1" smtClean="0"/>
              <a:t>hee</a:t>
            </a:r>
            <a:r>
              <a:rPr lang="en-GB" baseline="0" dirty="0" smtClean="0"/>
              <a:t>) </a:t>
            </a:r>
            <a:r>
              <a:rPr lang="en-GB" baseline="0" dirty="0" smtClean="0"/>
              <a:t>talking to you about a subject that has made all the difference to my success levels and my stress levels, and those I’ve </a:t>
            </a:r>
            <a:r>
              <a:rPr lang="en-GB" baseline="0" dirty="0" smtClean="0"/>
              <a:t>taught it to!</a:t>
            </a:r>
            <a:endParaRPr lang="en-GB" baseline="0" dirty="0" smtClean="0"/>
          </a:p>
          <a:p>
            <a:pPr marL="171450" lvl="0" indent="-171450" algn="l" rtl="0">
              <a:spcBef>
                <a:spcPts val="0"/>
              </a:spcBef>
              <a:spcAft>
                <a:spcPts val="0"/>
              </a:spcAft>
            </a:pPr>
            <a:r>
              <a:rPr lang="en-GB" baseline="0" dirty="0" smtClean="0"/>
              <a:t> </a:t>
            </a:r>
            <a:r>
              <a:rPr lang="en-GB" baseline="0" dirty="0" smtClean="0"/>
              <a:t>Namely: Mind Hacking</a:t>
            </a:r>
            <a:endParaRPr lang="en-GB"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5d40ce3f0_0_0:notes"/>
          <p:cNvSpPr>
            <a:spLocks noGrp="1" noRot="1" noChangeAspect="1"/>
          </p:cNvSpPr>
          <p:nvPr>
            <p:ph type="sldImg" idx="2"/>
          </p:nvPr>
        </p:nvSpPr>
        <p:spPr>
          <a:xfrm>
            <a:off x="998538" y="728663"/>
            <a:ext cx="4860925" cy="3646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5d40ce3f0_0_0:notes"/>
          <p:cNvSpPr txBox="1">
            <a:spLocks noGrp="1"/>
          </p:cNvSpPr>
          <p:nvPr>
            <p:ph type="body" idx="1"/>
          </p:nvPr>
        </p:nvSpPr>
        <p:spPr>
          <a:xfrm>
            <a:off x="685800" y="4618633"/>
            <a:ext cx="5486400" cy="4375547"/>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GB" sz="1100" b="0" i="0" u="none" strike="noStrike" cap="none" dirty="0" smtClean="0">
                <a:solidFill>
                  <a:srgbClr val="000000"/>
                </a:solidFill>
                <a:effectLst/>
                <a:latin typeface="Arial"/>
                <a:ea typeface="Arial"/>
                <a:cs typeface="Arial"/>
                <a:sym typeface="Arial"/>
              </a:rPr>
              <a:t>Let’s get into the presentation,</a:t>
            </a:r>
            <a:r>
              <a:rPr lang="en-GB" sz="1100" b="0" i="0" u="none" strike="noStrike" cap="none" baseline="0" dirty="0" smtClean="0">
                <a:solidFill>
                  <a:srgbClr val="000000"/>
                </a:solidFill>
                <a:effectLst/>
                <a:latin typeface="Arial"/>
                <a:ea typeface="Arial"/>
                <a:cs typeface="Arial"/>
                <a:sym typeface="Arial"/>
              </a:rPr>
              <a:t> why do I say the mind and the brain are not the same? </a:t>
            </a:r>
          </a:p>
          <a:p>
            <a:pPr marL="171450" marR="0" lvl="0" indent="-171450" algn="l" defTabSz="914400" rtl="0" eaLnBrk="0" fontAlgn="base" latinLnBrk="0" hangingPunct="0">
              <a:lnSpc>
                <a:spcPct val="100000"/>
              </a:lnSpc>
              <a:spcBef>
                <a:spcPts val="0"/>
              </a:spcBef>
              <a:spcAft>
                <a:spcPts val="0"/>
              </a:spcAft>
              <a:buClrTx/>
              <a:buSzTx/>
              <a:buFontTx/>
              <a:buNone/>
              <a:tabLst/>
              <a:defRPr/>
            </a:pPr>
            <a:r>
              <a:rPr lang="en-US" sz="1100" b="0" i="0" u="none" strike="noStrike" cap="none" dirty="0" smtClean="0">
                <a:solidFill>
                  <a:srgbClr val="000000"/>
                </a:solidFill>
                <a:effectLst/>
                <a:latin typeface="Arial"/>
                <a:ea typeface="Arial"/>
                <a:cs typeface="Arial"/>
                <a:sym typeface="Arial"/>
              </a:rPr>
              <a:t>“Your </a:t>
            </a:r>
            <a:r>
              <a:rPr lang="en-US" sz="1100" b="1" i="0" u="none" strike="noStrike" cap="none" dirty="0" smtClean="0">
                <a:solidFill>
                  <a:srgbClr val="000000"/>
                </a:solidFill>
                <a:effectLst/>
                <a:latin typeface="Arial"/>
                <a:ea typeface="Arial"/>
                <a:cs typeface="Arial"/>
                <a:sym typeface="Arial"/>
              </a:rPr>
              <a:t>brain </a:t>
            </a:r>
            <a:r>
              <a:rPr lang="en-US" sz="1100" b="0" i="0" u="none" strike="noStrike" cap="none" dirty="0" smtClean="0">
                <a:solidFill>
                  <a:srgbClr val="000000"/>
                </a:solidFill>
                <a:effectLst/>
                <a:latin typeface="Arial"/>
                <a:ea typeface="Arial"/>
                <a:cs typeface="Arial"/>
                <a:sym typeface="Arial"/>
              </a:rPr>
              <a:t>is part of the physical, visible, tangible part</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of the body. It’s the organ (not a muscle)</a:t>
            </a:r>
            <a:r>
              <a:rPr lang="en-US" sz="1100" b="0" i="0" u="none" strike="noStrike" cap="none" baseline="0" dirty="0" smtClean="0">
                <a:solidFill>
                  <a:srgbClr val="000000"/>
                </a:solidFill>
                <a:effectLst/>
                <a:latin typeface="Arial"/>
                <a:ea typeface="Arial"/>
                <a:cs typeface="Arial"/>
                <a:sym typeface="Arial"/>
              </a:rPr>
              <a:t> that </a:t>
            </a:r>
            <a:r>
              <a:rPr lang="en-US" sz="1100" b="0" i="0" u="none" strike="noStrike" cap="none" dirty="0" smtClean="0">
                <a:solidFill>
                  <a:srgbClr val="000000"/>
                </a:solidFill>
                <a:effectLst/>
                <a:latin typeface="Arial"/>
                <a:ea typeface="Arial"/>
                <a:cs typeface="Arial"/>
                <a:sym typeface="Arial"/>
              </a:rPr>
              <a:t>weighs in at</a:t>
            </a:r>
            <a:r>
              <a:rPr lang="en-US" sz="1100" b="0" i="0" u="none" strike="noStrike" cap="none" baseline="0" dirty="0" smtClean="0">
                <a:solidFill>
                  <a:srgbClr val="000000"/>
                </a:solidFill>
                <a:effectLst/>
                <a:latin typeface="Arial"/>
                <a:ea typeface="Arial"/>
                <a:cs typeface="Arial"/>
                <a:sym typeface="Arial"/>
              </a:rPr>
              <a:t> 1.33kg for men and 1.19kg for women </a:t>
            </a:r>
            <a:r>
              <a:rPr lang="en-US" sz="1100" b="0" i="0" u="none" strike="noStrike" cap="none" dirty="0" smtClean="0">
                <a:solidFill>
                  <a:srgbClr val="000000"/>
                </a:solidFill>
                <a:effectLst/>
                <a:latin typeface="Arial"/>
                <a:ea typeface="Arial"/>
                <a:cs typeface="Arial"/>
                <a:sym typeface="Arial"/>
              </a:rPr>
              <a:t>or 2% of body weight, mentioned to wife and she said “yeah but we use all of their don</a:t>
            </a:r>
            <a:r>
              <a:rPr lang="mr-IN" sz="1100" b="0" i="0" u="none" strike="noStrike" cap="none"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t they’ </a:t>
            </a:r>
            <a:r>
              <a:rPr lang="mr-IN" sz="1100" b="0" i="0" u="none" strike="noStrike" cap="none" baseline="0" dirty="0" smtClean="0">
                <a:solidFill>
                  <a:srgbClr val="000000"/>
                </a:solidFill>
                <a:effectLst/>
                <a:latin typeface="Arial"/>
                <a:ea typeface="Arial"/>
                <a:cs typeface="Arial"/>
                <a:sym typeface="Arial"/>
              </a:rPr>
              <a:t>…</a:t>
            </a:r>
            <a:r>
              <a:rPr lang="en-GB" sz="1100" b="0" i="0" u="none" strike="noStrike" cap="none" baseline="0" dirty="0" smtClean="0">
                <a:solidFill>
                  <a:srgbClr val="000000"/>
                </a:solidFill>
                <a:effectLst/>
                <a:latin typeface="Arial"/>
                <a:ea typeface="Arial"/>
                <a:cs typeface="Arial"/>
                <a:sym typeface="Arial"/>
              </a:rPr>
              <a:t>. ha ha </a:t>
            </a:r>
            <a:r>
              <a:rPr lang="en-GB" sz="1100" b="0" i="0" u="none" strike="noStrike" cap="none" baseline="0" dirty="0" smtClean="0">
                <a:solidFill>
                  <a:srgbClr val="000000"/>
                </a:solidFill>
                <a:effectLst/>
                <a:latin typeface="Arial"/>
                <a:ea typeface="Arial"/>
                <a:cs typeface="Arial"/>
                <a:sym typeface="Wingdings"/>
              </a:rPr>
              <a:t></a:t>
            </a:r>
            <a:endParaRPr lang="en-US" sz="1100" b="0" i="0" u="none" strike="noStrike" cap="none" dirty="0" smtClean="0">
              <a:solidFill>
                <a:srgbClr val="000000"/>
              </a:solidFill>
              <a:effectLst/>
              <a:latin typeface="Arial"/>
              <a:ea typeface="Arial"/>
              <a:cs typeface="Arial"/>
              <a:sym typeface="Arial"/>
            </a:endParaRPr>
          </a:p>
          <a:p>
            <a:pPr marL="171450" marR="0" lvl="0" indent="-171450" algn="l" defTabSz="914400" rtl="0" eaLnBrk="0" fontAlgn="base" latinLnBrk="0" hangingPunct="0">
              <a:lnSpc>
                <a:spcPct val="100000"/>
              </a:lnSpc>
              <a:spcBef>
                <a:spcPts val="0"/>
              </a:spcBef>
              <a:spcAft>
                <a:spcPts val="0"/>
              </a:spcAft>
              <a:buClrTx/>
              <a:buSzTx/>
              <a:buFontTx/>
              <a:buNone/>
              <a:tabLst/>
              <a:defRPr/>
            </a:pPr>
            <a:r>
              <a:rPr lang="en-US" sz="1100" b="0" i="0" u="none" strike="noStrike" cap="none" dirty="0" smtClean="0">
                <a:solidFill>
                  <a:srgbClr val="000000"/>
                </a:solidFill>
                <a:effectLst/>
                <a:latin typeface="Arial"/>
                <a:ea typeface="Arial"/>
                <a:cs typeface="Arial"/>
                <a:sym typeface="Arial"/>
              </a:rPr>
              <a:t>Your </a:t>
            </a:r>
            <a:r>
              <a:rPr lang="en-US" sz="1100" b="1" i="0" u="none" strike="noStrike" cap="none" dirty="0" smtClean="0">
                <a:solidFill>
                  <a:srgbClr val="000000"/>
                </a:solidFill>
                <a:effectLst/>
                <a:latin typeface="Arial"/>
                <a:ea typeface="Arial"/>
                <a:cs typeface="Arial"/>
                <a:sym typeface="Arial"/>
              </a:rPr>
              <a:t>mind </a:t>
            </a:r>
            <a:r>
              <a:rPr lang="en-US" sz="1100" b="0" i="0" u="none" strike="noStrike" cap="none" dirty="0" smtClean="0">
                <a:solidFill>
                  <a:srgbClr val="000000"/>
                </a:solidFill>
                <a:effectLst/>
                <a:latin typeface="Arial"/>
                <a:ea typeface="Arial"/>
                <a:cs typeface="Arial"/>
                <a:sym typeface="Arial"/>
              </a:rPr>
              <a:t>is part of the invisible, transcendent world of thought, feeling, attitude, belief and imagination. </a:t>
            </a:r>
            <a:r>
              <a:rPr lang="en-GB" sz="1100" b="0" i="0" u="none" strike="noStrike" cap="none" dirty="0" smtClean="0">
                <a:solidFill>
                  <a:srgbClr val="000000"/>
                </a:solidFill>
                <a:effectLst/>
                <a:latin typeface="Arial"/>
                <a:ea typeface="Arial"/>
                <a:cs typeface="Arial"/>
                <a:sym typeface="Arial"/>
              </a:rPr>
              <a:t>The </a:t>
            </a:r>
            <a:r>
              <a:rPr lang="en-GB" sz="1100" b="1" i="0" u="none" strike="noStrike" cap="none" dirty="0" smtClean="0">
                <a:solidFill>
                  <a:srgbClr val="000000"/>
                </a:solidFill>
                <a:effectLst/>
                <a:latin typeface="Arial"/>
                <a:ea typeface="Arial"/>
                <a:cs typeface="Arial"/>
                <a:sym typeface="Arial"/>
              </a:rPr>
              <a:t>mind </a:t>
            </a:r>
            <a:r>
              <a:rPr lang="en-GB" sz="1100" b="0" i="0" u="none" strike="noStrike" cap="none" dirty="0" smtClean="0">
                <a:solidFill>
                  <a:srgbClr val="000000"/>
                </a:solidFill>
                <a:effectLst/>
                <a:latin typeface="Arial"/>
                <a:ea typeface="Arial"/>
                <a:cs typeface="Arial"/>
                <a:sym typeface="Arial"/>
              </a:rPr>
              <a:t>is therefore closely associated with but not confined to the </a:t>
            </a:r>
            <a:r>
              <a:rPr lang="en-GB" sz="1100" b="1" i="0" u="none" strike="noStrike" cap="none" dirty="0" smtClean="0">
                <a:solidFill>
                  <a:srgbClr val="000000"/>
                </a:solidFill>
                <a:effectLst/>
                <a:latin typeface="Arial"/>
                <a:ea typeface="Arial"/>
                <a:cs typeface="Arial"/>
                <a:sym typeface="Arial"/>
              </a:rPr>
              <a:t>brain</a:t>
            </a:r>
            <a:r>
              <a:rPr lang="en-GB" sz="1100" b="0" i="0" u="none" strike="noStrike" cap="none" dirty="0" smtClean="0">
                <a:solidFill>
                  <a:srgbClr val="000000"/>
                </a:solidFill>
                <a:effectLst/>
                <a:latin typeface="Arial"/>
                <a:ea typeface="Arial"/>
                <a:cs typeface="Arial"/>
                <a:sym typeface="Arial"/>
              </a:rPr>
              <a:t> because the intelligence of your mind has the potential to affect every cell of your body and all bodily functions, including the nervous system and the heart.. Heart send more signals to brain but mind interprets</a:t>
            </a:r>
          </a:p>
          <a:p>
            <a:pPr marL="171450" lvl="0" indent="-171450" algn="l" rtl="0">
              <a:spcBef>
                <a:spcPts val="0"/>
              </a:spcBef>
              <a:spcAft>
                <a:spcPts val="0"/>
              </a:spcAft>
            </a:pPr>
            <a:r>
              <a:rPr lang="en-US" dirty="0" smtClean="0">
                <a:solidFill>
                  <a:schemeClr val="tx1"/>
                </a:solidFill>
                <a:latin typeface="Montserrat"/>
                <a:ea typeface="Montserrat"/>
                <a:cs typeface="Montserrat"/>
                <a:sym typeface="Montserrat"/>
              </a:rPr>
              <a:t>The brain is without doubt, the most sophisticated piece of technology known to humankind and</a:t>
            </a:r>
            <a:r>
              <a:rPr lang="en-US" baseline="0" dirty="0" smtClean="0">
                <a:solidFill>
                  <a:schemeClr val="tx1"/>
                </a:solidFill>
                <a:latin typeface="Montserrat"/>
                <a:ea typeface="Montserrat"/>
                <a:cs typeface="Montserrat"/>
                <a:sym typeface="Montserrat"/>
              </a:rPr>
              <a:t> we </a:t>
            </a:r>
            <a:r>
              <a:rPr lang="en-US" dirty="0" smtClean="0">
                <a:solidFill>
                  <a:srgbClr val="626262"/>
                </a:solidFill>
                <a:latin typeface="Montserrat"/>
                <a:ea typeface="Montserrat"/>
                <a:cs typeface="Montserrat"/>
                <a:sym typeface="Montserrat"/>
              </a:rPr>
              <a:t>could be the most intelligent beings in the whole universe</a:t>
            </a:r>
            <a:r>
              <a:rPr lang="en-US" baseline="0" dirty="0" smtClean="0">
                <a:solidFill>
                  <a:srgbClr val="626262"/>
                </a:solidFill>
                <a:latin typeface="Montserrat"/>
                <a:ea typeface="Montserrat"/>
                <a:cs typeface="Montserrat"/>
                <a:sym typeface="Montserrat"/>
              </a:rPr>
              <a:t> so</a:t>
            </a:r>
            <a:r>
              <a:rPr lang="en-US" dirty="0" smtClean="0">
                <a:solidFill>
                  <a:srgbClr val="626262"/>
                </a:solidFill>
                <a:latin typeface="Montserrat"/>
                <a:ea typeface="Montserrat"/>
                <a:cs typeface="Montserrat"/>
                <a:sym typeface="Montserrat"/>
              </a:rPr>
              <a:t> how come some people still manage to act so dumb ha ha </a:t>
            </a:r>
            <a:r>
              <a:rPr lang="en-US" dirty="0" smtClean="0">
                <a:solidFill>
                  <a:srgbClr val="626262"/>
                </a:solidFill>
                <a:latin typeface="Montserrat"/>
                <a:ea typeface="Montserrat"/>
                <a:cs typeface="Montserrat"/>
                <a:sym typeface="Wingdings"/>
              </a:rPr>
              <a:t></a:t>
            </a:r>
          </a:p>
          <a:p>
            <a:pPr marL="171450" marR="0" lvl="0" indent="-171450" algn="l" defTabSz="914400" rtl="0" eaLnBrk="0" fontAlgn="base" latinLnBrk="0" hangingPunct="0">
              <a:lnSpc>
                <a:spcPct val="100000"/>
              </a:lnSpc>
              <a:spcBef>
                <a:spcPts val="0"/>
              </a:spcBef>
              <a:spcAft>
                <a:spcPts val="0"/>
              </a:spcAft>
              <a:buClrTx/>
              <a:buSzTx/>
              <a:buFontTx/>
              <a:buNone/>
              <a:tabLst/>
              <a:defRPr/>
            </a:pPr>
            <a:r>
              <a:rPr lang="en-GB" sz="1200" dirty="0" smtClean="0">
                <a:solidFill>
                  <a:srgbClr val="5E5E5E"/>
                </a:solidFill>
                <a:latin typeface="Roboto"/>
                <a:ea typeface="Roboto"/>
                <a:cs typeface="Roboto"/>
                <a:sym typeface="Roboto"/>
              </a:rPr>
              <a:t>Now,</a:t>
            </a:r>
            <a:r>
              <a:rPr lang="en-GB" sz="1200" baseline="0" dirty="0" smtClean="0">
                <a:solidFill>
                  <a:srgbClr val="5E5E5E"/>
                </a:solidFill>
                <a:latin typeface="Roboto"/>
                <a:ea typeface="Roboto"/>
                <a:cs typeface="Roboto"/>
                <a:sym typeface="Roboto"/>
              </a:rPr>
              <a:t> t</a:t>
            </a:r>
            <a:r>
              <a:rPr lang="en" sz="1200" dirty="0" smtClean="0">
                <a:solidFill>
                  <a:srgbClr val="5E5E5E"/>
                </a:solidFill>
                <a:latin typeface="Roboto"/>
                <a:ea typeface="Roboto"/>
                <a:cs typeface="Roboto"/>
                <a:sym typeface="Roboto"/>
              </a:rPr>
              <a:t>hanks to the</a:t>
            </a:r>
            <a:r>
              <a:rPr lang="en" sz="1200" baseline="0" dirty="0" smtClean="0">
                <a:solidFill>
                  <a:srgbClr val="5E5E5E"/>
                </a:solidFill>
                <a:latin typeface="Roboto"/>
                <a:ea typeface="Roboto"/>
                <a:cs typeface="Roboto"/>
                <a:sym typeface="Roboto"/>
              </a:rPr>
              <a:t> </a:t>
            </a:r>
            <a:r>
              <a:rPr lang="en" sz="1200" dirty="0" smtClean="0">
                <a:solidFill>
                  <a:srgbClr val="5E5E5E"/>
                </a:solidFill>
                <a:latin typeface="Roboto"/>
                <a:ea typeface="Roboto"/>
                <a:cs typeface="Roboto"/>
                <a:sym typeface="Roboto"/>
              </a:rPr>
              <a:t>advances in brain scanning technology and subsequent findings around </a:t>
            </a:r>
            <a:r>
              <a:rPr lang="en" sz="1200" b="1" i="1" dirty="0" smtClean="0">
                <a:solidFill>
                  <a:srgbClr val="5E5E5E"/>
                </a:solidFill>
                <a:latin typeface="Roboto"/>
                <a:ea typeface="Roboto"/>
                <a:cs typeface="Roboto"/>
                <a:sym typeface="Roboto"/>
              </a:rPr>
              <a:t>Neuroplasticity</a:t>
            </a:r>
            <a:r>
              <a:rPr lang="en" sz="1200" i="1" dirty="0" smtClean="0">
                <a:solidFill>
                  <a:srgbClr val="5E5E5E"/>
                </a:solidFill>
                <a:latin typeface="Roboto"/>
                <a:ea typeface="Roboto"/>
                <a:cs typeface="Roboto"/>
                <a:sym typeface="Roboto"/>
              </a:rPr>
              <a:t>,</a:t>
            </a:r>
            <a:r>
              <a:rPr lang="en" sz="1200" dirty="0" smtClean="0">
                <a:solidFill>
                  <a:srgbClr val="5E5E5E"/>
                </a:solidFill>
                <a:latin typeface="Roboto"/>
                <a:ea typeface="Roboto"/>
                <a:cs typeface="Roboto"/>
                <a:sym typeface="Roboto"/>
              </a:rPr>
              <a:t> I believe th</a:t>
            </a:r>
            <a:r>
              <a:rPr lang="en-GB" sz="1200" dirty="0" smtClean="0">
                <a:solidFill>
                  <a:srgbClr val="5E5E5E"/>
                </a:solidFill>
                <a:latin typeface="Roboto"/>
                <a:ea typeface="Roboto"/>
                <a:cs typeface="Roboto"/>
                <a:sym typeface="Roboto"/>
              </a:rPr>
              <a:t>at</a:t>
            </a:r>
            <a:r>
              <a:rPr lang="en" sz="1200" dirty="0" smtClean="0">
                <a:solidFill>
                  <a:srgbClr val="5E5E5E"/>
                </a:solidFill>
                <a:latin typeface="Roboto"/>
                <a:ea typeface="Roboto"/>
                <a:cs typeface="Roboto"/>
                <a:sym typeface="Roboto"/>
              </a:rPr>
              <a:t> </a:t>
            </a:r>
            <a:r>
              <a:rPr lang="en" sz="1200" b="1" i="1" dirty="0" smtClean="0">
                <a:solidFill>
                  <a:srgbClr val="5E5E5E"/>
                </a:solidFill>
                <a:latin typeface="Roboto"/>
                <a:ea typeface="Roboto"/>
                <a:cs typeface="Roboto"/>
                <a:sym typeface="Roboto"/>
              </a:rPr>
              <a:t>Neuroscience</a:t>
            </a:r>
            <a:r>
              <a:rPr lang="en-GB" sz="1200" b="1" i="1" dirty="0" smtClean="0">
                <a:solidFill>
                  <a:srgbClr val="5E5E5E"/>
                </a:solidFill>
                <a:latin typeface="Roboto"/>
                <a:ea typeface="Roboto"/>
                <a:cs typeface="Roboto"/>
                <a:sym typeface="Roboto"/>
              </a:rPr>
              <a:t> &amp; Neuropsychology</a:t>
            </a:r>
            <a:r>
              <a:rPr lang="en" sz="1200" dirty="0" smtClean="0">
                <a:solidFill>
                  <a:srgbClr val="5E5E5E"/>
                </a:solidFill>
                <a:latin typeface="Roboto"/>
                <a:ea typeface="Roboto"/>
                <a:cs typeface="Roboto"/>
                <a:sym typeface="Roboto"/>
              </a:rPr>
              <a:t> </a:t>
            </a:r>
            <a:r>
              <a:rPr lang="en-GB" sz="1200" dirty="0" smtClean="0">
                <a:solidFill>
                  <a:srgbClr val="5E5E5E"/>
                </a:solidFill>
                <a:latin typeface="Roboto"/>
                <a:ea typeface="Roboto"/>
                <a:cs typeface="Roboto"/>
                <a:sym typeface="Roboto"/>
              </a:rPr>
              <a:t>are</a:t>
            </a:r>
            <a:r>
              <a:rPr lang="en" sz="1200" dirty="0" smtClean="0">
                <a:solidFill>
                  <a:srgbClr val="5E5E5E"/>
                </a:solidFill>
                <a:latin typeface="Roboto"/>
                <a:ea typeface="Roboto"/>
                <a:cs typeface="Roboto"/>
                <a:sym typeface="Roboto"/>
              </a:rPr>
              <a:t> on the cusp of a </a:t>
            </a:r>
            <a:r>
              <a:rPr lang="en" sz="1200" b="1" i="1" dirty="0" smtClean="0">
                <a:solidFill>
                  <a:srgbClr val="5E5E5E"/>
                </a:solidFill>
                <a:latin typeface="Roboto"/>
                <a:ea typeface="Roboto"/>
                <a:cs typeface="Roboto"/>
                <a:sym typeface="Roboto"/>
              </a:rPr>
              <a:t>Mind Hacking Revolution</a:t>
            </a:r>
            <a:r>
              <a:rPr lang="en" sz="1200" dirty="0" smtClean="0">
                <a:solidFill>
                  <a:srgbClr val="5E5E5E"/>
                </a:solidFill>
                <a:latin typeface="Roboto"/>
                <a:ea typeface="Roboto"/>
                <a:cs typeface="Roboto"/>
                <a:sym typeface="Roboto"/>
              </a:rPr>
              <a:t>. One whereby many more normal human beings will be able </a:t>
            </a:r>
            <a:r>
              <a:rPr lang="en-GB" sz="1200" dirty="0" smtClean="0">
                <a:solidFill>
                  <a:srgbClr val="5E5E5E"/>
                </a:solidFill>
                <a:latin typeface="Roboto"/>
                <a:ea typeface="Roboto"/>
                <a:cs typeface="Roboto"/>
                <a:sym typeface="Roboto"/>
              </a:rPr>
              <a:t>to </a:t>
            </a:r>
            <a:r>
              <a:rPr lang="en-GB" sz="1200" b="1" dirty="0" smtClean="0">
                <a:solidFill>
                  <a:srgbClr val="5E5E5E"/>
                </a:solidFill>
                <a:latin typeface="Roboto"/>
                <a:ea typeface="Roboto"/>
                <a:cs typeface="Roboto"/>
                <a:sym typeface="Roboto"/>
              </a:rPr>
              <a:t>consciously and deliberately</a:t>
            </a:r>
            <a:r>
              <a:rPr lang="en-GB" sz="1200" dirty="0" smtClean="0">
                <a:solidFill>
                  <a:srgbClr val="5E5E5E"/>
                </a:solidFill>
                <a:latin typeface="Roboto"/>
                <a:ea typeface="Roboto"/>
                <a:cs typeface="Roboto"/>
                <a:sym typeface="Roboto"/>
              </a:rPr>
              <a:t> change</a:t>
            </a:r>
            <a:r>
              <a:rPr lang="en-GB" sz="1200" baseline="0" dirty="0" smtClean="0">
                <a:solidFill>
                  <a:srgbClr val="5E5E5E"/>
                </a:solidFill>
                <a:latin typeface="Roboto"/>
                <a:ea typeface="Roboto"/>
                <a:cs typeface="Roboto"/>
                <a:sym typeface="Roboto"/>
              </a:rPr>
              <a:t> the way they think for the better, </a:t>
            </a:r>
            <a:r>
              <a:rPr lang="en-GB" baseline="0" dirty="0" smtClean="0">
                <a:solidFill>
                  <a:schemeClr val="tx1"/>
                </a:solidFill>
                <a:latin typeface="Montserrat"/>
                <a:ea typeface="Montserrat"/>
                <a:cs typeface="Montserrat"/>
                <a:sym typeface="Montserrat"/>
              </a:rPr>
              <a:t>neuroscientist call this Self-Directed Neuroplasticity </a:t>
            </a:r>
            <a:r>
              <a:rPr lang="mr-IN" baseline="0" dirty="0" smtClean="0">
                <a:solidFill>
                  <a:schemeClr val="tx1"/>
                </a:solidFill>
                <a:latin typeface="Montserrat"/>
                <a:ea typeface="Montserrat"/>
                <a:cs typeface="Montserrat"/>
                <a:sym typeface="Montserrat"/>
              </a:rPr>
              <a:t>–</a:t>
            </a:r>
            <a:r>
              <a:rPr lang="en-GB" baseline="0" dirty="0" smtClean="0">
                <a:solidFill>
                  <a:schemeClr val="tx1"/>
                </a:solidFill>
                <a:latin typeface="Montserrat"/>
                <a:ea typeface="Montserrat"/>
                <a:cs typeface="Montserrat"/>
                <a:sym typeface="Montserrat"/>
              </a:rPr>
              <a:t> I call it MH!</a:t>
            </a:r>
            <a:endParaRPr lang="en-US" dirty="0" smtClean="0">
              <a:solidFill>
                <a:srgbClr val="626262"/>
              </a:solidFill>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5312de30e_0_26:notes"/>
          <p:cNvSpPr>
            <a:spLocks noGrp="1" noRot="1" noChangeAspect="1"/>
          </p:cNvSpPr>
          <p:nvPr>
            <p:ph type="sldImg" idx="2"/>
          </p:nvPr>
        </p:nvSpPr>
        <p:spPr>
          <a:xfrm>
            <a:off x="998538" y="728663"/>
            <a:ext cx="4860925" cy="3646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5312de30e_0_26:notes"/>
          <p:cNvSpPr txBox="1">
            <a:spLocks noGrp="1"/>
          </p:cNvSpPr>
          <p:nvPr>
            <p:ph type="body" idx="1"/>
          </p:nvPr>
        </p:nvSpPr>
        <p:spPr>
          <a:xfrm>
            <a:off x="685800" y="4618633"/>
            <a:ext cx="5486400" cy="43755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smtClean="0"/>
              <a:t>Lets first say what it’s not, The</a:t>
            </a:r>
            <a:r>
              <a:rPr lang="en-GB" sz="1100" baseline="0" dirty="0" smtClean="0"/>
              <a:t> term </a:t>
            </a:r>
            <a:r>
              <a:rPr lang="en" sz="1100" dirty="0" smtClean="0"/>
              <a:t>MH </a:t>
            </a:r>
            <a:r>
              <a:rPr lang="en-GB" sz="1100" dirty="0" smtClean="0"/>
              <a:t>may sound a little sinister to</a:t>
            </a:r>
            <a:r>
              <a:rPr lang="en-GB" sz="1100" baseline="0" dirty="0" smtClean="0"/>
              <a:t> some of you but it </a:t>
            </a:r>
            <a:r>
              <a:rPr lang="en" sz="1100" dirty="0" smtClean="0"/>
              <a:t>isn’t a </a:t>
            </a:r>
            <a:r>
              <a:rPr lang="en" sz="1100" dirty="0" smtClean="0"/>
              <a:t>technique</a:t>
            </a:r>
            <a:r>
              <a:rPr lang="en-GB" sz="1100" dirty="0" smtClean="0"/>
              <a:t>, gimmick, </a:t>
            </a:r>
            <a:r>
              <a:rPr lang="en" sz="1100" dirty="0" smtClean="0"/>
              <a:t>mind trick</a:t>
            </a:r>
            <a:r>
              <a:rPr lang="en-GB" sz="1100" dirty="0" smtClean="0"/>
              <a:t>,</a:t>
            </a:r>
            <a:r>
              <a:rPr lang="en" sz="1100" dirty="0" smtClean="0"/>
              <a:t> </a:t>
            </a:r>
            <a:r>
              <a:rPr lang="en-GB" sz="1100" dirty="0" smtClean="0"/>
              <a:t>brain-washing or mental manipulation</a:t>
            </a:r>
            <a:r>
              <a:rPr lang="en" sz="1100" dirty="0" smtClean="0"/>
              <a:t> but </a:t>
            </a:r>
            <a:r>
              <a:rPr lang="en" sz="1100" dirty="0" smtClean="0"/>
              <a:t>a disciplined way of being, a method that makes you much more conscious (awake, alert and aware) of what’s going on in and around you so that you can manage your brain more creatively and</a:t>
            </a:r>
            <a:r>
              <a:rPr lang="en" sz="1100" baseline="0" dirty="0" smtClean="0"/>
              <a:t> </a:t>
            </a:r>
            <a:r>
              <a:rPr lang="en" sz="1100" dirty="0" smtClean="0"/>
              <a:t>effectively</a:t>
            </a:r>
            <a:r>
              <a:rPr lang="en-GB" sz="1100" dirty="0" smtClean="0"/>
              <a:t>.</a:t>
            </a:r>
          </a:p>
          <a:p>
            <a:pPr marL="0" lvl="0" indent="0" algn="l" rtl="0">
              <a:spcBef>
                <a:spcPts val="0"/>
              </a:spcBef>
              <a:spcAft>
                <a:spcPts val="0"/>
              </a:spcAft>
              <a:buClr>
                <a:schemeClr val="dk1"/>
              </a:buClr>
              <a:buSzPts val="1100"/>
              <a:buFont typeface="Arial"/>
              <a:buNone/>
            </a:pPr>
            <a:r>
              <a:rPr lang="en-GB" sz="1100" dirty="0" smtClean="0">
                <a:solidFill>
                  <a:srgbClr val="5E5E5E"/>
                </a:solidFill>
                <a:latin typeface="+mj-lt"/>
                <a:ea typeface="Roboto"/>
                <a:cs typeface="Roboto"/>
                <a:sym typeface="Roboto"/>
              </a:rPr>
              <a:t>In</a:t>
            </a:r>
            <a:r>
              <a:rPr lang="en-GB" sz="1100" baseline="0" dirty="0" smtClean="0">
                <a:solidFill>
                  <a:srgbClr val="5E5E5E"/>
                </a:solidFill>
                <a:latin typeface="+mj-lt"/>
                <a:ea typeface="Roboto"/>
                <a:cs typeface="Roboto"/>
                <a:sym typeface="Roboto"/>
              </a:rPr>
              <a:t> the same way that</a:t>
            </a:r>
            <a:r>
              <a:rPr lang="en" sz="1100" dirty="0" smtClean="0">
                <a:solidFill>
                  <a:srgbClr val="5E5E5E"/>
                </a:solidFill>
                <a:latin typeface="+mj-lt"/>
                <a:ea typeface="Roboto"/>
                <a:cs typeface="Roboto"/>
                <a:sym typeface="Roboto"/>
              </a:rPr>
              <a:t> computer </a:t>
            </a:r>
            <a:r>
              <a:rPr lang="en" sz="1100" dirty="0">
                <a:solidFill>
                  <a:srgbClr val="5E5E5E"/>
                </a:solidFill>
                <a:latin typeface="+mj-lt"/>
                <a:ea typeface="Roboto"/>
                <a:cs typeface="Roboto"/>
                <a:sym typeface="Roboto"/>
              </a:rPr>
              <a:t>hacking </a:t>
            </a:r>
            <a:r>
              <a:rPr lang="en-GB" sz="1100" dirty="0" smtClean="0">
                <a:solidFill>
                  <a:srgbClr val="5E5E5E"/>
                </a:solidFill>
                <a:latin typeface="+mj-lt"/>
                <a:ea typeface="Roboto"/>
                <a:cs typeface="Roboto"/>
                <a:sym typeface="Roboto"/>
              </a:rPr>
              <a:t>geniuses</a:t>
            </a:r>
            <a:r>
              <a:rPr lang="en-GB" sz="1100" baseline="0" dirty="0" smtClean="0">
                <a:solidFill>
                  <a:srgbClr val="5E5E5E"/>
                </a:solidFill>
                <a:latin typeface="+mj-lt"/>
                <a:ea typeface="Roboto"/>
                <a:cs typeface="Roboto"/>
                <a:sym typeface="Roboto"/>
              </a:rPr>
              <a:t> are being employed by major corporates and govt orgs to infiltrate systems to test vulnerabilities, find, </a:t>
            </a:r>
            <a:r>
              <a:rPr lang="en-GB" sz="1100" baseline="0" dirty="0" smtClean="0">
                <a:solidFill>
                  <a:srgbClr val="5E5E5E"/>
                </a:solidFill>
                <a:latin typeface="+mj-lt"/>
                <a:ea typeface="Roboto"/>
                <a:cs typeface="Roboto"/>
                <a:sym typeface="Roboto"/>
              </a:rPr>
              <a:t>fix </a:t>
            </a:r>
            <a:r>
              <a:rPr lang="en-GB" sz="1100" baseline="0" dirty="0" smtClean="0">
                <a:solidFill>
                  <a:srgbClr val="5E5E5E"/>
                </a:solidFill>
                <a:latin typeface="+mj-lt"/>
                <a:ea typeface="Roboto"/>
                <a:cs typeface="Roboto"/>
                <a:sym typeface="Roboto"/>
              </a:rPr>
              <a:t>or remove bugs, improve software and applications to ensure the system runs at optimum levels, we can do the same with our brain.</a:t>
            </a:r>
          </a:p>
          <a:p>
            <a:pPr marL="0" lvl="0" indent="0" algn="l" rtl="0">
              <a:spcBef>
                <a:spcPts val="0"/>
              </a:spcBef>
              <a:spcAft>
                <a:spcPts val="0"/>
              </a:spcAft>
              <a:buClr>
                <a:schemeClr val="dk1"/>
              </a:buClr>
              <a:buSzPts val="1100"/>
              <a:buFont typeface="Arial"/>
              <a:buNone/>
            </a:pPr>
            <a:r>
              <a:rPr lang="en-GB" sz="1100" baseline="0" dirty="0" smtClean="0">
                <a:solidFill>
                  <a:srgbClr val="5E5E5E"/>
                </a:solidFill>
                <a:latin typeface="+mj-lt"/>
                <a:ea typeface="Roboto"/>
                <a:cs typeface="Roboto"/>
                <a:sym typeface="Roboto"/>
              </a:rPr>
              <a:t>Understanding that the brain is our computer and our mind is the operator, we can begin to take more conscious control rather than allowing the brain to run our lives and careers in autopilot.</a:t>
            </a:r>
          </a:p>
          <a:p>
            <a:pPr marL="0" lvl="0" indent="0" algn="l" rtl="0">
              <a:spcBef>
                <a:spcPts val="0"/>
              </a:spcBef>
              <a:spcAft>
                <a:spcPts val="0"/>
              </a:spcAft>
              <a:buClr>
                <a:schemeClr val="dk1"/>
              </a:buClr>
              <a:buSzPts val="1100"/>
              <a:buFont typeface="Arial"/>
              <a:buNone/>
            </a:pPr>
            <a:r>
              <a:rPr lang="en-GB" sz="1100" dirty="0" smtClean="0">
                <a:solidFill>
                  <a:srgbClr val="5E5E5E"/>
                </a:solidFill>
                <a:latin typeface="+mj-lt"/>
                <a:ea typeface="Roboto"/>
                <a:cs typeface="Roboto"/>
                <a:sym typeface="Roboto"/>
              </a:rPr>
              <a:t>Mind hacking is the</a:t>
            </a:r>
            <a:r>
              <a:rPr lang="en-GB" sz="1100" baseline="0" dirty="0" smtClean="0">
                <a:solidFill>
                  <a:srgbClr val="5E5E5E"/>
                </a:solidFill>
                <a:latin typeface="+mj-lt"/>
                <a:ea typeface="Roboto"/>
                <a:cs typeface="Roboto"/>
                <a:sym typeface="Roboto"/>
              </a:rPr>
              <a:t> most </a:t>
            </a:r>
            <a:r>
              <a:rPr lang="en-GB" sz="1100" dirty="0" smtClean="0">
                <a:solidFill>
                  <a:srgbClr val="5E5E5E"/>
                </a:solidFill>
                <a:latin typeface="+mj-lt"/>
                <a:ea typeface="Roboto"/>
                <a:cs typeface="Roboto"/>
                <a:sym typeface="Roboto"/>
              </a:rPr>
              <a:t>modern and effective form of mindfulness I’ve come across and</a:t>
            </a:r>
            <a:r>
              <a:rPr lang="en-GB" sz="1100" baseline="0" dirty="0" smtClean="0">
                <a:solidFill>
                  <a:srgbClr val="5E5E5E"/>
                </a:solidFill>
                <a:latin typeface="+mj-lt"/>
                <a:ea typeface="Roboto"/>
                <a:cs typeface="Roboto"/>
                <a:sym typeface="Roboto"/>
              </a:rPr>
              <a:t> </a:t>
            </a:r>
            <a:r>
              <a:rPr lang="en-GB" sz="1200" kern="1200" baseline="0" dirty="0" smtClean="0">
                <a:solidFill>
                  <a:srgbClr val="5E5E5E"/>
                </a:solidFill>
                <a:highlight>
                  <a:srgbClr val="FFFFFF"/>
                </a:highlight>
                <a:latin typeface="+mn-lt"/>
                <a:ea typeface="Roboto"/>
                <a:cs typeface="Roboto"/>
                <a:sym typeface="Roboto"/>
              </a:rPr>
              <a:t>a</a:t>
            </a:r>
            <a:r>
              <a:rPr lang="en-GB" sz="1200" kern="1200" dirty="0" smtClean="0">
                <a:solidFill>
                  <a:srgbClr val="5E5E5E"/>
                </a:solidFill>
                <a:highlight>
                  <a:srgbClr val="FFFFFF"/>
                </a:highlight>
                <a:latin typeface="+mn-lt"/>
                <a:ea typeface="Roboto"/>
                <a:cs typeface="Roboto"/>
                <a:sym typeface="Roboto"/>
              </a:rPr>
              <a:t> key tool in developing MH</a:t>
            </a:r>
            <a:r>
              <a:rPr lang="en-GB" sz="1200" kern="1200" baseline="0" dirty="0" smtClean="0">
                <a:solidFill>
                  <a:srgbClr val="5E5E5E"/>
                </a:solidFill>
                <a:highlight>
                  <a:srgbClr val="FFFFFF"/>
                </a:highlight>
                <a:latin typeface="+mn-lt"/>
                <a:ea typeface="Roboto"/>
                <a:cs typeface="Roboto"/>
                <a:sym typeface="Roboto"/>
              </a:rPr>
              <a:t> is the use of </a:t>
            </a:r>
            <a:r>
              <a:rPr lang="en" sz="1200" kern="1200" dirty="0" smtClean="0">
                <a:solidFill>
                  <a:srgbClr val="5E5E5E"/>
                </a:solidFill>
                <a:highlight>
                  <a:srgbClr val="FFFFFF"/>
                </a:highlight>
                <a:latin typeface="+mn-lt"/>
                <a:ea typeface="Roboto"/>
                <a:cs typeface="Roboto"/>
                <a:sym typeface="Roboto"/>
              </a:rPr>
              <a:t>Mind hacks </a:t>
            </a:r>
            <a:r>
              <a:rPr lang="en-GB" sz="1200" kern="1200" dirty="0" smtClean="0">
                <a:solidFill>
                  <a:srgbClr val="5E5E5E"/>
                </a:solidFill>
                <a:highlight>
                  <a:srgbClr val="FFFFFF"/>
                </a:highlight>
                <a:latin typeface="+mn-lt"/>
                <a:ea typeface="Roboto"/>
                <a:cs typeface="Roboto"/>
                <a:sym typeface="Roboto"/>
              </a:rPr>
              <a:t>(</a:t>
            </a:r>
            <a:r>
              <a:rPr lang="en-GB" sz="1200" kern="1200" baseline="0" dirty="0" smtClean="0">
                <a:solidFill>
                  <a:srgbClr val="5E5E5E"/>
                </a:solidFill>
                <a:highlight>
                  <a:srgbClr val="FFFFFF"/>
                </a:highlight>
                <a:latin typeface="+mn-lt"/>
                <a:ea typeface="Roboto"/>
                <a:cs typeface="Roboto"/>
                <a:sym typeface="Roboto"/>
              </a:rPr>
              <a:t>insights, stories, anecdotes or questions) </a:t>
            </a:r>
            <a:r>
              <a:rPr lang="en-GB" sz="1200" kern="1200" dirty="0" smtClean="0">
                <a:solidFill>
                  <a:srgbClr val="5E5E5E"/>
                </a:solidFill>
                <a:highlight>
                  <a:srgbClr val="FFFFFF"/>
                </a:highlight>
                <a:latin typeface="+mn-lt"/>
                <a:ea typeface="Roboto"/>
                <a:cs typeface="Roboto"/>
                <a:sym typeface="Roboto"/>
              </a:rPr>
              <a:t>to interrupt our</a:t>
            </a:r>
            <a:r>
              <a:rPr lang="en-GB" sz="1200" kern="1200" baseline="0" dirty="0" smtClean="0">
                <a:solidFill>
                  <a:srgbClr val="5E5E5E"/>
                </a:solidFill>
                <a:highlight>
                  <a:srgbClr val="FFFFFF"/>
                </a:highlight>
                <a:latin typeface="+mn-lt"/>
                <a:ea typeface="Roboto"/>
                <a:cs typeface="Roboto"/>
                <a:sym typeface="Roboto"/>
              </a:rPr>
              <a:t> current mode of thinking and open our minds to new ideas</a:t>
            </a:r>
            <a:r>
              <a:rPr lang="mr-IN" sz="1200" kern="1200" baseline="0" dirty="0" smtClean="0">
                <a:solidFill>
                  <a:srgbClr val="5E5E5E"/>
                </a:solidFill>
                <a:highlight>
                  <a:srgbClr val="FFFFFF"/>
                </a:highlight>
                <a:latin typeface="+mn-lt"/>
                <a:ea typeface="Roboto"/>
                <a:cs typeface="Roboto"/>
                <a:sym typeface="Roboto"/>
              </a:rPr>
              <a:t>…</a:t>
            </a:r>
            <a:r>
              <a:rPr lang="en-GB" sz="1200" kern="1200" baseline="0" dirty="0" smtClean="0">
                <a:solidFill>
                  <a:srgbClr val="5E5E5E"/>
                </a:solidFill>
                <a:highlight>
                  <a:srgbClr val="FFFFFF"/>
                </a:highlight>
                <a:latin typeface="+mn-lt"/>
                <a:ea typeface="Roboto"/>
                <a:cs typeface="Roboto"/>
                <a:sym typeface="Roboto"/>
              </a:rPr>
              <a:t> let me give you a simple example using the following illustration</a:t>
            </a:r>
            <a:endParaRPr lang="en-GB" sz="1200" kern="1200" dirty="0" smtClean="0">
              <a:solidFill>
                <a:srgbClr val="5E5E5E"/>
              </a:solidFill>
              <a:highlight>
                <a:srgbClr val="FFFFFF"/>
              </a:highlight>
              <a:latin typeface="+mn-lt"/>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54c8f7242_0_20:notes"/>
          <p:cNvSpPr>
            <a:spLocks noGrp="1" noRot="1" noChangeAspect="1"/>
          </p:cNvSpPr>
          <p:nvPr>
            <p:ph type="sldImg" idx="2"/>
          </p:nvPr>
        </p:nvSpPr>
        <p:spPr>
          <a:xfrm>
            <a:off x="998538" y="728663"/>
            <a:ext cx="4860925" cy="36464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54c8f7242_0_20:notes"/>
          <p:cNvSpPr txBox="1">
            <a:spLocks noGrp="1"/>
          </p:cNvSpPr>
          <p:nvPr>
            <p:ph type="body" idx="1"/>
          </p:nvPr>
        </p:nvSpPr>
        <p:spPr>
          <a:xfrm>
            <a:off x="685800" y="4618633"/>
            <a:ext cx="5486400" cy="4375547"/>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GB" dirty="0" smtClean="0"/>
              <a:t>Show of hands </a:t>
            </a:r>
            <a:r>
              <a:rPr lang="mr-IN" dirty="0" smtClean="0"/>
              <a:t>–</a:t>
            </a:r>
            <a:r>
              <a:rPr lang="en-GB" dirty="0" smtClean="0"/>
              <a:t> how many here think outside the box?</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GB" dirty="0" smtClean="0"/>
          </a:p>
          <a:p>
            <a:pPr marL="0" marR="0" lvl="0" indent="0" algn="l" defTabSz="914400" rtl="0" eaLnBrk="0" fontAlgn="base" latinLnBrk="0" hangingPunct="0">
              <a:lnSpc>
                <a:spcPct val="100000"/>
              </a:lnSpc>
              <a:spcBef>
                <a:spcPts val="0"/>
              </a:spcBef>
              <a:spcAft>
                <a:spcPts val="0"/>
              </a:spcAft>
              <a:buClrTx/>
              <a:buSzTx/>
              <a:buFontTx/>
              <a:buNone/>
              <a:tabLst/>
              <a:defRPr/>
            </a:pPr>
            <a:r>
              <a:rPr lang="en-GB" dirty="0" smtClean="0"/>
              <a:t>Thinks Outside The Box - Businesses,</a:t>
            </a:r>
            <a:r>
              <a:rPr lang="en-GB" baseline="0" dirty="0" smtClean="0"/>
              <a:t> bosses, managers spend inordinate amounts of time</a:t>
            </a:r>
            <a:r>
              <a:rPr lang="mr-IN" baseline="0" dirty="0" smtClean="0"/>
              <a:t>…</a:t>
            </a:r>
            <a:r>
              <a:rPr lang="en-GB" baseline="0" dirty="0" smtClean="0"/>
              <a:t>. Conditioned, programed, conventional </a:t>
            </a:r>
            <a:r>
              <a:rPr lang="en-GB" baseline="0" dirty="0" smtClean="0"/>
              <a:t>ways that achieve conventional (average ) results</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GB" dirty="0" smtClean="0"/>
          </a:p>
          <a:p>
            <a:pPr marL="0" lvl="0" indent="0" algn="l" rtl="0">
              <a:spcBef>
                <a:spcPts val="0"/>
              </a:spcBef>
              <a:spcAft>
                <a:spcPts val="0"/>
              </a:spcAft>
              <a:buNone/>
            </a:pPr>
            <a:r>
              <a:rPr lang="en-GB" dirty="0" smtClean="0"/>
              <a:t>Explain 16-30 </a:t>
            </a:r>
            <a:r>
              <a:rPr lang="en-GB" dirty="0" smtClean="0"/>
              <a:t>and</a:t>
            </a:r>
            <a:r>
              <a:rPr lang="en-GB" baseline="0" dirty="0" smtClean="0"/>
              <a:t> </a:t>
            </a:r>
            <a:r>
              <a:rPr lang="en-GB" dirty="0" smtClean="0"/>
              <a:t>IT </a:t>
            </a:r>
            <a:r>
              <a:rPr lang="en-GB" dirty="0" smtClean="0"/>
              <a:t>Director</a:t>
            </a:r>
            <a:r>
              <a:rPr lang="en-GB" baseline="0" dirty="0" smtClean="0"/>
              <a:t> of Global Hospitality Group </a:t>
            </a:r>
            <a:r>
              <a:rPr lang="en-GB" baseline="0" dirty="0" smtClean="0"/>
              <a:t>example, i.e. said </a:t>
            </a:r>
            <a:r>
              <a:rPr lang="en-GB" baseline="0" dirty="0" smtClean="0"/>
              <a:t>this turned his lights on and made him and his team refocus and build </a:t>
            </a:r>
            <a:r>
              <a:rPr lang="en-GB" baseline="0" dirty="0" smtClean="0"/>
              <a:t>on </a:t>
            </a:r>
            <a:r>
              <a:rPr lang="en-GB" baseline="0" dirty="0" smtClean="0"/>
              <a:t>strengths rather than diluting their power by looking externally for </a:t>
            </a:r>
            <a:r>
              <a:rPr lang="en-GB" baseline="0" dirty="0" smtClean="0"/>
              <a:t>solutions (thinking outside the box all the time)</a:t>
            </a:r>
            <a:endParaRPr lang="en-GB" dirty="0" smtClean="0"/>
          </a:p>
          <a:p>
            <a:pPr marL="0" lvl="0" indent="0" algn="l" rtl="0">
              <a:spcBef>
                <a:spcPts val="0"/>
              </a:spcBef>
              <a:spcAft>
                <a:spcPts val="0"/>
              </a:spcAft>
              <a:buNone/>
            </a:pPr>
            <a:endParaRPr lang="en-GB" dirty="0" smtClean="0"/>
          </a:p>
          <a:p>
            <a:pPr marL="0" lvl="0" indent="0" algn="l" rtl="0">
              <a:spcBef>
                <a:spcPts val="0"/>
              </a:spcBef>
              <a:spcAft>
                <a:spcPts val="0"/>
              </a:spcAft>
              <a:buNone/>
            </a:pPr>
            <a:r>
              <a:rPr lang="en" dirty="0" smtClean="0"/>
              <a: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None/>
            </a:pPr>
            <a:r>
              <a:rPr lang="en-GB" dirty="0" smtClean="0"/>
              <a:t>Explanation of change program using 2 mind</a:t>
            </a:r>
            <a:r>
              <a:rPr lang="en-GB" baseline="0" dirty="0" smtClean="0"/>
              <a:t> hacks compared to usual focus on Pareto’s 80-20 Rule</a:t>
            </a:r>
            <a:endParaRPr lang="en-GB" dirty="0" smtClean="0"/>
          </a:p>
        </p:txBody>
      </p:sp>
      <p:sp>
        <p:nvSpPr>
          <p:cNvPr id="4" name="Slide Number Placeholder 3"/>
          <p:cNvSpPr>
            <a:spLocks noGrp="1"/>
          </p:cNvSpPr>
          <p:nvPr>
            <p:ph type="sldNum" sz="quarter" idx="10"/>
          </p:nvPr>
        </p:nvSpPr>
        <p:spPr/>
        <p:txBody>
          <a:bodyPr/>
          <a:lstStyle/>
          <a:p>
            <a:pPr>
              <a:defRPr/>
            </a:pPr>
            <a:fld id="{CB66B3D6-384D-48FE-A56A-1286C11BB023}"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So if we want to change our thinking habits we have to recognise there are 4 Key Ways to re-program our brains</a:t>
            </a:r>
            <a:r>
              <a:rPr lang="mr-IN" baseline="0" dirty="0" smtClean="0"/>
              <a:t>…</a:t>
            </a:r>
            <a:endParaRPr lang="en-GB" baseline="0" dirty="0" smtClean="0"/>
          </a:p>
          <a:p>
            <a:endParaRPr lang="en-GB"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baseline="0" dirty="0" smtClean="0"/>
              <a:t>RP preferred route </a:t>
            </a:r>
            <a:r>
              <a:rPr lang="mr-IN" baseline="0" dirty="0" smtClean="0"/>
              <a:t>–</a:t>
            </a:r>
            <a:r>
              <a:rPr lang="en-GB" baseline="0" dirty="0" smtClean="0"/>
              <a:t> Boxing 19 yrs, 4 Finals, females and money in business - so studied Management greats, how and why of benefit re: stimulation. Crucially, educating yourself </a:t>
            </a:r>
            <a:r>
              <a:rPr lang="en-GB" baseline="0" dirty="0" smtClean="0"/>
              <a:t>in </a:t>
            </a:r>
            <a:r>
              <a:rPr lang="en-GB" baseline="0" dirty="0" smtClean="0"/>
              <a:t>the key areas of the brain responsible for your conditioning and how to reprogram your brain, will open your mind to how to realise more of your own potential and also that of your teams!!! </a:t>
            </a:r>
          </a:p>
          <a:p>
            <a:pPr marL="0" indent="0">
              <a:buNone/>
            </a:pPr>
            <a:endParaRPr lang="en-GB" baseline="0" dirty="0" smtClean="0"/>
          </a:p>
          <a:p>
            <a:r>
              <a:rPr lang="en-US" dirty="0" smtClean="0"/>
              <a:t>The right kind of education not only stimulates</a:t>
            </a:r>
            <a:r>
              <a:rPr lang="en-US" baseline="0" dirty="0" smtClean="0"/>
              <a:t> new ideas but also new ways of looking at existing ideas, e.g. </a:t>
            </a:r>
            <a:r>
              <a:rPr lang="en-US" dirty="0" smtClean="0"/>
              <a:t>Steve</a:t>
            </a:r>
            <a:r>
              <a:rPr lang="en-US" baseline="0" dirty="0" smtClean="0"/>
              <a:t> Jobs was famously quoted as saying “We’ve always been shameless about stealing great ideas” and adapting them to become something more brilliant and useful and Bruce Lee summed it up well in his approach to mastering martial arts!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Use education to stimulate PI &amp; MH and then repeat to re-program. Any manager not investing in themselves </a:t>
            </a:r>
            <a:r>
              <a:rPr lang="en-GB" baseline="0" dirty="0" smtClean="0"/>
              <a:t>will </a:t>
            </a:r>
            <a:r>
              <a:rPr lang="en-GB" baseline="0" dirty="0" smtClean="0"/>
              <a:t>never realise their potential or that of their teams or in fact, business!!! </a:t>
            </a:r>
          </a:p>
        </p:txBody>
      </p:sp>
      <p:sp>
        <p:nvSpPr>
          <p:cNvPr id="4" name="Slide Number Placeholder 3"/>
          <p:cNvSpPr>
            <a:spLocks noGrp="1"/>
          </p:cNvSpPr>
          <p:nvPr>
            <p:ph type="sldNum" sz="quarter" idx="5"/>
          </p:nvPr>
        </p:nvSpPr>
        <p:spPr/>
        <p:txBody>
          <a:bodyPr/>
          <a:lstStyle/>
          <a:p>
            <a:pPr>
              <a:defRPr/>
            </a:pPr>
            <a:fld id="{080EA15E-95C8-4156-B329-17B428FFEB42}" type="slidenum">
              <a:rPr lang="en-GB" smtClean="0"/>
              <a:pPr>
                <a:defRPr/>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200">
                <a:solidFill>
                  <a:srgbClr val="7030A0"/>
                </a:solidFill>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a:xfrm>
            <a:off x="3227388" y="6278563"/>
            <a:ext cx="2895600" cy="365125"/>
          </a:xfr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15100" y="6240463"/>
            <a:ext cx="2133600" cy="365125"/>
          </a:xfrm>
        </p:spPr>
        <p:txBody>
          <a:bodyPr/>
          <a:lstStyle>
            <a:lvl1pPr algn="r">
              <a:defRPr/>
            </a:lvl1pPr>
          </a:lstStyle>
          <a:p>
            <a:pPr>
              <a:defRPr/>
            </a:pPr>
            <a:fld id="{6CF2A4BC-886A-4715-88C3-C19DDD1F9425}"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defRPr>
            </a:lvl1p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DC3A914-D618-4209-95F2-CBFA0FAB4313}"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32A8E7B-5C1F-4A0E-B311-8F0A218E9DB8}"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2839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rgbClr val="7030A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a:xfrm>
            <a:off x="3311525" y="6278563"/>
            <a:ext cx="2895600" cy="365125"/>
          </a:xfr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591300" y="6265863"/>
            <a:ext cx="2133600" cy="365125"/>
          </a:xfrm>
        </p:spPr>
        <p:txBody>
          <a:bodyPr/>
          <a:lstStyle>
            <a:lvl1pPr algn="r">
              <a:defRPr/>
            </a:lvl1pPr>
          </a:lstStyle>
          <a:p>
            <a:pPr>
              <a:defRPr/>
            </a:pPr>
            <a:fld id="{98BD7673-0EA6-4CB0-89E6-FF21D4FD4692}"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solidFill>
                  <a:srgbClr val="7030A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a:xfrm>
            <a:off x="3092450" y="6253163"/>
            <a:ext cx="2895600" cy="365125"/>
          </a:xfr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6437313" y="6227763"/>
            <a:ext cx="2133600" cy="365125"/>
          </a:xfrm>
        </p:spPr>
        <p:txBody>
          <a:bodyPr/>
          <a:lstStyle>
            <a:lvl1pPr algn="ctr">
              <a:defRPr/>
            </a:lvl1pPr>
          </a:lstStyle>
          <a:p>
            <a:pPr>
              <a:defRPr/>
            </a:pPr>
            <a:fld id="{7472586A-F4F8-4F34-BC80-69B75B0015D1}"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rgbClr val="7030A0"/>
                </a:solidFill>
              </a:defRPr>
            </a:lvl1p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8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a:xfrm>
            <a:off x="3330575" y="6291263"/>
            <a:ext cx="2895600" cy="365125"/>
          </a:xfrm>
        </p:spPr>
        <p:txBody>
          <a:bodyPr/>
          <a:lstStyle>
            <a:lvl1pPr>
              <a:defRPr/>
            </a:lvl1pPr>
          </a:lstStyle>
          <a:p>
            <a:pPr>
              <a:defRPr/>
            </a:pPr>
            <a:endParaRPr lang="en-GB" dirty="0"/>
          </a:p>
        </p:txBody>
      </p:sp>
      <p:sp>
        <p:nvSpPr>
          <p:cNvPr id="7" name="Slide Number Placeholder 5"/>
          <p:cNvSpPr>
            <a:spLocks noGrp="1"/>
          </p:cNvSpPr>
          <p:nvPr>
            <p:ph type="sldNum" sz="quarter" idx="12"/>
          </p:nvPr>
        </p:nvSpPr>
        <p:spPr>
          <a:xfrm>
            <a:off x="6475413" y="6253163"/>
            <a:ext cx="2133600" cy="365125"/>
          </a:xfrm>
        </p:spPr>
        <p:txBody>
          <a:bodyPr/>
          <a:lstStyle>
            <a:lvl1pPr algn="ctr">
              <a:defRPr/>
            </a:lvl1pPr>
          </a:lstStyle>
          <a:p>
            <a:pPr>
              <a:defRPr/>
            </a:pPr>
            <a:fld id="{AA23581B-602A-442A-BEF0-46C4911A8727}"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rgbClr val="7030A0"/>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a:xfrm>
            <a:off x="3252788" y="6265863"/>
            <a:ext cx="2895600" cy="365125"/>
          </a:xfrm>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C2F1E6A6-1A1B-48D1-8D70-219696AFCB29}"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defRPr>
            </a:lvl1p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793D6A62-DAEC-4085-AAD9-CEC51B6ED944}"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4707427F-42F5-46E8-B857-6F4B01D56E55}"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E0F53C95-9B9B-45B4-B540-FD73E373D744}"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44BA864-1824-4639-B113-A4F0393AADDA}"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BDF9F0-24C8-4802-9439-C98588E0D794}"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9" r:id="rId6"/>
    <p:sldLayoutId id="2147483658" r:id="rId7"/>
    <p:sldLayoutId id="2147483657" r:id="rId8"/>
    <p:sldLayoutId id="2147483656" r:id="rId9"/>
    <p:sldLayoutId id="2147483655" r:id="rId10"/>
    <p:sldLayoutId id="2147483654" r:id="rId11"/>
    <p:sldLayoutId id="2147483665" r:id="rId12"/>
  </p:sldLayoutIdLst>
  <p:hf hdr="0" ftr="0" dt="0"/>
  <p:txStyles>
    <p:titleStyle>
      <a:lvl1pPr algn="ctr" rtl="0" eaLnBrk="0" fontAlgn="base" hangingPunct="0">
        <a:spcBef>
          <a:spcPct val="0"/>
        </a:spcBef>
        <a:spcAft>
          <a:spcPct val="0"/>
        </a:spcAft>
        <a:defRPr sz="2800" kern="1200">
          <a:solidFill>
            <a:srgbClr val="7030A0"/>
          </a:solidFill>
          <a:latin typeface="+mj-lt"/>
          <a:ea typeface="+mj-ea"/>
          <a:cs typeface="+mj-cs"/>
        </a:defRPr>
      </a:lvl1pPr>
      <a:lvl2pPr algn="ctr" rtl="0" eaLnBrk="0" fontAlgn="base" hangingPunct="0">
        <a:spcBef>
          <a:spcPct val="0"/>
        </a:spcBef>
        <a:spcAft>
          <a:spcPct val="0"/>
        </a:spcAft>
        <a:defRPr sz="2800">
          <a:solidFill>
            <a:srgbClr val="7030A0"/>
          </a:solidFill>
          <a:latin typeface="Calibri" pitchFamily="34" charset="0"/>
        </a:defRPr>
      </a:lvl2pPr>
      <a:lvl3pPr algn="ctr" rtl="0" eaLnBrk="0" fontAlgn="base" hangingPunct="0">
        <a:spcBef>
          <a:spcPct val="0"/>
        </a:spcBef>
        <a:spcAft>
          <a:spcPct val="0"/>
        </a:spcAft>
        <a:defRPr sz="2800">
          <a:solidFill>
            <a:srgbClr val="7030A0"/>
          </a:solidFill>
          <a:latin typeface="Calibri" pitchFamily="34" charset="0"/>
        </a:defRPr>
      </a:lvl3pPr>
      <a:lvl4pPr algn="ctr" rtl="0" eaLnBrk="0" fontAlgn="base" hangingPunct="0">
        <a:spcBef>
          <a:spcPct val="0"/>
        </a:spcBef>
        <a:spcAft>
          <a:spcPct val="0"/>
        </a:spcAft>
        <a:defRPr sz="2800">
          <a:solidFill>
            <a:srgbClr val="7030A0"/>
          </a:solidFill>
          <a:latin typeface="Calibri" pitchFamily="34" charset="0"/>
        </a:defRPr>
      </a:lvl4pPr>
      <a:lvl5pPr algn="ctr" rtl="0" eaLnBrk="0" fontAlgn="base" hangingPunct="0">
        <a:spcBef>
          <a:spcPct val="0"/>
        </a:spcBef>
        <a:spcAft>
          <a:spcPct val="0"/>
        </a:spcAft>
        <a:defRPr sz="2800">
          <a:solidFill>
            <a:srgbClr val="7030A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www.reecepye.com" TargetMode="External"/><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mailto:reecepye@reecepye.com" TargetMode="External"/><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702101258\Local Settings\Temporary Internet Files\Content.IE5\XML1SXSR\MP900431224[1].jpg"/>
          <p:cNvPicPr>
            <a:picLocks noChangeAspect="1" noChangeArrowheads="1"/>
          </p:cNvPicPr>
          <p:nvPr/>
        </p:nvPicPr>
        <p:blipFill>
          <a:blip r:embed="rId3" cstate="print"/>
          <a:srcRect/>
          <a:stretch>
            <a:fillRect/>
          </a:stretch>
        </p:blipFill>
        <p:spPr bwMode="auto">
          <a:xfrm>
            <a:off x="0" y="215"/>
            <a:ext cx="9144000" cy="6857785"/>
          </a:xfrm>
          <a:prstGeom prst="rect">
            <a:avLst/>
          </a:prstGeom>
          <a:noFill/>
        </p:spPr>
      </p:pic>
      <p:sp>
        <p:nvSpPr>
          <p:cNvPr id="7" name="Slide Number Placeholder 6"/>
          <p:cNvSpPr>
            <a:spLocks noGrp="1"/>
          </p:cNvSpPr>
          <p:nvPr>
            <p:ph type="sldNum" sz="quarter" idx="12"/>
          </p:nvPr>
        </p:nvSpPr>
        <p:spPr/>
        <p:txBody>
          <a:bodyPr/>
          <a:lstStyle/>
          <a:p>
            <a:pPr>
              <a:defRPr/>
            </a:pPr>
            <a:fld id="{3F051966-AE85-4D6F-B012-E9C907C02972}" type="slidenum">
              <a:rPr lang="en-GB" smtClean="0"/>
              <a:pPr>
                <a:defRPr/>
              </a:pPr>
              <a:t>1</a:t>
            </a:fld>
            <a:endParaRPr lang="en-GB" dirty="0"/>
          </a:p>
        </p:txBody>
      </p:sp>
      <p:sp>
        <p:nvSpPr>
          <p:cNvPr id="8" name="Title 7"/>
          <p:cNvSpPr>
            <a:spLocks noGrp="1"/>
          </p:cNvSpPr>
          <p:nvPr>
            <p:ph type="ctrTitle"/>
          </p:nvPr>
        </p:nvSpPr>
        <p:spPr>
          <a:xfrm>
            <a:off x="3290951" y="4577684"/>
            <a:ext cx="2410319" cy="1993565"/>
          </a:xfrm>
        </p:spPr>
        <p:txBody>
          <a:bodyPr/>
          <a:lstStyle/>
          <a:p>
            <a:r>
              <a:rPr lang="en-GB" sz="16600" dirty="0" smtClean="0"/>
              <a:t>AI</a:t>
            </a:r>
            <a:endParaRPr lang="en-GB" sz="16600" dirty="0"/>
          </a:p>
        </p:txBody>
      </p:sp>
      <p:sp>
        <p:nvSpPr>
          <p:cNvPr id="10" name="Rectangle 9"/>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spTree>
    <p:extLst>
      <p:ext uri="{BB962C8B-B14F-4D97-AF65-F5344CB8AC3E}">
        <p14:creationId xmlns:p14="http://schemas.microsoft.com/office/powerpoint/2010/main" val="19921477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7"/>
          <p:cNvPicPr>
            <a:picLocks noChangeAspect="1" noChangeArrowheads="1"/>
          </p:cNvPicPr>
          <p:nvPr/>
        </p:nvPicPr>
        <p:blipFill>
          <a:blip r:embed="rId3"/>
          <a:srcRect/>
          <a:stretch>
            <a:fillRect/>
          </a:stretch>
        </p:blipFill>
        <p:spPr bwMode="auto">
          <a:xfrm>
            <a:off x="1106713" y="1178716"/>
            <a:ext cx="7046687" cy="5285015"/>
          </a:xfrm>
          <a:prstGeom prst="rect">
            <a:avLst/>
          </a:prstGeom>
          <a:noFill/>
          <a:ln w="9525">
            <a:noFill/>
            <a:miter lim="800000"/>
            <a:headEnd/>
            <a:tailEnd/>
          </a:ln>
        </p:spPr>
      </p:pic>
      <p:sp>
        <p:nvSpPr>
          <p:cNvPr id="6" name="Slide Number Placeholder 5"/>
          <p:cNvSpPr txBox="1">
            <a:spLocks noGrp="1"/>
          </p:cNvSpPr>
          <p:nvPr/>
        </p:nvSpPr>
        <p:spPr>
          <a:xfrm>
            <a:off x="6591300" y="6265863"/>
            <a:ext cx="2133600" cy="365125"/>
          </a:xfrm>
          <a:prstGeom prst="rect">
            <a:avLst/>
          </a:prstGeom>
          <a:noFill/>
        </p:spPr>
        <p:txBody>
          <a:bodyPr anchor="ctr"/>
          <a:lstStyle/>
          <a:p>
            <a:pPr algn="r" fontAlgn="auto">
              <a:spcBef>
                <a:spcPts val="0"/>
              </a:spcBef>
              <a:spcAft>
                <a:spcPts val="0"/>
              </a:spcAft>
              <a:defRPr/>
            </a:pPr>
            <a:fld id="{DA7CC889-CE45-495B-9E2A-49F2A1BA0F65}" type="slidenum">
              <a:rPr lang="en-GB" sz="1200">
                <a:solidFill>
                  <a:schemeClr val="tx1">
                    <a:tint val="75000"/>
                  </a:schemeClr>
                </a:solidFill>
                <a:latin typeface="+mn-lt"/>
                <a:cs typeface="+mn-cs"/>
              </a:rPr>
              <a:pPr algn="r" fontAlgn="auto">
                <a:spcBef>
                  <a:spcPts val="0"/>
                </a:spcBef>
                <a:spcAft>
                  <a:spcPts val="0"/>
                </a:spcAft>
                <a:defRPr/>
              </a:pPr>
              <a:t>10</a:t>
            </a:fld>
            <a:endParaRPr lang="en-GB" sz="1200" dirty="0">
              <a:solidFill>
                <a:schemeClr val="tx1">
                  <a:tint val="75000"/>
                </a:schemeClr>
              </a:solidFill>
              <a:latin typeface="+mn-lt"/>
              <a:cs typeface="+mn-cs"/>
            </a:endParaRPr>
          </a:p>
        </p:txBody>
      </p:sp>
      <p:sp>
        <p:nvSpPr>
          <p:cNvPr id="7" name="Google Shape;163;p31"/>
          <p:cNvSpPr txBox="1">
            <a:spLocks/>
          </p:cNvSpPr>
          <p:nvPr/>
        </p:nvSpPr>
        <p:spPr bwMode="auto">
          <a:xfrm>
            <a:off x="311700" y="349775"/>
            <a:ext cx="8520600" cy="572700"/>
          </a:xfrm>
          <a:prstGeom prst="rect">
            <a:avLst/>
          </a:prstGeom>
          <a:noFill/>
          <a:ln w="9525">
            <a:noFill/>
            <a:miter lim="800000"/>
            <a:headEnd/>
            <a:tailEnd/>
          </a:ln>
        </p:spPr>
        <p:txBody>
          <a:bodyPr spcFirstLastPara="1" vert="horz" wrap="square" lIns="91425" tIns="91425" rIns="91425" bIns="91425" numCol="1" anchor="t" anchorCtr="0" compatLnSpc="1">
            <a:prstTxWarp prst="textNoShape">
              <a:avLst/>
            </a:prstTxWarp>
            <a:noAutofit/>
          </a:bodyPr>
          <a:lstStyle>
            <a:lvl1pPr algn="ctr" rtl="0" eaLnBrk="0" fontAlgn="base" hangingPunct="0">
              <a:spcBef>
                <a:spcPct val="0"/>
              </a:spcBef>
              <a:spcAft>
                <a:spcPct val="0"/>
              </a:spcAft>
              <a:defRPr sz="2800" kern="1200">
                <a:solidFill>
                  <a:srgbClr val="7030A0"/>
                </a:solidFill>
                <a:latin typeface="+mj-lt"/>
                <a:ea typeface="+mj-ea"/>
                <a:cs typeface="+mj-cs"/>
              </a:defRPr>
            </a:lvl1pPr>
            <a:lvl2pPr algn="ctr" rtl="0" eaLnBrk="0" fontAlgn="base" hangingPunct="0">
              <a:spcBef>
                <a:spcPct val="0"/>
              </a:spcBef>
              <a:spcAft>
                <a:spcPct val="0"/>
              </a:spcAft>
              <a:defRPr sz="2800">
                <a:solidFill>
                  <a:srgbClr val="7030A0"/>
                </a:solidFill>
                <a:latin typeface="Calibri" pitchFamily="34" charset="0"/>
              </a:defRPr>
            </a:lvl2pPr>
            <a:lvl3pPr algn="ctr" rtl="0" eaLnBrk="0" fontAlgn="base" hangingPunct="0">
              <a:spcBef>
                <a:spcPct val="0"/>
              </a:spcBef>
              <a:spcAft>
                <a:spcPct val="0"/>
              </a:spcAft>
              <a:defRPr sz="2800">
                <a:solidFill>
                  <a:srgbClr val="7030A0"/>
                </a:solidFill>
                <a:latin typeface="Calibri" pitchFamily="34" charset="0"/>
              </a:defRPr>
            </a:lvl3pPr>
            <a:lvl4pPr algn="ctr" rtl="0" eaLnBrk="0" fontAlgn="base" hangingPunct="0">
              <a:spcBef>
                <a:spcPct val="0"/>
              </a:spcBef>
              <a:spcAft>
                <a:spcPct val="0"/>
              </a:spcAft>
              <a:defRPr sz="2800">
                <a:solidFill>
                  <a:srgbClr val="7030A0"/>
                </a:solidFill>
                <a:latin typeface="Calibri" pitchFamily="34" charset="0"/>
              </a:defRPr>
            </a:lvl4pPr>
            <a:lvl5pPr algn="ctr" rtl="0" eaLnBrk="0" fontAlgn="base" hangingPunct="0">
              <a:spcBef>
                <a:spcPct val="0"/>
              </a:spcBef>
              <a:spcAft>
                <a:spcPct val="0"/>
              </a:spcAft>
              <a:defRPr sz="2800">
                <a:solidFill>
                  <a:srgbClr val="7030A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Bef>
                <a:spcPts val="0"/>
              </a:spcBef>
              <a:spcAft>
                <a:spcPts val="0"/>
              </a:spcAft>
            </a:pPr>
            <a:r>
              <a:rPr lang="en" sz="3000" dirty="0" smtClean="0"/>
              <a:t>One Of The Biggest Obstacles In Our Way?</a:t>
            </a:r>
            <a:endParaRPr lang="en" sz="3000" dirty="0"/>
          </a:p>
        </p:txBody>
      </p:sp>
      <p:pic>
        <p:nvPicPr>
          <p:cNvPr id="8" name="Picture 7" descr="400dpi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9" name="Rectangle 8"/>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sp>
        <p:nvSpPr>
          <p:cNvPr id="2" name="Slide Number Placeholder 1"/>
          <p:cNvSpPr>
            <a:spLocks noGrp="1"/>
          </p:cNvSpPr>
          <p:nvPr>
            <p:ph type="sldNum" sz="quarter" idx="12"/>
          </p:nvPr>
        </p:nvSpPr>
        <p:spPr/>
        <p:txBody>
          <a:bodyPr/>
          <a:lstStyle/>
          <a:p>
            <a:pPr>
              <a:defRPr/>
            </a:pPr>
            <a:fld id="{98BD7673-0EA6-4CB0-89E6-FF21D4FD4692}" type="slidenum">
              <a:rPr lang="en-GB" smtClean="0"/>
              <a:pPr>
                <a:defRPr/>
              </a:pPr>
              <a:t>10</a:t>
            </a:fld>
            <a:endParaRPr lang="en-GB" dirty="0"/>
          </a:p>
        </p:txBody>
      </p:sp>
    </p:spTree>
    <p:extLst>
      <p:ext uri="{BB962C8B-B14F-4D97-AF65-F5344CB8AC3E}">
        <p14:creationId xmlns:p14="http://schemas.microsoft.com/office/powerpoint/2010/main" val="125990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591300" y="6265863"/>
            <a:ext cx="2133600" cy="365125"/>
          </a:xfrm>
          <a:prstGeom prst="rect">
            <a:avLst/>
          </a:prstGeom>
          <a:noFill/>
        </p:spPr>
        <p:txBody>
          <a:bodyPr anchor="ctr"/>
          <a:lstStyle/>
          <a:p>
            <a:pPr algn="r" fontAlgn="auto">
              <a:spcBef>
                <a:spcPts val="0"/>
              </a:spcBef>
              <a:spcAft>
                <a:spcPts val="0"/>
              </a:spcAft>
              <a:defRPr/>
            </a:pPr>
            <a:fld id="{DA7CC889-CE45-495B-9E2A-49F2A1BA0F65}" type="slidenum">
              <a:rPr lang="en-GB" sz="1200">
                <a:solidFill>
                  <a:schemeClr val="tx1">
                    <a:tint val="75000"/>
                  </a:schemeClr>
                </a:solidFill>
                <a:latin typeface="+mn-lt"/>
                <a:cs typeface="+mn-cs"/>
              </a:rPr>
              <a:pPr algn="r" fontAlgn="auto">
                <a:spcBef>
                  <a:spcPts val="0"/>
                </a:spcBef>
                <a:spcAft>
                  <a:spcPts val="0"/>
                </a:spcAft>
                <a:defRPr/>
              </a:pPr>
              <a:t>11</a:t>
            </a:fld>
            <a:endParaRPr lang="en-GB" sz="1200" dirty="0">
              <a:solidFill>
                <a:schemeClr val="tx1">
                  <a:tint val="75000"/>
                </a:schemeClr>
              </a:solidFill>
              <a:latin typeface="+mn-lt"/>
              <a:cs typeface="+mn-cs"/>
            </a:endParaRPr>
          </a:p>
        </p:txBody>
      </p:sp>
      <p:sp>
        <p:nvSpPr>
          <p:cNvPr id="7" name="Google Shape;163;p31"/>
          <p:cNvSpPr txBox="1">
            <a:spLocks/>
          </p:cNvSpPr>
          <p:nvPr/>
        </p:nvSpPr>
        <p:spPr bwMode="auto">
          <a:xfrm>
            <a:off x="311700" y="331632"/>
            <a:ext cx="8520600" cy="865796"/>
          </a:xfrm>
          <a:prstGeom prst="rect">
            <a:avLst/>
          </a:prstGeom>
          <a:noFill/>
          <a:ln w="9525">
            <a:noFill/>
            <a:miter lim="800000"/>
            <a:headEnd/>
            <a:tailEnd/>
          </a:ln>
        </p:spPr>
        <p:txBody>
          <a:bodyPr spcFirstLastPara="1" vert="horz" wrap="square" lIns="91425" tIns="91425" rIns="91425" bIns="91425" numCol="1" anchor="t" anchorCtr="0" compatLnSpc="1">
            <a:prstTxWarp prst="textNoShape">
              <a:avLst/>
            </a:prstTxWarp>
            <a:noAutofit/>
          </a:bodyPr>
          <a:lstStyle>
            <a:lvl1pPr algn="ctr" rtl="0" eaLnBrk="0" fontAlgn="base" hangingPunct="0">
              <a:spcBef>
                <a:spcPct val="0"/>
              </a:spcBef>
              <a:spcAft>
                <a:spcPct val="0"/>
              </a:spcAft>
              <a:defRPr sz="2800" kern="1200">
                <a:solidFill>
                  <a:srgbClr val="7030A0"/>
                </a:solidFill>
                <a:latin typeface="+mj-lt"/>
                <a:ea typeface="+mj-ea"/>
                <a:cs typeface="+mj-cs"/>
              </a:defRPr>
            </a:lvl1pPr>
            <a:lvl2pPr algn="ctr" rtl="0" eaLnBrk="0" fontAlgn="base" hangingPunct="0">
              <a:spcBef>
                <a:spcPct val="0"/>
              </a:spcBef>
              <a:spcAft>
                <a:spcPct val="0"/>
              </a:spcAft>
              <a:defRPr sz="2800">
                <a:solidFill>
                  <a:srgbClr val="7030A0"/>
                </a:solidFill>
                <a:latin typeface="Calibri" pitchFamily="34" charset="0"/>
              </a:defRPr>
            </a:lvl2pPr>
            <a:lvl3pPr algn="ctr" rtl="0" eaLnBrk="0" fontAlgn="base" hangingPunct="0">
              <a:spcBef>
                <a:spcPct val="0"/>
              </a:spcBef>
              <a:spcAft>
                <a:spcPct val="0"/>
              </a:spcAft>
              <a:defRPr sz="2800">
                <a:solidFill>
                  <a:srgbClr val="7030A0"/>
                </a:solidFill>
                <a:latin typeface="Calibri" pitchFamily="34" charset="0"/>
              </a:defRPr>
            </a:lvl3pPr>
            <a:lvl4pPr algn="ctr" rtl="0" eaLnBrk="0" fontAlgn="base" hangingPunct="0">
              <a:spcBef>
                <a:spcPct val="0"/>
              </a:spcBef>
              <a:spcAft>
                <a:spcPct val="0"/>
              </a:spcAft>
              <a:defRPr sz="2800">
                <a:solidFill>
                  <a:srgbClr val="7030A0"/>
                </a:solidFill>
                <a:latin typeface="Calibri" pitchFamily="34" charset="0"/>
              </a:defRPr>
            </a:lvl4pPr>
            <a:lvl5pPr algn="ctr" rtl="0" eaLnBrk="0" fontAlgn="base" hangingPunct="0">
              <a:spcBef>
                <a:spcPct val="0"/>
              </a:spcBef>
              <a:spcAft>
                <a:spcPct val="0"/>
              </a:spcAft>
              <a:defRPr sz="2800">
                <a:solidFill>
                  <a:srgbClr val="7030A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Bef>
                <a:spcPts val="0"/>
              </a:spcBef>
              <a:spcAft>
                <a:spcPts val="0"/>
              </a:spcAft>
            </a:pPr>
            <a:r>
              <a:rPr lang="en-GB" sz="3000" dirty="0" smtClean="0"/>
              <a:t>Emotions Get </a:t>
            </a:r>
            <a:r>
              <a:rPr lang="en" sz="3000" dirty="0" smtClean="0"/>
              <a:t>In Our Way</a:t>
            </a:r>
            <a:r>
              <a:rPr lang="en-GB" sz="3000" dirty="0" smtClean="0"/>
              <a:t> </a:t>
            </a:r>
            <a:r>
              <a:rPr lang="mr-IN" sz="3000" dirty="0" smtClean="0"/>
              <a:t>–</a:t>
            </a:r>
            <a:r>
              <a:rPr lang="en-GB" sz="3000" dirty="0" smtClean="0"/>
              <a:t> The Raging River!</a:t>
            </a:r>
            <a:endParaRPr lang="en" sz="3000" dirty="0"/>
          </a:p>
        </p:txBody>
      </p:sp>
      <p:pic>
        <p:nvPicPr>
          <p:cNvPr id="8" name="Picture 7" descr="400dpi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9" name="Rectangle 8"/>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pic>
        <p:nvPicPr>
          <p:cNvPr id="3" name="Picture 2" descr="raging ri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284" y="1388977"/>
            <a:ext cx="7290705" cy="4778047"/>
          </a:xfrm>
          <a:prstGeom prst="rect">
            <a:avLst/>
          </a:prstGeom>
        </p:spPr>
      </p:pic>
      <p:sp>
        <p:nvSpPr>
          <p:cNvPr id="2" name="Slide Number Placeholder 1"/>
          <p:cNvSpPr>
            <a:spLocks noGrp="1"/>
          </p:cNvSpPr>
          <p:nvPr>
            <p:ph type="sldNum" sz="quarter" idx="12"/>
          </p:nvPr>
        </p:nvSpPr>
        <p:spPr/>
        <p:txBody>
          <a:bodyPr/>
          <a:lstStyle/>
          <a:p>
            <a:pPr>
              <a:defRPr/>
            </a:pPr>
            <a:fld id="{98BD7673-0EA6-4CB0-89E6-FF21D4FD4692}" type="slidenum">
              <a:rPr lang="en-GB" smtClean="0"/>
              <a:pPr>
                <a:defRPr/>
              </a:pPr>
              <a:t>11</a:t>
            </a:fld>
            <a:endParaRPr lang="en-GB" dirty="0"/>
          </a:p>
        </p:txBody>
      </p:sp>
    </p:spTree>
    <p:extLst>
      <p:ext uri="{BB962C8B-B14F-4D97-AF65-F5344CB8AC3E}">
        <p14:creationId xmlns:p14="http://schemas.microsoft.com/office/powerpoint/2010/main" val="6164881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339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dirty="0" smtClean="0"/>
              <a:t>‘From </a:t>
            </a:r>
            <a:r>
              <a:rPr lang="mr-IN" sz="3000" dirty="0" smtClean="0"/>
              <a:t>–</a:t>
            </a:r>
            <a:r>
              <a:rPr lang="en-GB" sz="3000" dirty="0" smtClean="0"/>
              <a:t> To’ Impact!</a:t>
            </a:r>
            <a:endParaRPr sz="3000" dirty="0"/>
          </a:p>
        </p:txBody>
      </p:sp>
      <p:sp>
        <p:nvSpPr>
          <p:cNvPr id="98" name="Google Shape;98;p20"/>
          <p:cNvSpPr txBox="1">
            <a:spLocks noGrp="1"/>
          </p:cNvSpPr>
          <p:nvPr>
            <p:ph type="body" idx="1"/>
          </p:nvPr>
        </p:nvSpPr>
        <p:spPr>
          <a:xfrm>
            <a:off x="666750" y="1203080"/>
            <a:ext cx="7794625" cy="4956242"/>
          </a:xfrm>
          <a:prstGeom prst="rect">
            <a:avLst/>
          </a:prstGeom>
        </p:spPr>
        <p:txBody>
          <a:bodyPr spcFirstLastPara="1" wrap="square" lIns="91425" tIns="91425" rIns="91425" bIns="91425" anchor="t" anchorCtr="0">
            <a:noAutofit/>
          </a:bodyPr>
          <a:lstStyle/>
          <a:p>
            <a:pPr marL="76200" indent="0">
              <a:lnSpc>
                <a:spcPct val="150000"/>
              </a:lnSpc>
              <a:spcBef>
                <a:spcPts val="1200"/>
              </a:spcBef>
              <a:buClr>
                <a:schemeClr val="dk1"/>
              </a:buClr>
              <a:buSzPts val="2400"/>
              <a:buNone/>
            </a:pPr>
            <a:r>
              <a:rPr lang="en-GB" i="1" dirty="0"/>
              <a:t>"I went from a mixed up state, full of self-doubt after all the knock-backs to one of clarity, belief and optimism, all thanks to Reece’s special ‘FROM-TO’ method and not long after using it, I closed a Multi-Year 6 figure contract, the single biggest contract win of my entire life. Had I known in advance the difference it would make to my mindset, my negotiations and subsequently the client win, </a:t>
            </a:r>
            <a:r>
              <a:rPr lang="en-GB" b="1" i="1" dirty="0"/>
              <a:t>I would willingly have paid thousands for it</a:t>
            </a:r>
            <a:r>
              <a:rPr lang="en-GB" i="1" dirty="0"/>
              <a:t>”</a:t>
            </a:r>
            <a:r>
              <a:rPr lang="en-GB" i="1" dirty="0" smtClean="0"/>
              <a:t>. </a:t>
            </a:r>
            <a:r>
              <a:rPr lang="en-GB" i="1" dirty="0"/>
              <a:t>SP, Palm Beech, Florida</a:t>
            </a:r>
            <a:endParaRPr lang="en-GB" dirty="0"/>
          </a:p>
          <a:p>
            <a:pPr marL="533400" lvl="0" indent="-457200" algn="l" rtl="0">
              <a:lnSpc>
                <a:spcPct val="150000"/>
              </a:lnSpc>
              <a:spcBef>
                <a:spcPts val="1200"/>
              </a:spcBef>
              <a:spcAft>
                <a:spcPts val="0"/>
              </a:spcAft>
              <a:buClr>
                <a:schemeClr val="dk1"/>
              </a:buClr>
              <a:buSzPts val="2400"/>
              <a:buFont typeface="Wingdings" charset="2"/>
              <a:buChar char="ü"/>
            </a:pPr>
            <a:endParaRPr sz="2400" dirty="0">
              <a:solidFill>
                <a:srgbClr val="626262"/>
              </a:solidFill>
              <a:latin typeface="Montserrat"/>
              <a:ea typeface="Montserrat"/>
              <a:cs typeface="Montserrat"/>
              <a:sym typeface="Montserrat"/>
            </a:endParaRPr>
          </a:p>
        </p:txBody>
      </p:sp>
      <p:pic>
        <p:nvPicPr>
          <p:cNvPr id="4" name="Picture 3" descr="400dpi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5" name="Rectangle 4"/>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sp>
        <p:nvSpPr>
          <p:cNvPr id="7" name="Slide Number Placeholder 5"/>
          <p:cNvSpPr>
            <a:spLocks noGrp="1"/>
          </p:cNvSpPr>
          <p:nvPr>
            <p:ph type="sldNum" sz="quarter" idx="12"/>
          </p:nvPr>
        </p:nvSpPr>
        <p:spPr>
          <a:xfrm>
            <a:off x="6591300" y="6265863"/>
            <a:ext cx="2133600" cy="365125"/>
          </a:xfrm>
        </p:spPr>
        <p:txBody>
          <a:bodyPr/>
          <a:lstStyle/>
          <a:p>
            <a:pPr>
              <a:defRPr/>
            </a:pPr>
            <a:fld id="{7D383396-9DDF-4EDD-B387-088F5C4AE1F6}" type="slidenum">
              <a:rPr lang="en-GB"/>
              <a:pPr>
                <a:defRPr/>
              </a:pPr>
              <a:t>12</a:t>
            </a:fld>
            <a:endParaRPr lang="en-GB" dirty="0"/>
          </a:p>
        </p:txBody>
      </p:sp>
    </p:spTree>
    <p:extLst>
      <p:ext uri="{BB962C8B-B14F-4D97-AF65-F5344CB8AC3E}">
        <p14:creationId xmlns:p14="http://schemas.microsoft.com/office/powerpoint/2010/main" val="24096897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311700" y="270871"/>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smtClean="0"/>
              <a:t>FROM-TO Mind Hack </a:t>
            </a:r>
            <a:r>
              <a:rPr lang="en-GB" sz="3000" dirty="0" smtClean="0"/>
              <a:t>for Instant </a:t>
            </a:r>
            <a:r>
              <a:rPr lang="en-GB" sz="3000" dirty="0" err="1" smtClean="0"/>
              <a:t>Mindshift</a:t>
            </a:r>
            <a:r>
              <a:rPr lang="en-GB" sz="3000" dirty="0" smtClean="0"/>
              <a:t> </a:t>
            </a:r>
            <a:endParaRPr sz="3000" dirty="0"/>
          </a:p>
        </p:txBody>
      </p:sp>
      <p:sp>
        <p:nvSpPr>
          <p:cNvPr id="170" name="Google Shape;170;p32"/>
          <p:cNvSpPr txBox="1">
            <a:spLocks noGrp="1"/>
          </p:cNvSpPr>
          <p:nvPr>
            <p:ph type="body" idx="1"/>
          </p:nvPr>
        </p:nvSpPr>
        <p:spPr>
          <a:xfrm>
            <a:off x="635000" y="1011985"/>
            <a:ext cx="7810500" cy="5417109"/>
          </a:xfrm>
          <a:prstGeom prst="rect">
            <a:avLst/>
          </a:prstGeom>
        </p:spPr>
        <p:txBody>
          <a:bodyPr spcFirstLastPara="1" wrap="square" lIns="91425" tIns="91425" rIns="91425" bIns="91425" anchor="t" anchorCtr="0">
            <a:noAutofit/>
          </a:bodyPr>
          <a:lstStyle/>
          <a:p>
            <a:pPr marL="571500" indent="-457200">
              <a:lnSpc>
                <a:spcPct val="120000"/>
              </a:lnSpc>
              <a:buFont typeface="+mj-lt"/>
              <a:buAutoNum type="arabicPeriod"/>
            </a:pPr>
            <a:r>
              <a:rPr lang="en-US" sz="2000" dirty="0" smtClean="0"/>
              <a:t>Take a sheet of paper, journal or create a word doc or PowerPoint slide.</a:t>
            </a:r>
          </a:p>
          <a:p>
            <a:pPr marL="571500" indent="-457200">
              <a:lnSpc>
                <a:spcPct val="120000"/>
              </a:lnSpc>
              <a:buFont typeface="+mj-lt"/>
              <a:buAutoNum type="arabicPeriod"/>
            </a:pPr>
            <a:r>
              <a:rPr lang="en-US" sz="2000" dirty="0" smtClean="0"/>
              <a:t> On </a:t>
            </a:r>
            <a:r>
              <a:rPr lang="en-US" sz="2000" dirty="0"/>
              <a:t>the left hand side write FROM at the top and on the right hand side, write TO at the top. </a:t>
            </a:r>
          </a:p>
          <a:p>
            <a:pPr marL="571500" indent="-457200">
              <a:lnSpc>
                <a:spcPct val="120000"/>
              </a:lnSpc>
              <a:buFont typeface="+mj-lt"/>
              <a:buAutoNum type="arabicPeriod"/>
            </a:pPr>
            <a:r>
              <a:rPr lang="en-US" sz="2000" dirty="0" smtClean="0"/>
              <a:t>Then </a:t>
            </a:r>
            <a:r>
              <a:rPr lang="en-US" sz="2000" dirty="0"/>
              <a:t>write the negative emotions in the left column and counter these with the opposite, </a:t>
            </a:r>
            <a:r>
              <a:rPr lang="en-US" sz="2000" dirty="0" smtClean="0"/>
              <a:t>desired </a:t>
            </a:r>
            <a:r>
              <a:rPr lang="en-US" sz="2000" dirty="0"/>
              <a:t>emotions in the right column. </a:t>
            </a:r>
          </a:p>
          <a:p>
            <a:pPr marL="571500" indent="-457200">
              <a:lnSpc>
                <a:spcPct val="120000"/>
              </a:lnSpc>
              <a:buFont typeface="+mj-lt"/>
              <a:buAutoNum type="arabicPeriod"/>
            </a:pPr>
            <a:r>
              <a:rPr lang="en-US" sz="2000" dirty="0" smtClean="0"/>
              <a:t>Whenever </a:t>
            </a:r>
            <a:r>
              <a:rPr lang="en-US" sz="2000" dirty="0"/>
              <a:t>you feel one or a combination of the emotions in the left hand column, refer to the FROM-TO sheet, read, recognise and accept the emotion on the left but then read the counter-emotion in the right hand column so you focus on the desired emotional habit </a:t>
            </a:r>
            <a:r>
              <a:rPr lang="en-US" sz="2000" dirty="0" smtClean="0"/>
              <a:t>or outcome you </a:t>
            </a:r>
            <a:r>
              <a:rPr lang="en-US" sz="2000" dirty="0"/>
              <a:t>want to create. </a:t>
            </a:r>
          </a:p>
          <a:p>
            <a:pPr marL="571500" indent="-457200">
              <a:lnSpc>
                <a:spcPct val="120000"/>
              </a:lnSpc>
              <a:buFont typeface="+mj-lt"/>
              <a:buAutoNum type="arabicPeriod"/>
            </a:pPr>
            <a:r>
              <a:rPr lang="en-US" sz="2000" dirty="0" smtClean="0"/>
              <a:t>Add </a:t>
            </a:r>
            <a:r>
              <a:rPr lang="en-US" sz="2000" dirty="0"/>
              <a:t>power to this by closing your eyes for a few seconds to picture in your mind through conscious imagination, a situation where you’re applying and behaving in the desired way based on the right hand emotion. </a:t>
            </a:r>
          </a:p>
          <a:p>
            <a:pPr indent="-457200">
              <a:spcAft>
                <a:spcPts val="1600"/>
              </a:spcAft>
              <a:buFont typeface="+mj-lt"/>
              <a:buAutoNum type="arabicPeriod"/>
            </a:pPr>
            <a:endParaRPr sz="2000" dirty="0"/>
          </a:p>
        </p:txBody>
      </p:sp>
      <p:pic>
        <p:nvPicPr>
          <p:cNvPr id="4" name="Picture 3" descr="400dpi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6" name="Slide Number Placeholder 5"/>
          <p:cNvSpPr>
            <a:spLocks noGrp="1"/>
          </p:cNvSpPr>
          <p:nvPr>
            <p:ph type="sldNum" sz="quarter" idx="12"/>
          </p:nvPr>
        </p:nvSpPr>
        <p:spPr>
          <a:xfrm>
            <a:off x="6591300" y="6265863"/>
            <a:ext cx="2133600" cy="365125"/>
          </a:xfrm>
        </p:spPr>
        <p:txBody>
          <a:bodyPr/>
          <a:lstStyle/>
          <a:p>
            <a:pPr>
              <a:defRPr/>
            </a:pPr>
            <a:fld id="{7D383396-9DDF-4EDD-B387-088F5C4AE1F6}" type="slidenum">
              <a:rPr lang="en-GB"/>
              <a:pPr>
                <a:defRPr/>
              </a:pPr>
              <a:t>13</a:t>
            </a:fld>
            <a:endParaRPr lang="en-GB" dirty="0"/>
          </a:p>
        </p:txBody>
      </p:sp>
    </p:spTree>
    <p:extLst>
      <p:ext uri="{BB962C8B-B14F-4D97-AF65-F5344CB8AC3E}">
        <p14:creationId xmlns:p14="http://schemas.microsoft.com/office/powerpoint/2010/main" val="42930856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14610779"/>
              </p:ext>
            </p:extLst>
          </p:nvPr>
        </p:nvGraphicFramePr>
        <p:xfrm>
          <a:off x="240630" y="1203148"/>
          <a:ext cx="8729580" cy="5160213"/>
        </p:xfrm>
        <a:graphic>
          <a:graphicData uri="http://schemas.openxmlformats.org/drawingml/2006/table">
            <a:tbl>
              <a:tblPr firstRow="1" bandRow="1">
                <a:tableStyleId>{2D5ABB26-0587-4C30-8999-92F81FD0307C}</a:tableStyleId>
              </a:tblPr>
              <a:tblGrid>
                <a:gridCol w="4364790"/>
                <a:gridCol w="4364790"/>
              </a:tblGrid>
              <a:tr h="493497">
                <a:tc>
                  <a:txBody>
                    <a:bodyPr/>
                    <a:lstStyle/>
                    <a:p>
                      <a:pPr algn="ctr"/>
                      <a:r>
                        <a:rPr lang="en-US" sz="2400" dirty="0" smtClean="0">
                          <a:latin typeface="+mn-lt"/>
                          <a:cs typeface="Comic Sans MS"/>
                        </a:rPr>
                        <a:t>Hesitancy</a:t>
                      </a:r>
                      <a:r>
                        <a:rPr lang="en-US" sz="2400" baseline="0" dirty="0" smtClean="0">
                          <a:latin typeface="+mn-lt"/>
                          <a:cs typeface="Comic Sans MS"/>
                        </a:rPr>
                        <a:t> &amp; Doubt</a:t>
                      </a:r>
                      <a:endParaRPr lang="en-US" sz="2400" dirty="0">
                        <a:latin typeface="+mn-lt"/>
                        <a:cs typeface="Comic Sans MS"/>
                      </a:endParaRPr>
                    </a:p>
                  </a:txBody>
                  <a:tcPr>
                    <a:lnR w="12700" cap="flat" cmpd="sng" algn="ctr">
                      <a:solidFill>
                        <a:scrgbClr r="0" g="0" b="0"/>
                      </a:solidFill>
                      <a:prstDash val="solid"/>
                      <a:round/>
                      <a:headEnd type="none" w="med" len="med"/>
                      <a:tailEnd type="none" w="med" len="med"/>
                    </a:lnR>
                  </a:tcPr>
                </a:tc>
                <a:tc>
                  <a:txBody>
                    <a:bodyPr/>
                    <a:lstStyle/>
                    <a:p>
                      <a:pPr algn="ctr"/>
                      <a:r>
                        <a:rPr lang="en-US" sz="2400" dirty="0" smtClean="0">
                          <a:latin typeface="+mn-lt"/>
                          <a:cs typeface="Comic Sans MS"/>
                        </a:rPr>
                        <a:t>Conviction &amp; Belief</a:t>
                      </a:r>
                      <a:endParaRPr lang="en-US" sz="2400" dirty="0">
                        <a:latin typeface="+mn-lt"/>
                        <a:cs typeface="Comic Sans MS"/>
                      </a:endParaRPr>
                    </a:p>
                  </a:txBody>
                  <a:tcPr>
                    <a:lnL w="12700" cap="flat" cmpd="sng" algn="ctr">
                      <a:solidFill>
                        <a:scrgbClr r="0" g="0" b="0"/>
                      </a:solidFill>
                      <a:prstDash val="solid"/>
                      <a:round/>
                      <a:headEnd type="none" w="med" len="med"/>
                      <a:tailEnd type="none" w="med" len="med"/>
                    </a:lnL>
                  </a:tcPr>
                </a:tc>
              </a:tr>
              <a:tr h="493497">
                <a:tc>
                  <a:txBody>
                    <a:bodyPr/>
                    <a:lstStyle/>
                    <a:p>
                      <a:pPr algn="ctr"/>
                      <a:r>
                        <a:rPr lang="en-US" sz="2400" dirty="0" smtClean="0">
                          <a:latin typeface="+mn-lt"/>
                          <a:cs typeface="Comic Sans MS"/>
                        </a:rPr>
                        <a:t>Inertia</a:t>
                      </a:r>
                      <a:endParaRPr lang="en-US" sz="2400" dirty="0">
                        <a:latin typeface="+mn-lt"/>
                        <a:cs typeface="Comic Sans MS"/>
                      </a:endParaRPr>
                    </a:p>
                  </a:txBody>
                  <a:tcPr>
                    <a:lnR w="12700" cap="flat" cmpd="sng" algn="ctr">
                      <a:solidFill>
                        <a:scrgbClr r="0" g="0" b="0"/>
                      </a:solidFill>
                      <a:prstDash val="solid"/>
                      <a:round/>
                      <a:headEnd type="none" w="med" len="med"/>
                      <a:tailEnd type="none" w="med" len="med"/>
                    </a:lnR>
                  </a:tcPr>
                </a:tc>
                <a:tc>
                  <a:txBody>
                    <a:bodyPr/>
                    <a:lstStyle/>
                    <a:p>
                      <a:pPr algn="ctr"/>
                      <a:r>
                        <a:rPr lang="en-US" sz="2400" dirty="0" smtClean="0">
                          <a:latin typeface="+mn-lt"/>
                          <a:cs typeface="Comic Sans MS"/>
                        </a:rPr>
                        <a:t>Action</a:t>
                      </a:r>
                      <a:endParaRPr lang="en-US" sz="2400" dirty="0">
                        <a:latin typeface="+mn-lt"/>
                        <a:cs typeface="Comic Sans MS"/>
                      </a:endParaRPr>
                    </a:p>
                  </a:txBody>
                  <a:tcPr>
                    <a:lnL w="12700" cap="flat" cmpd="sng" algn="ctr">
                      <a:solidFill>
                        <a:scrgbClr r="0" g="0" b="0"/>
                      </a:solidFill>
                      <a:prstDash val="solid"/>
                      <a:round/>
                      <a:headEnd type="none" w="med" len="med"/>
                      <a:tailEnd type="none" w="med" len="med"/>
                    </a:lnL>
                  </a:tcPr>
                </a:tc>
              </a:tr>
              <a:tr h="493497">
                <a:tc>
                  <a:txBody>
                    <a:bodyPr/>
                    <a:lstStyle/>
                    <a:p>
                      <a:pPr algn="ctr"/>
                      <a:r>
                        <a:rPr lang="en-US" sz="2400" dirty="0" smtClean="0">
                          <a:latin typeface="+mn-lt"/>
                          <a:cs typeface="Comic Sans MS"/>
                        </a:rPr>
                        <a:t>Fear</a:t>
                      </a:r>
                      <a:endParaRPr lang="en-US" sz="2400" dirty="0">
                        <a:latin typeface="+mn-lt"/>
                        <a:cs typeface="Comic Sans MS"/>
                      </a:endParaRPr>
                    </a:p>
                  </a:txBody>
                  <a:tcPr>
                    <a:lnR w="12700" cap="flat" cmpd="sng" algn="ctr">
                      <a:solidFill>
                        <a:scrgbClr r="0" g="0" b="0"/>
                      </a:solidFill>
                      <a:prstDash val="solid"/>
                      <a:round/>
                      <a:headEnd type="none" w="med" len="med"/>
                      <a:tailEnd type="none" w="med" len="med"/>
                    </a:lnR>
                  </a:tcPr>
                </a:tc>
                <a:tc>
                  <a:txBody>
                    <a:bodyPr/>
                    <a:lstStyle/>
                    <a:p>
                      <a:pPr algn="ctr"/>
                      <a:r>
                        <a:rPr lang="en-US" sz="2400" dirty="0" smtClean="0">
                          <a:latin typeface="+mn-lt"/>
                          <a:cs typeface="Comic Sans MS"/>
                        </a:rPr>
                        <a:t>Courage &amp; Confidence</a:t>
                      </a:r>
                    </a:p>
                  </a:txBody>
                  <a:tcPr>
                    <a:lnL w="12700" cap="flat" cmpd="sng" algn="ctr">
                      <a:solidFill>
                        <a:scrgbClr r="0" g="0" b="0"/>
                      </a:solidFill>
                      <a:prstDash val="solid"/>
                      <a:round/>
                      <a:headEnd type="none" w="med" len="med"/>
                      <a:tailEnd type="none" w="med" len="med"/>
                    </a:lnL>
                  </a:tcPr>
                </a:tc>
              </a:tr>
              <a:tr h="493497">
                <a:tc>
                  <a:txBody>
                    <a:bodyPr/>
                    <a:lstStyle/>
                    <a:p>
                      <a:pPr algn="ctr"/>
                      <a:r>
                        <a:rPr lang="en-US" sz="2400" dirty="0" smtClean="0">
                          <a:latin typeface="+mn-lt"/>
                          <a:cs typeface="Comic Sans MS"/>
                        </a:rPr>
                        <a:t>Easily Distracted </a:t>
                      </a:r>
                      <a:endParaRPr lang="en-US" sz="2400" dirty="0">
                        <a:latin typeface="+mn-lt"/>
                        <a:cs typeface="Comic Sans MS"/>
                      </a:endParaRPr>
                    </a:p>
                  </a:txBody>
                  <a:tcPr>
                    <a:lnR w="12700" cap="flat" cmpd="sng" algn="ctr">
                      <a:solidFill>
                        <a:scrgbClr r="0" g="0" b="0"/>
                      </a:solidFill>
                      <a:prstDash val="solid"/>
                      <a:round/>
                      <a:headEnd type="none" w="med" len="med"/>
                      <a:tailEnd type="none" w="med" len="med"/>
                    </a:lnR>
                  </a:tcPr>
                </a:tc>
                <a:tc>
                  <a:txBody>
                    <a:bodyPr/>
                    <a:lstStyle/>
                    <a:p>
                      <a:pPr algn="ctr"/>
                      <a:r>
                        <a:rPr lang="en-US" sz="2400" dirty="0" smtClean="0">
                          <a:latin typeface="+mn-lt"/>
                          <a:cs typeface="Comic Sans MS"/>
                        </a:rPr>
                        <a:t>Focused</a:t>
                      </a:r>
                      <a:r>
                        <a:rPr lang="en-US" sz="2400" baseline="0" dirty="0" smtClean="0">
                          <a:latin typeface="+mn-lt"/>
                          <a:cs typeface="Comic Sans MS"/>
                        </a:rPr>
                        <a:t> &amp; Disciplined</a:t>
                      </a:r>
                      <a:endParaRPr lang="en-US" sz="2400" dirty="0">
                        <a:latin typeface="+mn-lt"/>
                        <a:cs typeface="Comic Sans MS"/>
                      </a:endParaRPr>
                    </a:p>
                  </a:txBody>
                  <a:tcPr>
                    <a:lnL w="12700" cap="flat" cmpd="sng" algn="ctr">
                      <a:solidFill>
                        <a:scrgbClr r="0" g="0" b="0"/>
                      </a:solidFill>
                      <a:prstDash val="solid"/>
                      <a:round/>
                      <a:headEnd type="none" w="med" len="med"/>
                      <a:tailEnd type="none" w="med" len="med"/>
                    </a:lnL>
                  </a:tcPr>
                </a:tc>
              </a:tr>
              <a:tr h="493497">
                <a:tc>
                  <a:txBody>
                    <a:bodyPr/>
                    <a:lstStyle/>
                    <a:p>
                      <a:pPr algn="ctr"/>
                      <a:r>
                        <a:rPr lang="en-US" sz="2400" dirty="0" smtClean="0">
                          <a:latin typeface="+mn-lt"/>
                          <a:cs typeface="Comic Sans MS"/>
                        </a:rPr>
                        <a:t>Restless &amp; On Edge</a:t>
                      </a:r>
                      <a:endParaRPr lang="en-US" sz="2400" dirty="0">
                        <a:latin typeface="+mn-lt"/>
                        <a:cs typeface="Comic Sans MS"/>
                      </a:endParaRPr>
                    </a:p>
                  </a:txBody>
                  <a:tcPr>
                    <a:lnR w="12700" cap="flat" cmpd="sng" algn="ctr">
                      <a:solidFill>
                        <a:scrgbClr r="0" g="0" b="0"/>
                      </a:solidFill>
                      <a:prstDash val="solid"/>
                      <a:round/>
                      <a:headEnd type="none" w="med" len="med"/>
                      <a:tailEnd type="none" w="med" len="med"/>
                    </a:lnR>
                  </a:tcPr>
                </a:tc>
                <a:tc>
                  <a:txBody>
                    <a:bodyPr/>
                    <a:lstStyle/>
                    <a:p>
                      <a:pPr algn="ctr"/>
                      <a:r>
                        <a:rPr lang="en-US" sz="2400" dirty="0" smtClean="0">
                          <a:latin typeface="+mn-lt"/>
                          <a:cs typeface="Comic Sans MS"/>
                        </a:rPr>
                        <a:t>Calm &amp; Relaxed</a:t>
                      </a:r>
                      <a:endParaRPr lang="en-US" sz="2400" dirty="0">
                        <a:latin typeface="+mn-lt"/>
                        <a:cs typeface="Comic Sans MS"/>
                      </a:endParaRPr>
                    </a:p>
                  </a:txBody>
                  <a:tcPr>
                    <a:lnL w="12700" cap="flat" cmpd="sng" algn="ctr">
                      <a:solidFill>
                        <a:scrgbClr r="0" g="0" b="0"/>
                      </a:solidFill>
                      <a:prstDash val="solid"/>
                      <a:round/>
                      <a:headEnd type="none" w="med" len="med"/>
                      <a:tailEnd type="none" w="med" len="med"/>
                    </a:lnL>
                  </a:tcPr>
                </a:tc>
              </a:tr>
              <a:tr h="493497">
                <a:tc>
                  <a:txBody>
                    <a:bodyPr/>
                    <a:lstStyle/>
                    <a:p>
                      <a:pPr algn="ctr"/>
                      <a:r>
                        <a:rPr lang="en-US" sz="2400" dirty="0" smtClean="0">
                          <a:latin typeface="+mn-lt"/>
                          <a:cs typeface="Comic Sans MS"/>
                        </a:rPr>
                        <a:t>Lethargic</a:t>
                      </a:r>
                      <a:endParaRPr lang="en-US" sz="2400" dirty="0">
                        <a:latin typeface="+mn-lt"/>
                        <a:cs typeface="Comic Sans MS"/>
                      </a:endParaRPr>
                    </a:p>
                  </a:txBody>
                  <a:tcPr>
                    <a:lnR w="12700" cap="flat" cmpd="sng" algn="ctr">
                      <a:solidFill>
                        <a:scrgbClr r="0" g="0" b="0"/>
                      </a:solidFill>
                      <a:prstDash val="solid"/>
                      <a:round/>
                      <a:headEnd type="none" w="med" len="med"/>
                      <a:tailEnd type="none" w="med" len="med"/>
                    </a:lnR>
                  </a:tcPr>
                </a:tc>
                <a:tc>
                  <a:txBody>
                    <a:bodyPr/>
                    <a:lstStyle/>
                    <a:p>
                      <a:pPr algn="ctr"/>
                      <a:r>
                        <a:rPr lang="en-US" sz="2400" dirty="0" smtClean="0">
                          <a:latin typeface="+mn-lt"/>
                          <a:cs typeface="Comic Sans MS"/>
                        </a:rPr>
                        <a:t>Motivated &amp; Active</a:t>
                      </a:r>
                      <a:endParaRPr lang="en-US" sz="2400" dirty="0">
                        <a:latin typeface="+mn-lt"/>
                        <a:cs typeface="Comic Sans MS"/>
                      </a:endParaRPr>
                    </a:p>
                  </a:txBody>
                  <a:tcPr>
                    <a:lnL w="12700" cap="flat" cmpd="sng" algn="ctr">
                      <a:solidFill>
                        <a:scrgbClr r="0" g="0" b="0"/>
                      </a:solidFill>
                      <a:prstDash val="solid"/>
                      <a:round/>
                      <a:headEnd type="none" w="med" len="med"/>
                      <a:tailEnd type="none" w="med" len="med"/>
                    </a:lnL>
                  </a:tcPr>
                </a:tc>
              </a:tr>
              <a:tr h="493497">
                <a:tc>
                  <a:txBody>
                    <a:bodyPr/>
                    <a:lstStyle/>
                    <a:p>
                      <a:pPr algn="ctr"/>
                      <a:r>
                        <a:rPr lang="en-US" sz="2400" dirty="0" smtClean="0">
                          <a:latin typeface="+mn-lt"/>
                          <a:cs typeface="Comic Sans MS"/>
                        </a:rPr>
                        <a:t>Unfulfilled</a:t>
                      </a:r>
                      <a:endParaRPr lang="en-US" sz="2400" dirty="0">
                        <a:latin typeface="+mn-lt"/>
                        <a:cs typeface="Comic Sans MS"/>
                      </a:endParaRPr>
                    </a:p>
                  </a:txBody>
                  <a:tcPr>
                    <a:lnR w="12700" cap="flat" cmpd="sng" algn="ctr">
                      <a:solidFill>
                        <a:scrgbClr r="0" g="0" b="0"/>
                      </a:solidFill>
                      <a:prstDash val="solid"/>
                      <a:round/>
                      <a:headEnd type="none" w="med" len="med"/>
                      <a:tailEnd type="none" w="med" len="med"/>
                    </a:lnR>
                  </a:tcPr>
                </a:tc>
                <a:tc>
                  <a:txBody>
                    <a:bodyPr/>
                    <a:lstStyle/>
                    <a:p>
                      <a:pPr algn="ctr"/>
                      <a:r>
                        <a:rPr lang="en-US" sz="2400" dirty="0" smtClean="0">
                          <a:latin typeface="+mn-lt"/>
                          <a:cs typeface="Comic Sans MS"/>
                        </a:rPr>
                        <a:t>Fulfilled</a:t>
                      </a:r>
                      <a:endParaRPr lang="en-US" sz="2400" dirty="0">
                        <a:latin typeface="+mn-lt"/>
                        <a:cs typeface="Comic Sans MS"/>
                      </a:endParaRPr>
                    </a:p>
                  </a:txBody>
                  <a:tcPr>
                    <a:lnL w="12700" cap="flat" cmpd="sng" algn="ctr">
                      <a:solidFill>
                        <a:scrgbClr r="0" g="0" b="0"/>
                      </a:solidFill>
                      <a:prstDash val="solid"/>
                      <a:round/>
                      <a:headEnd type="none" w="med" len="med"/>
                      <a:tailEnd type="none" w="med" len="med"/>
                    </a:lnL>
                  </a:tcPr>
                </a:tc>
              </a:tr>
              <a:tr h="493497">
                <a:tc>
                  <a:txBody>
                    <a:bodyPr/>
                    <a:lstStyle/>
                    <a:p>
                      <a:pPr algn="ctr"/>
                      <a:r>
                        <a:rPr lang="en-US" sz="2400" dirty="0" smtClean="0">
                          <a:latin typeface="+mn-lt"/>
                          <a:cs typeface="Comic Sans MS"/>
                        </a:rPr>
                        <a:t>Discontent</a:t>
                      </a:r>
                      <a:endParaRPr lang="en-US" sz="2400" dirty="0">
                        <a:latin typeface="+mn-lt"/>
                        <a:cs typeface="Comic Sans MS"/>
                      </a:endParaRPr>
                    </a:p>
                  </a:txBody>
                  <a:tcPr>
                    <a:lnR w="12700" cap="flat" cmpd="sng" algn="ctr">
                      <a:solidFill>
                        <a:scrgbClr r="0" g="0" b="0"/>
                      </a:solidFill>
                      <a:prstDash val="solid"/>
                      <a:round/>
                      <a:headEnd type="none" w="med" len="med"/>
                      <a:tailEnd type="none" w="med" len="med"/>
                    </a:lnR>
                  </a:tcPr>
                </a:tc>
                <a:tc>
                  <a:txBody>
                    <a:bodyPr/>
                    <a:lstStyle/>
                    <a:p>
                      <a:pPr algn="ctr"/>
                      <a:r>
                        <a:rPr lang="en-US" sz="2400" dirty="0" smtClean="0">
                          <a:latin typeface="+mn-lt"/>
                          <a:cs typeface="Comic Sans MS"/>
                        </a:rPr>
                        <a:t>Happy</a:t>
                      </a:r>
                      <a:endParaRPr lang="en-US" sz="2400" dirty="0">
                        <a:latin typeface="+mn-lt"/>
                        <a:cs typeface="Comic Sans MS"/>
                      </a:endParaRPr>
                    </a:p>
                  </a:txBody>
                  <a:tcPr>
                    <a:lnL w="12700" cap="flat" cmpd="sng" algn="ctr">
                      <a:solidFill>
                        <a:scrgbClr r="0" g="0" b="0"/>
                      </a:solidFill>
                      <a:prstDash val="solid"/>
                      <a:round/>
                      <a:headEnd type="none" w="med" len="med"/>
                      <a:tailEnd type="none" w="med" len="med"/>
                    </a:lnL>
                  </a:tcPr>
                </a:tc>
              </a:tr>
              <a:tr h="493497">
                <a:tc>
                  <a:txBody>
                    <a:bodyPr/>
                    <a:lstStyle/>
                    <a:p>
                      <a:pPr algn="ctr"/>
                      <a:r>
                        <a:rPr lang="en-US" sz="2400" dirty="0" smtClean="0">
                          <a:latin typeface="+mn-lt"/>
                          <a:cs typeface="Comic Sans MS"/>
                        </a:rPr>
                        <a:t>Tomorrow</a:t>
                      </a:r>
                      <a:endParaRPr lang="en-US" sz="2400" dirty="0">
                        <a:latin typeface="+mn-lt"/>
                        <a:cs typeface="Comic Sans MS"/>
                      </a:endParaRPr>
                    </a:p>
                  </a:txBody>
                  <a:tcPr>
                    <a:lnR w="12700" cap="flat" cmpd="sng" algn="ctr">
                      <a:solidFill>
                        <a:scrgbClr r="0" g="0" b="0"/>
                      </a:solidFill>
                      <a:prstDash val="solid"/>
                      <a:round/>
                      <a:headEnd type="none" w="med" len="med"/>
                      <a:tailEnd type="none" w="med" len="med"/>
                    </a:lnR>
                  </a:tcPr>
                </a:tc>
                <a:tc>
                  <a:txBody>
                    <a:bodyPr/>
                    <a:lstStyle/>
                    <a:p>
                      <a:pPr algn="ctr"/>
                      <a:r>
                        <a:rPr lang="en-US" sz="2400" dirty="0" smtClean="0">
                          <a:latin typeface="+mn-lt"/>
                          <a:cs typeface="Comic Sans MS"/>
                        </a:rPr>
                        <a:t>Today</a:t>
                      </a:r>
                      <a:endParaRPr lang="en-US" sz="2400" dirty="0">
                        <a:latin typeface="+mn-lt"/>
                        <a:cs typeface="Comic Sans MS"/>
                      </a:endParaRPr>
                    </a:p>
                  </a:txBody>
                  <a:tcPr>
                    <a:lnL w="12700" cap="flat" cmpd="sng" algn="ctr">
                      <a:solidFill>
                        <a:scrgbClr r="0" g="0" b="0"/>
                      </a:solidFill>
                      <a:prstDash val="solid"/>
                      <a:round/>
                      <a:headEnd type="none" w="med" len="med"/>
                      <a:tailEnd type="none" w="med" len="med"/>
                    </a:lnL>
                  </a:tcPr>
                </a:tc>
              </a:tr>
              <a:tr h="718740">
                <a:tc>
                  <a:txBody>
                    <a:bodyPr/>
                    <a:lstStyle/>
                    <a:p>
                      <a:pPr algn="ctr"/>
                      <a:r>
                        <a:rPr lang="en-US" sz="2400" dirty="0" smtClean="0">
                          <a:latin typeface="+mn-lt"/>
                          <a:cs typeface="Comic Sans MS"/>
                        </a:rPr>
                        <a:t>Going Nowhere</a:t>
                      </a:r>
                      <a:r>
                        <a:rPr lang="en-US" sz="2400" baseline="0" dirty="0" smtClean="0">
                          <a:latin typeface="+mn-lt"/>
                          <a:cs typeface="Comic Sans MS"/>
                        </a:rPr>
                        <a:t> / Being No-One</a:t>
                      </a:r>
                      <a:endParaRPr lang="en-US" sz="2400" dirty="0">
                        <a:latin typeface="+mn-lt"/>
                        <a:cs typeface="Comic Sans MS"/>
                      </a:endParaRPr>
                    </a:p>
                  </a:txBody>
                  <a:tcPr>
                    <a:lnR w="12700" cap="flat" cmpd="sng" algn="ctr">
                      <a:solidFill>
                        <a:scrgbClr r="0" g="0" b="0"/>
                      </a:solidFill>
                      <a:prstDash val="solid"/>
                      <a:round/>
                      <a:headEnd type="none" w="med" len="med"/>
                      <a:tailEnd type="none" w="med" len="med"/>
                    </a:lnR>
                  </a:tcPr>
                </a:tc>
                <a:tc>
                  <a:txBody>
                    <a:bodyPr/>
                    <a:lstStyle/>
                    <a:p>
                      <a:pPr algn="ctr"/>
                      <a:r>
                        <a:rPr lang="en-US" sz="2400" dirty="0" smtClean="0">
                          <a:latin typeface="+mn-lt"/>
                          <a:cs typeface="Comic Sans MS"/>
                        </a:rPr>
                        <a:t>Going Places / Being Special</a:t>
                      </a:r>
                      <a:endParaRPr lang="en-US" sz="2400" dirty="0">
                        <a:latin typeface="+mn-lt"/>
                        <a:cs typeface="Comic Sans MS"/>
                      </a:endParaRPr>
                    </a:p>
                  </a:txBody>
                  <a:tcPr>
                    <a:lnL w="12700" cap="flat" cmpd="sng" algn="ctr">
                      <a:solidFill>
                        <a:scrgbClr r="0" g="0" b="0"/>
                      </a:solidFill>
                      <a:prstDash val="solid"/>
                      <a:round/>
                      <a:headEnd type="none" w="med" len="med"/>
                      <a:tailEnd type="none" w="med" len="med"/>
                    </a:lnL>
                  </a:tcPr>
                </a:tc>
              </a:tr>
            </a:tbl>
          </a:graphicData>
        </a:graphic>
      </p:graphicFrame>
      <p:sp>
        <p:nvSpPr>
          <p:cNvPr id="4" name="Title 3"/>
          <p:cNvSpPr>
            <a:spLocks noGrp="1"/>
          </p:cNvSpPr>
          <p:nvPr>
            <p:ph type="title"/>
          </p:nvPr>
        </p:nvSpPr>
        <p:spPr/>
        <p:txBody>
          <a:bodyPr/>
          <a:lstStyle/>
          <a:p>
            <a:r>
              <a:rPr lang="en-US" sz="3000" dirty="0" smtClean="0"/>
              <a:t>FROM ‘OLD’                               TO ‘NEW’</a:t>
            </a:r>
            <a:endParaRPr lang="en-US" sz="3000" dirty="0"/>
          </a:p>
        </p:txBody>
      </p:sp>
      <p:sp>
        <p:nvSpPr>
          <p:cNvPr id="5" name="Rectangle 4"/>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pic>
        <p:nvPicPr>
          <p:cNvPr id="6" name="Picture 5" descr="400dpi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7" name="Slide Number Placeholder 5"/>
          <p:cNvSpPr>
            <a:spLocks noGrp="1"/>
          </p:cNvSpPr>
          <p:nvPr>
            <p:ph type="sldNum" sz="quarter" idx="12"/>
          </p:nvPr>
        </p:nvSpPr>
        <p:spPr>
          <a:xfrm>
            <a:off x="6591300" y="6265863"/>
            <a:ext cx="2133600" cy="365125"/>
          </a:xfrm>
        </p:spPr>
        <p:txBody>
          <a:bodyPr/>
          <a:lstStyle/>
          <a:p>
            <a:pPr algn="r">
              <a:defRPr/>
            </a:pPr>
            <a:fld id="{7D383396-9DDF-4EDD-B387-088F5C4AE1F6}" type="slidenum">
              <a:rPr lang="en-GB"/>
              <a:pPr algn="r">
                <a:defRPr/>
              </a:pPr>
              <a:t>14</a:t>
            </a:fld>
            <a:endParaRPr lang="en-GB" dirty="0"/>
          </a:p>
        </p:txBody>
      </p:sp>
    </p:spTree>
    <p:extLst>
      <p:ext uri="{BB962C8B-B14F-4D97-AF65-F5344CB8AC3E}">
        <p14:creationId xmlns:p14="http://schemas.microsoft.com/office/powerpoint/2010/main" val="42509256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339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dirty="0" smtClean="0"/>
              <a:t>‘From </a:t>
            </a:r>
            <a:r>
              <a:rPr lang="mr-IN" sz="3000" dirty="0" smtClean="0"/>
              <a:t>–</a:t>
            </a:r>
            <a:r>
              <a:rPr lang="en-GB" sz="3000" dirty="0" smtClean="0"/>
              <a:t> To’ Impact!</a:t>
            </a:r>
            <a:endParaRPr sz="3000" dirty="0"/>
          </a:p>
        </p:txBody>
      </p:sp>
      <p:sp>
        <p:nvSpPr>
          <p:cNvPr id="98" name="Google Shape;98;p20"/>
          <p:cNvSpPr txBox="1">
            <a:spLocks noGrp="1"/>
          </p:cNvSpPr>
          <p:nvPr>
            <p:ph type="body" idx="1"/>
          </p:nvPr>
        </p:nvSpPr>
        <p:spPr>
          <a:xfrm>
            <a:off x="666750" y="1203080"/>
            <a:ext cx="7794625" cy="4956242"/>
          </a:xfrm>
          <a:prstGeom prst="rect">
            <a:avLst/>
          </a:prstGeom>
        </p:spPr>
        <p:txBody>
          <a:bodyPr spcFirstLastPara="1" wrap="square" lIns="91425" tIns="91425" rIns="91425" bIns="91425" anchor="t" anchorCtr="0">
            <a:noAutofit/>
          </a:bodyPr>
          <a:lstStyle/>
          <a:p>
            <a:pPr marL="76200" indent="0">
              <a:lnSpc>
                <a:spcPct val="150000"/>
              </a:lnSpc>
              <a:spcBef>
                <a:spcPts val="1200"/>
              </a:spcBef>
              <a:buClr>
                <a:schemeClr val="dk1"/>
              </a:buClr>
              <a:buSzPts val="2400"/>
              <a:buNone/>
            </a:pPr>
            <a:r>
              <a:rPr lang="en-GB" sz="2000" i="1" dirty="0" smtClean="0"/>
              <a:t>“I've </a:t>
            </a:r>
            <a:r>
              <a:rPr lang="en-GB" sz="2000" i="1" dirty="0"/>
              <a:t>been trapped in my own nonsense lately and need this physical aspect to bring me back to who I really am! Sincerest gratitude to you!” </a:t>
            </a:r>
            <a:r>
              <a:rPr lang="en-GB" sz="2000" b="1" i="1" dirty="0"/>
              <a:t>CJ, Texas, </a:t>
            </a:r>
            <a:r>
              <a:rPr lang="en-GB" sz="2000" b="1" i="1" dirty="0" smtClean="0"/>
              <a:t>USA</a:t>
            </a:r>
            <a:endParaRPr lang="en-GB" sz="2000" b="1" dirty="0"/>
          </a:p>
          <a:p>
            <a:pPr marL="76200" indent="0">
              <a:lnSpc>
                <a:spcPct val="150000"/>
              </a:lnSpc>
              <a:spcBef>
                <a:spcPts val="1200"/>
              </a:spcBef>
              <a:buClr>
                <a:schemeClr val="dk1"/>
              </a:buClr>
              <a:buSzPts val="2400"/>
              <a:buNone/>
            </a:pPr>
            <a:r>
              <a:rPr lang="en-GB" sz="2000" i="1" dirty="0"/>
              <a:t>“Reece Pye, love, love, love this! So simple and yet so effective. Have my FROM-TO message set as my lock screen message on my phone” </a:t>
            </a:r>
            <a:r>
              <a:rPr lang="en-GB" sz="2000" b="1" i="1" dirty="0"/>
              <a:t>KC, Southampton, </a:t>
            </a:r>
            <a:r>
              <a:rPr lang="en-GB" sz="2000" b="1" i="1" dirty="0" smtClean="0"/>
              <a:t>UK</a:t>
            </a:r>
          </a:p>
          <a:p>
            <a:pPr marL="76200" indent="0">
              <a:lnSpc>
                <a:spcPct val="150000"/>
              </a:lnSpc>
              <a:spcBef>
                <a:spcPts val="1200"/>
              </a:spcBef>
              <a:buClr>
                <a:schemeClr val="dk1"/>
              </a:buClr>
              <a:buSzPts val="2400"/>
              <a:buNone/>
            </a:pPr>
            <a:r>
              <a:rPr lang="en-GB" sz="2000" b="1" dirty="0"/>
              <a:t>“</a:t>
            </a:r>
            <a:r>
              <a:rPr lang="en-GB" sz="2000" i="1" dirty="0"/>
              <a:t>It’s quite a complex situation and one where I am struggling to understand how I should be feeling and what is most positive for me long term… have had to revert to the ‘From – To’ pages quite a bit I will be honest.</a:t>
            </a:r>
            <a:r>
              <a:rPr lang="en-GB" sz="2000" dirty="0"/>
              <a:t> </a:t>
            </a:r>
            <a:r>
              <a:rPr lang="en-GB" sz="2000" i="1" dirty="0"/>
              <a:t>It’s proving a huge help day to day!” </a:t>
            </a:r>
            <a:r>
              <a:rPr lang="en-GB" sz="2000" b="1" i="1" dirty="0"/>
              <a:t>DC, Glasgow, Scotland</a:t>
            </a:r>
            <a:endParaRPr lang="en-GB" sz="2000" b="1" dirty="0"/>
          </a:p>
          <a:p>
            <a:pPr marL="76200" indent="0">
              <a:lnSpc>
                <a:spcPct val="150000"/>
              </a:lnSpc>
              <a:spcBef>
                <a:spcPts val="1200"/>
              </a:spcBef>
              <a:buClr>
                <a:schemeClr val="dk1"/>
              </a:buClr>
              <a:buSzPts val="2400"/>
              <a:buNone/>
            </a:pPr>
            <a:endParaRPr lang="en-GB" sz="2000" b="1" dirty="0"/>
          </a:p>
          <a:p>
            <a:pPr marL="76200" lvl="0" indent="0" algn="l" rtl="0">
              <a:lnSpc>
                <a:spcPct val="150000"/>
              </a:lnSpc>
              <a:spcBef>
                <a:spcPts val="1200"/>
              </a:spcBef>
              <a:spcAft>
                <a:spcPts val="0"/>
              </a:spcAft>
              <a:buClr>
                <a:schemeClr val="dk1"/>
              </a:buClr>
              <a:buSzPts val="2400"/>
              <a:buNone/>
            </a:pPr>
            <a:endParaRPr sz="2000" dirty="0">
              <a:solidFill>
                <a:srgbClr val="626262"/>
              </a:solidFill>
              <a:latin typeface="Montserrat"/>
              <a:ea typeface="Montserrat"/>
              <a:cs typeface="Montserrat"/>
              <a:sym typeface="Montserrat"/>
            </a:endParaRPr>
          </a:p>
        </p:txBody>
      </p:sp>
      <p:pic>
        <p:nvPicPr>
          <p:cNvPr id="4" name="Picture 3" descr="400dpi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5" name="Rectangle 4"/>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sp>
        <p:nvSpPr>
          <p:cNvPr id="7" name="Slide Number Placeholder 5"/>
          <p:cNvSpPr>
            <a:spLocks noGrp="1"/>
          </p:cNvSpPr>
          <p:nvPr>
            <p:ph type="sldNum" sz="quarter" idx="12"/>
          </p:nvPr>
        </p:nvSpPr>
        <p:spPr>
          <a:xfrm>
            <a:off x="6591300" y="6265863"/>
            <a:ext cx="2133600" cy="365125"/>
          </a:xfrm>
        </p:spPr>
        <p:txBody>
          <a:bodyPr/>
          <a:lstStyle/>
          <a:p>
            <a:pPr>
              <a:defRPr/>
            </a:pPr>
            <a:fld id="{7D383396-9DDF-4EDD-B387-088F5C4AE1F6}" type="slidenum">
              <a:rPr lang="en-GB"/>
              <a:pPr>
                <a:defRPr/>
              </a:pPr>
              <a:t>15</a:t>
            </a:fld>
            <a:endParaRPr lang="en-GB" dirty="0"/>
          </a:p>
        </p:txBody>
      </p:sp>
    </p:spTree>
    <p:extLst>
      <p:ext uri="{BB962C8B-B14F-4D97-AF65-F5344CB8AC3E}">
        <p14:creationId xmlns:p14="http://schemas.microsoft.com/office/powerpoint/2010/main" val="23343031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00dpi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4" name="Title 3"/>
          <p:cNvSpPr>
            <a:spLocks noGrp="1"/>
          </p:cNvSpPr>
          <p:nvPr>
            <p:ph type="title"/>
          </p:nvPr>
        </p:nvSpPr>
        <p:spPr>
          <a:xfrm>
            <a:off x="330199" y="274638"/>
            <a:ext cx="8229600" cy="759505"/>
          </a:xfrm>
        </p:spPr>
        <p:txBody>
          <a:bodyPr/>
          <a:lstStyle/>
          <a:p>
            <a:pPr algn="l"/>
            <a:r>
              <a:rPr lang="en-US" dirty="0" smtClean="0"/>
              <a:t>Use Technology </a:t>
            </a:r>
            <a:r>
              <a:rPr lang="mr-IN" dirty="0" smtClean="0"/>
              <a:t>–</a:t>
            </a:r>
            <a:r>
              <a:rPr lang="en-US" dirty="0" smtClean="0"/>
              <a:t> 110 Mind Hack!</a:t>
            </a:r>
            <a:endParaRPr lang="en-US" dirty="0"/>
          </a:p>
        </p:txBody>
      </p:sp>
      <p:pic>
        <p:nvPicPr>
          <p:cNvPr id="2" name="Picture 1" descr="robin-worrall-749755-unsplash.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99" y="1324427"/>
            <a:ext cx="7716746" cy="4927433"/>
          </a:xfrm>
          <a:prstGeom prst="rect">
            <a:avLst/>
          </a:prstGeom>
        </p:spPr>
      </p:pic>
      <p:sp>
        <p:nvSpPr>
          <p:cNvPr id="7" name="Rectangle 6"/>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sp>
        <p:nvSpPr>
          <p:cNvPr id="3" name="Slide Number Placeholder 2"/>
          <p:cNvSpPr>
            <a:spLocks noGrp="1"/>
          </p:cNvSpPr>
          <p:nvPr>
            <p:ph type="sldNum" sz="quarter" idx="12"/>
          </p:nvPr>
        </p:nvSpPr>
        <p:spPr/>
        <p:txBody>
          <a:bodyPr/>
          <a:lstStyle/>
          <a:p>
            <a:pPr algn="r">
              <a:defRPr/>
            </a:pPr>
            <a:fld id="{AA23581B-602A-442A-BEF0-46C4911A8727}" type="slidenum">
              <a:rPr lang="en-GB" smtClean="0"/>
              <a:pPr algn="r">
                <a:defRPr/>
              </a:pPr>
              <a:t>16</a:t>
            </a:fld>
            <a:endParaRPr lang="en-GB" dirty="0"/>
          </a:p>
        </p:txBody>
      </p:sp>
    </p:spTree>
    <p:extLst>
      <p:ext uri="{BB962C8B-B14F-4D97-AF65-F5344CB8AC3E}">
        <p14:creationId xmlns:p14="http://schemas.microsoft.com/office/powerpoint/2010/main" val="42041727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339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dirty="0" smtClean="0"/>
              <a:t>In Summary </a:t>
            </a:r>
            <a:r>
              <a:rPr lang="mr-IN" sz="3000" dirty="0" smtClean="0"/>
              <a:t>–</a:t>
            </a:r>
            <a:r>
              <a:rPr lang="en-GB" sz="3000" dirty="0" smtClean="0"/>
              <a:t> The </a:t>
            </a:r>
            <a:r>
              <a:rPr lang="en" sz="3000" dirty="0" smtClean="0"/>
              <a:t>3 </a:t>
            </a:r>
            <a:r>
              <a:rPr lang="en" sz="3000" dirty="0"/>
              <a:t>Key Takeaways</a:t>
            </a:r>
            <a:endParaRPr sz="3000" dirty="0"/>
          </a:p>
        </p:txBody>
      </p:sp>
      <p:sp>
        <p:nvSpPr>
          <p:cNvPr id="98" name="Google Shape;98;p20"/>
          <p:cNvSpPr txBox="1">
            <a:spLocks noGrp="1"/>
          </p:cNvSpPr>
          <p:nvPr>
            <p:ph type="body" idx="1"/>
          </p:nvPr>
        </p:nvSpPr>
        <p:spPr>
          <a:xfrm>
            <a:off x="666750" y="1314383"/>
            <a:ext cx="7794625" cy="4956242"/>
          </a:xfrm>
          <a:prstGeom prst="rect">
            <a:avLst/>
          </a:prstGeom>
        </p:spPr>
        <p:txBody>
          <a:bodyPr spcFirstLastPara="1" wrap="square" lIns="91425" tIns="91425" rIns="91425" bIns="91425" anchor="t" anchorCtr="0">
            <a:noAutofit/>
          </a:bodyPr>
          <a:lstStyle/>
          <a:p>
            <a:pPr marL="533400" lvl="0" indent="-457200" algn="l" rtl="0">
              <a:lnSpc>
                <a:spcPct val="150000"/>
              </a:lnSpc>
              <a:spcBef>
                <a:spcPts val="1200"/>
              </a:spcBef>
              <a:spcAft>
                <a:spcPts val="0"/>
              </a:spcAft>
              <a:buClr>
                <a:schemeClr val="dk1"/>
              </a:buClr>
              <a:buSzPts val="2400"/>
              <a:buFont typeface="Wingdings" charset="2"/>
              <a:buChar char="ü"/>
            </a:pPr>
            <a:r>
              <a:rPr lang="en" sz="2400" dirty="0">
                <a:solidFill>
                  <a:schemeClr val="dk1"/>
                </a:solidFill>
              </a:rPr>
              <a:t>Understand the difference between the mind and the brain for better personal &amp; professional </a:t>
            </a:r>
            <a:r>
              <a:rPr lang="en" sz="2400" dirty="0" smtClean="0">
                <a:solidFill>
                  <a:schemeClr val="dk1"/>
                </a:solidFill>
              </a:rPr>
              <a:t>influenc</a:t>
            </a:r>
            <a:r>
              <a:rPr lang="en-GB" sz="2400" dirty="0" smtClean="0">
                <a:solidFill>
                  <a:schemeClr val="dk1"/>
                </a:solidFill>
              </a:rPr>
              <a:t>e.</a:t>
            </a:r>
          </a:p>
          <a:p>
            <a:pPr marL="533400" lvl="0" indent="-457200" algn="l" rtl="0">
              <a:lnSpc>
                <a:spcPct val="150000"/>
              </a:lnSpc>
              <a:spcBef>
                <a:spcPts val="1200"/>
              </a:spcBef>
              <a:spcAft>
                <a:spcPts val="0"/>
              </a:spcAft>
              <a:buClr>
                <a:schemeClr val="dk1"/>
              </a:buClr>
              <a:buSzPts val="2400"/>
              <a:buFont typeface="Wingdings" charset="2"/>
              <a:buChar char="ü"/>
            </a:pPr>
            <a:endParaRPr sz="2400" dirty="0">
              <a:solidFill>
                <a:schemeClr val="dk1"/>
              </a:solidFill>
            </a:endParaRPr>
          </a:p>
          <a:p>
            <a:pPr marL="533400" lvl="0" indent="-457200" algn="l" rtl="0">
              <a:lnSpc>
                <a:spcPct val="150000"/>
              </a:lnSpc>
              <a:spcBef>
                <a:spcPts val="0"/>
              </a:spcBef>
              <a:spcAft>
                <a:spcPts val="0"/>
              </a:spcAft>
              <a:buClr>
                <a:schemeClr val="dk1"/>
              </a:buClr>
              <a:buSzPts val="2400"/>
              <a:buFont typeface="Wingdings" charset="2"/>
              <a:buChar char="ü"/>
            </a:pPr>
            <a:r>
              <a:rPr lang="en" sz="2400" dirty="0">
                <a:solidFill>
                  <a:schemeClr val="dk1"/>
                </a:solidFill>
              </a:rPr>
              <a:t>Methods for diffusing your own stress and helping your team or colleagues do the </a:t>
            </a:r>
            <a:r>
              <a:rPr lang="en" sz="2400" dirty="0" smtClean="0">
                <a:solidFill>
                  <a:schemeClr val="dk1"/>
                </a:solidFill>
              </a:rPr>
              <a:t>same</a:t>
            </a:r>
            <a:r>
              <a:rPr lang="en-GB" sz="2400" dirty="0" smtClean="0">
                <a:solidFill>
                  <a:schemeClr val="dk1"/>
                </a:solidFill>
              </a:rPr>
              <a:t>.</a:t>
            </a:r>
          </a:p>
          <a:p>
            <a:pPr marL="533400" lvl="0" indent="-457200" algn="l" rtl="0">
              <a:lnSpc>
                <a:spcPct val="150000"/>
              </a:lnSpc>
              <a:spcBef>
                <a:spcPts val="0"/>
              </a:spcBef>
              <a:spcAft>
                <a:spcPts val="0"/>
              </a:spcAft>
              <a:buClr>
                <a:schemeClr val="dk1"/>
              </a:buClr>
              <a:buSzPts val="2400"/>
              <a:buFont typeface="Wingdings" charset="2"/>
              <a:buChar char="ü"/>
            </a:pPr>
            <a:endParaRPr sz="2400" dirty="0">
              <a:solidFill>
                <a:schemeClr val="dk1"/>
              </a:solidFill>
            </a:endParaRPr>
          </a:p>
          <a:p>
            <a:pPr marL="533400" lvl="0" indent="-457200" algn="l" rtl="0">
              <a:lnSpc>
                <a:spcPct val="150000"/>
              </a:lnSpc>
              <a:spcBef>
                <a:spcPts val="0"/>
              </a:spcBef>
              <a:spcAft>
                <a:spcPts val="0"/>
              </a:spcAft>
              <a:buClr>
                <a:schemeClr val="dk1"/>
              </a:buClr>
              <a:buSzPts val="2400"/>
              <a:buFont typeface="Wingdings" charset="2"/>
              <a:buChar char="ü"/>
            </a:pPr>
            <a:r>
              <a:rPr lang="en" sz="2400" dirty="0">
                <a:solidFill>
                  <a:schemeClr val="dk1"/>
                </a:solidFill>
              </a:rPr>
              <a:t>Learn a simple Mind Hack to transform negative thoughts or emotions into positive </a:t>
            </a:r>
            <a:r>
              <a:rPr lang="en" sz="2400" dirty="0" smtClean="0">
                <a:solidFill>
                  <a:schemeClr val="dk1"/>
                </a:solidFill>
              </a:rPr>
              <a:t>ones</a:t>
            </a:r>
            <a:r>
              <a:rPr lang="en-GB" sz="2400" dirty="0" smtClean="0">
                <a:solidFill>
                  <a:schemeClr val="dk1"/>
                </a:solidFill>
              </a:rPr>
              <a:t>.</a:t>
            </a:r>
            <a:endParaRPr sz="2400" dirty="0">
              <a:solidFill>
                <a:srgbClr val="626262"/>
              </a:solidFill>
              <a:latin typeface="Montserrat"/>
              <a:ea typeface="Montserrat"/>
              <a:cs typeface="Montserrat"/>
              <a:sym typeface="Montserrat"/>
            </a:endParaRPr>
          </a:p>
        </p:txBody>
      </p:sp>
      <p:pic>
        <p:nvPicPr>
          <p:cNvPr id="4" name="Picture 3" descr="400dpi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5" name="Rectangle 4"/>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sp>
        <p:nvSpPr>
          <p:cNvPr id="7" name="Slide Number Placeholder 5"/>
          <p:cNvSpPr>
            <a:spLocks noGrp="1"/>
          </p:cNvSpPr>
          <p:nvPr>
            <p:ph type="sldNum" sz="quarter" idx="12"/>
          </p:nvPr>
        </p:nvSpPr>
        <p:spPr>
          <a:xfrm>
            <a:off x="6591300" y="6265863"/>
            <a:ext cx="2133600" cy="365125"/>
          </a:xfrm>
        </p:spPr>
        <p:txBody>
          <a:bodyPr/>
          <a:lstStyle/>
          <a:p>
            <a:pPr>
              <a:defRPr/>
            </a:pPr>
            <a:fld id="{7D383396-9DDF-4EDD-B387-088F5C4AE1F6}" type="slidenum">
              <a:rPr lang="en-GB"/>
              <a:pPr>
                <a:defRPr/>
              </a:pPr>
              <a:t>17</a:t>
            </a:fld>
            <a:endParaRPr lang="en-GB" dirty="0"/>
          </a:p>
        </p:txBody>
      </p:sp>
    </p:spTree>
    <p:extLst>
      <p:ext uri="{BB962C8B-B14F-4D97-AF65-F5344CB8AC3E}">
        <p14:creationId xmlns:p14="http://schemas.microsoft.com/office/powerpoint/2010/main" val="16867009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311700" y="339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So What </a:t>
            </a:r>
            <a:r>
              <a:rPr lang="en-GB" sz="3000" dirty="0" smtClean="0"/>
              <a:t>Happens </a:t>
            </a:r>
            <a:r>
              <a:rPr lang="en" sz="3000" dirty="0" smtClean="0"/>
              <a:t>Now</a:t>
            </a:r>
            <a:r>
              <a:rPr lang="en" sz="3000" dirty="0"/>
              <a:t>?</a:t>
            </a:r>
            <a:endParaRPr sz="3000" dirty="0"/>
          </a:p>
        </p:txBody>
      </p:sp>
      <p:sp>
        <p:nvSpPr>
          <p:cNvPr id="188" name="Google Shape;188;p35"/>
          <p:cNvSpPr txBox="1">
            <a:spLocks noGrp="1"/>
          </p:cNvSpPr>
          <p:nvPr>
            <p:ph type="body" idx="1"/>
          </p:nvPr>
        </p:nvSpPr>
        <p:spPr>
          <a:xfrm>
            <a:off x="328194" y="1045853"/>
            <a:ext cx="8520600" cy="4868991"/>
          </a:xfrm>
          <a:prstGeom prst="rect">
            <a:avLst/>
          </a:prstGeom>
        </p:spPr>
        <p:txBody>
          <a:bodyPr spcFirstLastPara="1" wrap="square" lIns="91425" tIns="91425" rIns="91425" bIns="91425" anchor="t" anchorCtr="0">
            <a:noAutofit/>
          </a:bodyPr>
          <a:lstStyle/>
          <a:p>
            <a:pPr>
              <a:lnSpc>
                <a:spcPct val="90000"/>
              </a:lnSpc>
              <a:buFont typeface="Arial" charset="0"/>
              <a:buAutoNum type="arabicPeriod"/>
            </a:pPr>
            <a:r>
              <a:rPr lang="en-GB" sz="2200" dirty="0"/>
              <a:t>I need to THANK YOU!</a:t>
            </a:r>
          </a:p>
          <a:p>
            <a:pPr>
              <a:lnSpc>
                <a:spcPct val="90000"/>
              </a:lnSpc>
              <a:buFont typeface="Arial" charset="0"/>
              <a:buAutoNum type="arabicPeriod"/>
            </a:pPr>
            <a:endParaRPr lang="en-GB" sz="2200" dirty="0" smtClean="0"/>
          </a:p>
          <a:p>
            <a:pPr>
              <a:lnSpc>
                <a:spcPct val="90000"/>
              </a:lnSpc>
              <a:buFont typeface="Arial" charset="0"/>
              <a:buAutoNum type="arabicPeriod"/>
            </a:pPr>
            <a:r>
              <a:rPr lang="en-GB" sz="2200" dirty="0" smtClean="0"/>
              <a:t>Questions or </a:t>
            </a:r>
            <a:r>
              <a:rPr lang="en-GB" sz="2200" dirty="0"/>
              <a:t>More </a:t>
            </a:r>
            <a:r>
              <a:rPr lang="en-GB" sz="2200" dirty="0" smtClean="0"/>
              <a:t>Info: Speak</a:t>
            </a:r>
            <a:r>
              <a:rPr lang="en-GB" sz="2200" dirty="0"/>
              <a:t>, Email, Call or </a:t>
            </a:r>
            <a:r>
              <a:rPr lang="en-GB" sz="2200" dirty="0" smtClean="0"/>
              <a:t>Connect.</a:t>
            </a:r>
          </a:p>
          <a:p>
            <a:pPr>
              <a:lnSpc>
                <a:spcPct val="90000"/>
              </a:lnSpc>
              <a:buFont typeface="Arial" charset="0"/>
              <a:buAutoNum type="arabicPeriod"/>
            </a:pPr>
            <a:endParaRPr lang="en-GB" sz="2200" dirty="0"/>
          </a:p>
          <a:p>
            <a:pPr>
              <a:lnSpc>
                <a:spcPct val="90000"/>
              </a:lnSpc>
              <a:buFont typeface="Arial" charset="0"/>
              <a:buAutoNum type="arabicPeriod"/>
            </a:pPr>
            <a:r>
              <a:rPr lang="en-GB" sz="2200" dirty="0" smtClean="0"/>
              <a:t>PLM Course </a:t>
            </a:r>
            <a:r>
              <a:rPr lang="mr-IN" sz="2200" dirty="0" smtClean="0"/>
              <a:t>–</a:t>
            </a:r>
            <a:r>
              <a:rPr lang="en-GB" sz="2200" dirty="0" smtClean="0"/>
              <a:t> Open Access FOC to Enrol until midnight tomorrow. (Click on the BANNER at the top of each page on my website)</a:t>
            </a:r>
          </a:p>
          <a:p>
            <a:pPr>
              <a:lnSpc>
                <a:spcPct val="90000"/>
              </a:lnSpc>
              <a:buFont typeface="Arial" charset="0"/>
              <a:buAutoNum type="arabicPeriod"/>
            </a:pPr>
            <a:endParaRPr lang="en-GB" sz="2200" dirty="0"/>
          </a:p>
          <a:p>
            <a:pPr>
              <a:lnSpc>
                <a:spcPct val="90000"/>
              </a:lnSpc>
              <a:buFont typeface="Arial" charset="0"/>
              <a:buAutoNum type="arabicPeriod"/>
            </a:pPr>
            <a:r>
              <a:rPr lang="en-GB" sz="2200" dirty="0"/>
              <a:t>Get in touch </a:t>
            </a:r>
            <a:r>
              <a:rPr lang="en" sz="2200" dirty="0"/>
              <a:t>about </a:t>
            </a:r>
            <a:r>
              <a:rPr lang="en-GB" sz="2200" dirty="0"/>
              <a:t>‘White Label </a:t>
            </a:r>
            <a:r>
              <a:rPr lang="mr-IN" sz="2200" dirty="0"/>
              <a:t>–</a:t>
            </a:r>
            <a:r>
              <a:rPr lang="en-GB" sz="2200" dirty="0"/>
              <a:t> Bespoke Pricing’ on PLM course, including facilitating change if required</a:t>
            </a:r>
            <a:r>
              <a:rPr lang="en-GB" sz="2200" dirty="0" smtClean="0"/>
              <a:t>.</a:t>
            </a:r>
          </a:p>
          <a:p>
            <a:pPr marL="114300" indent="0">
              <a:lnSpc>
                <a:spcPct val="90000"/>
              </a:lnSpc>
              <a:buNone/>
            </a:pPr>
            <a:endParaRPr lang="en-GB" sz="2200" dirty="0"/>
          </a:p>
          <a:p>
            <a:pPr marL="457200" lvl="0" indent="-342900" algn="l" rtl="0">
              <a:lnSpc>
                <a:spcPct val="90000"/>
              </a:lnSpc>
              <a:spcBef>
                <a:spcPts val="0"/>
              </a:spcBef>
              <a:spcAft>
                <a:spcPts val="0"/>
              </a:spcAft>
              <a:buSzPts val="1800"/>
              <a:buAutoNum type="arabicPeriod"/>
            </a:pPr>
            <a:r>
              <a:rPr lang="en-GB" sz="2200" dirty="0" smtClean="0"/>
              <a:t>Use my website </a:t>
            </a:r>
            <a:r>
              <a:rPr lang="en-GB" sz="2200" dirty="0" smtClean="0">
                <a:hlinkClick r:id="rId3"/>
              </a:rPr>
              <a:t>www.reecepye.com</a:t>
            </a:r>
            <a:r>
              <a:rPr lang="en-GB" sz="2200" dirty="0"/>
              <a:t> </a:t>
            </a:r>
            <a:r>
              <a:rPr lang="en-GB" sz="2200" dirty="0" smtClean="0"/>
              <a:t>for contact details, plus free resources, blogs, mind hacks, to purchase the Strong Minds book or enrol in either course.</a:t>
            </a:r>
          </a:p>
          <a:p>
            <a:pPr marL="114300" indent="0">
              <a:lnSpc>
                <a:spcPct val="90000"/>
              </a:lnSpc>
              <a:buNone/>
            </a:pPr>
            <a:endParaRPr lang="en-GB" sz="2200" dirty="0"/>
          </a:p>
          <a:p>
            <a:pPr>
              <a:lnSpc>
                <a:spcPct val="90000"/>
              </a:lnSpc>
              <a:buFont typeface="Arial" charset="0"/>
              <a:buAutoNum type="arabicPeriod"/>
            </a:pPr>
            <a:r>
              <a:rPr lang="en-GB" sz="2200" dirty="0" smtClean="0"/>
              <a:t>Slide presentation, leave your business card or email .</a:t>
            </a:r>
            <a:endParaRPr lang="en-GB" sz="2200" dirty="0"/>
          </a:p>
          <a:p>
            <a:pPr>
              <a:lnSpc>
                <a:spcPct val="90000"/>
              </a:lnSpc>
              <a:buFont typeface="Arial" charset="0"/>
              <a:buAutoNum type="arabicPeriod"/>
            </a:pPr>
            <a:endParaRPr lang="en-GB" sz="2200" dirty="0"/>
          </a:p>
          <a:p>
            <a:pPr>
              <a:lnSpc>
                <a:spcPct val="90000"/>
              </a:lnSpc>
              <a:buFont typeface="Arial" charset="0"/>
              <a:buAutoNum type="arabicPeriod"/>
            </a:pPr>
            <a:r>
              <a:rPr lang="en-GB" sz="2200" dirty="0" smtClean="0"/>
              <a:t>Half a Dozen Strong Minds</a:t>
            </a:r>
            <a:r>
              <a:rPr lang="en" sz="2200" dirty="0" smtClean="0"/>
              <a:t> Books FOC</a:t>
            </a:r>
            <a:r>
              <a:rPr lang="en-GB" sz="2200" dirty="0" smtClean="0"/>
              <a:t>.</a:t>
            </a:r>
          </a:p>
        </p:txBody>
      </p:sp>
      <p:pic>
        <p:nvPicPr>
          <p:cNvPr id="6" name="Picture 3" descr="c:\documents and settings\702101258\Local Settings\Temporary Internet Files\Content.IE5\XML1SXSR\MC900439605[1].png"/>
          <p:cNvPicPr>
            <a:picLocks noChangeAspect="1" noChangeArrowheads="1"/>
          </p:cNvPicPr>
          <p:nvPr/>
        </p:nvPicPr>
        <p:blipFill>
          <a:blip r:embed="rId4" cstate="print"/>
          <a:srcRect/>
          <a:stretch>
            <a:fillRect/>
          </a:stretch>
        </p:blipFill>
        <p:spPr bwMode="auto">
          <a:xfrm>
            <a:off x="6702119" y="406399"/>
            <a:ext cx="2133905" cy="2133905"/>
          </a:xfrm>
          <a:prstGeom prst="rect">
            <a:avLst/>
          </a:prstGeom>
          <a:noFill/>
        </p:spPr>
      </p:pic>
      <p:sp>
        <p:nvSpPr>
          <p:cNvPr id="5" name="Rectangle 4"/>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sp>
        <p:nvSpPr>
          <p:cNvPr id="7" name="Slide Number Placeholder 5"/>
          <p:cNvSpPr>
            <a:spLocks noGrp="1"/>
          </p:cNvSpPr>
          <p:nvPr>
            <p:ph type="sldNum" sz="quarter" idx="12"/>
          </p:nvPr>
        </p:nvSpPr>
        <p:spPr>
          <a:xfrm>
            <a:off x="6591300" y="6265863"/>
            <a:ext cx="2133600" cy="365125"/>
          </a:xfrm>
        </p:spPr>
        <p:txBody>
          <a:bodyPr/>
          <a:lstStyle/>
          <a:p>
            <a:pPr>
              <a:defRPr/>
            </a:pPr>
            <a:fld id="{7D383396-9DDF-4EDD-B387-088F5C4AE1F6}" type="slidenum">
              <a:rPr lang="en-GB"/>
              <a:pPr>
                <a:defRPr/>
              </a:pPr>
              <a:t>18</a:t>
            </a:fld>
            <a:endParaRPr lang="en-GB" dirty="0"/>
          </a:p>
        </p:txBody>
      </p:sp>
    </p:spTree>
    <p:extLst>
      <p:ext uri="{BB962C8B-B14F-4D97-AF65-F5344CB8AC3E}">
        <p14:creationId xmlns:p14="http://schemas.microsoft.com/office/powerpoint/2010/main" val="5859600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6453188"/>
            <a:ext cx="1735138" cy="200025"/>
          </a:xfrm>
          <a:prstGeom prst="rect">
            <a:avLst/>
          </a:prstGeom>
        </p:spPr>
        <p:txBody>
          <a:bodyPr wrap="none">
            <a:spAutoFit/>
          </a:bodyPr>
          <a:lstStyle/>
          <a:p>
            <a:pPr fontAlgn="auto">
              <a:spcBef>
                <a:spcPts val="0"/>
              </a:spcBef>
              <a:spcAft>
                <a:spcPts val="0"/>
              </a:spcAft>
              <a:defRPr/>
            </a:pPr>
            <a:r>
              <a:rPr lang="en-GB" sz="700" dirty="0">
                <a:solidFill>
                  <a:schemeClr val="tx1">
                    <a:lumMod val="50000"/>
                    <a:lumOff val="50000"/>
                  </a:schemeClr>
                </a:solidFill>
                <a:ea typeface="ＭＳ Ｐゴシック"/>
              </a:rPr>
              <a:t>© 2011 British Telecommunications plc</a:t>
            </a:r>
          </a:p>
        </p:txBody>
      </p:sp>
      <p:sp>
        <p:nvSpPr>
          <p:cNvPr id="6" name="Slide Number Placeholder 5"/>
          <p:cNvSpPr>
            <a:spLocks noGrp="1"/>
          </p:cNvSpPr>
          <p:nvPr>
            <p:ph type="sldNum" sz="quarter" idx="12"/>
          </p:nvPr>
        </p:nvSpPr>
        <p:spPr/>
        <p:txBody>
          <a:bodyPr/>
          <a:lstStyle/>
          <a:p>
            <a:pPr>
              <a:defRPr/>
            </a:pPr>
            <a:fld id="{6CB37446-E52D-40B5-B6A9-5EE30EA53FDA}" type="slidenum">
              <a:rPr lang="en-GB" smtClean="0"/>
              <a:pPr>
                <a:defRPr/>
              </a:pPr>
              <a:t>19</a:t>
            </a:fld>
            <a:endParaRPr lang="en-GB" dirty="0"/>
          </a:p>
        </p:txBody>
      </p:sp>
      <p:sp>
        <p:nvSpPr>
          <p:cNvPr id="8" name="Title 7"/>
          <p:cNvSpPr>
            <a:spLocks noGrp="1"/>
          </p:cNvSpPr>
          <p:nvPr>
            <p:ph type="title"/>
          </p:nvPr>
        </p:nvSpPr>
        <p:spPr>
          <a:xfrm>
            <a:off x="355600" y="355599"/>
            <a:ext cx="8229600" cy="816917"/>
          </a:xfrm>
        </p:spPr>
        <p:txBody>
          <a:bodyPr/>
          <a:lstStyle/>
          <a:p>
            <a:pPr algn="l"/>
            <a:r>
              <a:rPr lang="en-GB" sz="3000" dirty="0" smtClean="0"/>
              <a:t>Thank You All For Your Attention </a:t>
            </a:r>
            <a:r>
              <a:rPr lang="en-GB" sz="3000" dirty="0"/>
              <a:t>&amp;</a:t>
            </a:r>
            <a:r>
              <a:rPr lang="en-GB" sz="3000" dirty="0" smtClean="0"/>
              <a:t> Interest!</a:t>
            </a:r>
            <a:endParaRPr lang="en-GB" sz="3000" dirty="0"/>
          </a:p>
        </p:txBody>
      </p:sp>
      <p:pic>
        <p:nvPicPr>
          <p:cNvPr id="2050" name="Picture 2" descr="c:\documents and settings\702101258\Local Settings\Temporary Internet Files\Content.IE5\XML1SXSR\MP900411843[1].jpg"/>
          <p:cNvPicPr>
            <a:picLocks noChangeAspect="1" noChangeArrowheads="1"/>
          </p:cNvPicPr>
          <p:nvPr/>
        </p:nvPicPr>
        <p:blipFill>
          <a:blip r:embed="rId3" cstate="print"/>
          <a:srcRect/>
          <a:stretch>
            <a:fillRect/>
          </a:stretch>
        </p:blipFill>
        <p:spPr bwMode="auto">
          <a:xfrm>
            <a:off x="358812" y="1286067"/>
            <a:ext cx="8414795" cy="5370653"/>
          </a:xfrm>
          <a:prstGeom prst="rect">
            <a:avLst/>
          </a:prstGeom>
          <a:noFill/>
        </p:spPr>
      </p:pic>
      <p:pic>
        <p:nvPicPr>
          <p:cNvPr id="7" name="Picture 6" descr="400dpi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Tree>
    <p:extLst>
      <p:ext uri="{BB962C8B-B14F-4D97-AF65-F5344CB8AC3E}">
        <p14:creationId xmlns:p14="http://schemas.microsoft.com/office/powerpoint/2010/main" val="4219200201"/>
      </p:ext>
    </p:extLst>
  </p:cSld>
  <p:clrMapOvr>
    <a:masterClrMapping/>
  </p:clrMapOvr>
  <p:transition xmlns:p14="http://schemas.microsoft.com/office/powerpoint/2010/main" spd="slow">
    <p:pull dir="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sp>
        <p:nvSpPr>
          <p:cNvPr id="6" name="Slide Number Placeholder 5"/>
          <p:cNvSpPr>
            <a:spLocks noGrp="1"/>
          </p:cNvSpPr>
          <p:nvPr>
            <p:ph type="sldNum" sz="quarter" idx="12"/>
          </p:nvPr>
        </p:nvSpPr>
        <p:spPr/>
        <p:txBody>
          <a:bodyPr/>
          <a:lstStyle/>
          <a:p>
            <a:pPr>
              <a:defRPr/>
            </a:pPr>
            <a:fld id="{7D383396-9DDF-4EDD-B387-088F5C4AE1F6}" type="slidenum">
              <a:rPr lang="en-GB"/>
              <a:pPr>
                <a:defRPr/>
              </a:pPr>
              <a:t>2</a:t>
            </a:fld>
            <a:endParaRPr lang="en-GB" dirty="0"/>
          </a:p>
        </p:txBody>
      </p:sp>
      <p:sp>
        <p:nvSpPr>
          <p:cNvPr id="21509" name="Title 7"/>
          <p:cNvSpPr>
            <a:spLocks noGrp="1"/>
          </p:cNvSpPr>
          <p:nvPr>
            <p:ph type="title"/>
          </p:nvPr>
        </p:nvSpPr>
        <p:spPr>
          <a:xfrm>
            <a:off x="330200" y="274638"/>
            <a:ext cx="8229600" cy="1143000"/>
          </a:xfrm>
        </p:spPr>
        <p:txBody>
          <a:bodyPr/>
          <a:lstStyle/>
          <a:p>
            <a:pPr algn="l"/>
            <a:r>
              <a:rPr lang="en-GB" sz="3000" dirty="0" smtClean="0"/>
              <a:t>The Mind And The Brain Are Not The Same!</a:t>
            </a:r>
          </a:p>
        </p:txBody>
      </p:sp>
      <p:pic>
        <p:nvPicPr>
          <p:cNvPr id="21515" name="Picture 2" descr="c:\documents and settings\702101258\Local Settings\Temporary Internet Files\Content.IE5\ZZWSX3R4\MC900187587[1].wmf"/>
          <p:cNvPicPr>
            <a:picLocks noChangeAspect="1" noChangeArrowheads="1"/>
          </p:cNvPicPr>
          <p:nvPr/>
        </p:nvPicPr>
        <p:blipFill>
          <a:blip r:embed="rId3"/>
          <a:srcRect/>
          <a:stretch>
            <a:fillRect/>
          </a:stretch>
        </p:blipFill>
        <p:spPr bwMode="auto">
          <a:xfrm>
            <a:off x="4937125" y="1541581"/>
            <a:ext cx="3600833" cy="4237950"/>
          </a:xfrm>
          <a:prstGeom prst="rect">
            <a:avLst/>
          </a:prstGeom>
          <a:noFill/>
          <a:ln w="9525">
            <a:noFill/>
            <a:miter lim="800000"/>
            <a:headEnd/>
            <a:tailEnd/>
          </a:ln>
        </p:spPr>
      </p:pic>
      <p:pic>
        <p:nvPicPr>
          <p:cNvPr id="21516" name="Picture 5" descr="c:\documents and settings\702101258\Local Settings\Temporary Internet Files\Content.IE5\XML1SXSR\MC900229685[1].wmf"/>
          <p:cNvPicPr>
            <a:picLocks noChangeAspect="1" noChangeArrowheads="1"/>
          </p:cNvPicPr>
          <p:nvPr/>
        </p:nvPicPr>
        <p:blipFill>
          <a:blip r:embed="rId4"/>
          <a:srcRect/>
          <a:stretch>
            <a:fillRect/>
          </a:stretch>
        </p:blipFill>
        <p:spPr bwMode="auto">
          <a:xfrm>
            <a:off x="832052" y="2073082"/>
            <a:ext cx="3724073" cy="3624136"/>
          </a:xfrm>
          <a:prstGeom prst="rect">
            <a:avLst/>
          </a:prstGeom>
          <a:noFill/>
          <a:ln w="9525">
            <a:noFill/>
            <a:miter lim="800000"/>
            <a:headEnd/>
            <a:tailEnd/>
          </a:ln>
        </p:spPr>
      </p:pic>
      <p:pic>
        <p:nvPicPr>
          <p:cNvPr id="2" name="Picture 1" descr="400dpi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288" y="346713"/>
            <a:ext cx="7772400" cy="1470025"/>
          </a:xfrm>
        </p:spPr>
        <p:txBody>
          <a:bodyPr/>
          <a:lstStyle/>
          <a:p>
            <a:r>
              <a:rPr lang="en-US" sz="3600" dirty="0" smtClean="0"/>
              <a:t>The Neuroscience (New Science) of Mind Hacking</a:t>
            </a:r>
            <a:endParaRPr lang="en-US" sz="3600" dirty="0"/>
          </a:p>
        </p:txBody>
      </p:sp>
      <p:sp>
        <p:nvSpPr>
          <p:cNvPr id="3" name="Subtitle 2"/>
          <p:cNvSpPr>
            <a:spLocks noGrp="1"/>
          </p:cNvSpPr>
          <p:nvPr>
            <p:ph type="subTitle" idx="1"/>
          </p:nvPr>
        </p:nvSpPr>
        <p:spPr>
          <a:xfrm>
            <a:off x="4446525" y="2548307"/>
            <a:ext cx="4132069" cy="3728710"/>
          </a:xfrm>
        </p:spPr>
        <p:txBody>
          <a:bodyPr/>
          <a:lstStyle/>
          <a:p>
            <a:r>
              <a:rPr lang="en-US" sz="3200" dirty="0" smtClean="0">
                <a:solidFill>
                  <a:schemeClr val="tx1"/>
                </a:solidFill>
              </a:rPr>
              <a:t>Speaker: Reece Pye</a:t>
            </a:r>
          </a:p>
          <a:p>
            <a:r>
              <a:rPr lang="en-US" sz="3200" dirty="0" smtClean="0">
                <a:solidFill>
                  <a:schemeClr val="tx1"/>
                </a:solidFill>
              </a:rPr>
              <a:t>Author of Strong Minds</a:t>
            </a:r>
          </a:p>
          <a:p>
            <a:r>
              <a:rPr lang="en-US" sz="3200" dirty="0" smtClean="0">
                <a:solidFill>
                  <a:schemeClr val="tx1"/>
                </a:solidFill>
              </a:rPr>
              <a:t>Book &amp; Online Courses</a:t>
            </a:r>
          </a:p>
          <a:p>
            <a:endParaRPr lang="en-US" sz="3200" dirty="0">
              <a:solidFill>
                <a:schemeClr val="tx1"/>
              </a:solidFill>
            </a:endParaRPr>
          </a:p>
          <a:p>
            <a:r>
              <a:rPr lang="en-US" sz="2400" dirty="0" smtClean="0">
                <a:solidFill>
                  <a:schemeClr val="tx1"/>
                </a:solidFill>
                <a:hlinkClick r:id="rId3"/>
              </a:rPr>
              <a:t>reecepye@reecepye.com</a:t>
            </a:r>
            <a:endParaRPr lang="en-US" sz="2400" dirty="0" smtClean="0">
              <a:solidFill>
                <a:schemeClr val="tx1"/>
              </a:solidFill>
            </a:endParaRPr>
          </a:p>
          <a:p>
            <a:r>
              <a:rPr lang="en-US" sz="2400" dirty="0" smtClean="0">
                <a:solidFill>
                  <a:schemeClr val="tx1"/>
                </a:solidFill>
              </a:rPr>
              <a:t>+44 (0) 7701 090245</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6CF2A4BC-886A-4715-88C3-C19DDD1F9425}" type="slidenum">
              <a:rPr lang="en-GB" smtClean="0"/>
              <a:pPr>
                <a:defRPr/>
              </a:pPr>
              <a:t>3</a:t>
            </a:fld>
            <a:endParaRPr lang="en-GB" dirty="0"/>
          </a:p>
        </p:txBody>
      </p:sp>
      <p:pic>
        <p:nvPicPr>
          <p:cNvPr id="5" name="Picture 4" descr="400dpi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pic>
        <p:nvPicPr>
          <p:cNvPr id="6" name="Picture 5" descr="front strong mind.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632" y="1916452"/>
            <a:ext cx="2997240" cy="4495861"/>
          </a:xfrm>
          <a:prstGeom prst="rect">
            <a:avLst/>
          </a:prstGeom>
        </p:spPr>
      </p:pic>
      <p:sp>
        <p:nvSpPr>
          <p:cNvPr id="7" name="Rectangle 6"/>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spTree>
    <p:extLst>
      <p:ext uri="{BB962C8B-B14F-4D97-AF65-F5344CB8AC3E}">
        <p14:creationId xmlns:p14="http://schemas.microsoft.com/office/powerpoint/2010/main" val="19217680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339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dirty="0" smtClean="0"/>
              <a:t>A Brief Background.</a:t>
            </a:r>
            <a:endParaRPr sz="3000" dirty="0"/>
          </a:p>
        </p:txBody>
      </p:sp>
      <p:pic>
        <p:nvPicPr>
          <p:cNvPr id="6" name="Picture 5" descr="400dpi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7" name="Rectangle 6"/>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pic>
        <p:nvPicPr>
          <p:cNvPr id="2" name="Picture 1" descr="Reece_Box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6575" y="1313467"/>
            <a:ext cx="4537153" cy="5188934"/>
          </a:xfrm>
          <a:prstGeom prst="rect">
            <a:avLst/>
          </a:prstGeom>
        </p:spPr>
      </p:pic>
      <p:sp>
        <p:nvSpPr>
          <p:cNvPr id="9" name="Subtitle 2"/>
          <p:cNvSpPr txBox="1">
            <a:spLocks/>
          </p:cNvSpPr>
          <p:nvPr/>
        </p:nvSpPr>
        <p:spPr bwMode="auto">
          <a:xfrm>
            <a:off x="538572" y="2322424"/>
            <a:ext cx="3418230" cy="2532597"/>
          </a:xfrm>
          <a:prstGeom prst="rect">
            <a:avLst/>
          </a:prstGeom>
          <a:noFill/>
          <a:ln w="9525">
            <a:noFill/>
            <a:miter lim="800000"/>
            <a:headEnd/>
            <a:tailEnd/>
          </a:ln>
        </p:spPr>
        <p:txBody>
          <a:bodyPr spcFirstLastPara="1" vert="horz" wrap="square" lIns="91425" tIns="91425" rIns="91425" bIns="91425" numCol="1" anchor="t" anchorCtr="0" compatLnSpc="1">
            <a:prstTxWarp prst="textNoShape">
              <a:avLst/>
            </a:prstTxWarp>
          </a:bodyPr>
          <a:lstStyle>
            <a:lvl1pPr marL="457200" lvl="0" indent="-342900" algn="l" rtl="0" eaLnBrk="0" fontAlgn="base" hangingPunct="0">
              <a:spcBef>
                <a:spcPts val="0"/>
              </a:spcBef>
              <a:spcAft>
                <a:spcPts val="0"/>
              </a:spcAft>
              <a:buSzPts val="1800"/>
              <a:buFont typeface="Arial" charset="0"/>
              <a:buChar char="●"/>
              <a:defRPr sz="2400" kern="1200">
                <a:solidFill>
                  <a:schemeClr val="tx1"/>
                </a:solidFill>
                <a:latin typeface="+mn-lt"/>
                <a:ea typeface="+mn-ea"/>
                <a:cs typeface="+mn-cs"/>
              </a:defRPr>
            </a:lvl1pPr>
            <a:lvl2pPr marL="914400" lvl="1" indent="-317500" algn="l" rtl="0" eaLnBrk="0" fontAlgn="base" hangingPunct="0">
              <a:spcBef>
                <a:spcPts val="1600"/>
              </a:spcBef>
              <a:spcAft>
                <a:spcPts val="0"/>
              </a:spcAft>
              <a:buSzPts val="1400"/>
              <a:buFont typeface="Arial" charset="0"/>
              <a:buChar char="○"/>
              <a:defRPr sz="2000" kern="1200">
                <a:solidFill>
                  <a:schemeClr val="tx1"/>
                </a:solidFill>
                <a:latin typeface="+mn-lt"/>
                <a:ea typeface="+mn-ea"/>
                <a:cs typeface="+mn-cs"/>
              </a:defRPr>
            </a:lvl2pPr>
            <a:lvl3pPr marL="1371600" lvl="2" indent="-317500" algn="l" rtl="0" eaLnBrk="0" fontAlgn="base" hangingPunct="0">
              <a:spcBef>
                <a:spcPts val="1600"/>
              </a:spcBef>
              <a:spcAft>
                <a:spcPts val="0"/>
              </a:spcAft>
              <a:buSzPts val="1400"/>
              <a:buFont typeface="Arial" charset="0"/>
              <a:buChar char="■"/>
              <a:defRPr kern="1200">
                <a:solidFill>
                  <a:schemeClr val="tx1"/>
                </a:solidFill>
                <a:latin typeface="+mn-lt"/>
                <a:ea typeface="+mn-ea"/>
                <a:cs typeface="+mn-cs"/>
              </a:defRPr>
            </a:lvl3pPr>
            <a:lvl4pPr marL="1828800" lvl="3" indent="-317500" algn="l" rtl="0" eaLnBrk="0" fontAlgn="base" hangingPunct="0">
              <a:spcBef>
                <a:spcPts val="1600"/>
              </a:spcBef>
              <a:spcAft>
                <a:spcPts val="0"/>
              </a:spcAft>
              <a:buSzPts val="1400"/>
              <a:buFont typeface="Arial" charset="0"/>
              <a:buChar char="●"/>
              <a:defRPr sz="1600" kern="1200">
                <a:solidFill>
                  <a:schemeClr val="tx1"/>
                </a:solidFill>
                <a:latin typeface="+mn-lt"/>
                <a:ea typeface="+mn-ea"/>
                <a:cs typeface="+mn-cs"/>
              </a:defRPr>
            </a:lvl4pPr>
            <a:lvl5pPr marL="2286000" lvl="4" indent="-317500" algn="l" rtl="0" eaLnBrk="0" fontAlgn="base" hangingPunct="0">
              <a:spcBef>
                <a:spcPts val="1600"/>
              </a:spcBef>
              <a:spcAft>
                <a:spcPts val="0"/>
              </a:spcAft>
              <a:buSzPts val="1400"/>
              <a:buFont typeface="Arial" charset="0"/>
              <a:buChar char="○"/>
              <a:defRPr sz="1400" kern="1200">
                <a:solidFill>
                  <a:schemeClr val="tx1"/>
                </a:solidFill>
                <a:latin typeface="+mn-lt"/>
                <a:ea typeface="+mn-ea"/>
                <a:cs typeface="+mn-cs"/>
              </a:defRPr>
            </a:lvl5pPr>
            <a:lvl6pPr marL="2743200" lvl="5"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itchFamily="34" charset="0"/>
              <a:buChar char="■"/>
              <a:defRPr sz="2000" kern="1200">
                <a:solidFill>
                  <a:schemeClr val="tx1"/>
                </a:solidFill>
                <a:latin typeface="+mn-lt"/>
                <a:ea typeface="+mn-ea"/>
                <a:cs typeface="+mn-cs"/>
              </a:defRPr>
            </a:lvl9pPr>
          </a:lstStyle>
          <a:p>
            <a:pPr marL="114300" indent="0" algn="ctr">
              <a:buNone/>
            </a:pPr>
            <a:r>
              <a:rPr lang="en-US" sz="4400" dirty="0" smtClean="0"/>
              <a:t>‘From’ There</a:t>
            </a:r>
          </a:p>
          <a:p>
            <a:pPr marL="114300" indent="0" algn="ctr">
              <a:buNone/>
            </a:pPr>
            <a:endParaRPr lang="en-US" sz="4400" dirty="0"/>
          </a:p>
          <a:p>
            <a:pPr marL="114300" indent="0" algn="ctr">
              <a:buNone/>
            </a:pPr>
            <a:r>
              <a:rPr lang="en-US" sz="4400" dirty="0" smtClean="0"/>
              <a:t>‘To’ Here</a:t>
            </a:r>
          </a:p>
        </p:txBody>
      </p:sp>
      <p:sp>
        <p:nvSpPr>
          <p:cNvPr id="8" name="Slide Number Placeholder 5"/>
          <p:cNvSpPr>
            <a:spLocks noGrp="1"/>
          </p:cNvSpPr>
          <p:nvPr>
            <p:ph type="sldNum" sz="quarter" idx="12"/>
          </p:nvPr>
        </p:nvSpPr>
        <p:spPr>
          <a:xfrm>
            <a:off x="6591300" y="6265863"/>
            <a:ext cx="2133600" cy="365125"/>
          </a:xfrm>
        </p:spPr>
        <p:txBody>
          <a:bodyPr/>
          <a:lstStyle/>
          <a:p>
            <a:pPr>
              <a:defRPr/>
            </a:pPr>
            <a:fld id="{7D383396-9DDF-4EDD-B387-088F5C4AE1F6}" type="slidenum">
              <a:rPr lang="en-GB"/>
              <a:pPr>
                <a:defRPr/>
              </a:pPr>
              <a:t>4</a:t>
            </a:fld>
            <a:endParaRPr lang="en-GB" dirty="0"/>
          </a:p>
        </p:txBody>
      </p:sp>
    </p:spTree>
    <p:extLst>
      <p:ext uri="{BB962C8B-B14F-4D97-AF65-F5344CB8AC3E}">
        <p14:creationId xmlns:p14="http://schemas.microsoft.com/office/powerpoint/2010/main" val="10723567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21"/>
          <p:cNvSpPr txBox="1">
            <a:spLocks noGrp="1"/>
          </p:cNvSpPr>
          <p:nvPr>
            <p:ph type="body" idx="1"/>
          </p:nvPr>
        </p:nvSpPr>
        <p:spPr>
          <a:xfrm>
            <a:off x="311701" y="1496160"/>
            <a:ext cx="4323799" cy="4632559"/>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Clr>
                <a:schemeClr val="dk1"/>
              </a:buClr>
              <a:buSzPts val="1800"/>
              <a:buChar char="●"/>
            </a:pPr>
            <a:r>
              <a:rPr lang="en-GB" sz="2200" dirty="0" smtClean="0">
                <a:solidFill>
                  <a:schemeClr val="dk1"/>
                </a:solidFill>
              </a:rPr>
              <a:t>The Brain is</a:t>
            </a:r>
            <a:r>
              <a:rPr lang="mr-IN" sz="2200" dirty="0" smtClean="0">
                <a:solidFill>
                  <a:schemeClr val="dk1"/>
                </a:solidFill>
              </a:rPr>
              <a:t>…</a:t>
            </a:r>
            <a:r>
              <a:rPr lang="en-GB" sz="2200" dirty="0" smtClean="0">
                <a:solidFill>
                  <a:schemeClr val="dk1"/>
                </a:solidFill>
              </a:rPr>
              <a:t> Tangible!</a:t>
            </a:r>
          </a:p>
          <a:p>
            <a:pPr marL="457200" lvl="0" indent="-342900" algn="l" rtl="0">
              <a:spcBef>
                <a:spcPts val="1200"/>
              </a:spcBef>
              <a:spcAft>
                <a:spcPts val="0"/>
              </a:spcAft>
              <a:buClr>
                <a:schemeClr val="dk1"/>
              </a:buClr>
              <a:buSzPts val="1800"/>
              <a:buChar char="●"/>
            </a:pPr>
            <a:r>
              <a:rPr lang="en-GB" sz="2200" dirty="0" smtClean="0">
                <a:solidFill>
                  <a:schemeClr val="dk1"/>
                </a:solidFill>
              </a:rPr>
              <a:t>The Mind is</a:t>
            </a:r>
            <a:r>
              <a:rPr lang="mr-IN" sz="2200" dirty="0" smtClean="0">
                <a:solidFill>
                  <a:schemeClr val="dk1"/>
                </a:solidFill>
              </a:rPr>
              <a:t>…</a:t>
            </a:r>
            <a:r>
              <a:rPr lang="en-GB" sz="2200" dirty="0" smtClean="0">
                <a:solidFill>
                  <a:schemeClr val="dk1"/>
                </a:solidFill>
              </a:rPr>
              <a:t> Invisible!</a:t>
            </a:r>
          </a:p>
          <a:p>
            <a:pPr>
              <a:spcBef>
                <a:spcPts val="1200"/>
              </a:spcBef>
              <a:buClr>
                <a:schemeClr val="dk1"/>
              </a:buClr>
            </a:pPr>
            <a:r>
              <a:rPr lang="en-GB" sz="2200" dirty="0" smtClean="0"/>
              <a:t>The Brain </a:t>
            </a:r>
            <a:r>
              <a:rPr lang="en-GB" sz="2200" dirty="0"/>
              <a:t>is inner </a:t>
            </a:r>
            <a:r>
              <a:rPr lang="en-GB" sz="2200" dirty="0" smtClean="0"/>
              <a:t>computer </a:t>
            </a:r>
          </a:p>
          <a:p>
            <a:pPr>
              <a:spcBef>
                <a:spcPts val="1200"/>
              </a:spcBef>
              <a:buClr>
                <a:schemeClr val="dk1"/>
              </a:buClr>
            </a:pPr>
            <a:r>
              <a:rPr lang="en-GB" sz="2200" dirty="0" smtClean="0"/>
              <a:t>The Mind </a:t>
            </a:r>
            <a:r>
              <a:rPr lang="en-GB" sz="2200" dirty="0"/>
              <a:t>is the </a:t>
            </a:r>
            <a:r>
              <a:rPr lang="en-GB" sz="2200" dirty="0" smtClean="0"/>
              <a:t>operator</a:t>
            </a:r>
            <a:endParaRPr lang="en-GB" sz="2200" dirty="0">
              <a:solidFill>
                <a:schemeClr val="dk1"/>
              </a:solidFill>
            </a:endParaRPr>
          </a:p>
          <a:p>
            <a:pPr marL="457200" lvl="0" indent="-342900" algn="l" rtl="0">
              <a:spcBef>
                <a:spcPts val="1200"/>
              </a:spcBef>
              <a:spcAft>
                <a:spcPts val="0"/>
              </a:spcAft>
              <a:buClr>
                <a:schemeClr val="dk1"/>
              </a:buClr>
              <a:buSzPts val="1800"/>
              <a:buChar char="●"/>
            </a:pPr>
            <a:r>
              <a:rPr lang="en-GB" sz="2200" dirty="0" smtClean="0">
                <a:solidFill>
                  <a:schemeClr val="tx1"/>
                </a:solidFill>
                <a:ea typeface="Montserrat"/>
                <a:cs typeface="Montserrat"/>
                <a:sym typeface="Montserrat"/>
              </a:rPr>
              <a:t>The brain is the m</a:t>
            </a:r>
            <a:r>
              <a:rPr lang="en" sz="2200" dirty="0" smtClean="0">
                <a:solidFill>
                  <a:schemeClr val="tx1"/>
                </a:solidFill>
                <a:ea typeface="Montserrat"/>
                <a:cs typeface="Montserrat"/>
                <a:sym typeface="Montserrat"/>
              </a:rPr>
              <a:t>ost </a:t>
            </a:r>
            <a:r>
              <a:rPr lang="en-GB" sz="2200" dirty="0" smtClean="0">
                <a:solidFill>
                  <a:schemeClr val="tx1"/>
                </a:solidFill>
                <a:ea typeface="Montserrat"/>
                <a:cs typeface="Montserrat"/>
                <a:sym typeface="Montserrat"/>
              </a:rPr>
              <a:t>sophisticated piece of technology </a:t>
            </a:r>
            <a:r>
              <a:rPr lang="en" sz="2200" dirty="0" smtClean="0">
                <a:solidFill>
                  <a:schemeClr val="tx1"/>
                </a:solidFill>
                <a:ea typeface="Montserrat"/>
                <a:cs typeface="Montserrat"/>
                <a:sym typeface="Montserrat"/>
              </a:rPr>
              <a:t>know </a:t>
            </a:r>
            <a:r>
              <a:rPr lang="en" sz="2200" dirty="0">
                <a:solidFill>
                  <a:schemeClr val="tx1"/>
                </a:solidFill>
                <a:ea typeface="Montserrat"/>
                <a:cs typeface="Montserrat"/>
                <a:sym typeface="Montserrat"/>
              </a:rPr>
              <a:t>to </a:t>
            </a:r>
            <a:r>
              <a:rPr lang="en-GB" sz="2200" dirty="0" smtClean="0">
                <a:ea typeface="Montserrat"/>
                <a:cs typeface="Montserrat"/>
                <a:sym typeface="Montserrat"/>
              </a:rPr>
              <a:t>humans</a:t>
            </a:r>
            <a:r>
              <a:rPr lang="en-GB" sz="2200" dirty="0" smtClean="0">
                <a:solidFill>
                  <a:schemeClr val="tx1"/>
                </a:solidFill>
                <a:ea typeface="Montserrat"/>
                <a:cs typeface="Montserrat"/>
                <a:sym typeface="Montserrat"/>
              </a:rPr>
              <a:t>.</a:t>
            </a:r>
          </a:p>
          <a:p>
            <a:pPr marL="457200" lvl="0" indent="-342900" algn="l" rtl="0">
              <a:spcBef>
                <a:spcPts val="1200"/>
              </a:spcBef>
              <a:spcAft>
                <a:spcPts val="0"/>
              </a:spcAft>
              <a:buClr>
                <a:schemeClr val="dk1"/>
              </a:buClr>
              <a:buSzPts val="1800"/>
              <a:buChar char="●"/>
            </a:pPr>
            <a:r>
              <a:rPr lang="en-GB" sz="2200" dirty="0" smtClean="0">
                <a:solidFill>
                  <a:schemeClr val="tx1"/>
                </a:solidFill>
                <a:ea typeface="Montserrat"/>
                <a:cs typeface="Montserrat"/>
                <a:sym typeface="Montserrat"/>
              </a:rPr>
              <a:t>There is a way to manage the brain better to unlock potential, </a:t>
            </a:r>
            <a:r>
              <a:rPr lang="en-GB" sz="2200" b="1" dirty="0" smtClean="0">
                <a:solidFill>
                  <a:schemeClr val="tx1"/>
                </a:solidFill>
                <a:ea typeface="Montserrat"/>
                <a:cs typeface="Montserrat"/>
                <a:sym typeface="Montserrat"/>
              </a:rPr>
              <a:t>self-directed neuroplasticity </a:t>
            </a:r>
            <a:r>
              <a:rPr lang="en-GB" sz="2200" dirty="0" smtClean="0">
                <a:solidFill>
                  <a:schemeClr val="tx1"/>
                </a:solidFill>
                <a:ea typeface="Montserrat"/>
                <a:cs typeface="Montserrat"/>
                <a:sym typeface="Montserrat"/>
              </a:rPr>
              <a:t>or Mind Hacking!</a:t>
            </a:r>
          </a:p>
        </p:txBody>
      </p:sp>
      <p:pic>
        <p:nvPicPr>
          <p:cNvPr id="2" name="Picture 1" descr="brain-hacking-human-right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240" y="1873250"/>
            <a:ext cx="3575259" cy="3635375"/>
          </a:xfrm>
          <a:prstGeom prst="rect">
            <a:avLst/>
          </a:prstGeom>
        </p:spPr>
      </p:pic>
      <p:sp>
        <p:nvSpPr>
          <p:cNvPr id="6" name="Title 7"/>
          <p:cNvSpPr>
            <a:spLocks noGrp="1"/>
          </p:cNvSpPr>
          <p:nvPr>
            <p:ph type="title"/>
          </p:nvPr>
        </p:nvSpPr>
        <p:spPr>
          <a:xfrm>
            <a:off x="330200" y="274638"/>
            <a:ext cx="6956425" cy="804862"/>
          </a:xfrm>
        </p:spPr>
        <p:txBody>
          <a:bodyPr/>
          <a:lstStyle/>
          <a:p>
            <a:pPr algn="l"/>
            <a:r>
              <a:rPr lang="en-GB" sz="3000" dirty="0" smtClean="0"/>
              <a:t>The Mind And The Brain Are Not The Same!</a:t>
            </a:r>
          </a:p>
        </p:txBody>
      </p:sp>
      <p:sp>
        <p:nvSpPr>
          <p:cNvPr id="5" name="Rectangle 4"/>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pic>
        <p:nvPicPr>
          <p:cNvPr id="7" name="Picture 6" descr="400dpi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8" name="Slide Number Placeholder 5"/>
          <p:cNvSpPr>
            <a:spLocks noGrp="1"/>
          </p:cNvSpPr>
          <p:nvPr>
            <p:ph type="sldNum" sz="quarter" idx="12"/>
          </p:nvPr>
        </p:nvSpPr>
        <p:spPr>
          <a:xfrm>
            <a:off x="6591300" y="6265863"/>
            <a:ext cx="2133600" cy="365125"/>
          </a:xfrm>
        </p:spPr>
        <p:txBody>
          <a:bodyPr/>
          <a:lstStyle/>
          <a:p>
            <a:pPr>
              <a:defRPr/>
            </a:pPr>
            <a:fld id="{7D383396-9DDF-4EDD-B387-088F5C4AE1F6}" type="slidenum">
              <a:rPr lang="en-GB"/>
              <a:pPr>
                <a:defRPr/>
              </a:pPr>
              <a:t>5</a:t>
            </a:fld>
            <a:endParaRPr lang="en-GB" dirty="0"/>
          </a:p>
        </p:txBody>
      </p:sp>
    </p:spTree>
    <p:extLst>
      <p:ext uri="{BB962C8B-B14F-4D97-AF65-F5344CB8AC3E}">
        <p14:creationId xmlns:p14="http://schemas.microsoft.com/office/powerpoint/2010/main" val="12305733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339367"/>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What Is Mind </a:t>
            </a:r>
            <a:r>
              <a:rPr lang="en" sz="3000" dirty="0" smtClean="0"/>
              <a:t>Hacking?</a:t>
            </a:r>
            <a:endParaRPr sz="3000" dirty="0"/>
          </a:p>
        </p:txBody>
      </p:sp>
      <p:pic>
        <p:nvPicPr>
          <p:cNvPr id="5" name="Picture 4" descr="1_5FyOJvh-GJ4eka-zNmzbg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91" y="1024539"/>
            <a:ext cx="6509748" cy="5457109"/>
          </a:xfrm>
          <a:prstGeom prst="rect">
            <a:avLst/>
          </a:prstGeom>
        </p:spPr>
      </p:pic>
      <p:pic>
        <p:nvPicPr>
          <p:cNvPr id="4" name="Picture 3" descr="400dpi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6" name="Rectangle 5"/>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sp>
        <p:nvSpPr>
          <p:cNvPr id="7" name="Slide Number Placeholder 5"/>
          <p:cNvSpPr>
            <a:spLocks noGrp="1"/>
          </p:cNvSpPr>
          <p:nvPr>
            <p:ph type="sldNum" sz="quarter" idx="12"/>
          </p:nvPr>
        </p:nvSpPr>
        <p:spPr>
          <a:xfrm>
            <a:off x="6591300" y="6265863"/>
            <a:ext cx="2133600" cy="365125"/>
          </a:xfrm>
        </p:spPr>
        <p:txBody>
          <a:bodyPr/>
          <a:lstStyle/>
          <a:p>
            <a:pPr>
              <a:defRPr/>
            </a:pPr>
            <a:fld id="{7D383396-9DDF-4EDD-B387-088F5C4AE1F6}" type="slidenum">
              <a:rPr lang="en-GB"/>
              <a:pPr>
                <a:defRPr/>
              </a:pPr>
              <a:t>6</a:t>
            </a:fld>
            <a:endParaRPr lang="en-GB" dirty="0"/>
          </a:p>
        </p:txBody>
      </p:sp>
    </p:spTree>
    <p:extLst>
      <p:ext uri="{BB962C8B-B14F-4D97-AF65-F5344CB8AC3E}">
        <p14:creationId xmlns:p14="http://schemas.microsoft.com/office/powerpoint/2010/main" val="38000163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2" name="Picture 1" descr="16Squa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1206500"/>
            <a:ext cx="5921375" cy="5494678"/>
          </a:xfrm>
          <a:prstGeom prst="rect">
            <a:avLst/>
          </a:prstGeom>
        </p:spPr>
      </p:pic>
      <p:sp>
        <p:nvSpPr>
          <p:cNvPr id="85" name="Google Shape;85;p18"/>
          <p:cNvSpPr txBox="1">
            <a:spLocks noGrp="1"/>
          </p:cNvSpPr>
          <p:nvPr>
            <p:ph type="title"/>
          </p:nvPr>
        </p:nvSpPr>
        <p:spPr>
          <a:xfrm>
            <a:off x="311700" y="339366"/>
            <a:ext cx="8520600" cy="108938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dirty="0" smtClean="0"/>
              <a:t>Do You Think Outside The Box?</a:t>
            </a:r>
            <a:br>
              <a:rPr lang="en-GB" sz="3000" dirty="0" smtClean="0"/>
            </a:br>
            <a:r>
              <a:rPr lang="en-GB" sz="3000" dirty="0" smtClean="0"/>
              <a:t>Thinking Inside The Box May Surprise You!</a:t>
            </a:r>
            <a:endParaRPr sz="3000" dirty="0"/>
          </a:p>
        </p:txBody>
      </p:sp>
      <p:sp>
        <p:nvSpPr>
          <p:cNvPr id="6" name="Rectangle 5"/>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pic>
        <p:nvPicPr>
          <p:cNvPr id="7" name="Picture 6" descr="400dpi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8" name="Slide Number Placeholder 5"/>
          <p:cNvSpPr>
            <a:spLocks noGrp="1"/>
          </p:cNvSpPr>
          <p:nvPr>
            <p:ph type="sldNum" sz="quarter" idx="12"/>
          </p:nvPr>
        </p:nvSpPr>
        <p:spPr>
          <a:xfrm>
            <a:off x="6591300" y="6265863"/>
            <a:ext cx="2133600" cy="365125"/>
          </a:xfrm>
        </p:spPr>
        <p:txBody>
          <a:bodyPr/>
          <a:lstStyle/>
          <a:p>
            <a:pPr>
              <a:defRPr/>
            </a:pPr>
            <a:fld id="{7D383396-9DDF-4EDD-B387-088F5C4AE1F6}" type="slidenum">
              <a:rPr lang="en-GB"/>
              <a:pPr>
                <a:defRPr/>
              </a:pPr>
              <a:t>7</a:t>
            </a:fld>
            <a:endParaRPr lang="en-GB" dirty="0"/>
          </a:p>
        </p:txBody>
      </p:sp>
    </p:spTree>
    <p:extLst>
      <p:ext uri="{BB962C8B-B14F-4D97-AF65-F5344CB8AC3E}">
        <p14:creationId xmlns:p14="http://schemas.microsoft.com/office/powerpoint/2010/main" val="11317780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c:\documents and settings\702101258\Local Settings\Temporary Internet Files\Content.IE5\XML1SXSR\MP900405416[1].jpg"/>
          <p:cNvPicPr>
            <a:picLocks noChangeAspect="1" noChangeArrowheads="1"/>
          </p:cNvPicPr>
          <p:nvPr/>
        </p:nvPicPr>
        <p:blipFill>
          <a:blip r:embed="rId3" cstate="print"/>
          <a:srcRect/>
          <a:stretch>
            <a:fillRect/>
          </a:stretch>
        </p:blipFill>
        <p:spPr bwMode="auto">
          <a:xfrm>
            <a:off x="5569166" y="4368800"/>
            <a:ext cx="3258010" cy="2327150"/>
          </a:xfrm>
          <a:prstGeom prst="rect">
            <a:avLst/>
          </a:prstGeom>
          <a:noFill/>
        </p:spPr>
      </p:pic>
      <p:sp>
        <p:nvSpPr>
          <p:cNvPr id="6" name="Slide Number Placeholder 5"/>
          <p:cNvSpPr>
            <a:spLocks noGrp="1"/>
          </p:cNvSpPr>
          <p:nvPr>
            <p:ph type="sldNum" sz="quarter" idx="12"/>
          </p:nvPr>
        </p:nvSpPr>
        <p:spPr/>
        <p:txBody>
          <a:bodyPr/>
          <a:lstStyle/>
          <a:p>
            <a:pPr>
              <a:defRPr/>
            </a:pPr>
            <a:fld id="{6CB37446-E52D-40B5-B6A9-5EE30EA53FDA}" type="slidenum">
              <a:rPr lang="en-GB" smtClean="0"/>
              <a:pPr>
                <a:defRPr/>
              </a:pPr>
              <a:t>8</a:t>
            </a:fld>
            <a:endParaRPr lang="en-GB" dirty="0"/>
          </a:p>
        </p:txBody>
      </p:sp>
      <p:sp>
        <p:nvSpPr>
          <p:cNvPr id="7" name="Content Placeholder 6"/>
          <p:cNvSpPr>
            <a:spLocks noGrp="1"/>
          </p:cNvSpPr>
          <p:nvPr>
            <p:ph idx="1"/>
          </p:nvPr>
        </p:nvSpPr>
        <p:spPr>
          <a:xfrm>
            <a:off x="489856" y="1225775"/>
            <a:ext cx="8200571" cy="5042593"/>
          </a:xfrm>
        </p:spPr>
        <p:txBody>
          <a:bodyPr/>
          <a:lstStyle/>
          <a:p>
            <a:pPr marL="457200" indent="-457200">
              <a:buFont typeface="+mj-lt"/>
              <a:buAutoNum type="arabicPeriod"/>
            </a:pPr>
            <a:r>
              <a:rPr lang="en-GB" dirty="0" smtClean="0"/>
              <a:t>TBM’s x 26 &amp; FSE x 160</a:t>
            </a:r>
            <a:endParaRPr lang="en-GB" dirty="0"/>
          </a:p>
          <a:p>
            <a:pPr marL="457200" indent="-457200">
              <a:spcBef>
                <a:spcPts val="1600"/>
              </a:spcBef>
              <a:spcAft>
                <a:spcPts val="0"/>
              </a:spcAft>
              <a:buFont typeface="+mj-lt"/>
              <a:buAutoNum type="arabicPeriod"/>
            </a:pPr>
            <a:r>
              <a:rPr lang="en-GB" dirty="0"/>
              <a:t>12% </a:t>
            </a:r>
            <a:r>
              <a:rPr lang="en-GB" dirty="0" smtClean="0"/>
              <a:t>Adrift of £</a:t>
            </a:r>
            <a:r>
              <a:rPr lang="en-GB" dirty="0"/>
              <a:t>47m </a:t>
            </a:r>
            <a:r>
              <a:rPr lang="en-GB" dirty="0" smtClean="0"/>
              <a:t>Revenue Target</a:t>
            </a:r>
          </a:p>
          <a:p>
            <a:pPr marL="457200" indent="-457200">
              <a:spcBef>
                <a:spcPts val="1600"/>
              </a:spcBef>
              <a:spcAft>
                <a:spcPts val="0"/>
              </a:spcAft>
              <a:buFont typeface="+mj-lt"/>
              <a:buAutoNum type="arabicPeriod"/>
            </a:pPr>
            <a:r>
              <a:rPr lang="en-GB" dirty="0" smtClean="0"/>
              <a:t>Assumptions of SMT v Diagnostics</a:t>
            </a:r>
          </a:p>
          <a:p>
            <a:pPr marL="457200" lvl="0" indent="-457200">
              <a:spcBef>
                <a:spcPts val="1600"/>
              </a:spcBef>
              <a:spcAft>
                <a:spcPts val="0"/>
              </a:spcAft>
              <a:buFont typeface="+mj-lt"/>
              <a:buAutoNum type="arabicPeriod"/>
            </a:pPr>
            <a:r>
              <a:rPr lang="en-GB" dirty="0" smtClean="0"/>
              <a:t>3 </a:t>
            </a:r>
            <a:r>
              <a:rPr lang="en-GB" dirty="0"/>
              <a:t>month management development </a:t>
            </a:r>
            <a:r>
              <a:rPr lang="en-GB" dirty="0" smtClean="0"/>
              <a:t>program</a:t>
            </a:r>
          </a:p>
          <a:p>
            <a:pPr marL="457200" lvl="0" indent="-457200">
              <a:spcBef>
                <a:spcPts val="1600"/>
              </a:spcBef>
              <a:buFont typeface="+mj-lt"/>
              <a:buAutoNum type="arabicPeriod"/>
            </a:pPr>
            <a:r>
              <a:rPr lang="en-GB" dirty="0" smtClean="0"/>
              <a:t>Interactive </a:t>
            </a:r>
            <a:r>
              <a:rPr lang="en-GB" dirty="0"/>
              <a:t>- workshops, classroom, online, reading, coaching</a:t>
            </a:r>
          </a:p>
          <a:p>
            <a:pPr marL="457200" indent="-457200">
              <a:spcBef>
                <a:spcPts val="1600"/>
              </a:spcBef>
              <a:buFont typeface="+mj-lt"/>
              <a:buAutoNum type="arabicPeriod"/>
            </a:pPr>
            <a:r>
              <a:rPr lang="en-GB" dirty="0"/>
              <a:t>9% Improvement = £4.2m </a:t>
            </a:r>
            <a:r>
              <a:rPr lang="en-GB" dirty="0" smtClean="0"/>
              <a:t>impact!</a:t>
            </a:r>
          </a:p>
          <a:p>
            <a:pPr marL="457200" indent="-457200">
              <a:spcBef>
                <a:spcPts val="1600"/>
              </a:spcBef>
              <a:buFont typeface="+mj-lt"/>
              <a:buAutoNum type="arabicPeriod"/>
            </a:pPr>
            <a:r>
              <a:rPr lang="en-GB" dirty="0" smtClean="0"/>
              <a:t>Reduction in Stress </a:t>
            </a:r>
            <a:r>
              <a:rPr lang="mr-IN" dirty="0" smtClean="0"/>
              <a:t>–</a:t>
            </a:r>
            <a:r>
              <a:rPr lang="en-GB" dirty="0" smtClean="0"/>
              <a:t> Increased Success!</a:t>
            </a:r>
            <a:endParaRPr lang="en-GB" dirty="0"/>
          </a:p>
          <a:p>
            <a:pPr marL="457200" lvl="0" indent="-457200">
              <a:spcBef>
                <a:spcPts val="1600"/>
              </a:spcBef>
              <a:spcAft>
                <a:spcPts val="0"/>
              </a:spcAft>
              <a:buFont typeface="+mj-lt"/>
              <a:buAutoNum type="arabicPeriod"/>
            </a:pPr>
            <a:r>
              <a:rPr lang="en-GB" dirty="0" smtClean="0"/>
              <a:t>Rule of 60 applied to Key Customers </a:t>
            </a:r>
            <a:r>
              <a:rPr lang="mr-IN" dirty="0" smtClean="0"/>
              <a:t>–</a:t>
            </a:r>
            <a:r>
              <a:rPr lang="en-GB" dirty="0" smtClean="0"/>
              <a:t> </a:t>
            </a:r>
          </a:p>
          <a:p>
            <a:pPr marL="0" lvl="0" indent="0">
              <a:spcBef>
                <a:spcPts val="1600"/>
              </a:spcBef>
              <a:spcAft>
                <a:spcPts val="0"/>
              </a:spcAft>
              <a:buNone/>
            </a:pPr>
            <a:r>
              <a:rPr lang="en-GB" dirty="0" smtClean="0"/>
              <a:t>        £10m V £</a:t>
            </a:r>
            <a:r>
              <a:rPr lang="en-GB" dirty="0"/>
              <a:t>11m Stretch Target </a:t>
            </a:r>
            <a:endParaRPr lang="en-GB" dirty="0" smtClean="0"/>
          </a:p>
        </p:txBody>
      </p:sp>
      <p:sp>
        <p:nvSpPr>
          <p:cNvPr id="10" name="Google Shape;91;p19"/>
          <p:cNvSpPr txBox="1">
            <a:spLocks noGrp="1"/>
          </p:cNvSpPr>
          <p:nvPr>
            <p:ph type="title"/>
          </p:nvPr>
        </p:nvSpPr>
        <p:spPr>
          <a:xfrm>
            <a:off x="311700" y="323492"/>
            <a:ext cx="8520600" cy="763600"/>
          </a:xfrm>
          <a:prstGeom prst="rect">
            <a:avLst/>
          </a:prstGeom>
        </p:spPr>
        <p:txBody>
          <a:bodyPr spcFirstLastPara="1" wrap="square" lIns="91425" tIns="91425" rIns="91425" bIns="91425" anchor="t" anchorCtr="0">
            <a:noAutofit/>
          </a:bodyPr>
          <a:lstStyle/>
          <a:p>
            <a:pPr lvl="0" algn="l">
              <a:spcBef>
                <a:spcPts val="0"/>
              </a:spcBef>
              <a:spcAft>
                <a:spcPts val="0"/>
              </a:spcAft>
            </a:pPr>
            <a:r>
              <a:rPr lang="en-GB" sz="3000" dirty="0" smtClean="0"/>
              <a:t>Slow Down To Speed Up </a:t>
            </a:r>
            <a:r>
              <a:rPr lang="en-GB" sz="3000" dirty="0"/>
              <a:t>&amp;</a:t>
            </a:r>
            <a:r>
              <a:rPr lang="en-GB" sz="3000" dirty="0" smtClean="0"/>
              <a:t> The </a:t>
            </a:r>
            <a:r>
              <a:rPr lang="en" sz="3000" dirty="0" smtClean="0"/>
              <a:t>Rule </a:t>
            </a:r>
            <a:r>
              <a:rPr lang="en" sz="3000" dirty="0"/>
              <a:t>of </a:t>
            </a:r>
            <a:r>
              <a:rPr lang="en" sz="3000" dirty="0" smtClean="0"/>
              <a:t>60</a:t>
            </a:r>
            <a:r>
              <a:rPr lang="en-GB" sz="3000" dirty="0" smtClean="0"/>
              <a:t>!</a:t>
            </a:r>
            <a:endParaRPr sz="3000" dirty="0"/>
          </a:p>
        </p:txBody>
      </p:sp>
      <p:pic>
        <p:nvPicPr>
          <p:cNvPr id="8" name="Picture 7" descr="400dpi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9" name="Rectangle 8"/>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spTree>
    <p:extLst>
      <p:ext uri="{BB962C8B-B14F-4D97-AF65-F5344CB8AC3E}">
        <p14:creationId xmlns:p14="http://schemas.microsoft.com/office/powerpoint/2010/main" val="24130282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uceL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51" y="2668007"/>
            <a:ext cx="7950194" cy="3715859"/>
          </a:xfrm>
          <a:prstGeom prst="rect">
            <a:avLst/>
          </a:prstGeom>
        </p:spPr>
      </p:pic>
      <p:sp>
        <p:nvSpPr>
          <p:cNvPr id="6" name="Slide Number Placeholder 5"/>
          <p:cNvSpPr>
            <a:spLocks noGrp="1"/>
          </p:cNvSpPr>
          <p:nvPr>
            <p:ph type="sldNum" sz="quarter" idx="12"/>
          </p:nvPr>
        </p:nvSpPr>
        <p:spPr/>
        <p:txBody>
          <a:bodyPr/>
          <a:lstStyle/>
          <a:p>
            <a:pPr>
              <a:defRPr/>
            </a:pPr>
            <a:fld id="{8A58D9CC-0EA2-49C6-BD45-0D740503EB0F}" type="slidenum">
              <a:rPr lang="en-GB"/>
              <a:pPr>
                <a:defRPr/>
              </a:pPr>
              <a:t>9</a:t>
            </a:fld>
            <a:endParaRPr lang="en-GB" dirty="0"/>
          </a:p>
        </p:txBody>
      </p:sp>
      <p:sp>
        <p:nvSpPr>
          <p:cNvPr id="19460" name="Title 7"/>
          <p:cNvSpPr>
            <a:spLocks noGrp="1"/>
          </p:cNvSpPr>
          <p:nvPr>
            <p:ph type="title"/>
          </p:nvPr>
        </p:nvSpPr>
        <p:spPr>
          <a:xfrm>
            <a:off x="301625" y="255680"/>
            <a:ext cx="8540750" cy="900748"/>
          </a:xfrm>
        </p:spPr>
        <p:txBody>
          <a:bodyPr/>
          <a:lstStyle/>
          <a:p>
            <a:pPr algn="l"/>
            <a:r>
              <a:rPr lang="en-GB" sz="3000" dirty="0" smtClean="0"/>
              <a:t>How To Think Differently </a:t>
            </a:r>
            <a:r>
              <a:rPr lang="mr-IN" sz="3000" dirty="0" smtClean="0"/>
              <a:t>–</a:t>
            </a:r>
            <a:r>
              <a:rPr lang="en-GB" sz="3000" dirty="0"/>
              <a:t> </a:t>
            </a:r>
            <a:r>
              <a:rPr lang="en-GB" sz="3000" dirty="0" smtClean="0"/>
              <a:t>Four Core Ways!</a:t>
            </a:r>
          </a:p>
        </p:txBody>
      </p:sp>
      <p:pic>
        <p:nvPicPr>
          <p:cNvPr id="10" name="Picture 9" descr="400dpi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9943" y="333376"/>
            <a:ext cx="1416556" cy="857250"/>
          </a:xfrm>
          <a:prstGeom prst="rect">
            <a:avLst/>
          </a:prstGeom>
        </p:spPr>
      </p:pic>
      <p:sp>
        <p:nvSpPr>
          <p:cNvPr id="15" name="Rectangle 14"/>
          <p:cNvSpPr/>
          <p:nvPr/>
        </p:nvSpPr>
        <p:spPr>
          <a:xfrm>
            <a:off x="311150" y="6453188"/>
            <a:ext cx="1316915" cy="253916"/>
          </a:xfrm>
          <a:prstGeom prst="rect">
            <a:avLst/>
          </a:prstGeom>
        </p:spPr>
        <p:txBody>
          <a:bodyPr wrap="none">
            <a:spAutoFit/>
          </a:bodyPr>
          <a:lstStyle/>
          <a:p>
            <a:pPr fontAlgn="auto">
              <a:spcBef>
                <a:spcPts val="0"/>
              </a:spcBef>
              <a:spcAft>
                <a:spcPts val="0"/>
              </a:spcAft>
              <a:defRPr/>
            </a:pPr>
            <a:r>
              <a:rPr lang="en-GB" sz="1050" dirty="0">
                <a:solidFill>
                  <a:schemeClr val="tx1">
                    <a:lumMod val="50000"/>
                    <a:lumOff val="50000"/>
                  </a:schemeClr>
                </a:solidFill>
                <a:ea typeface="ＭＳ Ｐゴシック"/>
              </a:rPr>
              <a:t>© </a:t>
            </a:r>
            <a:r>
              <a:rPr lang="en-GB" sz="1050" dirty="0" smtClean="0">
                <a:solidFill>
                  <a:schemeClr val="tx1">
                    <a:lumMod val="50000"/>
                    <a:lumOff val="50000"/>
                  </a:schemeClr>
                </a:solidFill>
                <a:ea typeface="ＭＳ Ｐゴシック"/>
              </a:rPr>
              <a:t>2019 Reece Pye</a:t>
            </a:r>
            <a:endParaRPr lang="en-GB" sz="1050" dirty="0">
              <a:solidFill>
                <a:schemeClr val="tx1">
                  <a:lumMod val="50000"/>
                  <a:lumOff val="50000"/>
                </a:schemeClr>
              </a:solidFill>
              <a:ea typeface="ＭＳ Ｐゴシック"/>
            </a:endParaRPr>
          </a:p>
        </p:txBody>
      </p:sp>
      <p:sp>
        <p:nvSpPr>
          <p:cNvPr id="17" name="Content Placeholder 2"/>
          <p:cNvSpPr txBox="1">
            <a:spLocks/>
          </p:cNvSpPr>
          <p:nvPr/>
        </p:nvSpPr>
        <p:spPr bwMode="auto">
          <a:xfrm>
            <a:off x="895871" y="1367186"/>
            <a:ext cx="4401846" cy="1303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buAutoNum type="arabicPeriod"/>
              <a:defRPr/>
            </a:pPr>
            <a:r>
              <a:rPr lang="en-GB" sz="2800" dirty="0" smtClean="0"/>
              <a:t>Education (Neuroscience)</a:t>
            </a:r>
          </a:p>
          <a:p>
            <a:pPr marL="514350" indent="-514350" eaLnBrk="1" hangingPunct="1">
              <a:buAutoNum type="arabicPeriod"/>
              <a:defRPr/>
            </a:pPr>
            <a:r>
              <a:rPr lang="en-GB" sz="2800" dirty="0" smtClean="0"/>
              <a:t>Pattern Interrupt (MH”s)</a:t>
            </a:r>
          </a:p>
        </p:txBody>
      </p:sp>
      <p:sp>
        <p:nvSpPr>
          <p:cNvPr id="8" name="Content Placeholder 2"/>
          <p:cNvSpPr txBox="1">
            <a:spLocks/>
          </p:cNvSpPr>
          <p:nvPr/>
        </p:nvSpPr>
        <p:spPr bwMode="auto">
          <a:xfrm>
            <a:off x="5588000" y="1354879"/>
            <a:ext cx="2267859" cy="1322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defRPr/>
            </a:pPr>
            <a:r>
              <a:rPr lang="en-GB" sz="2800" dirty="0" smtClean="0"/>
              <a:t>3. Repetition</a:t>
            </a:r>
          </a:p>
          <a:p>
            <a:pPr marL="0" indent="0" eaLnBrk="1" hangingPunct="1">
              <a:buNone/>
              <a:defRPr/>
            </a:pPr>
            <a:r>
              <a:rPr lang="en-GB" sz="2800" dirty="0" smtClean="0"/>
              <a:t>4. Impact</a:t>
            </a:r>
          </a:p>
        </p:txBody>
      </p:sp>
    </p:spTree>
    <p:extLst>
      <p:ext uri="{BB962C8B-B14F-4D97-AF65-F5344CB8AC3E}">
        <p14:creationId xmlns:p14="http://schemas.microsoft.com/office/powerpoint/2010/main" val="15071853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6264</TotalTime>
  <Words>2683</Words>
  <Application>Microsoft Macintosh PowerPoint</Application>
  <PresentationFormat>On-screen Show (4:3)</PresentationFormat>
  <Paragraphs>197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AI</vt:lpstr>
      <vt:lpstr>The Mind And The Brain Are Not The Same!</vt:lpstr>
      <vt:lpstr>The Neuroscience (New Science) of Mind Hacking</vt:lpstr>
      <vt:lpstr>A Brief Background.</vt:lpstr>
      <vt:lpstr>The Mind And The Brain Are Not The Same!</vt:lpstr>
      <vt:lpstr>What Is Mind Hacking?</vt:lpstr>
      <vt:lpstr>Do You Think Outside The Box? Thinking Inside The Box May Surprise You!</vt:lpstr>
      <vt:lpstr>Slow Down To Speed Up &amp; The Rule of 60!</vt:lpstr>
      <vt:lpstr>How To Think Differently – Four Core Ways!</vt:lpstr>
      <vt:lpstr>PowerPoint Presentation</vt:lpstr>
      <vt:lpstr>PowerPoint Presentation</vt:lpstr>
      <vt:lpstr>‘From – To’ Impact!</vt:lpstr>
      <vt:lpstr>FROM-TO Mind Hack for Instant Mindshift </vt:lpstr>
      <vt:lpstr>FROM ‘OLD’                               TO ‘NEW’</vt:lpstr>
      <vt:lpstr>‘From – To’ Impact!</vt:lpstr>
      <vt:lpstr>Use Technology – 110 Mind Hack!</vt:lpstr>
      <vt:lpstr>In Summary – The 3 Key Takeaways</vt:lpstr>
      <vt:lpstr>So What Happens Now?</vt:lpstr>
      <vt:lpstr>Thank You All For Your Attention &amp; Interest!</vt:lpstr>
    </vt:vector>
  </TitlesOfParts>
  <Company>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600183707</dc:creator>
  <cp:lastModifiedBy>Reece Pye</cp:lastModifiedBy>
  <cp:revision>954</cp:revision>
  <cp:lastPrinted>2019-04-23T08:15:53Z</cp:lastPrinted>
  <dcterms:created xsi:type="dcterms:W3CDTF">2011-04-11T12:52:11Z</dcterms:created>
  <dcterms:modified xsi:type="dcterms:W3CDTF">2019-05-03T09:24:55Z</dcterms:modified>
</cp:coreProperties>
</file>