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6" r:id="rId4"/>
    <p:sldId id="270" r:id="rId5"/>
    <p:sldId id="274" r:id="rId6"/>
    <p:sldId id="272" r:id="rId7"/>
    <p:sldId id="260" r:id="rId8"/>
    <p:sldId id="261" r:id="rId9"/>
    <p:sldId id="262" r:id="rId10"/>
    <p:sldId id="263" r:id="rId11"/>
    <p:sldId id="275" r:id="rId12"/>
    <p:sldId id="271" r:id="rId13"/>
    <p:sldId id="273" r:id="rId14"/>
    <p:sldId id="276" r:id="rId15"/>
    <p:sldId id="264" r:id="rId16"/>
    <p:sldId id="265" r:id="rId17"/>
    <p:sldId id="266" r:id="rId18"/>
    <p:sldId id="267" r:id="rId19"/>
    <p:sldId id="26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E8FA7-7EC9-43F1-B099-0F24A53B4C00}" type="datetimeFigureOut">
              <a:rPr lang="en-US" smtClean="0"/>
              <a:t>2/15/22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CEBA8-937A-4D8B-8392-22087487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2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Jesus</a:t>
            </a:r>
            <a:r>
              <a:rPr lang="en-US" baseline="0"/>
              <a:t> is speaking of course to the Fig Tree that did not</a:t>
            </a:r>
          </a:p>
          <a:p>
            <a:r>
              <a:rPr lang="en-US" baseline="0"/>
              <a:t>Produce food for his hunger. As he left Bethany hungry, </a:t>
            </a:r>
          </a:p>
          <a:p>
            <a:r>
              <a:rPr lang="en-US" baseline="0"/>
              <a:t>He see’s the fig tree “Afar Off”…..at a distance away, (In he sights of His Future)</a:t>
            </a:r>
          </a:p>
          <a:p>
            <a:r>
              <a:rPr lang="en-US" baseline="0"/>
              <a:t>	The symbolic meaning of this text provides a response to the question </a:t>
            </a:r>
          </a:p>
          <a:p>
            <a:r>
              <a:rPr lang="en-US" baseline="0"/>
              <a:t>	How do we handle satisfaction of our legitimate need, when walking faithfully</a:t>
            </a:r>
          </a:p>
          <a:p>
            <a:r>
              <a:rPr lang="en-US" baseline="0"/>
              <a:t>	toward our future destiny. (How do we walk by faith pleasing to God, when in hunger?)</a:t>
            </a:r>
          </a:p>
          <a:p>
            <a:r>
              <a:rPr lang="en-US" baseline="0"/>
              <a:t>Jesus displays to us that we must : </a:t>
            </a:r>
          </a:p>
          <a:p>
            <a:pPr marL="228600" indent="-228600">
              <a:buAutoNum type="arabicPeriod"/>
            </a:pPr>
            <a:r>
              <a:rPr lang="en-US" baseline="0"/>
              <a:t>Continue to walk the path that leads to destiny</a:t>
            </a:r>
          </a:p>
          <a:p>
            <a:pPr marL="228600" indent="-228600">
              <a:buAutoNum type="arabicPeriod"/>
            </a:pPr>
            <a:r>
              <a:rPr lang="en-US" baseline="0"/>
              <a:t>Expect to be satisfied from that which is seen on the path, as having the means to satisfy.</a:t>
            </a:r>
          </a:p>
          <a:p>
            <a:pPr marL="228600" indent="-228600">
              <a:buAutoNum type="arabicPeriod"/>
            </a:pPr>
            <a:r>
              <a:rPr lang="en-US" b="1" baseline="0"/>
              <a:t>But when that on the path cannot fulfill the hunger: </a:t>
            </a:r>
          </a:p>
          <a:p>
            <a:pPr marL="685800" lvl="1" indent="-228600">
              <a:buAutoNum type="arabicPeriod"/>
            </a:pPr>
            <a:r>
              <a:rPr lang="en-US" b="1" baseline="0"/>
              <a:t>SPEAK FAITH FILLED WORDS TO ITS PRODUCTIVITY. </a:t>
            </a:r>
          </a:p>
          <a:p>
            <a:pPr marL="685800" lvl="1" indent="-228600">
              <a:buAutoNum type="arabicPeriod"/>
            </a:pPr>
            <a:r>
              <a:rPr lang="en-US" b="1" baseline="0"/>
              <a:t>WE MUST SPEAK OF FUTURE OPPORTUNITIES, AND SPEAK IT FOR ALL</a:t>
            </a:r>
          </a:p>
          <a:p>
            <a:pPr marL="685800" lvl="1" indent="-228600">
              <a:buAutoNum type="arabicPeriod"/>
            </a:pPr>
            <a:r>
              <a:rPr lang="en-US" b="1" baseline="0"/>
              <a:t>(Mark 11:21-22) The speaking was a matter of Faith in God</a:t>
            </a:r>
          </a:p>
          <a:p>
            <a:pPr marL="685800" lvl="1" indent="-228600">
              <a:buAutoNum type="arabicPeriod"/>
            </a:pPr>
            <a:r>
              <a:rPr lang="en-US" b="1" baseline="0"/>
              <a:t>Also he said concerning (mustard seed) “say to this mountain”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4C9B-44B7-4228-B48A-FDD7C3D061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Calleth</a:t>
            </a:r>
            <a:r>
              <a:rPr lang="en-US"/>
              <a:t> embraces the idea of extending invitation and granting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4C9B-44B7-4228-B48A-FDD7C3D061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31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men engaged</a:t>
            </a:r>
            <a:r>
              <a:rPr lang="en-US" baseline="0"/>
              <a:t> a roof wrecking ministry to beat the crowds who</a:t>
            </a:r>
          </a:p>
          <a:p>
            <a:r>
              <a:rPr lang="en-US" baseline="0"/>
              <a:t>Were gathered to see Jesus.</a:t>
            </a:r>
          </a:p>
          <a:p>
            <a:r>
              <a:rPr lang="en-US" baseline="0"/>
              <a:t>There willingness to go extreme to get someone else a blessing</a:t>
            </a:r>
          </a:p>
          <a:p>
            <a:r>
              <a:rPr lang="en-US" baseline="0"/>
              <a:t>Registered in the eyes of Jesus as Faith! And Jesus met them at the point of the mans need.</a:t>
            </a:r>
          </a:p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64C9B-44B7-4228-B48A-FDD7C3D061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74321"/>
            <a:ext cx="10353761" cy="899160"/>
          </a:xfrm>
        </p:spPr>
        <p:txBody>
          <a:bodyPr>
            <a:normAutofit fontScale="90000"/>
          </a:bodyPr>
          <a:lstStyle/>
          <a:p>
            <a:r>
              <a:rPr lang="en-US"/>
              <a:t>Foundational scripture &amp;</a:t>
            </a:r>
            <a:br>
              <a:rPr lang="en-US"/>
            </a:br>
            <a:r>
              <a:rPr lang="en-US"/>
              <a:t> Lesson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41" y="1173480"/>
            <a:ext cx="5106004" cy="5227319"/>
          </a:xfrm>
        </p:spPr>
        <p:txBody>
          <a:bodyPr>
            <a:normAutofit/>
          </a:bodyPr>
          <a:lstStyle/>
          <a:p>
            <a:pPr algn="ctr"/>
            <a:r>
              <a:rPr lang="en-US"/>
              <a:t>FOUNDATIONAL SCRIPTURE</a:t>
            </a:r>
          </a:p>
          <a:p>
            <a:pPr algn="ctr"/>
            <a:r>
              <a:rPr lang="en-US"/>
              <a:t>HEBREWS 11:6</a:t>
            </a:r>
          </a:p>
          <a:p>
            <a:pPr algn="ctr"/>
            <a:r>
              <a:rPr lang="en-US" sz="3200"/>
              <a:t> But without faith it is impossible to please him: for he that cometh to God must believe that he is, and that he is a rewarder of them that diligently seek him.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8572" y="1173479"/>
            <a:ext cx="5094154" cy="5227319"/>
          </a:xfrm>
        </p:spPr>
        <p:txBody>
          <a:bodyPr>
            <a:normAutofit/>
          </a:bodyPr>
          <a:lstStyle/>
          <a:p>
            <a:pPr algn="ctr"/>
            <a:r>
              <a:rPr lang="en-US"/>
              <a:t>CONFESSION STATEMENT</a:t>
            </a:r>
          </a:p>
          <a:p>
            <a:pPr algn="ctr"/>
            <a:r>
              <a:rPr lang="en-US" sz="2800"/>
              <a:t>WE CONFESS THAT IT IS OUR DESIRE TO GAIN A GREATER UNDERSTANDING OF THE SUBJECT MATTER OF FAITH, THAT WE MAY BECOME MORE ADEPT AT LIVING BY FAITH, SO THAT WE MIGHT BE MORE PLEASING TO GOD IN EVERY ENDEAVOR.</a:t>
            </a:r>
          </a:p>
        </p:txBody>
      </p:sp>
    </p:spTree>
    <p:extLst>
      <p:ext uri="{BB962C8B-B14F-4D97-AF65-F5344CB8AC3E}">
        <p14:creationId xmlns:p14="http://schemas.microsoft.com/office/powerpoint/2010/main" val="1560028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0993"/>
            <a:ext cx="8596668" cy="1779595"/>
          </a:xfrm>
        </p:spPr>
        <p:txBody>
          <a:bodyPr>
            <a:normAutofit/>
          </a:bodyPr>
          <a:lstStyle/>
          <a:p>
            <a:pPr algn="ctr"/>
            <a:r>
              <a:rPr lang="en-US"/>
              <a:t>The Variable of an Un-yielded Will</a:t>
            </a:r>
            <a:br>
              <a:rPr lang="en-US"/>
            </a:br>
            <a:r>
              <a:rPr lang="en-US"/>
              <a:t>Philippians 2:13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It is God who </a:t>
            </a:r>
            <a:r>
              <a:rPr lang="en-US" sz="4400" err="1"/>
              <a:t>worketh</a:t>
            </a:r>
            <a:r>
              <a:rPr lang="en-US" sz="4400"/>
              <a:t> in you both to will and to do of his good pleasure</a:t>
            </a:r>
          </a:p>
        </p:txBody>
      </p:sp>
    </p:spTree>
    <p:extLst>
      <p:ext uri="{BB962C8B-B14F-4D97-AF65-F5344CB8AC3E}">
        <p14:creationId xmlns:p14="http://schemas.microsoft.com/office/powerpoint/2010/main" val="1153772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 11:14</a:t>
            </a:r>
            <a:br>
              <a:rPr lang="en-US"/>
            </a:br>
            <a:r>
              <a:rPr lang="en-US"/>
              <a:t>The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</a:t>
            </a:r>
            <a:r>
              <a:rPr lang="en-US"/>
              <a:t> of Faith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5400" baseline="30000"/>
              <a:t>14 </a:t>
            </a:r>
            <a:r>
              <a:rPr lang="en-US" sz="5400"/>
              <a:t>And Jesus answered and said unto it, No man eat fruit of thee hereafter for ever. And his disciples heard it.</a:t>
            </a:r>
          </a:p>
        </p:txBody>
      </p:sp>
    </p:spTree>
    <p:extLst>
      <p:ext uri="{BB962C8B-B14F-4D97-AF65-F5344CB8AC3E}">
        <p14:creationId xmlns:p14="http://schemas.microsoft.com/office/powerpoint/2010/main" val="314158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09330"/>
            <a:ext cx="10018713" cy="1752599"/>
          </a:xfrm>
        </p:spPr>
        <p:txBody>
          <a:bodyPr/>
          <a:lstStyle/>
          <a:p>
            <a:r>
              <a:rPr lang="en-US"/>
              <a:t>Romans 4:16-17</a:t>
            </a:r>
            <a:br>
              <a:rPr lang="en-US"/>
            </a:br>
            <a:r>
              <a:rPr lang="en-US"/>
              <a:t>Faith has a Voice that </a:t>
            </a:r>
            <a:r>
              <a:rPr lang="en-U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i="1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Calleth</a:t>
            </a:r>
            <a:r>
              <a:rPr lang="en-U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34" y="1436157"/>
            <a:ext cx="10018713" cy="5575852"/>
          </a:xfrm>
        </p:spPr>
        <p:txBody>
          <a:bodyPr>
            <a:normAutofit/>
          </a:bodyPr>
          <a:lstStyle/>
          <a:p>
            <a:r>
              <a:rPr lang="en-US" sz="3200" baseline="30000"/>
              <a:t>16 </a:t>
            </a:r>
            <a:r>
              <a:rPr lang="en-US" sz="3200"/>
              <a:t>Therefore it is of faith, that it might be by grace; to the end the promise might be sure to all the seed; not to that only which is of the law, but to that also which is of the faith of Abraham; who is the father of us all,</a:t>
            </a:r>
          </a:p>
          <a:p>
            <a:r>
              <a:rPr lang="en-US" sz="3200" baseline="30000"/>
              <a:t>17 </a:t>
            </a:r>
            <a:r>
              <a:rPr lang="en-US" sz="3200"/>
              <a:t>(As it is written, I have made thee a father of many nations,) before him whom he believed, even God, who </a:t>
            </a:r>
            <a:r>
              <a:rPr lang="en-US" sz="3200" err="1"/>
              <a:t>quickeneth</a:t>
            </a:r>
            <a:r>
              <a:rPr lang="en-US" sz="3200"/>
              <a:t> the dead, and </a:t>
            </a:r>
            <a:r>
              <a:rPr lang="en-US" sz="3200" b="1" i="1" u="sng" err="1"/>
              <a:t>calleth</a:t>
            </a:r>
            <a:r>
              <a:rPr lang="en-US" sz="3200"/>
              <a:t> those things which be not as though they were.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5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 2: 5</a:t>
            </a:r>
            <a:br>
              <a:rPr lang="en-US"/>
            </a:br>
            <a:r>
              <a:rPr lang="en-US"/>
              <a:t>The </a:t>
            </a:r>
            <a:r>
              <a:rPr lang="en-U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Visualization</a:t>
            </a:r>
            <a:r>
              <a:rPr lang="en-US"/>
              <a:t> of Faith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87" y="2102764"/>
            <a:ext cx="10018713" cy="3594652"/>
          </a:xfrm>
        </p:spPr>
        <p:txBody>
          <a:bodyPr>
            <a:noAutofit/>
          </a:bodyPr>
          <a:lstStyle/>
          <a:p>
            <a:r>
              <a:rPr lang="en-US" sz="6000" baseline="30000"/>
              <a:t>5 </a:t>
            </a:r>
            <a:r>
              <a:rPr lang="en-US" sz="6000"/>
              <a:t>When Jesus saw their faith, he said unto the sick of the palsy, Son, thy sins be forgiven thee.</a:t>
            </a:r>
          </a:p>
        </p:txBody>
      </p:sp>
    </p:spTree>
    <p:extLst>
      <p:ext uri="{BB962C8B-B14F-4D97-AF65-F5344CB8AC3E}">
        <p14:creationId xmlns:p14="http://schemas.microsoft.com/office/powerpoint/2010/main" val="396195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Mark 11:23</a:t>
            </a:r>
            <a:br>
              <a:rPr lang="en-US" b="1"/>
            </a:br>
            <a:r>
              <a:rPr lang="en-US" b="1"/>
              <a:t>Faith is released by Your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0400"/>
            <a:ext cx="10018713" cy="4245429"/>
          </a:xfrm>
        </p:spPr>
        <p:txBody>
          <a:bodyPr>
            <a:noAutofit/>
          </a:bodyPr>
          <a:lstStyle/>
          <a:p>
            <a:r>
              <a:rPr lang="en-US" sz="4000"/>
              <a:t>For verily I say unto you, That whosoever shall say unto this mountain, Be thou removed, and be thou cast into the sea; and shall not doubt in his heart but </a:t>
            </a:r>
            <a:r>
              <a:rPr lang="en-US" sz="4000" b="1" i="1" u="sng"/>
              <a:t>shall believe that </a:t>
            </a:r>
            <a:r>
              <a:rPr lang="en-US" sz="4000" b="1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things which he saith shall come to pass</a:t>
            </a:r>
            <a:r>
              <a:rPr lang="en-US" sz="4000"/>
              <a:t>; he shall have whatsoever he saith.</a:t>
            </a:r>
          </a:p>
        </p:txBody>
      </p:sp>
    </p:spTree>
    <p:extLst>
      <p:ext uri="{BB962C8B-B14F-4D97-AF65-F5344CB8AC3E}">
        <p14:creationId xmlns:p14="http://schemas.microsoft.com/office/powerpoint/2010/main" val="1774742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 ALL BEGINS WITH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WE HAVE MORE TO DO WITH THE SUCCESS AND FAILURE OF OUR FAITH THAN WE THINK!</a:t>
            </a:r>
          </a:p>
        </p:txBody>
      </p:sp>
    </p:spTree>
    <p:extLst>
      <p:ext uri="{BB962C8B-B14F-4D97-AF65-F5344CB8AC3E}">
        <p14:creationId xmlns:p14="http://schemas.microsoft.com/office/powerpoint/2010/main" val="43629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CONTROL OUR YIELDING</a:t>
            </a:r>
            <a:br>
              <a:rPr lang="en-US"/>
            </a:br>
            <a:r>
              <a:rPr lang="en-US"/>
              <a:t>ROMANS 6:16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KNOW YE NOT, THAT TO WHOM YE YEILD YOURSELVES SERVANTS TO OBEY, HIS SERVANTS YE ARE TO WHOM YE OBEY; WHETHER OF SIN UNTO DEATH, OR OF OBEDIENCE UNTO RIGHTEOUSNESS</a:t>
            </a:r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2904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CONTROL OUR CHOOSING</a:t>
            </a:r>
            <a:br>
              <a:rPr lang="en-US"/>
            </a:br>
            <a:r>
              <a:rPr lang="en-US"/>
              <a:t>DEUTERONOMY 30:19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/>
              <a:t>I CALL HEAVEN AND EARTH TO RECORD THIS DAY AGAINST YOU, THAT I HAVE SET BEFORE YOU LIFE AND DEATH, BLESSINGS, AND CURSING; THEREFORE CHOOSE LIFE, THAT BOTH THOU AND THY SEED MAY LIVE</a:t>
            </a:r>
          </a:p>
          <a:p>
            <a:r>
              <a:rPr lang="en-US" sz="3600"/>
              <a:t>EX. JOHN 5:6 “Will thou be made whole”</a:t>
            </a:r>
          </a:p>
        </p:txBody>
      </p:sp>
    </p:spTree>
    <p:extLst>
      <p:ext uri="{BB962C8B-B14F-4D97-AF65-F5344CB8AC3E}">
        <p14:creationId xmlns:p14="http://schemas.microsoft.com/office/powerpoint/2010/main" val="2180626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Variable of DISOBEDIENCE</a:t>
            </a:r>
            <a:br>
              <a:rPr lang="en-US"/>
            </a:br>
            <a:r>
              <a:rPr lang="en-US"/>
              <a:t>ISAIAH 1:19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IF YE BE WILLING AND OBEDIENT YE SHALL EAT THE GOOD OF THE LAND</a:t>
            </a:r>
          </a:p>
        </p:txBody>
      </p:sp>
    </p:spTree>
    <p:extLst>
      <p:ext uri="{BB962C8B-B14F-4D97-AF65-F5344CB8AC3E}">
        <p14:creationId xmlns:p14="http://schemas.microsoft.com/office/powerpoint/2010/main" val="118607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VARIABLE OF SATANIC HINDERANCES</a:t>
            </a:r>
            <a:br>
              <a:rPr lang="en-US"/>
            </a:br>
            <a:r>
              <a:rPr lang="en-US"/>
              <a:t>1 THESSALONIANS 2:18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WHEREFORE WE WOULD HAVE COME UNTO YOU, EVEN I PAUL, ONE AND AGAIN; BUT SATAN HINDERED US</a:t>
            </a:r>
          </a:p>
        </p:txBody>
      </p:sp>
    </p:spTree>
    <p:extLst>
      <p:ext uri="{BB962C8B-B14F-4D97-AF65-F5344CB8AC3E}">
        <p14:creationId xmlns:p14="http://schemas.microsoft.com/office/powerpoint/2010/main" val="200835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We concluded that our Faith is Valuable because: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1. Our Faith is the means by which we possess what </a:t>
            </a:r>
            <a:r>
              <a:rPr lang="en-US" sz="3600" u="sng"/>
              <a:t>God has Promised</a:t>
            </a:r>
            <a:r>
              <a:rPr lang="en-US" sz="3600"/>
              <a:t>.</a:t>
            </a:r>
          </a:p>
          <a:p>
            <a:r>
              <a:rPr lang="en-US" sz="3600"/>
              <a:t>2. It is According to Our Faith that we determine our </a:t>
            </a:r>
            <a:r>
              <a:rPr lang="en-US" sz="3600" u="sng"/>
              <a:t>Personal Progress</a:t>
            </a:r>
            <a:r>
              <a:rPr lang="en-US" sz="3600"/>
              <a:t>.</a:t>
            </a:r>
          </a:p>
          <a:p>
            <a:r>
              <a:rPr lang="en-US" sz="3600"/>
              <a:t>3. It is our Faith that determines our God </a:t>
            </a:r>
            <a:r>
              <a:rPr lang="en-US" sz="3600" u="sng"/>
              <a:t>Pleasing Performance</a:t>
            </a:r>
            <a:r>
              <a:rPr lang="en-US" sz="3600"/>
              <a:t>.</a:t>
            </a:r>
          </a:p>
        </p:txBody>
      </p:sp>
      <p:sp>
        <p:nvSpPr>
          <p:cNvPr id="4" name="Rectangle 3"/>
          <p:cNvSpPr/>
          <p:nvPr/>
        </p:nvSpPr>
        <p:spPr>
          <a:xfrm rot="18951413">
            <a:off x="9397835" y="552291"/>
            <a:ext cx="2540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5400" b="1" cap="none" spc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3648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VARIABLE OF SURRENDER</a:t>
            </a:r>
            <a:br>
              <a:rPr lang="en-US"/>
            </a:br>
            <a:r>
              <a:rPr lang="en-US"/>
              <a:t>GALATIANS 6:9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AND LET US NOT BE WEARY IN WELL DOING; FOR IN DUE SEASON WE SHALL REAP, IF WE FAINT NOT.</a:t>
            </a:r>
          </a:p>
        </p:txBody>
      </p:sp>
    </p:spTree>
    <p:extLst>
      <p:ext uri="{BB962C8B-B14F-4D97-AF65-F5344CB8AC3E}">
        <p14:creationId xmlns:p14="http://schemas.microsoft.com/office/powerpoint/2010/main" val="14423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620" y="961289"/>
            <a:ext cx="8934287" cy="3089544"/>
          </a:xfrm>
        </p:spPr>
        <p:txBody>
          <a:bodyPr/>
          <a:lstStyle/>
          <a:p>
            <a:r>
              <a:rPr lang="en-US"/>
              <a:t>Criteria of the Law of Faith &amp; Identifying Variables of </a:t>
            </a:r>
            <a:br>
              <a:rPr lang="en-US"/>
            </a:br>
            <a:r>
              <a:rPr lang="en-US"/>
              <a:t>Your Faith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Mount Carmel Missionary Baptist Church-Bible Study</a:t>
            </a:r>
          </a:p>
          <a:p>
            <a:r>
              <a:rPr lang="en-US"/>
              <a:t>Pastor Leroy H. Anthony, M.Div.</a:t>
            </a:r>
          </a:p>
          <a:p>
            <a:r>
              <a:rPr lang="en-US"/>
              <a:t>Wednesday, February 16, 2022</a:t>
            </a:r>
          </a:p>
        </p:txBody>
      </p:sp>
    </p:spTree>
    <p:extLst>
      <p:ext uri="{BB962C8B-B14F-4D97-AF65-F5344CB8AC3E}">
        <p14:creationId xmlns:p14="http://schemas.microsoft.com/office/powerpoint/2010/main" val="48054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 LAW 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56" y="1363317"/>
            <a:ext cx="10018713" cy="41313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PRINCPLE, PRECEPT, PRACTICES, DIRECTIVES OR INJUNCTIONS, DETERMINED OR DESIGNED </a:t>
            </a:r>
          </a:p>
          <a:p>
            <a:pPr marL="0" indent="0" algn="ctr">
              <a:buNone/>
            </a:pPr>
            <a:r>
              <a:rPr lang="en-US" sz="4000"/>
              <a:t>TO: </a:t>
            </a:r>
          </a:p>
          <a:p>
            <a:pPr marL="457200" lvl="1" indent="0" algn="ctr">
              <a:buNone/>
            </a:pPr>
            <a:r>
              <a:rPr lang="en-US" sz="4000"/>
              <a:t>a. </a:t>
            </a:r>
            <a:r>
              <a:rPr lang="en-US" sz="4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 BEHAVIOR</a:t>
            </a:r>
          </a:p>
          <a:p>
            <a:pPr marL="457200" lvl="1" indent="0" algn="ctr">
              <a:buNone/>
            </a:pPr>
            <a:r>
              <a:rPr lang="en-US" sz="4000"/>
              <a:t>b. </a:t>
            </a:r>
            <a:r>
              <a:rPr lang="en-US" sz="4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ORDER</a:t>
            </a:r>
          </a:p>
        </p:txBody>
      </p:sp>
    </p:spTree>
    <p:extLst>
      <p:ext uri="{BB962C8B-B14F-4D97-AF65-F5344CB8AC3E}">
        <p14:creationId xmlns:p14="http://schemas.microsoft.com/office/powerpoint/2010/main" val="388826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James 2:20</a:t>
            </a:r>
            <a:br>
              <a:rPr lang="en-US"/>
            </a:br>
            <a:r>
              <a:rPr lang="en-US"/>
              <a:t>The Law of Faith requires  </a:t>
            </a:r>
            <a:r>
              <a:rPr lang="en-US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Actions to accompany faith.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/>
              <a:t>20 </a:t>
            </a:r>
            <a:r>
              <a:rPr lang="en-US" sz="5400"/>
              <a:t>But wilt thou know, O vain man, that faith without works is dead?</a:t>
            </a:r>
          </a:p>
        </p:txBody>
      </p:sp>
    </p:spTree>
    <p:extLst>
      <p:ext uri="{BB962C8B-B14F-4D97-AF65-F5344CB8AC3E}">
        <p14:creationId xmlns:p14="http://schemas.microsoft.com/office/powerpoint/2010/main" val="351184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/>
              <a:t> </a:t>
            </a:r>
            <a:r>
              <a:rPr lang="en-US" sz="5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Voice</a:t>
            </a:r>
            <a:r>
              <a:rPr lang="en-US" sz="5400"/>
              <a:t> and </a:t>
            </a:r>
            <a:r>
              <a:rPr lang="en-US" sz="5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Visualization</a:t>
            </a:r>
            <a:r>
              <a:rPr lang="en-US" sz="5400"/>
              <a:t> as Corresponding Actions to Your Faith</a:t>
            </a:r>
          </a:p>
        </p:txBody>
      </p:sp>
    </p:spTree>
    <p:extLst>
      <p:ext uri="{BB962C8B-B14F-4D97-AF65-F5344CB8AC3E}">
        <p14:creationId xmlns:p14="http://schemas.microsoft.com/office/powerpoint/2010/main" val="1490731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do we mean by VARIABLES TO YOUR FAITH?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7157"/>
            <a:ext cx="9087152" cy="4294205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200"/>
              <a:t>VARIABLES ARE THOSE FACTORS THAT PROMOTE ALTERATIONS, SHIFTS, OR CAUSE ADJUSTMENT IN YOUR FAITH POSITION OR STANCE.</a:t>
            </a:r>
          </a:p>
          <a:p>
            <a:pPr algn="ctr"/>
            <a:r>
              <a:rPr lang="en-US" sz="3200"/>
              <a:t>And effect Promise Possession, Personal Progress, and Pleasing Performance.</a:t>
            </a:r>
          </a:p>
          <a:p>
            <a:pPr algn="ctr"/>
            <a:endParaRPr lang="en-US" sz="3200"/>
          </a:p>
          <a:p>
            <a:pPr algn="ctr"/>
            <a:r>
              <a:rPr lang="en-US" sz="3200"/>
              <a:t>“BONES OF JESUS”</a:t>
            </a:r>
          </a:p>
          <a:p>
            <a:pPr marL="0" indent="0" algn="ctr">
              <a:buNone/>
            </a:pPr>
            <a:r>
              <a:rPr lang="en-US" sz="3200"/>
              <a:t>(EXAMPLE)</a:t>
            </a:r>
          </a:p>
        </p:txBody>
      </p:sp>
    </p:spTree>
    <p:extLst>
      <p:ext uri="{BB962C8B-B14F-4D97-AF65-F5344CB8AC3E}">
        <p14:creationId xmlns:p14="http://schemas.microsoft.com/office/powerpoint/2010/main" val="316667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0993"/>
            <a:ext cx="8596668" cy="1779595"/>
          </a:xfrm>
        </p:spPr>
        <p:txBody>
          <a:bodyPr>
            <a:normAutofit/>
          </a:bodyPr>
          <a:lstStyle/>
          <a:p>
            <a:pPr algn="ctr"/>
            <a:r>
              <a:rPr lang="en-US"/>
              <a:t>The Variable of Failing to Respect the “Natural Order of Things”</a:t>
            </a:r>
            <a:br>
              <a:rPr lang="en-US"/>
            </a:br>
            <a:r>
              <a:rPr lang="en-US"/>
              <a:t>1 Corinthians 15:46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Howbeit that was not first which is spiritual, but that which is natural; and afterward that which is spiritual.</a:t>
            </a:r>
          </a:p>
          <a:p>
            <a:endParaRPr lang="en-US" sz="4400"/>
          </a:p>
          <a:p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58363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0993"/>
            <a:ext cx="8596668" cy="1779595"/>
          </a:xfrm>
        </p:spPr>
        <p:txBody>
          <a:bodyPr>
            <a:normAutofit/>
          </a:bodyPr>
          <a:lstStyle/>
          <a:p>
            <a:pPr algn="ctr"/>
            <a:r>
              <a:rPr lang="en-US"/>
              <a:t>The Variable of a Heart Unlike Soil</a:t>
            </a:r>
            <a:br>
              <a:rPr lang="en-US"/>
            </a:br>
            <a:r>
              <a:rPr lang="en-US"/>
              <a:t>Emphasis: Mark 4:28</a:t>
            </a:r>
            <a:br>
              <a:rPr lang="en-US"/>
            </a:br>
            <a:r>
              <a:rPr lang="en-US"/>
              <a:t>Context: Mark 4:26-28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/>
              <a:t>For the earth </a:t>
            </a:r>
            <a:r>
              <a:rPr lang="en-US" sz="4400" err="1"/>
              <a:t>bringeth</a:t>
            </a:r>
            <a:r>
              <a:rPr lang="en-US" sz="4400"/>
              <a:t> forth fruit of herself; first the blade, then the ear, after that the full corn in the ear.</a:t>
            </a:r>
          </a:p>
          <a:p>
            <a:pPr algn="ctr"/>
            <a:r>
              <a:rPr lang="en-US" sz="4400"/>
              <a:t>“An unproductive heart”</a:t>
            </a:r>
          </a:p>
        </p:txBody>
      </p:sp>
    </p:spTree>
    <p:extLst>
      <p:ext uri="{BB962C8B-B14F-4D97-AF65-F5344CB8AC3E}">
        <p14:creationId xmlns:p14="http://schemas.microsoft.com/office/powerpoint/2010/main" val="12812440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20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Foundational scripture &amp;  Lesson Objective</vt:lpstr>
      <vt:lpstr>We concluded that our Faith is Valuable because:</vt:lpstr>
      <vt:lpstr>Criteria of the Law of Faith &amp; Identifying Variables of  Your Faith </vt:lpstr>
      <vt:lpstr>A LAW IS:</vt:lpstr>
      <vt:lpstr>James 2:20 The Law of Faith requires  Corresponding Actions to accompany faith.</vt:lpstr>
      <vt:lpstr> Voice and Visualization as Corresponding Actions to Your Faith</vt:lpstr>
      <vt:lpstr>What do we mean by VARIABLES TO YOUR FAITH?</vt:lpstr>
      <vt:lpstr>The Variable of Failing to Respect the “Natural Order of Things” 1 Corinthians 15:46</vt:lpstr>
      <vt:lpstr>The Variable of a Heart Unlike Soil Emphasis: Mark 4:28 Context: Mark 4:26-28</vt:lpstr>
      <vt:lpstr>The Variable of an Un-yielded Will Philippians 2:13</vt:lpstr>
      <vt:lpstr>Mark 11:14 The Voice of Faith </vt:lpstr>
      <vt:lpstr>Romans 4:16-17 Faith has a Voice that “Calleth”</vt:lpstr>
      <vt:lpstr>Mark 2: 5 The Visualization of Faith</vt:lpstr>
      <vt:lpstr>Mark 11:23 Faith is released by Your Words</vt:lpstr>
      <vt:lpstr>IT ALL BEGINS WITH YOU</vt:lpstr>
      <vt:lpstr>WE CONTROL OUR YIELDING ROMANS 6:16</vt:lpstr>
      <vt:lpstr>WE CONTROL OUR CHOOSING DEUTERONOMY 30:19</vt:lpstr>
      <vt:lpstr>The Variable of DISOBEDIENCE ISAIAH 1:19</vt:lpstr>
      <vt:lpstr>THE VARIABLE OF SATANIC HINDERANCES 1 THESSALONIANS 2:18</vt:lpstr>
      <vt:lpstr>THE VARIABLE OF SURRENDER GALATIANS 6:9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Variables of  Your Faith</dc:title>
  <dc:creator>Leroy Anthony</dc:creator>
  <cp:lastModifiedBy>Leroy Anthony</cp:lastModifiedBy>
  <cp:revision>1</cp:revision>
  <dcterms:created xsi:type="dcterms:W3CDTF">2016-02-24T18:00:05Z</dcterms:created>
  <dcterms:modified xsi:type="dcterms:W3CDTF">2022-02-15T20:21:10Z</dcterms:modified>
</cp:coreProperties>
</file>