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56" r:id="rId6"/>
    <p:sldId id="262" r:id="rId7"/>
    <p:sldId id="263" r:id="rId8"/>
    <p:sldId id="264" r:id="rId9"/>
    <p:sldId id="272" r:id="rId10"/>
    <p:sldId id="265" r:id="rId11"/>
    <p:sldId id="266" r:id="rId12"/>
    <p:sldId id="267" r:id="rId13"/>
    <p:sldId id="268" r:id="rId14"/>
    <p:sldId id="261"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7" d="100"/>
          <a:sy n="67" d="100"/>
        </p:scale>
        <p:origin x="178"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74321"/>
            <a:ext cx="10353761" cy="899160"/>
          </a:xfrm>
        </p:spPr>
        <p:txBody>
          <a:bodyPr>
            <a:normAutofit fontScale="90000"/>
          </a:bodyPr>
          <a:lstStyle/>
          <a:p>
            <a:r>
              <a:rPr lang="en-US" dirty="0"/>
              <a:t>Foundational scripture &amp;</a:t>
            </a:r>
            <a:br>
              <a:rPr lang="en-US" dirty="0"/>
            </a:br>
            <a:r>
              <a:rPr lang="en-US" dirty="0"/>
              <a:t> Lesson Objective</a:t>
            </a:r>
          </a:p>
        </p:txBody>
      </p:sp>
      <p:sp>
        <p:nvSpPr>
          <p:cNvPr id="3" name="Content Placeholder 2"/>
          <p:cNvSpPr>
            <a:spLocks noGrp="1"/>
          </p:cNvSpPr>
          <p:nvPr>
            <p:ph sz="half" idx="1"/>
          </p:nvPr>
        </p:nvSpPr>
        <p:spPr>
          <a:xfrm>
            <a:off x="913795" y="1173481"/>
            <a:ext cx="5106004" cy="5227319"/>
          </a:xfrm>
        </p:spPr>
        <p:txBody>
          <a:bodyPr>
            <a:normAutofit/>
          </a:bodyPr>
          <a:lstStyle/>
          <a:p>
            <a:pPr algn="ctr"/>
            <a:r>
              <a:rPr lang="en-US" dirty="0"/>
              <a:t>FOUNDATIONAL SCRIPTURE</a:t>
            </a:r>
          </a:p>
          <a:p>
            <a:pPr algn="ctr"/>
            <a:r>
              <a:rPr lang="en-US" dirty="0"/>
              <a:t>HEBREWS 11:6</a:t>
            </a:r>
          </a:p>
          <a:p>
            <a:pPr algn="ctr"/>
            <a:r>
              <a:rPr lang="en-US" sz="3200" dirty="0"/>
              <a:t> But without faith it is impossible to please him: for he that cometh to God must believe that he is, and that he is a rewarder of them that diligently seek him.</a:t>
            </a:r>
          </a:p>
        </p:txBody>
      </p:sp>
      <p:sp>
        <p:nvSpPr>
          <p:cNvPr id="4" name="Content Placeholder 3"/>
          <p:cNvSpPr>
            <a:spLocks noGrp="1"/>
          </p:cNvSpPr>
          <p:nvPr>
            <p:ph sz="half" idx="2"/>
          </p:nvPr>
        </p:nvSpPr>
        <p:spPr>
          <a:xfrm>
            <a:off x="6173403" y="1173481"/>
            <a:ext cx="5094154" cy="5227319"/>
          </a:xfrm>
        </p:spPr>
        <p:txBody>
          <a:bodyPr>
            <a:normAutofit/>
          </a:bodyPr>
          <a:lstStyle/>
          <a:p>
            <a:pPr algn="ctr"/>
            <a:r>
              <a:rPr lang="en-US" dirty="0"/>
              <a:t>CONFESSION STATEMENT</a:t>
            </a:r>
          </a:p>
          <a:p>
            <a:pPr algn="ctr"/>
            <a:r>
              <a:rPr lang="en-US" sz="2800" dirty="0"/>
              <a:t>WE CONFESS THAT IT IS OUR DESIRE TO GAIN A GREATER UNDERSTANDING OF THE SUBJECT MATTER OF FAITH, THAT WE MAY BECOME MORE ADEPT AT LIVING BY FAITH, SO THAT WE MIGHT BE MORE PLEASING TO GOD IN EVERY ENDEAVOR.</a:t>
            </a:r>
          </a:p>
        </p:txBody>
      </p:sp>
    </p:spTree>
    <p:extLst>
      <p:ext uri="{BB962C8B-B14F-4D97-AF65-F5344CB8AC3E}">
        <p14:creationId xmlns:p14="http://schemas.microsoft.com/office/powerpoint/2010/main" val="101594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7:12-13</a:t>
            </a:r>
          </a:p>
        </p:txBody>
      </p:sp>
      <p:sp>
        <p:nvSpPr>
          <p:cNvPr id="3" name="Content Placeholder 2"/>
          <p:cNvSpPr>
            <a:spLocks noGrp="1"/>
          </p:cNvSpPr>
          <p:nvPr>
            <p:ph idx="1"/>
          </p:nvPr>
        </p:nvSpPr>
        <p:spPr>
          <a:xfrm>
            <a:off x="677334" y="1404257"/>
            <a:ext cx="8596668" cy="4637105"/>
          </a:xfrm>
        </p:spPr>
        <p:txBody>
          <a:bodyPr/>
          <a:lstStyle/>
          <a:p>
            <a:r>
              <a:rPr lang="en-US" sz="2800" baseline="30000" dirty="0"/>
              <a:t>12 </a:t>
            </a:r>
            <a:r>
              <a:rPr lang="en-US" sz="2800" dirty="0"/>
              <a:t>But to the rest speak I, not the Lord: If any brother hath a wife that believeth not, and she be pleased to dwell with him, let him not put her away.</a:t>
            </a:r>
          </a:p>
          <a:p>
            <a:r>
              <a:rPr lang="en-US" sz="2800" baseline="30000" dirty="0"/>
              <a:t>13 </a:t>
            </a:r>
            <a:r>
              <a:rPr lang="en-US" sz="2800" dirty="0"/>
              <a:t>And the woman which hath an husband that believeth not, and if he be pleased to dwell with her, let her not leave him.</a:t>
            </a:r>
          </a:p>
          <a:p>
            <a:pPr marL="0" indent="0">
              <a:buNone/>
            </a:pPr>
            <a:endParaRPr lang="en-US" dirty="0"/>
          </a:p>
        </p:txBody>
      </p:sp>
    </p:spTree>
    <p:extLst>
      <p:ext uri="{BB962C8B-B14F-4D97-AF65-F5344CB8AC3E}">
        <p14:creationId xmlns:p14="http://schemas.microsoft.com/office/powerpoint/2010/main" val="4258767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7:14-15</a:t>
            </a:r>
          </a:p>
        </p:txBody>
      </p:sp>
      <p:sp>
        <p:nvSpPr>
          <p:cNvPr id="3" name="Content Placeholder 2"/>
          <p:cNvSpPr>
            <a:spLocks noGrp="1"/>
          </p:cNvSpPr>
          <p:nvPr>
            <p:ph idx="1"/>
          </p:nvPr>
        </p:nvSpPr>
        <p:spPr>
          <a:xfrm>
            <a:off x="677334" y="1404257"/>
            <a:ext cx="8596668" cy="5159829"/>
          </a:xfrm>
        </p:spPr>
        <p:txBody>
          <a:bodyPr>
            <a:normAutofit/>
          </a:bodyPr>
          <a:lstStyle/>
          <a:p>
            <a:r>
              <a:rPr lang="en-US" sz="3600" baseline="30000" dirty="0"/>
              <a:t>14 </a:t>
            </a:r>
            <a:r>
              <a:rPr lang="en-US" sz="3600" dirty="0"/>
              <a:t>For the unbelieving husband is sanctified by the wife, and the unbelieving wife is sanctified by the husband: else were your children unclean; but now are they holy.</a:t>
            </a:r>
          </a:p>
          <a:p>
            <a:r>
              <a:rPr lang="en-US" sz="3600" baseline="30000" dirty="0"/>
              <a:t>15 </a:t>
            </a:r>
            <a:r>
              <a:rPr lang="en-US" sz="3600" dirty="0"/>
              <a:t>But if the unbelieving depart, let him depart. A brother or a sister is not under bondage in such cases: but God hath called us to peace.</a:t>
            </a:r>
          </a:p>
          <a:p>
            <a:pPr marL="0" indent="0">
              <a:buNone/>
            </a:pPr>
            <a:endParaRPr lang="en-US" dirty="0"/>
          </a:p>
        </p:txBody>
      </p:sp>
    </p:spTree>
    <p:extLst>
      <p:ext uri="{BB962C8B-B14F-4D97-AF65-F5344CB8AC3E}">
        <p14:creationId xmlns:p14="http://schemas.microsoft.com/office/powerpoint/2010/main" val="310821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7:16-17</a:t>
            </a:r>
          </a:p>
        </p:txBody>
      </p:sp>
      <p:sp>
        <p:nvSpPr>
          <p:cNvPr id="3" name="Content Placeholder 2"/>
          <p:cNvSpPr>
            <a:spLocks noGrp="1"/>
          </p:cNvSpPr>
          <p:nvPr>
            <p:ph idx="1"/>
          </p:nvPr>
        </p:nvSpPr>
        <p:spPr>
          <a:xfrm>
            <a:off x="677334" y="1404257"/>
            <a:ext cx="8596668" cy="5159829"/>
          </a:xfrm>
        </p:spPr>
        <p:txBody>
          <a:bodyPr>
            <a:normAutofit/>
          </a:bodyPr>
          <a:lstStyle/>
          <a:p>
            <a:r>
              <a:rPr lang="en-US" sz="3600" dirty="0"/>
              <a:t>For what </a:t>
            </a:r>
            <a:r>
              <a:rPr lang="en-US" sz="3600" dirty="0" err="1"/>
              <a:t>knowest</a:t>
            </a:r>
            <a:r>
              <a:rPr lang="en-US" sz="3600" dirty="0"/>
              <a:t> thou, O wife, whether thou shalt save thy husband? or how </a:t>
            </a:r>
            <a:r>
              <a:rPr lang="en-US" sz="3600" dirty="0" err="1"/>
              <a:t>knowest</a:t>
            </a:r>
            <a:r>
              <a:rPr lang="en-US" sz="3600" dirty="0"/>
              <a:t> thou, O man, whether thou shalt save thy wife?</a:t>
            </a:r>
          </a:p>
          <a:p>
            <a:r>
              <a:rPr lang="en-US" sz="3600" baseline="30000" dirty="0"/>
              <a:t>17</a:t>
            </a:r>
            <a:r>
              <a:rPr lang="en-US" sz="3600" b="1" i="1" u="sng" baseline="30000" dirty="0">
                <a:effectLst>
                  <a:outerShdw blurRad="38100" dist="38100" dir="2700000" algn="tl">
                    <a:srgbClr val="000000">
                      <a:alpha val="43137"/>
                    </a:srgbClr>
                  </a:outerShdw>
                </a:effectLst>
              </a:rPr>
              <a:t> </a:t>
            </a:r>
            <a:r>
              <a:rPr lang="en-US" sz="3600" b="1" i="1" u="sng" dirty="0">
                <a:effectLst>
                  <a:outerShdw blurRad="38100" dist="38100" dir="2700000" algn="tl">
                    <a:srgbClr val="000000">
                      <a:alpha val="43137"/>
                    </a:srgbClr>
                  </a:outerShdw>
                </a:effectLst>
              </a:rPr>
              <a:t>But as God hath distributed to every man, as the Lord hath called every one, so let him walk. And so ordain I in all churches.</a:t>
            </a:r>
          </a:p>
          <a:p>
            <a:pPr marL="0" indent="0">
              <a:buNone/>
            </a:pPr>
            <a:r>
              <a:rPr lang="en-US" dirty="0"/>
              <a:t>Lets READ:ROMANS 12:3 to see what has been </a:t>
            </a:r>
            <a:r>
              <a:rPr lang="en-US"/>
              <a:t>“distributed”</a:t>
            </a:r>
            <a:endParaRPr lang="en-US" dirty="0"/>
          </a:p>
        </p:txBody>
      </p:sp>
    </p:spTree>
    <p:extLst>
      <p:ext uri="{BB962C8B-B14F-4D97-AF65-F5344CB8AC3E}">
        <p14:creationId xmlns:p14="http://schemas.microsoft.com/office/powerpoint/2010/main" val="4132924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453243"/>
            <a:ext cx="7766936" cy="2597593"/>
          </a:xfrm>
        </p:spPr>
        <p:txBody>
          <a:bodyPr/>
          <a:lstStyle/>
          <a:p>
            <a:pPr algn="ctr"/>
            <a:r>
              <a:rPr lang="en-US" dirty="0"/>
              <a:t>Ingredients to the ENDURANCE FACTOR OF FAITH</a:t>
            </a:r>
          </a:p>
        </p:txBody>
      </p:sp>
    </p:spTree>
    <p:extLst>
      <p:ext uri="{BB962C8B-B14F-4D97-AF65-F5344CB8AC3E}">
        <p14:creationId xmlns:p14="http://schemas.microsoft.com/office/powerpoint/2010/main" val="175810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COMBATTING EXHAUSTION &amp; FATIGUE</a:t>
            </a:r>
            <a:br>
              <a:rPr lang="en-US" dirty="0"/>
            </a:br>
            <a:r>
              <a:rPr lang="en-US" dirty="0"/>
              <a:t>GALATIANS 6:9</a:t>
            </a:r>
          </a:p>
        </p:txBody>
      </p:sp>
      <p:sp>
        <p:nvSpPr>
          <p:cNvPr id="3" name="Content Placeholder 2"/>
          <p:cNvSpPr>
            <a:spLocks noGrp="1"/>
          </p:cNvSpPr>
          <p:nvPr>
            <p:ph idx="1"/>
          </p:nvPr>
        </p:nvSpPr>
        <p:spPr/>
        <p:txBody>
          <a:bodyPr>
            <a:normAutofit/>
          </a:bodyPr>
          <a:lstStyle/>
          <a:p>
            <a:r>
              <a:rPr lang="en-US" sz="3600" dirty="0"/>
              <a:t>AND LET US NOT BE WEARY IN WELL DOING; FOR IN DUE SEASON WE SHALL REAP, IF WE FAINT NOT.</a:t>
            </a:r>
          </a:p>
        </p:txBody>
      </p:sp>
    </p:spTree>
    <p:extLst>
      <p:ext uri="{BB962C8B-B14F-4D97-AF65-F5344CB8AC3E}">
        <p14:creationId xmlns:p14="http://schemas.microsoft.com/office/powerpoint/2010/main" val="2118067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Combatting Uncertainty &amp; Impatience</a:t>
            </a:r>
            <a:br>
              <a:rPr lang="en-US" dirty="0"/>
            </a:br>
            <a:r>
              <a:rPr lang="en-US" dirty="0"/>
              <a:t>Hebrews 10:35-36</a:t>
            </a:r>
          </a:p>
        </p:txBody>
      </p:sp>
      <p:sp>
        <p:nvSpPr>
          <p:cNvPr id="3" name="Content Placeholder 2"/>
          <p:cNvSpPr>
            <a:spLocks noGrp="1"/>
          </p:cNvSpPr>
          <p:nvPr>
            <p:ph idx="1"/>
          </p:nvPr>
        </p:nvSpPr>
        <p:spPr>
          <a:xfrm>
            <a:off x="677334" y="2160589"/>
            <a:ext cx="8596668" cy="4403497"/>
          </a:xfrm>
        </p:spPr>
        <p:txBody>
          <a:bodyPr>
            <a:normAutofit lnSpcReduction="10000"/>
          </a:bodyPr>
          <a:lstStyle/>
          <a:p>
            <a:r>
              <a:rPr lang="en-US" sz="4000" baseline="30000" dirty="0"/>
              <a:t>35 </a:t>
            </a:r>
            <a:r>
              <a:rPr lang="en-US" sz="4000" dirty="0"/>
              <a:t>Cast not away therefore your confidence, which hath great </a:t>
            </a:r>
            <a:r>
              <a:rPr lang="en-US" sz="4000" dirty="0" err="1"/>
              <a:t>recompence</a:t>
            </a:r>
            <a:r>
              <a:rPr lang="en-US" sz="4000" dirty="0"/>
              <a:t> of reward.</a:t>
            </a:r>
          </a:p>
          <a:p>
            <a:r>
              <a:rPr lang="en-US" sz="4000" baseline="30000" dirty="0"/>
              <a:t>36 </a:t>
            </a:r>
            <a:r>
              <a:rPr lang="en-US" sz="4000" dirty="0"/>
              <a:t>For ye have need of patience, that, after ye have done the will of God, ye might receive the promise.</a:t>
            </a:r>
          </a:p>
          <a:p>
            <a:endParaRPr lang="en-US" dirty="0"/>
          </a:p>
        </p:txBody>
      </p:sp>
    </p:spTree>
    <p:extLst>
      <p:ext uri="{BB962C8B-B14F-4D97-AF65-F5344CB8AC3E}">
        <p14:creationId xmlns:p14="http://schemas.microsoft.com/office/powerpoint/2010/main" val="2710893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Combatting Laziness &amp; Renegade Behavior</a:t>
            </a:r>
            <a:br>
              <a:rPr lang="en-US" dirty="0"/>
            </a:br>
            <a:r>
              <a:rPr lang="en-US" dirty="0"/>
              <a:t>Hebrews 6:12</a:t>
            </a:r>
          </a:p>
        </p:txBody>
      </p:sp>
      <p:sp>
        <p:nvSpPr>
          <p:cNvPr id="3" name="Content Placeholder 2"/>
          <p:cNvSpPr>
            <a:spLocks noGrp="1"/>
          </p:cNvSpPr>
          <p:nvPr>
            <p:ph idx="1"/>
          </p:nvPr>
        </p:nvSpPr>
        <p:spPr>
          <a:xfrm>
            <a:off x="677334" y="2160589"/>
            <a:ext cx="8596668" cy="4403497"/>
          </a:xfrm>
        </p:spPr>
        <p:txBody>
          <a:bodyPr>
            <a:normAutofit/>
          </a:bodyPr>
          <a:lstStyle/>
          <a:p>
            <a:r>
              <a:rPr lang="en-US" sz="4000" dirty="0"/>
              <a:t>That ye be not slothful, but followers of them who through faith and patience inherit the promises.</a:t>
            </a:r>
          </a:p>
          <a:p>
            <a:endParaRPr lang="en-US" dirty="0"/>
          </a:p>
        </p:txBody>
      </p:sp>
    </p:spTree>
    <p:extLst>
      <p:ext uri="{BB962C8B-B14F-4D97-AF65-F5344CB8AC3E}">
        <p14:creationId xmlns:p14="http://schemas.microsoft.com/office/powerpoint/2010/main" val="2925584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Combatting “Giving Up” the word</a:t>
            </a:r>
            <a:br>
              <a:rPr lang="en-US" dirty="0"/>
            </a:br>
            <a:r>
              <a:rPr lang="en-US" dirty="0"/>
              <a:t>Luke 8: 13-15</a:t>
            </a:r>
          </a:p>
        </p:txBody>
      </p:sp>
      <p:sp>
        <p:nvSpPr>
          <p:cNvPr id="3" name="Content Placeholder 2"/>
          <p:cNvSpPr>
            <a:spLocks noGrp="1"/>
          </p:cNvSpPr>
          <p:nvPr>
            <p:ph idx="1"/>
          </p:nvPr>
        </p:nvSpPr>
        <p:spPr>
          <a:xfrm>
            <a:off x="677334" y="1632857"/>
            <a:ext cx="8596668" cy="5012872"/>
          </a:xfrm>
        </p:spPr>
        <p:txBody>
          <a:bodyPr>
            <a:normAutofit lnSpcReduction="10000"/>
          </a:bodyPr>
          <a:lstStyle/>
          <a:p>
            <a:r>
              <a:rPr lang="en-US" sz="2800" baseline="30000" dirty="0"/>
              <a:t>13 </a:t>
            </a:r>
            <a:r>
              <a:rPr lang="en-US" sz="2800" dirty="0"/>
              <a:t>They on the rock are they, which, when they hear, receive the word with joy; and these have no root, which for a while believe, and in time of temptation fall away.</a:t>
            </a:r>
          </a:p>
          <a:p>
            <a:r>
              <a:rPr lang="en-US" sz="2800" baseline="30000" dirty="0"/>
              <a:t>14 </a:t>
            </a:r>
            <a:r>
              <a:rPr lang="en-US" sz="2800" dirty="0"/>
              <a:t>And that which fell among thorns are they, which, when they have heard, go forth, and are choked with cares and riches and pleasures of this life, and bring no fruit to perfection.</a:t>
            </a:r>
          </a:p>
          <a:p>
            <a:r>
              <a:rPr lang="en-US" sz="2800" baseline="30000" dirty="0"/>
              <a:t>15</a:t>
            </a:r>
            <a:r>
              <a:rPr lang="en-US" sz="2800" b="1" baseline="30000" dirty="0"/>
              <a:t> </a:t>
            </a:r>
            <a:r>
              <a:rPr lang="en-US" sz="2800" b="1" dirty="0"/>
              <a:t>But that on the good ground are they, which in an honest and good heart, having heard the word, </a:t>
            </a:r>
            <a:r>
              <a:rPr lang="en-US" sz="2800" b="1" u="sng" dirty="0"/>
              <a:t>keep it</a:t>
            </a:r>
            <a:r>
              <a:rPr lang="en-US" sz="2800" b="1" dirty="0"/>
              <a:t>, and bring forth fruit with patience</a:t>
            </a:r>
            <a:r>
              <a:rPr lang="en-US" sz="2800" dirty="0"/>
              <a:t>.</a:t>
            </a:r>
          </a:p>
          <a:p>
            <a:endParaRPr lang="en-US" dirty="0"/>
          </a:p>
        </p:txBody>
      </p:sp>
    </p:spTree>
    <p:extLst>
      <p:ext uri="{BB962C8B-B14F-4D97-AF65-F5344CB8AC3E}">
        <p14:creationId xmlns:p14="http://schemas.microsoft.com/office/powerpoint/2010/main" val="190319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explored 6 Variables to Faith:</a:t>
            </a:r>
          </a:p>
        </p:txBody>
      </p:sp>
      <p:sp>
        <p:nvSpPr>
          <p:cNvPr id="3" name="Content Placeholder 2"/>
          <p:cNvSpPr>
            <a:spLocks noGrp="1"/>
          </p:cNvSpPr>
          <p:nvPr>
            <p:ph idx="1"/>
          </p:nvPr>
        </p:nvSpPr>
        <p:spPr>
          <a:xfrm>
            <a:off x="677334" y="1534887"/>
            <a:ext cx="8596668" cy="4506476"/>
          </a:xfrm>
        </p:spPr>
        <p:txBody>
          <a:bodyPr>
            <a:noAutofit/>
          </a:bodyPr>
          <a:lstStyle/>
          <a:p>
            <a:r>
              <a:rPr lang="en-US" sz="4800" dirty="0"/>
              <a:t>1. Failing to Respect the Natural Order of things.</a:t>
            </a:r>
          </a:p>
          <a:p>
            <a:r>
              <a:rPr lang="en-US" sz="4800" dirty="0"/>
              <a:t>2. Having A Heart Unlike Soil (Unreceptive)</a:t>
            </a:r>
          </a:p>
          <a:p>
            <a:r>
              <a:rPr lang="en-US" sz="4800" dirty="0"/>
              <a:t>3. Having an Un-yielded Will</a:t>
            </a:r>
          </a:p>
        </p:txBody>
      </p:sp>
      <p:sp>
        <p:nvSpPr>
          <p:cNvPr id="4" name="Rectangle 3"/>
          <p:cNvSpPr/>
          <p:nvPr/>
        </p:nvSpPr>
        <p:spPr>
          <a:xfrm rot="18951413">
            <a:off x="9397835" y="552291"/>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3397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explored 6 Variables to Faith:</a:t>
            </a:r>
          </a:p>
        </p:txBody>
      </p:sp>
      <p:sp>
        <p:nvSpPr>
          <p:cNvPr id="3" name="Content Placeholder 2"/>
          <p:cNvSpPr>
            <a:spLocks noGrp="1"/>
          </p:cNvSpPr>
          <p:nvPr>
            <p:ph idx="1"/>
          </p:nvPr>
        </p:nvSpPr>
        <p:spPr/>
        <p:txBody>
          <a:bodyPr/>
          <a:lstStyle/>
          <a:p>
            <a:r>
              <a:rPr lang="en-US" sz="5400" dirty="0"/>
              <a:t>4. Disobedience</a:t>
            </a:r>
          </a:p>
          <a:p>
            <a:r>
              <a:rPr lang="en-US" sz="5400" dirty="0"/>
              <a:t>5. Satanic Hindrances</a:t>
            </a:r>
          </a:p>
          <a:p>
            <a:r>
              <a:rPr lang="en-US" sz="5400" dirty="0"/>
              <a:t>6. Giving in to Surrender</a:t>
            </a:r>
          </a:p>
        </p:txBody>
      </p:sp>
      <p:sp>
        <p:nvSpPr>
          <p:cNvPr id="4" name="Rectangle 3"/>
          <p:cNvSpPr/>
          <p:nvPr/>
        </p:nvSpPr>
        <p:spPr>
          <a:xfrm rot="18951413">
            <a:off x="9397835" y="552291"/>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129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620252"/>
          </a:xfrm>
        </p:spPr>
        <p:txBody>
          <a:bodyPr>
            <a:normAutofit fontScale="90000"/>
          </a:bodyPr>
          <a:lstStyle/>
          <a:p>
            <a:pPr algn="ctr"/>
            <a:r>
              <a:rPr lang="en-US" dirty="0"/>
              <a:t>We also concluded that we have more to do with our faith success than often believed because: </a:t>
            </a:r>
          </a:p>
        </p:txBody>
      </p:sp>
      <p:sp>
        <p:nvSpPr>
          <p:cNvPr id="3" name="Content Placeholder 2"/>
          <p:cNvSpPr>
            <a:spLocks noGrp="1"/>
          </p:cNvSpPr>
          <p:nvPr>
            <p:ph idx="1"/>
          </p:nvPr>
        </p:nvSpPr>
        <p:spPr/>
        <p:txBody>
          <a:bodyPr/>
          <a:lstStyle/>
          <a:p>
            <a:r>
              <a:rPr lang="en-US" sz="3600" dirty="0"/>
              <a:t>1. God places our “Yielding to Him” under our CONTROL!</a:t>
            </a:r>
          </a:p>
          <a:p>
            <a:pPr algn="ctr"/>
            <a:r>
              <a:rPr lang="en-US" sz="3600" dirty="0"/>
              <a:t>&amp;</a:t>
            </a:r>
          </a:p>
          <a:p>
            <a:r>
              <a:rPr lang="en-US" sz="3600" dirty="0"/>
              <a:t>2. God leaves the CHOOSING of blessing and </a:t>
            </a:r>
            <a:r>
              <a:rPr lang="en-US" sz="3600" dirty="0" err="1"/>
              <a:t>cursings</a:t>
            </a:r>
            <a:r>
              <a:rPr lang="en-US" sz="3600" dirty="0"/>
              <a:t>; life and death up to us!</a:t>
            </a:r>
          </a:p>
        </p:txBody>
      </p:sp>
      <p:sp>
        <p:nvSpPr>
          <p:cNvPr id="4" name="Rectangle 3"/>
          <p:cNvSpPr/>
          <p:nvPr/>
        </p:nvSpPr>
        <p:spPr>
          <a:xfrm rot="18951413">
            <a:off x="9397835" y="552291"/>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1503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Victory &amp; Vindication of Your Faith</a:t>
            </a:r>
          </a:p>
        </p:txBody>
      </p:sp>
      <p:sp>
        <p:nvSpPr>
          <p:cNvPr id="3" name="Subtitle 2"/>
          <p:cNvSpPr>
            <a:spLocks noGrp="1"/>
          </p:cNvSpPr>
          <p:nvPr>
            <p:ph type="subTitle" idx="1"/>
          </p:nvPr>
        </p:nvSpPr>
        <p:spPr/>
        <p:txBody>
          <a:bodyPr>
            <a:normAutofit lnSpcReduction="10000"/>
          </a:bodyPr>
          <a:lstStyle/>
          <a:p>
            <a:r>
              <a:rPr lang="en-US" dirty="0"/>
              <a:t>Mount Carmel Missionary Baptist Church-Bible Study</a:t>
            </a:r>
          </a:p>
          <a:p>
            <a:r>
              <a:rPr lang="en-US" dirty="0"/>
              <a:t>Pastor Leroy H. Anthony, M.Div.</a:t>
            </a:r>
          </a:p>
          <a:p>
            <a:r>
              <a:rPr lang="en-US" dirty="0"/>
              <a:t>Wednesday</a:t>
            </a:r>
            <a:r>
              <a:rPr lang="en-US"/>
              <a:t>, February 23, 2022</a:t>
            </a:r>
            <a:endParaRPr lang="en-US" dirty="0"/>
          </a:p>
          <a:p>
            <a:endParaRPr lang="en-US" dirty="0"/>
          </a:p>
        </p:txBody>
      </p:sp>
    </p:spTree>
    <p:extLst>
      <p:ext uri="{BB962C8B-B14F-4D97-AF65-F5344CB8AC3E}">
        <p14:creationId xmlns:p14="http://schemas.microsoft.com/office/powerpoint/2010/main" val="56983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VICTORY?</a:t>
            </a:r>
          </a:p>
        </p:txBody>
      </p:sp>
      <p:sp>
        <p:nvSpPr>
          <p:cNvPr id="3" name="Content Placeholder 2"/>
          <p:cNvSpPr>
            <a:spLocks noGrp="1"/>
          </p:cNvSpPr>
          <p:nvPr>
            <p:ph idx="1"/>
          </p:nvPr>
        </p:nvSpPr>
        <p:spPr>
          <a:xfrm>
            <a:off x="677334" y="1436915"/>
            <a:ext cx="8596668" cy="4604448"/>
          </a:xfrm>
        </p:spPr>
        <p:txBody>
          <a:bodyPr/>
          <a:lstStyle/>
          <a:p>
            <a:r>
              <a:rPr lang="en-US" sz="2400" dirty="0"/>
              <a:t>1</a:t>
            </a:r>
            <a:r>
              <a:rPr lang="en-US" sz="3200" dirty="0"/>
              <a:t>. A success or triumph over </a:t>
            </a:r>
            <a:r>
              <a:rPr lang="en-US" sz="3200" u="sng" dirty="0"/>
              <a:t>an enemy</a:t>
            </a:r>
            <a:r>
              <a:rPr lang="en-US" sz="3200" dirty="0"/>
              <a:t> in battle or war. </a:t>
            </a:r>
          </a:p>
          <a:p>
            <a:r>
              <a:rPr lang="en-US" sz="3200" dirty="0"/>
              <a:t>2. An </a:t>
            </a:r>
            <a:r>
              <a:rPr lang="en-US" sz="3200" u="sng" dirty="0"/>
              <a:t>engagement</a:t>
            </a:r>
            <a:r>
              <a:rPr lang="en-US" sz="3200" dirty="0"/>
              <a:t> ending in triumph</a:t>
            </a:r>
          </a:p>
          <a:p>
            <a:r>
              <a:rPr lang="en-US" sz="3200" dirty="0"/>
              <a:t>3. The </a:t>
            </a:r>
            <a:r>
              <a:rPr lang="en-US" sz="3200" u="sng" dirty="0"/>
              <a:t>ultimate and decisive superiority </a:t>
            </a:r>
            <a:r>
              <a:rPr lang="en-US" sz="3200" dirty="0"/>
              <a:t>in any battle or contest.</a:t>
            </a:r>
          </a:p>
          <a:p>
            <a:r>
              <a:rPr lang="en-US" sz="3200" dirty="0"/>
              <a:t>4. A success or </a:t>
            </a:r>
            <a:r>
              <a:rPr lang="en-US" sz="3200" u="sng" dirty="0"/>
              <a:t>superior position achieved against any opponent</a:t>
            </a:r>
            <a:r>
              <a:rPr lang="en-US" sz="3200" dirty="0"/>
              <a:t>, opposition, difficulty, etc.: a moral victory.</a:t>
            </a:r>
          </a:p>
          <a:p>
            <a:endParaRPr lang="en-US" dirty="0"/>
          </a:p>
        </p:txBody>
      </p:sp>
    </p:spTree>
    <p:extLst>
      <p:ext uri="{BB962C8B-B14F-4D97-AF65-F5344CB8AC3E}">
        <p14:creationId xmlns:p14="http://schemas.microsoft.com/office/powerpoint/2010/main" val="1014255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VINDICATION?</a:t>
            </a:r>
          </a:p>
        </p:txBody>
      </p:sp>
      <p:sp>
        <p:nvSpPr>
          <p:cNvPr id="3" name="Content Placeholder 2"/>
          <p:cNvSpPr>
            <a:spLocks noGrp="1"/>
          </p:cNvSpPr>
          <p:nvPr>
            <p:ph idx="1"/>
          </p:nvPr>
        </p:nvSpPr>
        <p:spPr>
          <a:xfrm>
            <a:off x="677334" y="1436914"/>
            <a:ext cx="8596668" cy="4842587"/>
          </a:xfrm>
        </p:spPr>
        <p:txBody>
          <a:bodyPr>
            <a:normAutofit/>
          </a:bodyPr>
          <a:lstStyle/>
          <a:p>
            <a:r>
              <a:rPr lang="en-US" sz="2800" dirty="0"/>
              <a:t>1. </a:t>
            </a:r>
            <a:r>
              <a:rPr lang="en-US" sz="2800" u="sng" dirty="0"/>
              <a:t>to clear</a:t>
            </a:r>
            <a:r>
              <a:rPr lang="en-US" sz="2800" dirty="0"/>
              <a:t>, as from an accusation, imputation, suspicion, or the like: to vindicate someone's honor.</a:t>
            </a:r>
          </a:p>
          <a:p>
            <a:r>
              <a:rPr lang="en-US" sz="2800" dirty="0"/>
              <a:t>2. </a:t>
            </a:r>
            <a:r>
              <a:rPr lang="en-US" sz="2800" u="sng" dirty="0"/>
              <a:t>to afford justification </a:t>
            </a:r>
            <a:r>
              <a:rPr lang="en-US" sz="2800" dirty="0"/>
              <a:t>for; justify: </a:t>
            </a:r>
          </a:p>
          <a:p>
            <a:r>
              <a:rPr lang="en-US" sz="2800" dirty="0"/>
              <a:t>3. to </a:t>
            </a:r>
            <a:r>
              <a:rPr lang="en-US" sz="2800" u="sng" dirty="0"/>
              <a:t>uphold or justify by argument or evidence</a:t>
            </a:r>
            <a:r>
              <a:rPr lang="en-US" sz="2800" dirty="0"/>
              <a:t>: to vindicate a claim.</a:t>
            </a:r>
          </a:p>
          <a:p>
            <a:r>
              <a:rPr lang="en-US" sz="2800" dirty="0"/>
              <a:t>4. </a:t>
            </a:r>
            <a:r>
              <a:rPr lang="en-US" sz="2800" b="1" i="1" dirty="0">
                <a:effectLst>
                  <a:outerShdw blurRad="38100" dist="38100" dir="2700000" algn="tl">
                    <a:srgbClr val="000000">
                      <a:alpha val="43137"/>
                    </a:srgbClr>
                  </a:outerShdw>
                </a:effectLst>
              </a:rPr>
              <a:t>to assert, maintain, or defend (a right, cause, etc.) against opposition. </a:t>
            </a:r>
          </a:p>
          <a:p>
            <a:r>
              <a:rPr lang="en-US" sz="2800" dirty="0"/>
              <a:t>5</a:t>
            </a:r>
            <a:r>
              <a:rPr lang="en-US" sz="2800" u="sng" dirty="0"/>
              <a:t>. to claim for oneself </a:t>
            </a:r>
            <a:r>
              <a:rPr lang="en-US" sz="2800" dirty="0"/>
              <a:t>or another. </a:t>
            </a:r>
          </a:p>
          <a:p>
            <a:endParaRPr lang="en-US" dirty="0"/>
          </a:p>
        </p:txBody>
      </p:sp>
    </p:spTree>
    <p:extLst>
      <p:ext uri="{BB962C8B-B14F-4D97-AF65-F5344CB8AC3E}">
        <p14:creationId xmlns:p14="http://schemas.microsoft.com/office/powerpoint/2010/main" val="411021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881673"/>
          </a:xfrm>
        </p:spPr>
        <p:txBody>
          <a:bodyPr>
            <a:normAutofit/>
          </a:bodyPr>
          <a:lstStyle/>
          <a:p>
            <a:r>
              <a:rPr lang="en-US" dirty="0"/>
              <a:t>The VICTORY AND VINDICATION OF OUR FAITH IS DETERMINED BY OUR </a:t>
            </a:r>
            <a:r>
              <a:rPr lang="en-US" b="1" i="1" u="sng" dirty="0">
                <a:effectLst>
                  <a:outerShdw blurRad="38100" dist="38100" dir="2700000" algn="tl">
                    <a:srgbClr val="000000">
                      <a:alpha val="43137"/>
                    </a:srgbClr>
                  </a:outerShdw>
                </a:effectLst>
              </a:rPr>
              <a:t>TENACITY</a:t>
            </a:r>
            <a:r>
              <a:rPr lang="en-US" dirty="0"/>
              <a:t> TO FIGHT THE FIGHT OF FAITH!</a:t>
            </a:r>
          </a:p>
        </p:txBody>
      </p:sp>
      <p:sp>
        <p:nvSpPr>
          <p:cNvPr id="3" name="Content Placeholder 2"/>
          <p:cNvSpPr>
            <a:spLocks noGrp="1"/>
          </p:cNvSpPr>
          <p:nvPr>
            <p:ph idx="1"/>
          </p:nvPr>
        </p:nvSpPr>
        <p:spPr>
          <a:xfrm>
            <a:off x="677334" y="2323322"/>
            <a:ext cx="9651654" cy="3718040"/>
          </a:xfrm>
        </p:spPr>
        <p:txBody>
          <a:bodyPr>
            <a:normAutofit fontScale="92500"/>
          </a:bodyPr>
          <a:lstStyle/>
          <a:p>
            <a:pPr marL="0" indent="0" algn="ctr">
              <a:buNone/>
            </a:pPr>
            <a:r>
              <a:rPr lang="en-US" sz="5400" dirty="0"/>
              <a:t>The </a:t>
            </a:r>
            <a:r>
              <a:rPr lang="en-US" sz="5400" b="1" dirty="0">
                <a:effectLst>
                  <a:outerShdw blurRad="38100" dist="38100" dir="2700000" algn="tl">
                    <a:srgbClr val="000000">
                      <a:alpha val="43137"/>
                    </a:srgbClr>
                  </a:outerShdw>
                </a:effectLst>
              </a:rPr>
              <a:t>VICTORY AND VINDICATION of Your FAITH </a:t>
            </a:r>
          </a:p>
          <a:p>
            <a:pPr marL="0" indent="0" algn="ctr">
              <a:buNone/>
            </a:pPr>
            <a:r>
              <a:rPr lang="en-US" sz="5400" dirty="0"/>
              <a:t>Is dependent upon</a:t>
            </a:r>
          </a:p>
          <a:p>
            <a:pPr algn="ctr"/>
            <a:r>
              <a:rPr lang="en-US" sz="5400" dirty="0"/>
              <a:t> “</a:t>
            </a:r>
            <a:r>
              <a:rPr lang="en-US" sz="5400" b="1" dirty="0">
                <a:effectLst>
                  <a:outerShdw blurRad="38100" dist="38100" dir="2700000" algn="tl">
                    <a:srgbClr val="000000">
                      <a:alpha val="43137"/>
                    </a:srgbClr>
                  </a:outerShdw>
                </a:effectLst>
              </a:rPr>
              <a:t>YOUR ENDURANCE FACTOR</a:t>
            </a:r>
            <a:r>
              <a:rPr lang="en-US" sz="5400" dirty="0"/>
              <a:t>”</a:t>
            </a:r>
          </a:p>
        </p:txBody>
      </p:sp>
    </p:spTree>
    <p:extLst>
      <p:ext uri="{BB962C8B-B14F-4D97-AF65-F5344CB8AC3E}">
        <p14:creationId xmlns:p14="http://schemas.microsoft.com/office/powerpoint/2010/main" val="187876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ENDURANCE FACTOR SCENARIO</a:t>
            </a:r>
          </a:p>
        </p:txBody>
      </p:sp>
      <p:sp>
        <p:nvSpPr>
          <p:cNvPr id="3" name="Text Placeholder 2"/>
          <p:cNvSpPr>
            <a:spLocks noGrp="1"/>
          </p:cNvSpPr>
          <p:nvPr>
            <p:ph type="body" idx="1"/>
          </p:nvPr>
        </p:nvSpPr>
        <p:spPr/>
        <p:txBody>
          <a:bodyPr/>
          <a:lstStyle/>
          <a:p>
            <a:r>
              <a:rPr lang="en-US" dirty="0"/>
              <a:t>1 CORINTHIAN 7:12-17</a:t>
            </a:r>
          </a:p>
        </p:txBody>
      </p:sp>
    </p:spTree>
    <p:extLst>
      <p:ext uri="{BB962C8B-B14F-4D97-AF65-F5344CB8AC3E}">
        <p14:creationId xmlns:p14="http://schemas.microsoft.com/office/powerpoint/2010/main" val="378455188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166</TotalTime>
  <Words>861</Words>
  <Application>Microsoft Office PowerPoint</Application>
  <PresentationFormat>Widescreen</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Foundational scripture &amp;  Lesson Objective</vt:lpstr>
      <vt:lpstr>We explored 6 Variables to Faith:</vt:lpstr>
      <vt:lpstr>We explored 6 Variables to Faith:</vt:lpstr>
      <vt:lpstr>We also concluded that we have more to do with our faith success than often believed because: </vt:lpstr>
      <vt:lpstr>The Victory &amp; Vindication of Your Faith</vt:lpstr>
      <vt:lpstr>WHAT IS VICTORY?</vt:lpstr>
      <vt:lpstr>WHAT IS VINDICATION?</vt:lpstr>
      <vt:lpstr>The VICTORY AND VINDICATION OF OUR FAITH IS DETERMINED BY OUR TENACITY TO FIGHT THE FIGHT OF FAITH!</vt:lpstr>
      <vt:lpstr>ENDURANCE FACTOR SCENARIO</vt:lpstr>
      <vt:lpstr>1 Corinthians 7:12-13</vt:lpstr>
      <vt:lpstr>1 Corinthians 7:14-15</vt:lpstr>
      <vt:lpstr>1 Corinthians 7:16-17</vt:lpstr>
      <vt:lpstr>Ingredients to the ENDURANCE FACTOR OF FAITH</vt:lpstr>
      <vt:lpstr>COMBATTING EXHAUSTION &amp; FATIGUE GALATIANS 6:9</vt:lpstr>
      <vt:lpstr>Combatting Uncertainty &amp; Impatience Hebrews 10:35-36</vt:lpstr>
      <vt:lpstr>Combatting Laziness &amp; Renegade Behavior Hebrews 6:12</vt:lpstr>
      <vt:lpstr>Combatting “Giving Up” the word Luke 8: 13-15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Foundational scripture &amp;  Lesson Objective</dc:title>
  <dc:creator>Leroy Anthony</dc:creator>
  <cp:lastModifiedBy>Leroy Anthony</cp:lastModifiedBy>
  <cp:revision>13</cp:revision>
  <dcterms:created xsi:type="dcterms:W3CDTF">2016-03-02T17:27:00Z</dcterms:created>
  <dcterms:modified xsi:type="dcterms:W3CDTF">2022-02-23T01:45:33Z</dcterms:modified>
</cp:coreProperties>
</file>