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13"/>
  </p:notesMasterIdLst>
  <p:sldIdLst>
    <p:sldId id="256" r:id="rId2"/>
    <p:sldId id="258" r:id="rId3"/>
    <p:sldId id="257" r:id="rId4"/>
    <p:sldId id="274" r:id="rId5"/>
    <p:sldId id="268" r:id="rId6"/>
    <p:sldId id="269" r:id="rId7"/>
    <p:sldId id="270" r:id="rId8"/>
    <p:sldId id="271" r:id="rId9"/>
    <p:sldId id="272" r:id="rId10"/>
    <p:sldId id="273" r:id="rId11"/>
    <p:sldId id="27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4E33E4-44C7-A94A-807F-DCE7BD3875BE}" type="datetimeFigureOut">
              <a:rPr lang="en-US" smtClean="0"/>
              <a:t>8/16/22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C91318-F371-0742-925C-7A7C2BB9CA5F}" type="slidenum">
              <a:rPr lang="en-US" smtClean="0"/>
              <a:t>‹#›</a:t>
            </a:fld>
            <a:endParaRPr lang="en-US"/>
          </a:p>
        </p:txBody>
      </p:sp>
    </p:spTree>
    <p:extLst>
      <p:ext uri="{BB962C8B-B14F-4D97-AF65-F5344CB8AC3E}">
        <p14:creationId xmlns:p14="http://schemas.microsoft.com/office/powerpoint/2010/main" val="1279047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8/17/22</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72684401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8/17/22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708056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8/17/22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338122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8/17/22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3004557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8/17/22</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82881675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8/17/22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2802800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8/17/22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1802821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8/17/22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1290401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8/17/22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242925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8/17/22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00594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8/17/22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05015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8/17/22</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4495099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645FE-0CE2-7956-844C-A5B0BE5F3A69}"/>
              </a:ext>
            </a:extLst>
          </p:cNvPr>
          <p:cNvSpPr>
            <a:spLocks noGrp="1"/>
          </p:cNvSpPr>
          <p:nvPr>
            <p:ph type="ctrTitle"/>
          </p:nvPr>
        </p:nvSpPr>
        <p:spPr/>
        <p:txBody>
          <a:bodyPr/>
          <a:lstStyle/>
          <a:p>
            <a:r>
              <a:rPr lang="en-US" dirty="0"/>
              <a:t>Manifestation gifts</a:t>
            </a:r>
          </a:p>
        </p:txBody>
      </p:sp>
      <p:sp>
        <p:nvSpPr>
          <p:cNvPr id="3" name="Subtitle 2">
            <a:extLst>
              <a:ext uri="{FF2B5EF4-FFF2-40B4-BE49-F238E27FC236}">
                <a16:creationId xmlns:a16="http://schemas.microsoft.com/office/drawing/2014/main" id="{BB0FB24F-81DB-2945-3ED9-6F9205A4CCF6}"/>
              </a:ext>
            </a:extLst>
          </p:cNvPr>
          <p:cNvSpPr>
            <a:spLocks noGrp="1"/>
          </p:cNvSpPr>
          <p:nvPr>
            <p:ph type="subTitle" idx="1"/>
          </p:nvPr>
        </p:nvSpPr>
        <p:spPr/>
        <p:txBody>
          <a:bodyPr>
            <a:normAutofit/>
          </a:bodyPr>
          <a:lstStyle/>
          <a:p>
            <a:r>
              <a:rPr lang="en-US" dirty="0"/>
              <a:t>1 Corinthians 12:7-11</a:t>
            </a:r>
          </a:p>
          <a:p>
            <a:r>
              <a:rPr lang="en-US" dirty="0"/>
              <a:t>Lesson two</a:t>
            </a:r>
          </a:p>
        </p:txBody>
      </p:sp>
      <p:sp>
        <p:nvSpPr>
          <p:cNvPr id="4" name="TextBox 3">
            <a:extLst>
              <a:ext uri="{FF2B5EF4-FFF2-40B4-BE49-F238E27FC236}">
                <a16:creationId xmlns:a16="http://schemas.microsoft.com/office/drawing/2014/main" id="{2566D8AD-BB5D-1BC6-FB57-61AB1E2007CA}"/>
              </a:ext>
            </a:extLst>
          </p:cNvPr>
          <p:cNvSpPr txBox="1"/>
          <p:nvPr/>
        </p:nvSpPr>
        <p:spPr>
          <a:xfrm>
            <a:off x="5186135" y="710596"/>
            <a:ext cx="6485770" cy="1200329"/>
          </a:xfrm>
          <a:prstGeom prst="rect">
            <a:avLst/>
          </a:prstGeom>
          <a:noFill/>
        </p:spPr>
        <p:txBody>
          <a:bodyPr wrap="square" rtlCol="0">
            <a:spAutoFit/>
          </a:bodyPr>
          <a:lstStyle/>
          <a:p>
            <a:pPr algn="l"/>
            <a:r>
              <a:rPr lang="en-US" dirty="0"/>
              <a:t>Mount Carmel Missionary Baptist Church</a:t>
            </a:r>
          </a:p>
          <a:p>
            <a:pPr algn="l"/>
            <a:r>
              <a:rPr lang="en-US" dirty="0"/>
              <a:t>Bible Study: August 17, 2022</a:t>
            </a:r>
          </a:p>
          <a:p>
            <a:pPr algn="l"/>
            <a:r>
              <a:rPr lang="en-US" dirty="0"/>
              <a:t>Pastor Leroy Hines Anthony, M.Div.</a:t>
            </a:r>
          </a:p>
          <a:p>
            <a:pPr algn="l"/>
            <a:endParaRPr lang="en-US" dirty="0"/>
          </a:p>
        </p:txBody>
      </p:sp>
    </p:spTree>
    <p:extLst>
      <p:ext uri="{BB962C8B-B14F-4D97-AF65-F5344CB8AC3E}">
        <p14:creationId xmlns:p14="http://schemas.microsoft.com/office/powerpoint/2010/main" val="1482311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DE1D2-C0C3-CF21-15EC-115BE4C7CB89}"/>
              </a:ext>
            </a:extLst>
          </p:cNvPr>
          <p:cNvSpPr>
            <a:spLocks noGrp="1"/>
          </p:cNvSpPr>
          <p:nvPr>
            <p:ph type="title"/>
          </p:nvPr>
        </p:nvSpPr>
        <p:spPr/>
        <p:txBody>
          <a:bodyPr/>
          <a:lstStyle/>
          <a:p>
            <a:r>
              <a:rPr lang="en-US" dirty="0"/>
              <a:t>Interpretation of tongues</a:t>
            </a:r>
          </a:p>
        </p:txBody>
      </p:sp>
      <p:sp>
        <p:nvSpPr>
          <p:cNvPr id="3" name="Content Placeholder 2">
            <a:extLst>
              <a:ext uri="{FF2B5EF4-FFF2-40B4-BE49-F238E27FC236}">
                <a16:creationId xmlns:a16="http://schemas.microsoft.com/office/drawing/2014/main" id="{99BBDA5D-7D04-6F5C-E1F9-B44E01C3C37B}"/>
              </a:ext>
            </a:extLst>
          </p:cNvPr>
          <p:cNvSpPr>
            <a:spLocks noGrp="1"/>
          </p:cNvSpPr>
          <p:nvPr>
            <p:ph idx="1"/>
          </p:nvPr>
        </p:nvSpPr>
        <p:spPr/>
        <p:txBody>
          <a:bodyPr>
            <a:normAutofit fontScale="92500" lnSpcReduction="10000"/>
          </a:bodyPr>
          <a:lstStyle/>
          <a:p>
            <a:r>
              <a:rPr lang="en-US" sz="3300" dirty="0"/>
              <a:t>Interpretation of Tongues refer to translating of languages that have not been naturally acquired.</a:t>
            </a:r>
          </a:p>
          <a:p>
            <a:r>
              <a:rPr lang="en-US" sz="3300" dirty="0"/>
              <a:t>It is that of reporting to the church the general meaning of something spoken in tongues.</a:t>
            </a:r>
          </a:p>
          <a:p>
            <a:r>
              <a:rPr lang="en-US" sz="3300" dirty="0"/>
              <a:t>To the question of whether or not tongues are human languages, the answer is that it could be, but ordinarily it is speech in a language not understood to be a human language.</a:t>
            </a:r>
          </a:p>
        </p:txBody>
      </p:sp>
    </p:spTree>
    <p:extLst>
      <p:ext uri="{BB962C8B-B14F-4D97-AF65-F5344CB8AC3E}">
        <p14:creationId xmlns:p14="http://schemas.microsoft.com/office/powerpoint/2010/main" val="3043670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73849-3B89-CFBA-5EFC-1CD8BD442725}"/>
              </a:ext>
            </a:extLst>
          </p:cNvPr>
          <p:cNvSpPr>
            <a:spLocks noGrp="1"/>
          </p:cNvSpPr>
          <p:nvPr>
            <p:ph type="title"/>
          </p:nvPr>
        </p:nvSpPr>
        <p:spPr/>
        <p:txBody>
          <a:bodyPr/>
          <a:lstStyle/>
          <a:p>
            <a:r>
              <a:rPr lang="en-US" dirty="0"/>
              <a:t>There must be Decency and Order</a:t>
            </a:r>
            <a:br>
              <a:rPr lang="en-US" dirty="0"/>
            </a:br>
            <a:r>
              <a:rPr lang="en-US" dirty="0"/>
              <a:t>1 Corinthians 14:33-40</a:t>
            </a:r>
          </a:p>
        </p:txBody>
      </p:sp>
      <p:sp>
        <p:nvSpPr>
          <p:cNvPr id="3" name="Content Placeholder 2">
            <a:extLst>
              <a:ext uri="{FF2B5EF4-FFF2-40B4-BE49-F238E27FC236}">
                <a16:creationId xmlns:a16="http://schemas.microsoft.com/office/drawing/2014/main" id="{A8583C0E-083D-96AD-C2A4-991A98EEED22}"/>
              </a:ext>
            </a:extLst>
          </p:cNvPr>
          <p:cNvSpPr>
            <a:spLocks noGrp="1"/>
          </p:cNvSpPr>
          <p:nvPr>
            <p:ph idx="1"/>
          </p:nvPr>
        </p:nvSpPr>
        <p:spPr/>
        <p:txBody>
          <a:bodyPr/>
          <a:lstStyle/>
          <a:p>
            <a:r>
              <a:rPr lang="en-US" dirty="0"/>
              <a:t>THE MOTIVATIONAL, MINISTRY, AND MANIFESTATION GIFTS OF THE HOLY SPIRIT </a:t>
            </a:r>
            <a:r>
              <a:rPr lang="en-US" b="1" dirty="0"/>
              <a:t>ALL CONTRIBUTE TO THE ORDERLINESS OF GOD’S DESIGN  OF WORKING IN THE CHURCH, AND THE WORLD.</a:t>
            </a:r>
          </a:p>
          <a:p>
            <a:r>
              <a:rPr lang="en-US" b="1" dirty="0"/>
              <a:t>THIS IS WHY IT IS ESSENTIAL FOR US AS BELIVERS TO WALK IN THE POWER OF THE HOLY SPIRIT.</a:t>
            </a:r>
          </a:p>
          <a:p>
            <a:pPr lvl="1"/>
            <a:r>
              <a:rPr lang="en-US" b="1" dirty="0"/>
              <a:t>IT LEADS TO PEACE  AND ORDER, DEFEATING STRIFE AND CONFUSION!</a:t>
            </a:r>
          </a:p>
          <a:p>
            <a:pPr lvl="1"/>
            <a:r>
              <a:rPr lang="en-US" b="1" dirty="0"/>
              <a:t>WHICH LEADS TO EDIFICATION OF THE CHURCH  AND</a:t>
            </a:r>
          </a:p>
          <a:p>
            <a:pPr lvl="1"/>
            <a:r>
              <a:rPr lang="en-US" b="1" dirty="0"/>
              <a:t>GLORIFYING OF GOD!</a:t>
            </a:r>
            <a:endParaRPr lang="en-US" dirty="0"/>
          </a:p>
        </p:txBody>
      </p:sp>
    </p:spTree>
    <p:extLst>
      <p:ext uri="{BB962C8B-B14F-4D97-AF65-F5344CB8AC3E}">
        <p14:creationId xmlns:p14="http://schemas.microsoft.com/office/powerpoint/2010/main" val="626249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B5E17-520B-11C8-E8A6-2EDF48147C4F}"/>
              </a:ext>
            </a:extLst>
          </p:cNvPr>
          <p:cNvSpPr>
            <a:spLocks noGrp="1"/>
          </p:cNvSpPr>
          <p:nvPr>
            <p:ph type="title"/>
          </p:nvPr>
        </p:nvSpPr>
        <p:spPr/>
        <p:txBody>
          <a:bodyPr/>
          <a:lstStyle/>
          <a:p>
            <a:r>
              <a:rPr lang="en-US" dirty="0"/>
              <a:t>Remembering the ultimate goal of spiritual gifts</a:t>
            </a:r>
          </a:p>
        </p:txBody>
      </p:sp>
      <p:sp>
        <p:nvSpPr>
          <p:cNvPr id="3" name="Content Placeholder 2">
            <a:extLst>
              <a:ext uri="{FF2B5EF4-FFF2-40B4-BE49-F238E27FC236}">
                <a16:creationId xmlns:a16="http://schemas.microsoft.com/office/drawing/2014/main" id="{6AC3C3E6-1D6A-8800-2F7D-5A0E3C0D8C73}"/>
              </a:ext>
            </a:extLst>
          </p:cNvPr>
          <p:cNvSpPr>
            <a:spLocks noGrp="1"/>
          </p:cNvSpPr>
          <p:nvPr>
            <p:ph idx="1"/>
          </p:nvPr>
        </p:nvSpPr>
        <p:spPr/>
        <p:txBody>
          <a:bodyPr>
            <a:noAutofit/>
          </a:bodyPr>
          <a:lstStyle/>
          <a:p>
            <a:pPr lvl="1" algn="ctr"/>
            <a:r>
              <a:rPr lang="en-US" sz="5900" b="1" dirty="0"/>
              <a:t>THE GIFTS OF THE HOLY SPIRIT EQUIP THE CHURCH TO EXPRESS THE FULLNESS OF GOD’S LOVE TO THE WORLD.</a:t>
            </a:r>
          </a:p>
        </p:txBody>
      </p:sp>
    </p:spTree>
    <p:extLst>
      <p:ext uri="{BB962C8B-B14F-4D97-AF65-F5344CB8AC3E}">
        <p14:creationId xmlns:p14="http://schemas.microsoft.com/office/powerpoint/2010/main" val="584169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F2C1E-9A0F-704D-2BEB-C9FFA4BC41E8}"/>
              </a:ext>
            </a:extLst>
          </p:cNvPr>
          <p:cNvSpPr>
            <a:spLocks noGrp="1"/>
          </p:cNvSpPr>
          <p:nvPr>
            <p:ph type="title"/>
          </p:nvPr>
        </p:nvSpPr>
        <p:spPr/>
        <p:txBody>
          <a:bodyPr/>
          <a:lstStyle/>
          <a:p>
            <a:r>
              <a:rPr lang="en-US" b="1" dirty="0"/>
              <a:t>THE TEXT:</a:t>
            </a:r>
            <a:r>
              <a:rPr lang="en-US" dirty="0"/>
              <a:t> 1 Corinthians 12:7-11</a:t>
            </a:r>
          </a:p>
        </p:txBody>
      </p:sp>
      <p:sp>
        <p:nvSpPr>
          <p:cNvPr id="3" name="Content Placeholder 2">
            <a:extLst>
              <a:ext uri="{FF2B5EF4-FFF2-40B4-BE49-F238E27FC236}">
                <a16:creationId xmlns:a16="http://schemas.microsoft.com/office/drawing/2014/main" id="{B683E1AF-2ECB-3E6E-B929-AAD738EFF167}"/>
              </a:ext>
            </a:extLst>
          </p:cNvPr>
          <p:cNvSpPr>
            <a:spLocks noGrp="1"/>
          </p:cNvSpPr>
          <p:nvPr>
            <p:ph idx="1"/>
          </p:nvPr>
        </p:nvSpPr>
        <p:spPr/>
        <p:txBody>
          <a:bodyPr>
            <a:noAutofit/>
          </a:bodyPr>
          <a:lstStyle/>
          <a:p>
            <a:r>
              <a:rPr lang="en-US" sz="3000" dirty="0"/>
              <a:t>But the </a:t>
            </a:r>
            <a:r>
              <a:rPr lang="en-US" sz="3000" b="1" dirty="0"/>
              <a:t>manifestation</a:t>
            </a:r>
            <a:r>
              <a:rPr lang="en-US" sz="3000" dirty="0"/>
              <a:t> of the Spirit is given to every man to profit withal.For to one is given by the Spirit </a:t>
            </a:r>
            <a:r>
              <a:rPr lang="en-US" sz="3000" u="sng" dirty="0"/>
              <a:t>the word of wisdom; to another the word of knowledge by the same Spirit;To another faith by the same Spirit; to another the gifts of healing by the same Spirit;To another the working of miracles; to another prophecy; to another discerning of spirits; to another divers kinds of tongues; to another the interpretation of tongues:</a:t>
            </a:r>
            <a:r>
              <a:rPr lang="en-US" sz="3000" dirty="0"/>
              <a:t>But all these </a:t>
            </a:r>
            <a:r>
              <a:rPr lang="en-US" sz="3000" dirty="0" err="1"/>
              <a:t>worketh</a:t>
            </a:r>
            <a:r>
              <a:rPr lang="en-US" sz="3000" dirty="0"/>
              <a:t> that one and the selfsame Spirit, dividing to every man severally as he will.</a:t>
            </a:r>
          </a:p>
        </p:txBody>
      </p:sp>
    </p:spTree>
    <p:extLst>
      <p:ext uri="{BB962C8B-B14F-4D97-AF65-F5344CB8AC3E}">
        <p14:creationId xmlns:p14="http://schemas.microsoft.com/office/powerpoint/2010/main" val="3402026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F8CEC-BE21-BBC9-E7F3-F0EE4A2B3F3C}"/>
              </a:ext>
            </a:extLst>
          </p:cNvPr>
          <p:cNvSpPr>
            <a:spLocks noGrp="1"/>
          </p:cNvSpPr>
          <p:nvPr>
            <p:ph type="title"/>
          </p:nvPr>
        </p:nvSpPr>
        <p:spPr/>
        <p:txBody>
          <a:bodyPr/>
          <a:lstStyle/>
          <a:p>
            <a:r>
              <a:rPr lang="en-US" dirty="0"/>
              <a:t>9 Manifestation Gift Categorized</a:t>
            </a:r>
          </a:p>
        </p:txBody>
      </p:sp>
      <p:sp>
        <p:nvSpPr>
          <p:cNvPr id="3" name="Content Placeholder 2">
            <a:extLst>
              <a:ext uri="{FF2B5EF4-FFF2-40B4-BE49-F238E27FC236}">
                <a16:creationId xmlns:a16="http://schemas.microsoft.com/office/drawing/2014/main" id="{6C437F7A-DD33-8009-1A2C-A16948D71986}"/>
              </a:ext>
            </a:extLst>
          </p:cNvPr>
          <p:cNvSpPr>
            <a:spLocks noGrp="1"/>
          </p:cNvSpPr>
          <p:nvPr>
            <p:ph idx="1"/>
          </p:nvPr>
        </p:nvSpPr>
        <p:spPr/>
        <p:txBody>
          <a:bodyPr>
            <a:normAutofit/>
          </a:bodyPr>
          <a:lstStyle/>
          <a:p>
            <a:r>
              <a:rPr lang="en-US" sz="3600" b="1" dirty="0"/>
              <a:t>Revelation Gifts: </a:t>
            </a:r>
            <a:r>
              <a:rPr lang="en-US" sz="3600" u="sng" dirty="0"/>
              <a:t>Word of Knowledge</a:t>
            </a:r>
            <a:r>
              <a:rPr lang="en-US" sz="3600" dirty="0"/>
              <a:t>, </a:t>
            </a:r>
            <a:r>
              <a:rPr lang="en-US" sz="3600" u="sng" dirty="0"/>
              <a:t>Word of Wisdom,</a:t>
            </a:r>
            <a:r>
              <a:rPr lang="en-US" sz="3600" dirty="0"/>
              <a:t> </a:t>
            </a:r>
            <a:r>
              <a:rPr lang="en-US" sz="3600" b="1" dirty="0"/>
              <a:t>Discerning of Spirits</a:t>
            </a:r>
          </a:p>
          <a:p>
            <a:r>
              <a:rPr lang="en-US" sz="3600" b="1" dirty="0"/>
              <a:t>Power Gifts:</a:t>
            </a:r>
            <a:r>
              <a:rPr lang="en-US" sz="3600" dirty="0"/>
              <a:t> </a:t>
            </a:r>
            <a:r>
              <a:rPr lang="en-US" sz="3600" u="sng" dirty="0"/>
              <a:t>Faith</a:t>
            </a:r>
            <a:r>
              <a:rPr lang="en-US" sz="3600" dirty="0"/>
              <a:t>, </a:t>
            </a:r>
            <a:r>
              <a:rPr lang="en-US" sz="3600" b="1" dirty="0"/>
              <a:t>Miracles</a:t>
            </a:r>
            <a:r>
              <a:rPr lang="en-US" sz="3600" dirty="0"/>
              <a:t>,</a:t>
            </a:r>
            <a:r>
              <a:rPr lang="en-US" sz="3600" u="sng" dirty="0"/>
              <a:t> Gifts of Healings</a:t>
            </a:r>
          </a:p>
          <a:p>
            <a:r>
              <a:rPr lang="en-US" sz="3600" b="1" dirty="0"/>
              <a:t>Inspiration Gifts:</a:t>
            </a:r>
            <a:r>
              <a:rPr lang="en-US" sz="3600" dirty="0"/>
              <a:t> </a:t>
            </a:r>
            <a:r>
              <a:rPr lang="en-US" sz="3600" b="1" dirty="0"/>
              <a:t>Divers Tongues</a:t>
            </a:r>
            <a:r>
              <a:rPr lang="en-US" sz="3600" dirty="0"/>
              <a:t>, </a:t>
            </a:r>
            <a:r>
              <a:rPr lang="en-US" sz="3600" b="1" dirty="0"/>
              <a:t>Interpretation of Tongues</a:t>
            </a:r>
            <a:r>
              <a:rPr lang="en-US" sz="3600" dirty="0"/>
              <a:t>, </a:t>
            </a:r>
            <a:r>
              <a:rPr lang="en-US" sz="3600" b="1" dirty="0"/>
              <a:t>Prophecy</a:t>
            </a:r>
          </a:p>
        </p:txBody>
      </p:sp>
    </p:spTree>
    <p:extLst>
      <p:ext uri="{BB962C8B-B14F-4D97-AF65-F5344CB8AC3E}">
        <p14:creationId xmlns:p14="http://schemas.microsoft.com/office/powerpoint/2010/main" val="3232865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64ECD-335A-0359-4173-A3EC459974D3}"/>
              </a:ext>
            </a:extLst>
          </p:cNvPr>
          <p:cNvSpPr>
            <a:spLocks noGrp="1"/>
          </p:cNvSpPr>
          <p:nvPr>
            <p:ph type="title"/>
          </p:nvPr>
        </p:nvSpPr>
        <p:spPr>
          <a:xfrm>
            <a:off x="2895600" y="266333"/>
            <a:ext cx="8610600" cy="1293028"/>
          </a:xfrm>
        </p:spPr>
        <p:txBody>
          <a:bodyPr/>
          <a:lstStyle/>
          <a:p>
            <a:r>
              <a:rPr lang="en-US" dirty="0"/>
              <a:t>SPIRITUAL OPPOSITIONS</a:t>
            </a:r>
          </a:p>
        </p:txBody>
      </p:sp>
      <p:sp>
        <p:nvSpPr>
          <p:cNvPr id="3" name="Content Placeholder 2">
            <a:extLst>
              <a:ext uri="{FF2B5EF4-FFF2-40B4-BE49-F238E27FC236}">
                <a16:creationId xmlns:a16="http://schemas.microsoft.com/office/drawing/2014/main" id="{6AFAD605-AD7C-0585-06B2-EBE797D09EE7}"/>
              </a:ext>
            </a:extLst>
          </p:cNvPr>
          <p:cNvSpPr>
            <a:spLocks noGrp="1"/>
          </p:cNvSpPr>
          <p:nvPr>
            <p:ph idx="1"/>
          </p:nvPr>
        </p:nvSpPr>
        <p:spPr>
          <a:xfrm>
            <a:off x="362074" y="1111956"/>
            <a:ext cx="10820400" cy="5746044"/>
          </a:xfrm>
        </p:spPr>
        <p:txBody>
          <a:bodyPr>
            <a:noAutofit/>
          </a:bodyPr>
          <a:lstStyle/>
          <a:p>
            <a:r>
              <a:rPr lang="en-US" sz="3200" dirty="0"/>
              <a:t>Oppositions to Holy Spirit gifting occurs in two ways.</a:t>
            </a:r>
          </a:p>
          <a:p>
            <a:pPr lvl="1"/>
            <a:r>
              <a:rPr lang="en-US" sz="3200" dirty="0"/>
              <a:t>INTERNALLY-This is when the enemy gets you to believe what he says about you and your self-perception.</a:t>
            </a:r>
          </a:p>
          <a:p>
            <a:pPr lvl="1"/>
            <a:r>
              <a:rPr lang="en-US" sz="3200" dirty="0"/>
              <a:t>EXTERNALLY-This is when give yourself over externally situations or dispositions, therefore quenching the Holy Spirit, causing the Spirit to be grieved.</a:t>
            </a:r>
          </a:p>
          <a:p>
            <a:pPr lvl="1"/>
            <a:endParaRPr lang="en-US" sz="3200" dirty="0"/>
          </a:p>
          <a:p>
            <a:r>
              <a:rPr lang="en-US" sz="3200" dirty="0"/>
              <a:t>SUBTRACTION OF GIFTEDNESS ONLY OCCURS IN THE FLESH! LETS READ: </a:t>
            </a:r>
            <a:r>
              <a:rPr lang="en-US" sz="3200" b="1" dirty="0"/>
              <a:t>JUDE:16-20 </a:t>
            </a:r>
          </a:p>
        </p:txBody>
      </p:sp>
    </p:spTree>
    <p:extLst>
      <p:ext uri="{BB962C8B-B14F-4D97-AF65-F5344CB8AC3E}">
        <p14:creationId xmlns:p14="http://schemas.microsoft.com/office/powerpoint/2010/main" val="1917085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66F4E-2B8B-AA3A-3EEB-BF61A31174F4}"/>
              </a:ext>
            </a:extLst>
          </p:cNvPr>
          <p:cNvSpPr>
            <a:spLocks noGrp="1"/>
          </p:cNvSpPr>
          <p:nvPr>
            <p:ph type="title"/>
          </p:nvPr>
        </p:nvSpPr>
        <p:spPr/>
        <p:txBody>
          <a:bodyPr/>
          <a:lstStyle/>
          <a:p>
            <a:r>
              <a:rPr lang="en-US" dirty="0"/>
              <a:t>WORKING OF MIRACLES</a:t>
            </a:r>
          </a:p>
        </p:txBody>
      </p:sp>
      <p:sp>
        <p:nvSpPr>
          <p:cNvPr id="3" name="Content Placeholder 2">
            <a:extLst>
              <a:ext uri="{FF2B5EF4-FFF2-40B4-BE49-F238E27FC236}">
                <a16:creationId xmlns:a16="http://schemas.microsoft.com/office/drawing/2014/main" id="{A8B95C31-40E7-13D2-D030-FB9D687F1FA1}"/>
              </a:ext>
            </a:extLst>
          </p:cNvPr>
          <p:cNvSpPr>
            <a:spLocks noGrp="1"/>
          </p:cNvSpPr>
          <p:nvPr>
            <p:ph idx="1"/>
          </p:nvPr>
        </p:nvSpPr>
        <p:spPr/>
        <p:txBody>
          <a:bodyPr>
            <a:normAutofit fontScale="92500" lnSpcReduction="20000"/>
          </a:bodyPr>
          <a:lstStyle/>
          <a:p>
            <a:r>
              <a:rPr lang="en-US" sz="3200" dirty="0"/>
              <a:t>Working of Miracles refers to the ability to serve others as a channel of God’s  working power. </a:t>
            </a:r>
          </a:p>
          <a:p>
            <a:r>
              <a:rPr lang="en-US" sz="3200" dirty="0"/>
              <a:t>The implication of this manifestation gift is that it has no boundaries, or limitations. </a:t>
            </a:r>
          </a:p>
          <a:p>
            <a:r>
              <a:rPr lang="en-US" sz="3200" dirty="0"/>
              <a:t>It is a need meeting manifestation that employs God’s Power, has precise timing, and is another way glory is brought to God</a:t>
            </a:r>
          </a:p>
          <a:p>
            <a:r>
              <a:rPr lang="en-US" sz="3200" dirty="0"/>
              <a:t>Let’s Read Acts 9:36-41 and Acts 20:6-12</a:t>
            </a:r>
          </a:p>
        </p:txBody>
      </p:sp>
    </p:spTree>
    <p:extLst>
      <p:ext uri="{BB962C8B-B14F-4D97-AF65-F5344CB8AC3E}">
        <p14:creationId xmlns:p14="http://schemas.microsoft.com/office/powerpoint/2010/main" val="1494345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8500D-64FF-0051-D520-435170B416C5}"/>
              </a:ext>
            </a:extLst>
          </p:cNvPr>
          <p:cNvSpPr>
            <a:spLocks noGrp="1"/>
          </p:cNvSpPr>
          <p:nvPr>
            <p:ph type="title"/>
          </p:nvPr>
        </p:nvSpPr>
        <p:spPr>
          <a:xfrm>
            <a:off x="2895600" y="340490"/>
            <a:ext cx="8610600" cy="1029119"/>
          </a:xfrm>
        </p:spPr>
        <p:txBody>
          <a:bodyPr/>
          <a:lstStyle/>
          <a:p>
            <a:r>
              <a:rPr lang="en-US" dirty="0"/>
              <a:t>Prophecy</a:t>
            </a:r>
          </a:p>
        </p:txBody>
      </p:sp>
      <p:sp>
        <p:nvSpPr>
          <p:cNvPr id="3" name="Content Placeholder 2">
            <a:extLst>
              <a:ext uri="{FF2B5EF4-FFF2-40B4-BE49-F238E27FC236}">
                <a16:creationId xmlns:a16="http://schemas.microsoft.com/office/drawing/2014/main" id="{867AAEEA-622A-8E9B-68A0-3538945B9B29}"/>
              </a:ext>
            </a:extLst>
          </p:cNvPr>
          <p:cNvSpPr>
            <a:spLocks noGrp="1"/>
          </p:cNvSpPr>
          <p:nvPr>
            <p:ph idx="1"/>
          </p:nvPr>
        </p:nvSpPr>
        <p:spPr>
          <a:xfrm>
            <a:off x="685800" y="1095686"/>
            <a:ext cx="10820400" cy="5123000"/>
          </a:xfrm>
        </p:spPr>
        <p:txBody>
          <a:bodyPr>
            <a:noAutofit/>
          </a:bodyPr>
          <a:lstStyle/>
          <a:p>
            <a:r>
              <a:rPr lang="en-US" sz="2800" dirty="0"/>
              <a:t>Prophecy refers to that of telling something that God has spontaneously brought to mind,  The work of Prophesying  refers to directly proclaiming the mind of God. By inspiration of the Holy Spirit, and not from ones own thought.</a:t>
            </a:r>
          </a:p>
          <a:p>
            <a:r>
              <a:rPr lang="en-US" sz="2800" dirty="0"/>
              <a:t>It differs from “Preaching”, in that preaching is proclaiming from what is already known, not what is spontaneously inspired. </a:t>
            </a:r>
          </a:p>
          <a:p>
            <a:r>
              <a:rPr lang="en-US" sz="2800" dirty="0"/>
              <a:t>True Prophecy however will agree with what is already known..(Bible)</a:t>
            </a:r>
          </a:p>
          <a:p>
            <a:r>
              <a:rPr lang="en-US" sz="2800" dirty="0"/>
              <a:t>This Gift is used by Holy Spirit to convict of sin, righteousness, and judgement. Let’s Read John 16:7-10 </a:t>
            </a:r>
          </a:p>
        </p:txBody>
      </p:sp>
    </p:spTree>
    <p:extLst>
      <p:ext uri="{BB962C8B-B14F-4D97-AF65-F5344CB8AC3E}">
        <p14:creationId xmlns:p14="http://schemas.microsoft.com/office/powerpoint/2010/main" val="1391033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0FE12-849E-B3C5-02B3-E326260751A0}"/>
              </a:ext>
            </a:extLst>
          </p:cNvPr>
          <p:cNvSpPr>
            <a:spLocks noGrp="1"/>
          </p:cNvSpPr>
          <p:nvPr>
            <p:ph type="title"/>
          </p:nvPr>
        </p:nvSpPr>
        <p:spPr>
          <a:xfrm>
            <a:off x="2895600" y="1"/>
            <a:ext cx="8610600" cy="1568824"/>
          </a:xfrm>
        </p:spPr>
        <p:txBody>
          <a:bodyPr/>
          <a:lstStyle/>
          <a:p>
            <a:r>
              <a:rPr lang="en-US" dirty="0"/>
              <a:t>Discerning of Spirits</a:t>
            </a:r>
          </a:p>
        </p:txBody>
      </p:sp>
      <p:sp>
        <p:nvSpPr>
          <p:cNvPr id="3" name="Content Placeholder 2">
            <a:extLst>
              <a:ext uri="{FF2B5EF4-FFF2-40B4-BE49-F238E27FC236}">
                <a16:creationId xmlns:a16="http://schemas.microsoft.com/office/drawing/2014/main" id="{74358501-B9AF-4FAC-091F-2D31BA997B1A}"/>
              </a:ext>
            </a:extLst>
          </p:cNvPr>
          <p:cNvSpPr>
            <a:spLocks noGrp="1"/>
          </p:cNvSpPr>
          <p:nvPr>
            <p:ph idx="1"/>
          </p:nvPr>
        </p:nvSpPr>
        <p:spPr>
          <a:xfrm>
            <a:off x="685800" y="1568824"/>
            <a:ext cx="10820400" cy="4649861"/>
          </a:xfrm>
        </p:spPr>
        <p:txBody>
          <a:bodyPr>
            <a:normAutofit/>
          </a:bodyPr>
          <a:lstStyle/>
          <a:p>
            <a:r>
              <a:rPr lang="en-US" sz="3300" dirty="0"/>
              <a:t>Discerning of Spirits refers to enablement to know immediately what is motivating a person or situation.</a:t>
            </a:r>
          </a:p>
          <a:p>
            <a:r>
              <a:rPr lang="en-US" sz="3300" dirty="0"/>
              <a:t>This is not a gift that can be learned by God’s Word, but it is enhanced by the holding of the knowledge of God’s Word. </a:t>
            </a:r>
          </a:p>
          <a:p>
            <a:r>
              <a:rPr lang="en-US" sz="3300" dirty="0"/>
              <a:t>Disputation, and Recognition of “Influence of Holy Spirit” or “demonic influence” in a person is the objective.</a:t>
            </a:r>
          </a:p>
          <a:p>
            <a:r>
              <a:rPr lang="en-US" sz="3300" dirty="0"/>
              <a:t>1 John 4:1-4</a:t>
            </a:r>
          </a:p>
        </p:txBody>
      </p:sp>
    </p:spTree>
    <p:extLst>
      <p:ext uri="{BB962C8B-B14F-4D97-AF65-F5344CB8AC3E}">
        <p14:creationId xmlns:p14="http://schemas.microsoft.com/office/powerpoint/2010/main" val="1375895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6296B-22D4-9EDB-AFE0-45DFF98E3C68}"/>
              </a:ext>
            </a:extLst>
          </p:cNvPr>
          <p:cNvSpPr>
            <a:spLocks noGrp="1"/>
          </p:cNvSpPr>
          <p:nvPr>
            <p:ph type="title"/>
          </p:nvPr>
        </p:nvSpPr>
        <p:spPr>
          <a:xfrm>
            <a:off x="2895600" y="241431"/>
            <a:ext cx="8610600" cy="1293028"/>
          </a:xfrm>
        </p:spPr>
        <p:txBody>
          <a:bodyPr/>
          <a:lstStyle/>
          <a:p>
            <a:r>
              <a:rPr lang="en-US" dirty="0"/>
              <a:t>Divers Kinds of tongues</a:t>
            </a:r>
          </a:p>
        </p:txBody>
      </p:sp>
      <p:sp>
        <p:nvSpPr>
          <p:cNvPr id="3" name="Content Placeholder 2">
            <a:extLst>
              <a:ext uri="{FF2B5EF4-FFF2-40B4-BE49-F238E27FC236}">
                <a16:creationId xmlns:a16="http://schemas.microsoft.com/office/drawing/2014/main" id="{9B0868FA-A724-BAC1-E06E-5BC320A157EF}"/>
              </a:ext>
            </a:extLst>
          </p:cNvPr>
          <p:cNvSpPr>
            <a:spLocks noGrp="1"/>
          </p:cNvSpPr>
          <p:nvPr>
            <p:ph idx="1"/>
          </p:nvPr>
        </p:nvSpPr>
        <p:spPr>
          <a:xfrm>
            <a:off x="685800" y="1269999"/>
            <a:ext cx="10820400" cy="5545785"/>
          </a:xfrm>
        </p:spPr>
        <p:txBody>
          <a:bodyPr>
            <a:noAutofit/>
          </a:bodyPr>
          <a:lstStyle/>
          <a:p>
            <a:r>
              <a:rPr lang="en-US" sz="3000" dirty="0"/>
              <a:t>Divers Kinds Of Tongues refer to kindred languages that are not naturally acquired”.</a:t>
            </a:r>
          </a:p>
          <a:p>
            <a:r>
              <a:rPr lang="en-US" sz="3000" dirty="0"/>
              <a:t>This gift fulfills several purposes.</a:t>
            </a:r>
          </a:p>
          <a:p>
            <a:pPr lvl="1"/>
            <a:r>
              <a:rPr lang="en-US" sz="3000" dirty="0"/>
              <a:t>Individual Worship, Praise, and Prayer (Jude 20-21)</a:t>
            </a:r>
          </a:p>
          <a:p>
            <a:pPr lvl="1"/>
            <a:r>
              <a:rPr lang="en-US" sz="3000" dirty="0"/>
              <a:t>Edifying the Church through instruction, exhortation, or correction, in conjunction with the gift of “Interpretation Of Tongues”. (1 Corinthians 14:5, 9, 12-13, 27-28, 39-40)</a:t>
            </a:r>
          </a:p>
          <a:p>
            <a:pPr lvl="1"/>
            <a:r>
              <a:rPr lang="en-US" sz="3000" dirty="0"/>
              <a:t>Sign to Unbelievers (1 Corinthians 14:22)</a:t>
            </a:r>
          </a:p>
        </p:txBody>
      </p:sp>
    </p:spTree>
    <p:extLst>
      <p:ext uri="{BB962C8B-B14F-4D97-AF65-F5344CB8AC3E}">
        <p14:creationId xmlns:p14="http://schemas.microsoft.com/office/powerpoint/2010/main" val="819686607"/>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11</Slides>
  <Notes>0</Notes>
  <HiddenSlides>0</HiddenSlide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Crop</vt:lpstr>
      <vt:lpstr>Manifestation gifts</vt:lpstr>
      <vt:lpstr>Remembering the ultimate goal of spiritual gifts</vt:lpstr>
      <vt:lpstr>THE TEXT: 1 Corinthians 12:7-11</vt:lpstr>
      <vt:lpstr>9 Manifestation Gift Categorized</vt:lpstr>
      <vt:lpstr>SPIRITUAL OPPOSITIONS</vt:lpstr>
      <vt:lpstr>WORKING OF MIRACLES</vt:lpstr>
      <vt:lpstr>Prophecy</vt:lpstr>
      <vt:lpstr>Discerning of Spirits</vt:lpstr>
      <vt:lpstr>Divers Kinds of tongues</vt:lpstr>
      <vt:lpstr>Interpretation of tongues</vt:lpstr>
      <vt:lpstr>There must be Decency and Order 1 Corinthians 14:33-40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Manifestation gifts</dc:title>
  <dc:creator>Leroy Anthony</dc:creator>
  <cp:lastModifiedBy>Leroy Anthony</cp:lastModifiedBy>
  <cp:revision>5</cp:revision>
  <dcterms:created xsi:type="dcterms:W3CDTF">2022-08-10T20:12:15Z</dcterms:created>
  <dcterms:modified xsi:type="dcterms:W3CDTF">2022-08-17T13:44:06Z</dcterms:modified>
</cp:coreProperties>
</file>