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notesMasterIdLst>
    <p:notesMasterId r:id="rId20"/>
  </p:notesMasterIdLst>
  <p:sldIdLst>
    <p:sldId id="256" r:id="rId2"/>
    <p:sldId id="257" r:id="rId3"/>
    <p:sldId id="259" r:id="rId4"/>
    <p:sldId id="262" r:id="rId5"/>
    <p:sldId id="260" r:id="rId6"/>
    <p:sldId id="261" r:id="rId7"/>
    <p:sldId id="263" r:id="rId8"/>
    <p:sldId id="258" r:id="rId9"/>
    <p:sldId id="264" r:id="rId10"/>
    <p:sldId id="265" r:id="rId11"/>
    <p:sldId id="269" r:id="rId12"/>
    <p:sldId id="270" r:id="rId13"/>
    <p:sldId id="266" r:id="rId14"/>
    <p:sldId id="267" r:id="rId15"/>
    <p:sldId id="268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2" d="100"/>
          <a:sy n="52" d="100"/>
        </p:scale>
        <p:origin x="34" y="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926FD-ED48-4BAA-8B65-4B348AF2A94D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6A8970-DED8-41CE-A4A7-4A72814D5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229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“The Fight” of our existence as a Christian.</a:t>
            </a:r>
          </a:p>
          <a:p>
            <a:r>
              <a:rPr lang="en-US" dirty="0"/>
              <a:t>Remember Pastor Ellington said to us from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2 Corinthians 4:7. (Treasure in Earthen Vessels)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Romans 7:21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This Fight is a “Neutralizing Fight”, meaning it is Preventative!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Either way…..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6A8970-DED8-41CE-A4A7-4A72814D576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88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Millions of dollars are spent on therapy, and self-help materials that </a:t>
            </a:r>
          </a:p>
          <a:p>
            <a:r>
              <a:rPr lang="en-US" dirty="0"/>
              <a:t>I believe could be saved provided people just yield to God and His Spirit.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6A8970-DED8-41CE-A4A7-4A72814D57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665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50E02D80-B588-4159-937A-ED6ABA25E75A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69181349-85AB-435F-8BCD-055B46C40FF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746429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02D80-B588-4159-937A-ED6ABA25E75A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1349-85AB-435F-8BCD-055B46C40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233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02D80-B588-4159-937A-ED6ABA25E75A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1349-85AB-435F-8BCD-055B46C40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127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02D80-B588-4159-937A-ED6ABA25E75A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1349-85AB-435F-8BCD-055B46C40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835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02D80-B588-4159-937A-ED6ABA25E75A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1349-85AB-435F-8BCD-055B46C40FF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9636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02D80-B588-4159-937A-ED6ABA25E75A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1349-85AB-435F-8BCD-055B46C40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729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02D80-B588-4159-937A-ED6ABA25E75A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1349-85AB-435F-8BCD-055B46C40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10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02D80-B588-4159-937A-ED6ABA25E75A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1349-85AB-435F-8BCD-055B46C40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73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02D80-B588-4159-937A-ED6ABA25E75A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1349-85AB-435F-8BCD-055B46C40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66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02D80-B588-4159-937A-ED6ABA25E75A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1349-85AB-435F-8BCD-055B46C40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622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02D80-B588-4159-937A-ED6ABA25E75A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81349-85AB-435F-8BCD-055B46C40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9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50E02D80-B588-4159-937A-ED6ABA25E75A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69181349-85AB-435F-8BCD-055B46C40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29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hade val="98000"/>
                <a:satMod val="130000"/>
                <a:lumMod val="102000"/>
              </a:schemeClr>
            </a:gs>
            <a:gs pos="100000">
              <a:schemeClr val="bg1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95F83622-9C51-462D-849C-7930BC3F9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406"/>
            <a:ext cx="12192000" cy="68608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ECBD99-5EBD-CC0B-379E-82DAF4285B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1872" y="758953"/>
            <a:ext cx="9418320" cy="2944084"/>
          </a:xfrm>
        </p:spPr>
        <p:txBody>
          <a:bodyPr>
            <a:normAutofit/>
          </a:bodyPr>
          <a:lstStyle/>
          <a:p>
            <a:r>
              <a:rPr lang="en-US" i="1" dirty="0"/>
              <a:t>Works of the Flesh-</a:t>
            </a:r>
            <a:br>
              <a:rPr lang="en-US" dirty="0"/>
            </a:br>
            <a:r>
              <a:rPr lang="en-US" b="1" dirty="0"/>
              <a:t>Fruit of the Spirit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DA797C01-AD12-4343-9A8C-6E992C1A4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12709"/>
            <a:ext cx="12192000" cy="26690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F96400-B13C-39AC-8BA2-6B123E3C8B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1872" y="4611756"/>
            <a:ext cx="9418320" cy="156044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>
                    <a:alpha val="80000"/>
                  </a:srgbClr>
                </a:solidFill>
              </a:rPr>
              <a:t>Mount Carmel Missionary Baptist Church</a:t>
            </a:r>
          </a:p>
          <a:p>
            <a:r>
              <a:rPr lang="en-US" dirty="0">
                <a:solidFill>
                  <a:srgbClr val="FFFFFF">
                    <a:alpha val="80000"/>
                  </a:srgbClr>
                </a:solidFill>
              </a:rPr>
              <a:t>Bible Study Wednesday September 7, 2022</a:t>
            </a:r>
          </a:p>
          <a:p>
            <a:r>
              <a:rPr lang="en-US" dirty="0">
                <a:solidFill>
                  <a:srgbClr val="FFFFFF">
                    <a:alpha val="80000"/>
                  </a:srgbClr>
                </a:solidFill>
              </a:rPr>
              <a:t>Pastor Leroy Hines-Anthony, M.Div.</a:t>
            </a:r>
          </a:p>
        </p:txBody>
      </p:sp>
    </p:spTree>
    <p:extLst>
      <p:ext uri="{BB962C8B-B14F-4D97-AF65-F5344CB8AC3E}">
        <p14:creationId xmlns:p14="http://schemas.microsoft.com/office/powerpoint/2010/main" val="19761440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404C0-4DAB-2B83-2342-98F27F0A6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Love (Greek: agape, 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9CB7A-59BB-F38F-C3EB-1DA91164B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/>
              <a:t>Agape denotes an undefeatable benevolence and unconquerable goodwill that always seeks the highest of the other, no matter what he does. It is the self-giving love that gives freely without asking anything in return and does not consider the worth of its object. </a:t>
            </a:r>
          </a:p>
          <a:p>
            <a:r>
              <a:rPr lang="en-US" sz="3600" dirty="0"/>
              <a:t>Read </a:t>
            </a:r>
            <a:r>
              <a:rPr lang="en-US" sz="3600" b="1" dirty="0"/>
              <a:t>1 Corinthians 13</a:t>
            </a:r>
          </a:p>
        </p:txBody>
      </p:sp>
    </p:spTree>
    <p:extLst>
      <p:ext uri="{BB962C8B-B14F-4D97-AF65-F5344CB8AC3E}">
        <p14:creationId xmlns:p14="http://schemas.microsoft.com/office/powerpoint/2010/main" val="2342739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E3832-8156-7C43-A56F-BE8C5383E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205"/>
            <a:ext cx="10515600" cy="1325563"/>
          </a:xfrm>
        </p:spPr>
        <p:txBody>
          <a:bodyPr/>
          <a:lstStyle/>
          <a:p>
            <a:r>
              <a:rPr lang="en-US" dirty="0"/>
              <a:t>Joy (Greek: </a:t>
            </a:r>
            <a:r>
              <a:rPr lang="en-US" dirty="0" err="1"/>
              <a:t>chara</a:t>
            </a:r>
            <a:r>
              <a:rPr lang="en-US" dirty="0"/>
              <a:t>,)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1090F-FF34-CC76-67E9-006BE8678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2077"/>
            <a:ext cx="10515600" cy="5450440"/>
          </a:xfrm>
        </p:spPr>
        <p:txBody>
          <a:bodyPr>
            <a:noAutofit/>
          </a:bodyPr>
          <a:lstStyle/>
          <a:p>
            <a:r>
              <a:rPr lang="en-US" dirty="0"/>
              <a:t>The Greek word for 'joy' is </a:t>
            </a:r>
            <a:r>
              <a:rPr lang="en-US" dirty="0" err="1"/>
              <a:t>chara</a:t>
            </a:r>
            <a:r>
              <a:rPr lang="en-US" dirty="0"/>
              <a:t>, derived from the word </a:t>
            </a:r>
            <a:r>
              <a:rPr lang="en-US" dirty="0" err="1"/>
              <a:t>charis</a:t>
            </a:r>
            <a:r>
              <a:rPr lang="en-US" dirty="0"/>
              <a:t>, which is the Greek word for 'grace.' This is significant to note, for </a:t>
            </a:r>
            <a:r>
              <a:rPr lang="en-US" dirty="0" err="1"/>
              <a:t>chara</a:t>
            </a:r>
            <a:r>
              <a:rPr lang="en-US" dirty="0"/>
              <a:t> is produced by the </a:t>
            </a:r>
            <a:r>
              <a:rPr lang="en-US" dirty="0" err="1"/>
              <a:t>charis</a:t>
            </a:r>
            <a:r>
              <a:rPr lang="en-US" dirty="0"/>
              <a:t> of God. </a:t>
            </a:r>
          </a:p>
          <a:p>
            <a:r>
              <a:rPr lang="en-US" dirty="0"/>
              <a:t>This means 'joy' is not a human-based happiness that comes and goes but, rather, true 'joy' is divine in its origin. </a:t>
            </a:r>
          </a:p>
          <a:p>
            <a:r>
              <a:rPr lang="en-US" dirty="0"/>
              <a:t>It is a Spirit-given expression that flourishes best in hard times. </a:t>
            </a:r>
          </a:p>
          <a:p>
            <a:r>
              <a:rPr lang="en-US" b="1" dirty="0"/>
              <a:t>Read 1 Thessalonians 1:6. </a:t>
            </a:r>
            <a:r>
              <a:rPr lang="en-US" dirty="0"/>
              <a:t>The Thessalonians were under great stress due to persecution; yet in the midst of it all, they continued to experience great joy. </a:t>
            </a:r>
          </a:p>
          <a:p>
            <a:r>
              <a:rPr lang="en-US" dirty="0"/>
              <a:t>The Greek strongly implies that their supernatural joy was due to the Holy Spirit working in them. Paul even called it the "joy of the Holy Ghost". </a:t>
            </a:r>
          </a:p>
        </p:txBody>
      </p:sp>
    </p:spTree>
    <p:extLst>
      <p:ext uri="{BB962C8B-B14F-4D97-AF65-F5344CB8AC3E}">
        <p14:creationId xmlns:p14="http://schemas.microsoft.com/office/powerpoint/2010/main" val="3564995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53739-D903-AFCE-C1AE-25BEDE180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Peace (Greek: </a:t>
            </a:r>
            <a:r>
              <a:rPr lang="en-US" dirty="0" err="1"/>
              <a:t>eirene</a:t>
            </a:r>
            <a:r>
              <a:rPr lang="en-US" dirty="0"/>
              <a:t>,)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5E76E-46D4-A3AE-FDAD-25C6BB1FA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600"/>
              <a:t>Peace is the result of resting in a relationship with God</a:t>
            </a:r>
          </a:p>
          <a:p>
            <a:r>
              <a:rPr lang="en-US" sz="3600"/>
              <a:t>The word "peace" comes from the Greek word eirene, the Greek equivalent for the Hebrew word shalom, which expresses the idea of </a:t>
            </a:r>
            <a:r>
              <a:rPr lang="en-US" sz="3600" u="sng"/>
              <a:t>wholeness, completeness, or tranquility in the soul that is unaffected by the outward circumstances or pressures</a:t>
            </a:r>
            <a:r>
              <a:rPr lang="en-US" sz="3600"/>
              <a:t>. The word eirene strongly suggests the rule of order in place of chaos. </a:t>
            </a:r>
          </a:p>
          <a:p>
            <a:r>
              <a:rPr lang="en-US" sz="3600" b="1"/>
              <a:t>Read John 14:27 </a:t>
            </a:r>
            <a:r>
              <a:rPr lang="en-US" sz="3600"/>
              <a:t>from the “Prince of Peace”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33230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8EA22-DD6C-F680-0658-510B2F8C8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Patience (Greek: </a:t>
            </a:r>
            <a:r>
              <a:rPr lang="en-US" dirty="0" err="1"/>
              <a:t>makrothumia</a:t>
            </a:r>
            <a:r>
              <a:rPr lang="en-US" dirty="0"/>
              <a:t>,)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094E4-394F-4A5D-2829-641679C0E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/>
              <a:t>Patience, which in some translations is "longsuffering" or "endurance.</a:t>
            </a:r>
          </a:p>
          <a:p>
            <a:r>
              <a:rPr lang="en-US" sz="3600" dirty="0"/>
              <a:t>Patience describes the capacity to continue to bear up under difficult circumstances, not with a passive complacency, but with a hopeful fortitude that actively resists weariness and defeat. </a:t>
            </a:r>
          </a:p>
          <a:p>
            <a:r>
              <a:rPr lang="en-US" sz="3600" b="1" dirty="0"/>
              <a:t>Read Hebrews 10:36</a:t>
            </a:r>
          </a:p>
        </p:txBody>
      </p:sp>
    </p:spTree>
    <p:extLst>
      <p:ext uri="{BB962C8B-B14F-4D97-AF65-F5344CB8AC3E}">
        <p14:creationId xmlns:p14="http://schemas.microsoft.com/office/powerpoint/2010/main" val="1640524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4F360-DA82-675E-10C2-AAAD1D7C3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895" y="0"/>
            <a:ext cx="10515600" cy="1325563"/>
          </a:xfrm>
        </p:spPr>
        <p:txBody>
          <a:bodyPr/>
          <a:lstStyle/>
          <a:p>
            <a:r>
              <a:rPr lang="en-US" dirty="0"/>
              <a:t>Kindness (Greek: </a:t>
            </a:r>
            <a:r>
              <a:rPr lang="en-US" dirty="0" err="1"/>
              <a:t>chrestotes</a:t>
            </a:r>
            <a:r>
              <a:rPr lang="en-US" dirty="0"/>
              <a:t>,)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46903-2450-CB61-AC84-EA39567B7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894" y="904008"/>
            <a:ext cx="11162015" cy="5604669"/>
          </a:xfrm>
        </p:spPr>
        <p:txBody>
          <a:bodyPr>
            <a:noAutofit/>
          </a:bodyPr>
          <a:lstStyle/>
          <a:p>
            <a:r>
              <a:rPr lang="en-US" sz="3600" dirty="0"/>
              <a:t>Kindness does not refer to being nice. </a:t>
            </a:r>
          </a:p>
          <a:p>
            <a:r>
              <a:rPr lang="en-US" sz="3600" dirty="0"/>
              <a:t>Kindness here refers to acting foe the good of the people not matter what they do. To be nice means to be agreeable.</a:t>
            </a:r>
          </a:p>
          <a:p>
            <a:r>
              <a:rPr lang="en-US" sz="3600" dirty="0"/>
              <a:t>Kindness is having the ability to act for the welfare of those taxing your patience.</a:t>
            </a:r>
          </a:p>
          <a:p>
            <a:pPr marL="0" indent="0">
              <a:buNone/>
            </a:pPr>
            <a:r>
              <a:rPr lang="en-US" sz="3600" dirty="0"/>
              <a:t>It is said of God:</a:t>
            </a:r>
          </a:p>
          <a:p>
            <a:pPr marL="0" indent="0">
              <a:buNone/>
            </a:pPr>
            <a:r>
              <a:rPr lang="en-US" sz="3600" b="1" dirty="0"/>
              <a:t>Read Romans 11:22, Ephesian 2:7, 2 Thessalonian 1:11</a:t>
            </a:r>
          </a:p>
          <a:p>
            <a:pPr marL="0" indent="0">
              <a:buNone/>
            </a:pPr>
            <a:r>
              <a:rPr lang="en-US" sz="3600" b="1" i="1" dirty="0"/>
              <a:t>When kindness is working in a believer, the believer seeks to become adaptable to the needs of those around.</a:t>
            </a:r>
          </a:p>
        </p:txBody>
      </p:sp>
    </p:spTree>
    <p:extLst>
      <p:ext uri="{BB962C8B-B14F-4D97-AF65-F5344CB8AC3E}">
        <p14:creationId xmlns:p14="http://schemas.microsoft.com/office/powerpoint/2010/main" val="3117276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8C83A-5FCB-A1EE-12D2-DB2E5DF1F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Goodness (Greek: </a:t>
            </a:r>
            <a:r>
              <a:rPr lang="en-US" dirty="0" err="1"/>
              <a:t>agathosune</a:t>
            </a:r>
            <a:r>
              <a:rPr lang="en-US" dirty="0"/>
              <a:t>,)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043BD-0323-01FA-6C47-3BDFE9AA2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1124"/>
            <a:ext cx="10515600" cy="4635839"/>
          </a:xfrm>
        </p:spPr>
        <p:txBody>
          <a:bodyPr>
            <a:normAutofit fontScale="92500"/>
          </a:bodyPr>
          <a:lstStyle/>
          <a:p>
            <a:r>
              <a:rPr lang="en-US" sz="3600" dirty="0"/>
              <a:t>1.	quality of being good</a:t>
            </a:r>
          </a:p>
          <a:p>
            <a:r>
              <a:rPr lang="en-US" sz="3600" dirty="0"/>
              <a:t>2.	Moral excellence; virtue;</a:t>
            </a:r>
          </a:p>
          <a:p>
            <a:r>
              <a:rPr lang="en-US" sz="3600" dirty="0"/>
              <a:t>3.	Kindly feeling, kindness, generosity</a:t>
            </a:r>
          </a:p>
          <a:p>
            <a:r>
              <a:rPr lang="en-US" sz="3600" dirty="0"/>
              <a:t>4.	The best part of anything; Essence; Strength;</a:t>
            </a:r>
          </a:p>
          <a:p>
            <a:r>
              <a:rPr lang="en-US" sz="3600" dirty="0"/>
              <a:t>5.	General character recognized in quality or conduct.</a:t>
            </a:r>
          </a:p>
          <a:p>
            <a:pPr marL="0" indent="0">
              <a:buNone/>
            </a:pPr>
            <a:r>
              <a:rPr lang="en-US" sz="3600" b="1" dirty="0"/>
              <a:t>Read: Ephesians 5:9</a:t>
            </a:r>
          </a:p>
        </p:txBody>
      </p:sp>
    </p:spTree>
    <p:extLst>
      <p:ext uri="{BB962C8B-B14F-4D97-AF65-F5344CB8AC3E}">
        <p14:creationId xmlns:p14="http://schemas.microsoft.com/office/powerpoint/2010/main" val="10489631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2C8D8-E2D9-39F4-0814-87640F22D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Faithfulness (Greek: </a:t>
            </a:r>
            <a:r>
              <a:rPr lang="en-US" dirty="0" err="1"/>
              <a:t>pistis</a:t>
            </a:r>
            <a:r>
              <a:rPr lang="en-US" dirty="0"/>
              <a:t>,)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77BA9-68E9-844E-5973-0AEEA3785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07" y="1424932"/>
            <a:ext cx="10515600" cy="4945045"/>
          </a:xfrm>
        </p:spPr>
        <p:txBody>
          <a:bodyPr>
            <a:noAutofit/>
          </a:bodyPr>
          <a:lstStyle/>
          <a:p>
            <a:r>
              <a:rPr lang="en-US" sz="3600" dirty="0"/>
              <a:t>Faithfulness is committing oneself to something or someone:</a:t>
            </a:r>
          </a:p>
          <a:p>
            <a:pPr lvl="1"/>
            <a:r>
              <a:rPr lang="en-US" sz="3600" dirty="0"/>
              <a:t>to one's spouse, </a:t>
            </a:r>
          </a:p>
          <a:p>
            <a:pPr lvl="1"/>
            <a:r>
              <a:rPr lang="en-US" sz="3600" dirty="0"/>
              <a:t>to a cause, or </a:t>
            </a:r>
          </a:p>
          <a:p>
            <a:pPr lvl="1"/>
            <a:r>
              <a:rPr lang="en-US" sz="3600" dirty="0"/>
              <a:t>to a relationship with God. </a:t>
            </a:r>
          </a:p>
          <a:p>
            <a:pPr lvl="1"/>
            <a:r>
              <a:rPr lang="en-US" sz="3600" dirty="0"/>
              <a:t>Being faithful requires personal resolve not to wander away from commitments or promises.</a:t>
            </a:r>
          </a:p>
          <a:p>
            <a:pPr lvl="1"/>
            <a:r>
              <a:rPr lang="en-US" sz="3600" dirty="0"/>
              <a:t>Faithfulness reflects Loyalty</a:t>
            </a:r>
          </a:p>
          <a:p>
            <a:pPr marL="457200" lvl="1" indent="0">
              <a:buNone/>
            </a:pPr>
            <a:r>
              <a:rPr lang="en-US" sz="3600" b="1" dirty="0"/>
              <a:t>Read Ephesians 3:16-17</a:t>
            </a:r>
          </a:p>
        </p:txBody>
      </p:sp>
    </p:spTree>
    <p:extLst>
      <p:ext uri="{BB962C8B-B14F-4D97-AF65-F5344CB8AC3E}">
        <p14:creationId xmlns:p14="http://schemas.microsoft.com/office/powerpoint/2010/main" val="31811959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FF070-89AD-62CA-CD33-639DC9EA0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Gentleness (Greek: </a:t>
            </a:r>
            <a:r>
              <a:rPr lang="en-US" dirty="0" err="1"/>
              <a:t>prautes</a:t>
            </a:r>
            <a:r>
              <a:rPr lang="en-US" dirty="0"/>
              <a:t>,)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E8992-D98D-7C0E-8E28-34AAB91D7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4383"/>
            <a:ext cx="10515600" cy="5088491"/>
          </a:xfrm>
        </p:spPr>
        <p:txBody>
          <a:bodyPr>
            <a:noAutofit/>
          </a:bodyPr>
          <a:lstStyle/>
          <a:p>
            <a:r>
              <a:rPr lang="en-US" sz="3600" dirty="0"/>
              <a:t>Gentleness describes the disposition that is even-tempered, tranquil, balanced in spirit, unpretentious, and that has the passions under control. </a:t>
            </a:r>
          </a:p>
          <a:p>
            <a:r>
              <a:rPr lang="en-US" sz="3600" dirty="0"/>
              <a:t>Gentleness is sometimes translated 'meekness,' not as an indication of weakness, but of power and strength under control. </a:t>
            </a:r>
          </a:p>
          <a:p>
            <a:r>
              <a:rPr lang="en-US" sz="3600" dirty="0"/>
              <a:t>The person who possesses this quality pardons injuries, corrects faults, and rules his own spirit well.“</a:t>
            </a:r>
          </a:p>
          <a:p>
            <a:r>
              <a:rPr lang="en-US" sz="3600" b="1" dirty="0"/>
              <a:t>Read Ephesians 4:2</a:t>
            </a:r>
          </a:p>
        </p:txBody>
      </p:sp>
    </p:spTree>
    <p:extLst>
      <p:ext uri="{BB962C8B-B14F-4D97-AF65-F5344CB8AC3E}">
        <p14:creationId xmlns:p14="http://schemas.microsoft.com/office/powerpoint/2010/main" val="8814224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51AF2-D48B-F35B-BFB6-EABE77CE2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Self-control (Greek: </a:t>
            </a:r>
            <a:r>
              <a:rPr lang="en-US" dirty="0" err="1"/>
              <a:t>egkrateia</a:t>
            </a:r>
            <a:r>
              <a:rPr lang="en-US" dirty="0"/>
              <a:t>,)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B1C1A-6056-6656-B2BB-6193834D7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Self-control refers to having command or "mastery over, or possession of, "one's own behavior.“</a:t>
            </a:r>
          </a:p>
          <a:p>
            <a:r>
              <a:rPr lang="en-US" sz="4000" dirty="0"/>
              <a:t>Read 2 Peter 1:5-7</a:t>
            </a:r>
          </a:p>
        </p:txBody>
      </p:sp>
    </p:spTree>
    <p:extLst>
      <p:ext uri="{BB962C8B-B14F-4D97-AF65-F5344CB8AC3E}">
        <p14:creationId xmlns:p14="http://schemas.microsoft.com/office/powerpoint/2010/main" val="373887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646D9-0489-3F81-1466-CC93AF398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Flesh/Spirit Controversy</a:t>
            </a:r>
            <a:r>
              <a:rPr lang="en-US" dirty="0"/>
              <a:t>-Galatians 5:17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7BB8F1-6D6D-AA78-A48E-F916E46D9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0" i="0" dirty="0">
                <a:solidFill>
                  <a:srgbClr val="000000"/>
                </a:solidFill>
                <a:effectLst/>
                <a:latin typeface="system-ui"/>
              </a:rPr>
              <a:t>For the flesh </a:t>
            </a:r>
            <a:r>
              <a:rPr lang="en-US" sz="4800" dirty="0" err="1">
                <a:solidFill>
                  <a:srgbClr val="000000"/>
                </a:solidFill>
                <a:effectLst/>
                <a:latin typeface="system-ui"/>
              </a:rPr>
              <a:t>lusteth</a:t>
            </a:r>
            <a:r>
              <a:rPr lang="en-US" sz="4800" b="1" i="1" dirty="0">
                <a:solidFill>
                  <a:srgbClr val="000000"/>
                </a:solidFill>
                <a:effectLst/>
                <a:latin typeface="system-ui"/>
              </a:rPr>
              <a:t> against </a:t>
            </a:r>
            <a:r>
              <a:rPr lang="en-US" sz="4800" b="0" i="0" dirty="0">
                <a:solidFill>
                  <a:srgbClr val="000000"/>
                </a:solidFill>
                <a:effectLst/>
                <a:latin typeface="system-ui"/>
              </a:rPr>
              <a:t>the Spirit, and the Spirit 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system-ui"/>
              </a:rPr>
              <a:t>against</a:t>
            </a:r>
            <a:r>
              <a:rPr lang="en-US" sz="4800" b="0" i="0" dirty="0">
                <a:solidFill>
                  <a:srgbClr val="000000"/>
                </a:solidFill>
                <a:effectLst/>
                <a:latin typeface="system-ui"/>
              </a:rPr>
              <a:t> the flesh: 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system-ui"/>
              </a:rPr>
              <a:t>and </a:t>
            </a:r>
            <a:r>
              <a:rPr lang="en-US" sz="4800" b="1" i="0" u="sng" dirty="0">
                <a:solidFill>
                  <a:srgbClr val="000000"/>
                </a:solidFill>
                <a:effectLst/>
                <a:latin typeface="system-ui"/>
              </a:rPr>
              <a:t>these are contrary 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system-ui"/>
              </a:rPr>
              <a:t>the one to the other</a:t>
            </a:r>
            <a:r>
              <a:rPr lang="en-US" sz="4800" b="0" i="0" dirty="0">
                <a:solidFill>
                  <a:srgbClr val="000000"/>
                </a:solidFill>
                <a:effectLst/>
                <a:latin typeface="system-ui"/>
              </a:rPr>
              <a:t>: </a:t>
            </a:r>
            <a:r>
              <a:rPr lang="en-US" sz="4800" b="0" i="0" u="sng" dirty="0">
                <a:solidFill>
                  <a:srgbClr val="000000"/>
                </a:solidFill>
                <a:effectLst/>
                <a:latin typeface="system-ui"/>
              </a:rPr>
              <a:t>so that 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system-ui"/>
              </a:rPr>
              <a:t>ye cannot do the things that ye would</a:t>
            </a:r>
            <a:r>
              <a:rPr lang="en-US" sz="4800" b="0" i="0" dirty="0">
                <a:solidFill>
                  <a:srgbClr val="000000"/>
                </a:solidFill>
                <a:effectLst/>
                <a:latin typeface="system-ui"/>
              </a:rPr>
              <a:t>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949613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2C863-6E71-DB54-7E61-3A81EA9C9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160" y="365125"/>
            <a:ext cx="10860640" cy="1325563"/>
          </a:xfrm>
        </p:spPr>
        <p:txBody>
          <a:bodyPr>
            <a:normAutofit/>
          </a:bodyPr>
          <a:lstStyle/>
          <a:p>
            <a:r>
              <a:rPr lang="en-US" dirty="0"/>
              <a:t>Gaining Freedom from the Flesh-Galatians 5:18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5E011-27F4-0B37-76B4-3BC3CE26F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But </a:t>
            </a:r>
            <a:r>
              <a:rPr lang="en-US" sz="6000" u="sng" dirty="0">
                <a:highlight>
                  <a:srgbClr val="FFFF00"/>
                </a:highlight>
              </a:rPr>
              <a:t>if</a:t>
            </a:r>
            <a:r>
              <a:rPr lang="en-US" sz="6000" u="sng" dirty="0"/>
              <a:t> ye be led of the Spirit</a:t>
            </a:r>
            <a:r>
              <a:rPr lang="en-US" sz="6000" dirty="0"/>
              <a:t>, ye are not under the law.</a:t>
            </a:r>
          </a:p>
        </p:txBody>
      </p:sp>
    </p:spTree>
    <p:extLst>
      <p:ext uri="{BB962C8B-B14F-4D97-AF65-F5344CB8AC3E}">
        <p14:creationId xmlns:p14="http://schemas.microsoft.com/office/powerpoint/2010/main" val="3506511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EC17C-FB67-EEFF-4E52-B0976D2D1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Works of The Flesh Exposed-</a:t>
            </a:r>
            <a:br>
              <a:rPr lang="en-US" dirty="0"/>
            </a:br>
            <a:r>
              <a:rPr lang="en-US" dirty="0"/>
              <a:t>Galatians 5:19-21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F1D80-2035-8F5F-7CE7-7B1F78DB8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494"/>
            <a:ext cx="10515600" cy="4584469"/>
          </a:xfrm>
        </p:spPr>
        <p:txBody>
          <a:bodyPr/>
          <a:lstStyle/>
          <a:p>
            <a:r>
              <a:rPr lang="en-US" dirty="0"/>
              <a:t>Now the works of the flesh are manifest, which are these; Adultery, fornication, uncleanness, lasciviousness,</a:t>
            </a:r>
          </a:p>
          <a:p>
            <a:endParaRPr lang="en-US" dirty="0"/>
          </a:p>
          <a:p>
            <a:r>
              <a:rPr lang="en-US" dirty="0"/>
              <a:t>20 Idolatry, witchcraft, hatred, variance, emulations, wrath, strife, seditions, heresies,</a:t>
            </a:r>
          </a:p>
          <a:p>
            <a:endParaRPr lang="en-US" dirty="0"/>
          </a:p>
          <a:p>
            <a:r>
              <a:rPr lang="en-US" dirty="0"/>
              <a:t>21 </a:t>
            </a:r>
            <a:r>
              <a:rPr lang="en-US" dirty="0" err="1"/>
              <a:t>Envyings</a:t>
            </a:r>
            <a:r>
              <a:rPr lang="en-US" dirty="0"/>
              <a:t>, murders, drunkenness, </a:t>
            </a:r>
            <a:r>
              <a:rPr lang="en-US" dirty="0" err="1"/>
              <a:t>revellings</a:t>
            </a:r>
            <a:r>
              <a:rPr lang="en-US" dirty="0"/>
              <a:t>, and </a:t>
            </a:r>
            <a:r>
              <a:rPr lang="en-US" b="1" u="sng" dirty="0"/>
              <a:t>such like</a:t>
            </a:r>
            <a:r>
              <a:rPr lang="en-US" dirty="0"/>
              <a:t>: of the which I tell you before, as I have also told you in time past, that </a:t>
            </a:r>
            <a:r>
              <a:rPr lang="en-US" b="1" u="sng" dirty="0"/>
              <a:t>they which do </a:t>
            </a:r>
            <a:r>
              <a:rPr lang="en-US" dirty="0"/>
              <a:t>such things shall not inherit the kingdom of God.</a:t>
            </a:r>
          </a:p>
        </p:txBody>
      </p:sp>
    </p:spTree>
    <p:extLst>
      <p:ext uri="{BB962C8B-B14F-4D97-AF65-F5344CB8AC3E}">
        <p14:creationId xmlns:p14="http://schemas.microsoft.com/office/powerpoint/2010/main" val="3539354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9DF2D-78DF-1BCD-2B73-7F45E4DE8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Works of The Spirit are Manifest-</a:t>
            </a:r>
            <a:br>
              <a:rPr lang="en-US" dirty="0"/>
            </a:br>
            <a:r>
              <a:rPr lang="en-US" dirty="0"/>
              <a:t>Galatians 5:19a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C8EFA1-BA16-55B5-8766-B78BE407E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Now the works of the flesh are </a:t>
            </a:r>
            <a:r>
              <a:rPr lang="en-US" b="1" u="sng" dirty="0"/>
              <a:t>manifest</a:t>
            </a:r>
            <a:r>
              <a:rPr lang="en-US" dirty="0"/>
              <a:t>,</a:t>
            </a:r>
          </a:p>
          <a:p>
            <a:pPr lvl="1"/>
            <a:r>
              <a:rPr lang="en-US" dirty="0"/>
              <a:t>To say that something is manifest, is to say that it is “obvious”.</a:t>
            </a:r>
          </a:p>
          <a:p>
            <a:pPr lvl="1"/>
            <a:r>
              <a:rPr lang="en-US" dirty="0"/>
              <a:t>Or that which is to be expected.</a:t>
            </a:r>
          </a:p>
          <a:p>
            <a:pPr lvl="1"/>
            <a:r>
              <a:rPr lang="en-US" dirty="0"/>
              <a:t>But it also means that “it is a part of, or innate”.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This means that the </a:t>
            </a:r>
            <a:r>
              <a:rPr lang="en-US" b="1" dirty="0"/>
              <a:t>Works of The Flesh </a:t>
            </a:r>
            <a:r>
              <a:rPr lang="en-US" dirty="0"/>
              <a:t>are inborn, inbred, inherent, and intrinsic to flesh.</a:t>
            </a:r>
          </a:p>
          <a:p>
            <a:pPr lvl="1"/>
            <a:r>
              <a:rPr lang="en-US" dirty="0"/>
              <a:t>Consider </a:t>
            </a:r>
            <a:r>
              <a:rPr lang="en-US" b="1" dirty="0"/>
              <a:t>Roman 7:21</a:t>
            </a:r>
          </a:p>
        </p:txBody>
      </p:sp>
    </p:spTree>
    <p:extLst>
      <p:ext uri="{BB962C8B-B14F-4D97-AF65-F5344CB8AC3E}">
        <p14:creationId xmlns:p14="http://schemas.microsoft.com/office/powerpoint/2010/main" val="637781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91328-EF69-3BDE-14F5-9186BFAAE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Works of The Flesh: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64318-9C74-66CD-77E5-77A20A401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5640"/>
            <a:ext cx="10515600" cy="4841323"/>
          </a:xfrm>
        </p:spPr>
        <p:txBody>
          <a:bodyPr>
            <a:normAutofit/>
          </a:bodyPr>
          <a:lstStyle/>
          <a:p>
            <a:pPr lvl="1"/>
            <a:r>
              <a:rPr lang="en-US" b="1" dirty="0"/>
              <a:t>Sexual Immorality</a:t>
            </a:r>
          </a:p>
          <a:p>
            <a:pPr lvl="1"/>
            <a:r>
              <a:rPr lang="en-US" b="1" dirty="0"/>
              <a:t>Adultery</a:t>
            </a:r>
          </a:p>
          <a:p>
            <a:pPr lvl="1"/>
            <a:r>
              <a:rPr lang="en-US" b="1" dirty="0"/>
              <a:t>Fornication</a:t>
            </a:r>
          </a:p>
          <a:p>
            <a:pPr lvl="1"/>
            <a:r>
              <a:rPr lang="en-US" b="1" dirty="0"/>
              <a:t>Uncleanness </a:t>
            </a:r>
            <a:r>
              <a:rPr lang="en-US" dirty="0"/>
              <a:t>(morally uncleanness or impure motives)</a:t>
            </a:r>
          </a:p>
          <a:p>
            <a:pPr lvl="1"/>
            <a:r>
              <a:rPr lang="en-US" b="1" dirty="0"/>
              <a:t>lasciviousness</a:t>
            </a:r>
            <a:r>
              <a:rPr lang="en-US" dirty="0"/>
              <a:t> (unbridled lust, promiscuous, disregarding accepted rules shameless)</a:t>
            </a:r>
          </a:p>
          <a:p>
            <a:pPr lvl="1"/>
            <a:r>
              <a:rPr lang="en-US" b="1" dirty="0"/>
              <a:t>Idolatry</a:t>
            </a:r>
            <a:r>
              <a:rPr lang="en-US" dirty="0"/>
              <a:t> (worship false gods)</a:t>
            </a:r>
          </a:p>
          <a:p>
            <a:pPr lvl="1"/>
            <a:r>
              <a:rPr lang="en-US" dirty="0"/>
              <a:t>Witchcraft (drugs, sorcery, magic, poisoning) </a:t>
            </a:r>
          </a:p>
          <a:p>
            <a:pPr lvl="1"/>
            <a:r>
              <a:rPr lang="en-US" b="1" dirty="0"/>
              <a:t>Hatred </a:t>
            </a:r>
            <a:r>
              <a:rPr lang="en-US" dirty="0"/>
              <a:t>(hostility, enmity)</a:t>
            </a:r>
          </a:p>
          <a:p>
            <a:pPr lvl="1"/>
            <a:r>
              <a:rPr lang="en-US" b="1" dirty="0"/>
              <a:t>Variance </a:t>
            </a:r>
            <a:r>
              <a:rPr lang="en-US" dirty="0"/>
              <a:t>(discord)</a:t>
            </a:r>
          </a:p>
          <a:p>
            <a:pPr lvl="1"/>
            <a:r>
              <a:rPr lang="en-US" b="1" dirty="0"/>
              <a:t>Emulations</a:t>
            </a:r>
            <a:r>
              <a:rPr lang="en-US" dirty="0"/>
              <a:t> (jealousy)</a:t>
            </a:r>
          </a:p>
          <a:p>
            <a:pPr lvl="1"/>
            <a:r>
              <a:rPr lang="en-US" b="1" dirty="0"/>
              <a:t>Wrath</a:t>
            </a:r>
            <a:r>
              <a:rPr lang="en-US" dirty="0"/>
              <a:t> (fits of rage)</a:t>
            </a:r>
          </a:p>
          <a:p>
            <a:pPr lvl="1"/>
            <a:r>
              <a:rPr lang="en-US" b="1" dirty="0"/>
              <a:t>Strife</a:t>
            </a:r>
            <a:r>
              <a:rPr lang="en-US" dirty="0"/>
              <a:t> (Selfish ambition)</a:t>
            </a:r>
          </a:p>
          <a:p>
            <a:pPr lvl="1"/>
            <a:r>
              <a:rPr lang="en-US" b="1" dirty="0"/>
              <a:t>Seditions</a:t>
            </a:r>
            <a:r>
              <a:rPr lang="en-US" dirty="0"/>
              <a:t> (disunion, division, dissension)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838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650D7-E775-44DD-C825-0390E8CF5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Works of the Flesh (cont.), Resemblances, &amp; Inheritance: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6F373-FD31-2BF5-B745-34D69D9D6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Envying</a:t>
            </a:r>
          </a:p>
          <a:p>
            <a:r>
              <a:rPr lang="en-US" dirty="0"/>
              <a:t>Murders (slaughtering)</a:t>
            </a:r>
          </a:p>
          <a:p>
            <a:r>
              <a:rPr lang="en-US" dirty="0"/>
              <a:t>Drunkenness (Intoxication)</a:t>
            </a:r>
          </a:p>
          <a:p>
            <a:r>
              <a:rPr lang="en-US" dirty="0" err="1"/>
              <a:t>Revellings</a:t>
            </a:r>
            <a:r>
              <a:rPr lang="en-US" dirty="0"/>
              <a:t> (letting loose)</a:t>
            </a:r>
          </a:p>
          <a:p>
            <a:r>
              <a:rPr lang="en-US" b="1" u="sng" dirty="0"/>
              <a:t>Note:</a:t>
            </a:r>
          </a:p>
          <a:p>
            <a:r>
              <a:rPr lang="en-US" dirty="0"/>
              <a:t>“</a:t>
            </a:r>
            <a:r>
              <a:rPr lang="en-US" b="1" dirty="0"/>
              <a:t>do such things</a:t>
            </a:r>
            <a:r>
              <a:rPr lang="en-US" dirty="0"/>
              <a:t>” refer to “</a:t>
            </a:r>
            <a:r>
              <a:rPr lang="en-US" b="1" dirty="0"/>
              <a:t>live</a:t>
            </a:r>
            <a:r>
              <a:rPr lang="en-US" dirty="0"/>
              <a:t>” not to those who fall, or fault.</a:t>
            </a:r>
          </a:p>
          <a:p>
            <a:r>
              <a:rPr lang="en-US" dirty="0"/>
              <a:t>“</a:t>
            </a:r>
            <a:r>
              <a:rPr lang="en-US" b="1" dirty="0"/>
              <a:t>such like</a:t>
            </a:r>
            <a:r>
              <a:rPr lang="en-US" dirty="0"/>
              <a:t>” refers to any </a:t>
            </a:r>
            <a:r>
              <a:rPr lang="en-US" b="1" dirty="0"/>
              <a:t>resemblance</a:t>
            </a:r>
            <a:r>
              <a:rPr lang="en-US" dirty="0"/>
              <a:t>.</a:t>
            </a:r>
          </a:p>
          <a:p>
            <a:r>
              <a:rPr lang="en-US" b="1" dirty="0"/>
              <a:t>Consequence of such behavior is loss of the right to obtain inheritance, or the portion of the Kingdom assigned to you, that is your own possession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4946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62A3F-2088-58BD-255A-DC596183C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DC23BB-B5BB-800A-D686-37A25C9471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Galatians 5:22-26</a:t>
            </a:r>
          </a:p>
        </p:txBody>
      </p:sp>
    </p:spTree>
    <p:extLst>
      <p:ext uri="{BB962C8B-B14F-4D97-AF65-F5344CB8AC3E}">
        <p14:creationId xmlns:p14="http://schemas.microsoft.com/office/powerpoint/2010/main" val="527081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3C90F-8DE1-D074-3649-79064C43B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Fruit of The Spirit-Galatians 5:22-23a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F2678-4719-4EB4-04F3-91E7F1574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/>
              <a:t>“But the fruit of the Spirit is love, joy, peace, longsuffering, gentleness, goodness, faith,</a:t>
            </a:r>
          </a:p>
          <a:p>
            <a:r>
              <a:rPr lang="en-US" sz="3600" dirty="0"/>
              <a:t>23 Meekness, temperance”</a:t>
            </a:r>
          </a:p>
          <a:p>
            <a:endParaRPr lang="en-US" sz="3600" dirty="0"/>
          </a:p>
          <a:p>
            <a:pPr marL="0" indent="0">
              <a:buNone/>
            </a:pPr>
            <a:r>
              <a:rPr lang="en-US" sz="3600" b="1" u="sng" dirty="0"/>
              <a:t>Notice the </a:t>
            </a:r>
            <a:r>
              <a:rPr lang="en-US" sz="3600" dirty="0"/>
              <a:t>“but”, it indicates over against, implying it has anecdotal potency against the works of the flesh.</a:t>
            </a:r>
          </a:p>
        </p:txBody>
      </p:sp>
    </p:spTree>
    <p:extLst>
      <p:ext uri="{BB962C8B-B14F-4D97-AF65-F5344CB8AC3E}">
        <p14:creationId xmlns:p14="http://schemas.microsoft.com/office/powerpoint/2010/main" val="2143885573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378</TotalTime>
  <Words>1208</Words>
  <Application>Microsoft Office PowerPoint</Application>
  <PresentationFormat>Widescreen</PresentationFormat>
  <Paragraphs>111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Century Schoolbook</vt:lpstr>
      <vt:lpstr>system-ui</vt:lpstr>
      <vt:lpstr>Wingdings 2</vt:lpstr>
      <vt:lpstr>View</vt:lpstr>
      <vt:lpstr>Works of the Flesh- Fruit of the Spirit</vt:lpstr>
      <vt:lpstr>The Flesh/Spirit Controversy-Galatians 5:17 </vt:lpstr>
      <vt:lpstr>Gaining Freedom from the Flesh-Galatians 5:18</vt:lpstr>
      <vt:lpstr>Works of The Flesh Exposed- Galatians 5:19-21</vt:lpstr>
      <vt:lpstr>Works of The Spirit are Manifest- Galatians 5:19a</vt:lpstr>
      <vt:lpstr>Works of The Flesh:</vt:lpstr>
      <vt:lpstr>Works of the Flesh (cont.), Resemblances, &amp; Inheritance:</vt:lpstr>
      <vt:lpstr>Fruit of The Spirit</vt:lpstr>
      <vt:lpstr>Fruit of The Spirit-Galatians 5:22-23a</vt:lpstr>
      <vt:lpstr>Love (Greek: agape, )</vt:lpstr>
      <vt:lpstr>Joy (Greek: chara,)</vt:lpstr>
      <vt:lpstr>Peace (Greek: eirene,)</vt:lpstr>
      <vt:lpstr>Patience (Greek: makrothumia,)</vt:lpstr>
      <vt:lpstr>Kindness (Greek: chrestotes,)</vt:lpstr>
      <vt:lpstr>Goodness (Greek: agathosune,)</vt:lpstr>
      <vt:lpstr>Faithfulness (Greek: pistis,)</vt:lpstr>
      <vt:lpstr>Gentleness (Greek: prautes,)</vt:lpstr>
      <vt:lpstr>Self-control (Greek: egkrateia,)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 of the Flesh- Fruit of the Spirit</dc:title>
  <dc:creator>Leroy Anthony</dc:creator>
  <cp:lastModifiedBy>Leroy Anthony</cp:lastModifiedBy>
  <cp:revision>1</cp:revision>
  <dcterms:created xsi:type="dcterms:W3CDTF">2022-09-06T14:53:04Z</dcterms:created>
  <dcterms:modified xsi:type="dcterms:W3CDTF">2022-09-06T21:11:21Z</dcterms:modified>
</cp:coreProperties>
</file>