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9CC15-A117-6C4B-8715-083A25EF414F}" type="datetimeFigureOut">
              <a:rPr lang="en-US" smtClean="0"/>
              <a:t>10/12/22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EA11B-DC1A-DE47-98A9-18DDC46A362C}" type="slidenum">
              <a:rPr lang="en-US" smtClean="0"/>
              <a:t>‹#›</a:t>
            </a:fld>
            <a:endParaRPr lang="en-US"/>
          </a:p>
        </p:txBody>
      </p:sp>
    </p:spTree>
    <p:extLst>
      <p:ext uri="{BB962C8B-B14F-4D97-AF65-F5344CB8AC3E}">
        <p14:creationId xmlns:p14="http://schemas.microsoft.com/office/powerpoint/2010/main" val="152307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Reprobate is “Unapproved Castaway”</a:t>
            </a:r>
          </a:p>
        </p:txBody>
      </p:sp>
      <p:sp>
        <p:nvSpPr>
          <p:cNvPr id="4" name="Slide Number Placeholder 3"/>
          <p:cNvSpPr>
            <a:spLocks noGrp="1"/>
          </p:cNvSpPr>
          <p:nvPr>
            <p:ph type="sldNum" sz="quarter" idx="5"/>
          </p:nvPr>
        </p:nvSpPr>
        <p:spPr/>
        <p:txBody>
          <a:bodyPr/>
          <a:lstStyle/>
          <a:p>
            <a:fld id="{D3DEA11B-DC1A-DE47-98A9-18DDC46A362C}" type="slidenum">
              <a:rPr lang="en-US" smtClean="0"/>
              <a:t>7</a:t>
            </a:fld>
            <a:endParaRPr lang="en-US"/>
          </a:p>
        </p:txBody>
      </p:sp>
    </p:spTree>
    <p:extLst>
      <p:ext uri="{BB962C8B-B14F-4D97-AF65-F5344CB8AC3E}">
        <p14:creationId xmlns:p14="http://schemas.microsoft.com/office/powerpoint/2010/main" val="151221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10/12/22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10/12/22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2BDA-7963-0C8C-388A-3677087C4AA6}"/>
              </a:ext>
            </a:extLst>
          </p:cNvPr>
          <p:cNvSpPr>
            <a:spLocks noGrp="1"/>
          </p:cNvSpPr>
          <p:nvPr>
            <p:ph type="ctrTitle"/>
          </p:nvPr>
        </p:nvSpPr>
        <p:spPr/>
        <p:txBody>
          <a:bodyPr>
            <a:normAutofit/>
          </a:bodyPr>
          <a:lstStyle/>
          <a:p>
            <a:r>
              <a:rPr lang="en-US" sz="3200" dirty="0">
                <a:solidFill>
                  <a:schemeClr val="tx1"/>
                </a:solidFill>
                <a:effectLst/>
                <a:latin typeface="-webkit-standard"/>
                <a:ea typeface="Times New Roman" panose="02020603050405020304" pitchFamily="18" charset="0"/>
                <a:cs typeface="Times New Roman" panose="02020603050405020304" pitchFamily="18" charset="0"/>
              </a:rPr>
              <a:t>Mount Carmel Missionary Baptist Church </a:t>
            </a:r>
            <a:br>
              <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chemeClr val="tx1"/>
                </a:solidFill>
                <a:effectLst/>
                <a:latin typeface="-webkit-standard"/>
                <a:ea typeface="Times New Roman" panose="02020603050405020304" pitchFamily="18" charset="0"/>
                <a:cs typeface="Times New Roman" panose="02020603050405020304" pitchFamily="18" charset="0"/>
              </a:rPr>
              <a:t>Bible Study October 12, 2022</a:t>
            </a:r>
            <a:br>
              <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chemeClr val="tx1"/>
                </a:solidFill>
                <a:effectLst/>
                <a:latin typeface="-webkit-standard"/>
                <a:ea typeface="Times New Roman" panose="02020603050405020304" pitchFamily="18" charset="0"/>
                <a:cs typeface="Times New Roman" panose="02020603050405020304" pitchFamily="18" charset="0"/>
              </a:rPr>
              <a:t>Pastor Leroy Hines Anthony, M.Div.</a:t>
            </a:r>
            <a:br>
              <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b="1" dirty="0">
                <a:solidFill>
                  <a:schemeClr val="tx1"/>
                </a:solidFill>
                <a:effectLst/>
                <a:latin typeface="-webkit-standard"/>
                <a:ea typeface="Times New Roman" panose="02020603050405020304" pitchFamily="18" charset="0"/>
                <a:cs typeface="Times New Roman" panose="02020603050405020304" pitchFamily="18" charset="0"/>
              </a:rPr>
              <a:t>SUBJECT “Sanctification: BEARING THE FRUIT OF THE SPIRIT”</a:t>
            </a:r>
            <a:br>
              <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3200" dirty="0">
              <a:solidFill>
                <a:schemeClr val="tx1"/>
              </a:solidFill>
            </a:endParaRPr>
          </a:p>
        </p:txBody>
      </p:sp>
      <p:sp>
        <p:nvSpPr>
          <p:cNvPr id="3" name="Subtitle 2">
            <a:extLst>
              <a:ext uri="{FF2B5EF4-FFF2-40B4-BE49-F238E27FC236}">
                <a16:creationId xmlns:a16="http://schemas.microsoft.com/office/drawing/2014/main" id="{1778B9D0-9D15-8C9B-618F-BB80C2D05CF6}"/>
              </a:ext>
            </a:extLst>
          </p:cNvPr>
          <p:cNvSpPr>
            <a:spLocks noGrp="1"/>
          </p:cNvSpPr>
          <p:nvPr>
            <p:ph type="subTitle" idx="1"/>
          </p:nvPr>
        </p:nvSpPr>
        <p:spPr/>
        <p:txBody>
          <a:bodyPr>
            <a:normAutofit/>
          </a:bodyPr>
          <a:lstStyle/>
          <a:p>
            <a:r>
              <a:rPr lang="en-US" sz="4000" dirty="0"/>
              <a:t>Foundational Scripture:</a:t>
            </a:r>
          </a:p>
          <a:p>
            <a:r>
              <a:rPr lang="en-US" sz="4000" dirty="0"/>
              <a:t>GALATIANS 5:22-26</a:t>
            </a:r>
          </a:p>
        </p:txBody>
      </p:sp>
    </p:spTree>
    <p:extLst>
      <p:ext uri="{BB962C8B-B14F-4D97-AF65-F5344CB8AC3E}">
        <p14:creationId xmlns:p14="http://schemas.microsoft.com/office/powerpoint/2010/main" val="60925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C0DA-9C8C-0F21-4549-7889B6B72EAA}"/>
              </a:ext>
            </a:extLst>
          </p:cNvPr>
          <p:cNvSpPr>
            <a:spLocks noGrp="1"/>
          </p:cNvSpPr>
          <p:nvPr>
            <p:ph type="title"/>
          </p:nvPr>
        </p:nvSpPr>
        <p:spPr/>
        <p:txBody>
          <a:bodyPr/>
          <a:lstStyle/>
          <a:p>
            <a:r>
              <a:rPr lang="en-US" sz="2800" dirty="0">
                <a:solidFill>
                  <a:schemeClr val="tx1"/>
                </a:solidFill>
                <a:effectLst/>
                <a:latin typeface="-webkit-standard"/>
                <a:ea typeface="Times New Roman" panose="02020603050405020304" pitchFamily="18" charset="0"/>
                <a:cs typeface="Times New Roman" panose="02020603050405020304" pitchFamily="18" charset="0"/>
              </a:rPr>
              <a:t>(</a:t>
            </a:r>
            <a:r>
              <a:rPr lang="en-US" sz="2700" dirty="0">
                <a:solidFill>
                  <a:schemeClr val="tx1"/>
                </a:solidFill>
                <a:effectLst/>
                <a:latin typeface="-webkit-standard"/>
                <a:ea typeface="Times New Roman" panose="02020603050405020304" pitchFamily="18" charset="0"/>
                <a:cs typeface="Times New Roman" panose="02020603050405020304" pitchFamily="18" charset="0"/>
              </a:rPr>
              <a:t>3) </a:t>
            </a:r>
            <a:r>
              <a:rPr lang="en-US" sz="2700" b="1" u="sng" dirty="0">
                <a:solidFill>
                  <a:schemeClr val="tx1"/>
                </a:solidFill>
                <a:effectLst/>
                <a:latin typeface="-webkit-standard"/>
                <a:ea typeface="Times New Roman" panose="02020603050405020304" pitchFamily="18" charset="0"/>
                <a:cs typeface="Times New Roman" panose="02020603050405020304" pitchFamily="18" charset="0"/>
              </a:rPr>
              <a:t>and that it is carried on in the hearts of believers by the presence and power of the Holy Spirit, the Sealer and Comforter, in the continual use of the appointed means –</a:t>
            </a:r>
            <a:endParaRPr lang="en-US" sz="2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048BF9-A070-0009-2AC5-DEBCF303F8BD}"/>
              </a:ext>
            </a:extLst>
          </p:cNvPr>
          <p:cNvSpPr>
            <a:spLocks noGrp="1"/>
          </p:cNvSpPr>
          <p:nvPr>
            <p:ph idx="1"/>
          </p:nvPr>
        </p:nvSpPr>
        <p:spPr>
          <a:xfrm>
            <a:off x="1141413" y="2666999"/>
            <a:ext cx="9905998" cy="3864430"/>
          </a:xfrm>
        </p:spPr>
        <p:txBody>
          <a:bodyPr>
            <a:normAutofit fontScale="70000" lnSpcReduction="20000"/>
          </a:bodyPr>
          <a:lstStyle/>
          <a:p>
            <a:r>
              <a:rPr lang="en-US" sz="4300" dirty="0">
                <a:solidFill>
                  <a:schemeClr val="tx1"/>
                </a:solidFill>
                <a:effectLst/>
                <a:latin typeface="-webkit-standard"/>
                <a:ea typeface="Times New Roman" panose="02020603050405020304" pitchFamily="18" charset="0"/>
                <a:cs typeface="Times New Roman" panose="02020603050405020304" pitchFamily="18" charset="0"/>
              </a:rPr>
              <a:t>a. </a:t>
            </a:r>
            <a:r>
              <a:rPr lang="en-US" sz="4300" b="1" dirty="0">
                <a:solidFill>
                  <a:schemeClr val="tx1"/>
                </a:solidFill>
                <a:effectLst/>
                <a:latin typeface="-webkit-standard"/>
                <a:ea typeface="Times New Roman" panose="02020603050405020304" pitchFamily="18" charset="0"/>
                <a:cs typeface="Times New Roman" panose="02020603050405020304" pitchFamily="18" charset="0"/>
              </a:rPr>
              <a:t>John 2:29. If ye know that he [God] is righteous, ye know that every one that </a:t>
            </a:r>
            <a:r>
              <a:rPr lang="en-US" sz="4300" b="1" dirty="0" err="1">
                <a:solidFill>
                  <a:schemeClr val="tx1"/>
                </a:solidFill>
                <a:effectLst/>
                <a:latin typeface="-webkit-standard"/>
                <a:ea typeface="Times New Roman" panose="02020603050405020304" pitchFamily="18" charset="0"/>
                <a:cs typeface="Times New Roman" panose="02020603050405020304" pitchFamily="18" charset="0"/>
              </a:rPr>
              <a:t>doeth</a:t>
            </a:r>
            <a:r>
              <a:rPr lang="en-US" sz="4300" b="1" dirty="0">
                <a:solidFill>
                  <a:schemeClr val="tx1"/>
                </a:solidFill>
                <a:effectLst/>
                <a:latin typeface="-webkit-standard"/>
                <a:ea typeface="Times New Roman" panose="02020603050405020304" pitchFamily="18" charset="0"/>
                <a:cs typeface="Times New Roman" panose="02020603050405020304" pitchFamily="18" charset="0"/>
              </a:rPr>
              <a:t> righteousness is born of him. </a:t>
            </a:r>
            <a:endParaRPr lang="en-US" sz="4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4300" dirty="0">
                <a:solidFill>
                  <a:schemeClr val="tx1"/>
                </a:solidFill>
                <a:effectLst/>
                <a:latin typeface="-webkit-standard"/>
                <a:ea typeface="Times New Roman" panose="02020603050405020304" pitchFamily="18" charset="0"/>
                <a:cs typeface="Times New Roman" panose="02020603050405020304" pitchFamily="18" charset="0"/>
              </a:rPr>
              <a:t>b. </a:t>
            </a:r>
            <a:r>
              <a:rPr lang="en-US" sz="4300" b="1" dirty="0">
                <a:solidFill>
                  <a:schemeClr val="tx1"/>
                </a:solidFill>
                <a:effectLst/>
                <a:latin typeface="-webkit-standard"/>
                <a:ea typeface="Times New Roman" panose="02020603050405020304" pitchFamily="18" charset="0"/>
                <a:cs typeface="Times New Roman" panose="02020603050405020304" pitchFamily="18" charset="0"/>
              </a:rPr>
              <a:t>Rom. 8:5. They that are after the flesh, do mind the things of the flesh; but they that are after the Spirit the things of the Spirit.</a:t>
            </a:r>
            <a:endParaRPr lang="en-US" sz="4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4300" dirty="0">
                <a:solidFill>
                  <a:schemeClr val="tx1"/>
                </a:solidFill>
                <a:effectLst/>
                <a:latin typeface="-webkit-standard"/>
                <a:ea typeface="Times New Roman" panose="02020603050405020304" pitchFamily="18" charset="0"/>
                <a:cs typeface="Times New Roman" panose="02020603050405020304" pitchFamily="18" charset="0"/>
              </a:rPr>
              <a:t>c. Let’s Read </a:t>
            </a:r>
            <a:r>
              <a:rPr lang="en-US" sz="4300" b="1" dirty="0">
                <a:solidFill>
                  <a:schemeClr val="tx1"/>
                </a:solidFill>
                <a:effectLst/>
                <a:latin typeface="-webkit-standard"/>
                <a:ea typeface="Times New Roman" panose="02020603050405020304" pitchFamily="18" charset="0"/>
                <a:cs typeface="Times New Roman" panose="02020603050405020304" pitchFamily="18" charset="0"/>
              </a:rPr>
              <a:t>John 3:6</a:t>
            </a:r>
            <a:endParaRPr lang="en-US" sz="4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4300" dirty="0">
                <a:solidFill>
                  <a:schemeClr val="tx1"/>
                </a:solidFill>
                <a:effectLst/>
                <a:latin typeface="-webkit-standard"/>
                <a:ea typeface="Times New Roman" panose="02020603050405020304" pitchFamily="18" charset="0"/>
                <a:cs typeface="Times New Roman" panose="02020603050405020304" pitchFamily="18" charset="0"/>
              </a:rPr>
              <a:t>d. Let’s  Read </a:t>
            </a:r>
            <a:r>
              <a:rPr lang="en-US" sz="4300" b="1" dirty="0">
                <a:solidFill>
                  <a:schemeClr val="tx1"/>
                </a:solidFill>
                <a:effectLst/>
                <a:latin typeface="-webkit-standard"/>
                <a:ea typeface="Times New Roman" panose="02020603050405020304" pitchFamily="18" charset="0"/>
                <a:cs typeface="Times New Roman" panose="02020603050405020304" pitchFamily="18" charset="0"/>
              </a:rPr>
              <a:t>Philippians 1:9-11</a:t>
            </a:r>
            <a:endParaRPr lang="en-US" sz="4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4300" dirty="0">
                <a:solidFill>
                  <a:schemeClr val="tx1"/>
                </a:solidFill>
                <a:effectLst/>
                <a:latin typeface="-webkit-standard"/>
                <a:ea typeface="Times New Roman" panose="02020603050405020304" pitchFamily="18" charset="0"/>
                <a:cs typeface="Times New Roman" panose="02020603050405020304" pitchFamily="18" charset="0"/>
              </a:rPr>
              <a:t>e. Let’s  Read  </a:t>
            </a:r>
            <a:r>
              <a:rPr lang="en-US" sz="4300" b="1" dirty="0">
                <a:solidFill>
                  <a:schemeClr val="tx1"/>
                </a:solidFill>
                <a:effectLst/>
                <a:latin typeface="-webkit-standard"/>
                <a:ea typeface="Times New Roman" panose="02020603050405020304" pitchFamily="18" charset="0"/>
                <a:cs typeface="Times New Roman" panose="02020603050405020304" pitchFamily="18" charset="0"/>
              </a:rPr>
              <a:t>Ephesians 1:13-14</a:t>
            </a:r>
            <a:endParaRPr lang="en-US" sz="4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2332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2FB1-ADF4-D62B-1497-B18F81890C2D}"/>
              </a:ext>
            </a:extLst>
          </p:cNvPr>
          <p:cNvSpPr>
            <a:spLocks noGrp="1"/>
          </p:cNvSpPr>
          <p:nvPr>
            <p:ph type="title"/>
          </p:nvPr>
        </p:nvSpPr>
        <p:spPr/>
        <p:txBody>
          <a:bodyPr/>
          <a:lstStyle/>
          <a:p>
            <a:r>
              <a:rPr lang="en-US" sz="3200" b="1" dirty="0">
                <a:solidFill>
                  <a:schemeClr val="tx1"/>
                </a:solidFill>
                <a:effectLst/>
                <a:latin typeface="-webkit-standard"/>
                <a:ea typeface="Times New Roman" panose="02020603050405020304" pitchFamily="18" charset="0"/>
                <a:cs typeface="Times New Roman" panose="02020603050405020304" pitchFamily="18" charset="0"/>
              </a:rPr>
              <a:t>(4) </a:t>
            </a:r>
            <a:r>
              <a:rPr lang="en-US" sz="3200" b="1" u="sng" dirty="0">
                <a:solidFill>
                  <a:schemeClr val="tx1"/>
                </a:solidFill>
                <a:effectLst/>
                <a:latin typeface="-webkit-standard"/>
                <a:ea typeface="Times New Roman" panose="02020603050405020304" pitchFamily="18" charset="0"/>
                <a:cs typeface="Times New Roman" panose="02020603050405020304" pitchFamily="18" charset="0"/>
              </a:rPr>
              <a:t>especially, the word of God, self-examination, self-denial, watchfulness, and prayer</a:t>
            </a:r>
            <a:endParaRPr lang="en-US" b="1" dirty="0">
              <a:solidFill>
                <a:schemeClr val="tx1"/>
              </a:solidFill>
            </a:endParaRPr>
          </a:p>
        </p:txBody>
      </p:sp>
      <p:sp>
        <p:nvSpPr>
          <p:cNvPr id="3" name="Content Placeholder 2">
            <a:extLst>
              <a:ext uri="{FF2B5EF4-FFF2-40B4-BE49-F238E27FC236}">
                <a16:creationId xmlns:a16="http://schemas.microsoft.com/office/drawing/2014/main" id="{076E99AE-ECA2-2B98-9EE9-33E377845098}"/>
              </a:ext>
            </a:extLst>
          </p:cNvPr>
          <p:cNvSpPr>
            <a:spLocks noGrp="1"/>
          </p:cNvSpPr>
          <p:nvPr>
            <p:ph idx="1"/>
          </p:nvPr>
        </p:nvSpPr>
        <p:spPr>
          <a:xfrm>
            <a:off x="1141413" y="2086429"/>
            <a:ext cx="9905998" cy="4550833"/>
          </a:xfrm>
        </p:spPr>
        <p:txBody>
          <a:bodyPr>
            <a:normAutofit fontScale="70000" lnSpcReduction="20000"/>
          </a:bodyPr>
          <a:lstStyle/>
          <a:p>
            <a:r>
              <a:rPr lang="en-US" sz="3800" dirty="0">
                <a:solidFill>
                  <a:schemeClr val="tx1"/>
                </a:solidFill>
                <a:effectLst/>
                <a:latin typeface="-webkit-standard"/>
                <a:ea typeface="Times New Roman" panose="02020603050405020304" pitchFamily="18" charset="0"/>
                <a:cs typeface="Times New Roman" panose="02020603050405020304" pitchFamily="18" charset="0"/>
              </a:rPr>
              <a:t>a. </a:t>
            </a:r>
            <a:r>
              <a:rPr lang="en-US" sz="3800" b="1" dirty="0" err="1">
                <a:solidFill>
                  <a:schemeClr val="tx1"/>
                </a:solidFill>
                <a:effectLst/>
                <a:latin typeface="-webkit-standard"/>
                <a:ea typeface="Times New Roman" panose="02020603050405020304" pitchFamily="18" charset="0"/>
                <a:cs typeface="Times New Roman" panose="02020603050405020304" pitchFamily="18" charset="0"/>
              </a:rPr>
              <a:t>Phillippians</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 2:12-13. Work out your own salvation with fear and trembling, for it is God which </a:t>
            </a:r>
            <a:r>
              <a:rPr lang="en-US" sz="3800" b="1" dirty="0" err="1">
                <a:solidFill>
                  <a:schemeClr val="tx1"/>
                </a:solidFill>
                <a:effectLst/>
                <a:latin typeface="-webkit-standard"/>
                <a:ea typeface="Times New Roman" panose="02020603050405020304" pitchFamily="18" charset="0"/>
                <a:cs typeface="Times New Roman" panose="02020603050405020304" pitchFamily="18" charset="0"/>
              </a:rPr>
              <a:t>worketh</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 in you both to will and to do, of his good pleasure. </a:t>
            </a:r>
            <a:endParaRPr lang="en-US" sz="3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800" dirty="0">
                <a:solidFill>
                  <a:schemeClr val="tx1"/>
                </a:solidFill>
                <a:effectLst/>
                <a:latin typeface="-webkit-standard"/>
                <a:ea typeface="Times New Roman" panose="02020603050405020304" pitchFamily="18" charset="0"/>
                <a:cs typeface="Times New Roman" panose="02020603050405020304" pitchFamily="18" charset="0"/>
              </a:rPr>
              <a:t>b. </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Ephesians 4:11-12</a:t>
            </a:r>
            <a:endParaRPr lang="en-US" sz="3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800" dirty="0">
                <a:solidFill>
                  <a:schemeClr val="tx1"/>
                </a:solidFill>
                <a:effectLst/>
                <a:latin typeface="-webkit-standard"/>
                <a:ea typeface="Times New Roman" panose="02020603050405020304" pitchFamily="18" charset="0"/>
                <a:cs typeface="Times New Roman" panose="02020603050405020304" pitchFamily="18" charset="0"/>
              </a:rPr>
              <a:t>c. </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1 Peter 2:2</a:t>
            </a:r>
            <a:endParaRPr lang="en-US" sz="3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800" dirty="0">
                <a:solidFill>
                  <a:schemeClr val="tx1"/>
                </a:solidFill>
                <a:effectLst/>
                <a:latin typeface="-webkit-standard"/>
                <a:ea typeface="Times New Roman" panose="02020603050405020304" pitchFamily="18" charset="0"/>
                <a:cs typeface="Times New Roman" panose="02020603050405020304" pitchFamily="18" charset="0"/>
              </a:rPr>
              <a:t>d. </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2 Peter 3:18</a:t>
            </a:r>
            <a:endParaRPr lang="en-US" sz="3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800" dirty="0">
                <a:solidFill>
                  <a:schemeClr val="tx1"/>
                </a:solidFill>
                <a:effectLst/>
                <a:latin typeface="-webkit-standard"/>
                <a:ea typeface="Times New Roman" panose="02020603050405020304" pitchFamily="18" charset="0"/>
                <a:cs typeface="Times New Roman" panose="02020603050405020304" pitchFamily="18" charset="0"/>
              </a:rPr>
              <a:t>e. </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2 Corinthians 13:5</a:t>
            </a:r>
            <a:endParaRPr lang="en-US" sz="3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800" dirty="0">
                <a:solidFill>
                  <a:schemeClr val="tx1"/>
                </a:solidFill>
                <a:effectLst/>
                <a:latin typeface="-webkit-standard"/>
                <a:ea typeface="Times New Roman" panose="02020603050405020304" pitchFamily="18" charset="0"/>
                <a:cs typeface="Times New Roman" panose="02020603050405020304" pitchFamily="18" charset="0"/>
              </a:rPr>
              <a:t>f. </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Luke 11:35, Luke 9:23</a:t>
            </a:r>
            <a:endParaRPr lang="en-US" sz="3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800" dirty="0">
                <a:solidFill>
                  <a:schemeClr val="tx1"/>
                </a:solidFill>
                <a:effectLst/>
                <a:latin typeface="-webkit-standard"/>
                <a:ea typeface="Times New Roman" panose="02020603050405020304" pitchFamily="18" charset="0"/>
                <a:cs typeface="Times New Roman" panose="02020603050405020304" pitchFamily="18" charset="0"/>
              </a:rPr>
              <a:t>g. </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Matthew 26:41</a:t>
            </a:r>
            <a:endParaRPr lang="en-US" sz="3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800" dirty="0">
                <a:solidFill>
                  <a:schemeClr val="tx1"/>
                </a:solidFill>
                <a:effectLst/>
                <a:latin typeface="-webkit-standard"/>
                <a:ea typeface="Times New Roman" panose="02020603050405020304" pitchFamily="18" charset="0"/>
                <a:cs typeface="Times New Roman" panose="02020603050405020304" pitchFamily="18" charset="0"/>
              </a:rPr>
              <a:t>h. </a:t>
            </a:r>
            <a:r>
              <a:rPr lang="en-US" sz="3800" b="1" dirty="0">
                <a:solidFill>
                  <a:schemeClr val="tx1"/>
                </a:solidFill>
                <a:effectLst/>
                <a:latin typeface="-webkit-standard"/>
                <a:ea typeface="Times New Roman" panose="02020603050405020304" pitchFamily="18" charset="0"/>
                <a:cs typeface="Times New Roman" panose="02020603050405020304" pitchFamily="18" charset="0"/>
              </a:rPr>
              <a:t>Ephesians 6:18: 4:30.</a:t>
            </a:r>
            <a:endParaRPr lang="en-US" sz="3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20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9C21-3A58-76ED-D5C7-E168AC9701A4}"/>
              </a:ext>
            </a:extLst>
          </p:cNvPr>
          <p:cNvSpPr>
            <a:spLocks noGrp="1"/>
          </p:cNvSpPr>
          <p:nvPr>
            <p:ph type="title"/>
          </p:nvPr>
        </p:nvSpPr>
        <p:spPr/>
        <p:txBody>
          <a:bodyPr/>
          <a:lstStyle/>
          <a:p>
            <a:r>
              <a:rPr lang="en-US" b="1" dirty="0"/>
              <a:t>Lesson objective</a:t>
            </a:r>
          </a:p>
        </p:txBody>
      </p:sp>
      <p:sp>
        <p:nvSpPr>
          <p:cNvPr id="3" name="Content Placeholder 2">
            <a:extLst>
              <a:ext uri="{FF2B5EF4-FFF2-40B4-BE49-F238E27FC236}">
                <a16:creationId xmlns:a16="http://schemas.microsoft.com/office/drawing/2014/main" id="{D2470001-F2A9-A700-50B5-219BDB71D923}"/>
              </a:ext>
            </a:extLst>
          </p:cNvPr>
          <p:cNvSpPr>
            <a:spLocks noGrp="1"/>
          </p:cNvSpPr>
          <p:nvPr>
            <p:ph idx="1"/>
          </p:nvPr>
        </p:nvSpPr>
        <p:spPr/>
        <p:txBody>
          <a:bodyPr/>
          <a:lstStyle/>
          <a:p>
            <a:r>
              <a:rPr lang="en-US" sz="1800" b="1" dirty="0">
                <a:solidFill>
                  <a:srgbClr val="000000"/>
                </a:solidFill>
                <a:effectLst/>
                <a:latin typeface="-webkit-standard"/>
                <a:ea typeface="Times New Roman" panose="02020603050405020304" pitchFamily="18" charset="0"/>
                <a:cs typeface="Times New Roman" panose="02020603050405020304" pitchFamily="18" charset="0"/>
              </a:rPr>
              <a:t> </a:t>
            </a:r>
            <a:r>
              <a:rPr lang="en-US" sz="3100" dirty="0">
                <a:solidFill>
                  <a:schemeClr val="tx1"/>
                </a:solidFill>
                <a:effectLst/>
                <a:latin typeface="-webkit-standard"/>
                <a:ea typeface="Times New Roman" panose="02020603050405020304" pitchFamily="18" charset="0"/>
                <a:cs typeface="Times New Roman" panose="02020603050405020304" pitchFamily="18" charset="0"/>
              </a:rPr>
              <a:t>TO ASSIST THE BELIEVER IN UNDERSTANDING WHAT IT MEANS TO ENTER THE </a:t>
            </a:r>
            <a:r>
              <a:rPr lang="en-US" sz="3100" b="1" i="1" dirty="0">
                <a:solidFill>
                  <a:schemeClr val="tx1"/>
                </a:solidFill>
                <a:effectLst/>
                <a:latin typeface="-webkit-standard"/>
                <a:ea typeface="Times New Roman" panose="02020603050405020304" pitchFamily="18" charset="0"/>
                <a:cs typeface="Times New Roman" panose="02020603050405020304" pitchFamily="18" charset="0"/>
              </a:rPr>
              <a:t>“TRUE SANCTIFICATION PROCESS” WITH GOD, S</a:t>
            </a:r>
            <a:r>
              <a:rPr lang="en-US" sz="3100" dirty="0">
                <a:solidFill>
                  <a:schemeClr val="tx1"/>
                </a:solidFill>
                <a:effectLst/>
                <a:latin typeface="-webkit-standard"/>
                <a:ea typeface="Times New Roman" panose="02020603050405020304" pitchFamily="18" charset="0"/>
                <a:cs typeface="Times New Roman" panose="02020603050405020304" pitchFamily="18" charset="0"/>
              </a:rPr>
              <a:t>UCH THAT HE/SHE CAN BEGIN THE PROCESS OF BEING MOLDED, SHAPED, AND TRANSFORMED INTO THE EXPRESSED IMAGE OF GOD’S SON JESUS CHRIST.</a:t>
            </a:r>
            <a:endParaRPr lang="en-US" sz="3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0134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EE29-9DCE-2067-C10B-74CF7418C21F}"/>
              </a:ext>
            </a:extLst>
          </p:cNvPr>
          <p:cNvSpPr>
            <a:spLocks noGrp="1"/>
          </p:cNvSpPr>
          <p:nvPr>
            <p:ph type="title"/>
          </p:nvPr>
        </p:nvSpPr>
        <p:spPr/>
        <p:txBody>
          <a:bodyPr/>
          <a:lstStyle/>
          <a:p>
            <a:r>
              <a:rPr lang="en-US" b="1" dirty="0">
                <a:solidFill>
                  <a:schemeClr val="tx1"/>
                </a:solidFill>
                <a:effectLst/>
                <a:latin typeface="-webkit-standard"/>
                <a:ea typeface="Times New Roman" panose="02020603050405020304" pitchFamily="18" charset="0"/>
                <a:cs typeface="Times New Roman" panose="02020603050405020304" pitchFamily="18" charset="0"/>
              </a:rPr>
              <a:t>SIGNIFICANT TERMS FOR UNDERSTANDING THIS LESSON:</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60FF069-A3A3-CBB0-5360-FED38BD7571B}"/>
              </a:ext>
            </a:extLst>
          </p:cNvPr>
          <p:cNvSpPr>
            <a:spLocks noGrp="1"/>
          </p:cNvSpPr>
          <p:nvPr>
            <p:ph idx="1"/>
          </p:nvPr>
        </p:nvSpPr>
        <p:spPr>
          <a:xfrm>
            <a:off x="1141413" y="1671053"/>
            <a:ext cx="9905998" cy="4120147"/>
          </a:xfrm>
        </p:spPr>
        <p:txBody>
          <a:bodyPr>
            <a:normAutofit/>
          </a:bodyPr>
          <a:lstStyle/>
          <a:p>
            <a:r>
              <a:rPr lang="en-US" sz="3000" dirty="0">
                <a:solidFill>
                  <a:schemeClr val="tx1"/>
                </a:solidFill>
                <a:effectLst/>
                <a:latin typeface="-webkit-standard"/>
                <a:ea typeface="Times New Roman" panose="02020603050405020304" pitchFamily="18" charset="0"/>
                <a:cs typeface="Times New Roman" panose="02020603050405020304" pitchFamily="18" charset="0"/>
              </a:rPr>
              <a:t>1. </a:t>
            </a:r>
            <a:r>
              <a:rPr lang="en-US" sz="3000" b="1" u="sng" dirty="0">
                <a:solidFill>
                  <a:schemeClr val="tx1"/>
                </a:solidFill>
                <a:effectLst/>
                <a:latin typeface="-webkit-standard"/>
                <a:ea typeface="Times New Roman" panose="02020603050405020304" pitchFamily="18" charset="0"/>
                <a:cs typeface="Times New Roman" panose="02020603050405020304" pitchFamily="18" charset="0"/>
              </a:rPr>
              <a:t>TRANSFORM:</a:t>
            </a:r>
            <a:r>
              <a:rPr lang="en-US" sz="3000" b="1" dirty="0">
                <a:solidFill>
                  <a:schemeClr val="tx1"/>
                </a:solidFill>
                <a:effectLst/>
                <a:latin typeface="-webkit-standard"/>
                <a:ea typeface="Times New Roman" panose="02020603050405020304" pitchFamily="18" charset="0"/>
                <a:cs typeface="Times New Roman" panose="02020603050405020304" pitchFamily="18" charset="0"/>
              </a:rPr>
              <a:t>  </a:t>
            </a:r>
            <a:r>
              <a:rPr lang="en-US" sz="3000" dirty="0">
                <a:solidFill>
                  <a:schemeClr val="tx1"/>
                </a:solidFill>
                <a:effectLst/>
                <a:latin typeface="-webkit-standard"/>
                <a:ea typeface="Times New Roman" panose="02020603050405020304" pitchFamily="18" charset="0"/>
                <a:cs typeface="Times New Roman" panose="02020603050405020304" pitchFamily="18" charset="0"/>
              </a:rPr>
              <a:t>TO MAKE A THOROUGH OR DRAMATIC CHANGE IN THE FORM, APPEARANCE, OR CHARACTER OF…..</a:t>
            </a:r>
            <a:endParaRPr lang="en-US" sz="3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000" dirty="0">
                <a:solidFill>
                  <a:schemeClr val="tx1"/>
                </a:solidFill>
                <a:effectLst/>
                <a:latin typeface="-webkit-standard"/>
                <a:ea typeface="Times New Roman" panose="02020603050405020304" pitchFamily="18" charset="0"/>
                <a:cs typeface="Times New Roman" panose="02020603050405020304" pitchFamily="18" charset="0"/>
              </a:rPr>
              <a:t>2. </a:t>
            </a:r>
            <a:r>
              <a:rPr lang="en-US" sz="3000" b="1" u="sng" dirty="0">
                <a:solidFill>
                  <a:schemeClr val="tx1"/>
                </a:solidFill>
                <a:effectLst/>
                <a:latin typeface="-webkit-standard"/>
                <a:ea typeface="Times New Roman" panose="02020603050405020304" pitchFamily="18" charset="0"/>
                <a:cs typeface="Times New Roman" panose="02020603050405020304" pitchFamily="18" charset="0"/>
              </a:rPr>
              <a:t>TRANSMIT: </a:t>
            </a:r>
            <a:r>
              <a:rPr lang="en-US" sz="3000" dirty="0">
                <a:solidFill>
                  <a:schemeClr val="tx1"/>
                </a:solidFill>
                <a:effectLst/>
                <a:latin typeface="-webkit-standard"/>
                <a:ea typeface="Times New Roman" panose="02020603050405020304" pitchFamily="18" charset="0"/>
                <a:cs typeface="Times New Roman" panose="02020603050405020304" pitchFamily="18" charset="0"/>
              </a:rPr>
              <a:t>TO CAUSE SOMETHING OR SOMEONE TO PASS ON FROM ONE PLACE OR PERSON TO ANOTHER.</a:t>
            </a:r>
            <a:endParaRPr lang="en-US" sz="3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000" dirty="0">
                <a:solidFill>
                  <a:schemeClr val="tx1"/>
                </a:solidFill>
                <a:effectLst/>
                <a:latin typeface="-webkit-standard"/>
                <a:ea typeface="Times New Roman" panose="02020603050405020304" pitchFamily="18" charset="0"/>
                <a:cs typeface="Times New Roman" panose="02020603050405020304" pitchFamily="18" charset="0"/>
              </a:rPr>
              <a:t>3. </a:t>
            </a:r>
            <a:r>
              <a:rPr lang="en-US" sz="3000" b="1" u="sng" dirty="0">
                <a:solidFill>
                  <a:schemeClr val="tx1"/>
                </a:solidFill>
                <a:effectLst/>
                <a:latin typeface="-webkit-standard"/>
                <a:ea typeface="Times New Roman" panose="02020603050405020304" pitchFamily="18" charset="0"/>
                <a:cs typeface="Times New Roman" panose="02020603050405020304" pitchFamily="18" charset="0"/>
              </a:rPr>
              <a:t>IMPART:</a:t>
            </a:r>
            <a:r>
              <a:rPr lang="en-US" sz="3000" b="1" dirty="0">
                <a:solidFill>
                  <a:schemeClr val="tx1"/>
                </a:solidFill>
                <a:effectLst/>
                <a:latin typeface="-webkit-standard"/>
                <a:ea typeface="Times New Roman" panose="02020603050405020304" pitchFamily="18" charset="0"/>
                <a:cs typeface="Times New Roman" panose="02020603050405020304" pitchFamily="18" charset="0"/>
              </a:rPr>
              <a:t> </a:t>
            </a:r>
            <a:r>
              <a:rPr lang="en-US" sz="3000" dirty="0">
                <a:solidFill>
                  <a:schemeClr val="tx1"/>
                </a:solidFill>
                <a:effectLst/>
                <a:latin typeface="-webkit-standard"/>
                <a:ea typeface="Times New Roman" panose="02020603050405020304" pitchFamily="18" charset="0"/>
                <a:cs typeface="Times New Roman" panose="02020603050405020304" pitchFamily="18" charset="0"/>
              </a:rPr>
              <a:t>TO MAKE KNOWN OR COMMUNICATE</a:t>
            </a:r>
            <a:endParaRPr lang="en-US" sz="3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000" dirty="0">
                <a:solidFill>
                  <a:schemeClr val="tx1"/>
                </a:solidFill>
                <a:effectLst/>
                <a:latin typeface="-webkit-standard"/>
                <a:ea typeface="Times New Roman" panose="02020603050405020304" pitchFamily="18" charset="0"/>
                <a:cs typeface="Times New Roman" panose="02020603050405020304" pitchFamily="18" charset="0"/>
              </a:rPr>
              <a:t>4. </a:t>
            </a:r>
            <a:r>
              <a:rPr lang="en-US" sz="3000" b="1" u="sng" dirty="0">
                <a:solidFill>
                  <a:schemeClr val="tx1"/>
                </a:solidFill>
                <a:effectLst/>
                <a:latin typeface="-webkit-standard"/>
                <a:ea typeface="Times New Roman" panose="02020603050405020304" pitchFamily="18" charset="0"/>
                <a:cs typeface="Times New Roman" panose="02020603050405020304" pitchFamily="18" charset="0"/>
              </a:rPr>
              <a:t>SANCTIFICATION</a:t>
            </a:r>
            <a:endParaRPr lang="en-US" sz="3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6914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D2C8-582B-E1B0-1180-A97A44894483}"/>
              </a:ext>
            </a:extLst>
          </p:cNvPr>
          <p:cNvSpPr>
            <a:spLocks noGrp="1"/>
          </p:cNvSpPr>
          <p:nvPr>
            <p:ph type="title"/>
          </p:nvPr>
        </p:nvSpPr>
        <p:spPr/>
        <p:txBody>
          <a:bodyPr/>
          <a:lstStyle/>
          <a:p>
            <a:r>
              <a:rPr lang="en-US" b="1" dirty="0">
                <a:solidFill>
                  <a:schemeClr val="tx1"/>
                </a:solidFill>
              </a:rPr>
              <a:t>Sanctification</a:t>
            </a:r>
          </a:p>
        </p:txBody>
      </p:sp>
      <p:sp>
        <p:nvSpPr>
          <p:cNvPr id="3" name="Content Placeholder 2">
            <a:extLst>
              <a:ext uri="{FF2B5EF4-FFF2-40B4-BE49-F238E27FC236}">
                <a16:creationId xmlns:a16="http://schemas.microsoft.com/office/drawing/2014/main" id="{1A78623C-F1CA-F03D-0ADB-774CE3AFACC0}"/>
              </a:ext>
            </a:extLst>
          </p:cNvPr>
          <p:cNvSpPr>
            <a:spLocks noGrp="1"/>
          </p:cNvSpPr>
          <p:nvPr>
            <p:ph idx="1"/>
          </p:nvPr>
        </p:nvSpPr>
        <p:spPr>
          <a:xfrm>
            <a:off x="1141413" y="2105528"/>
            <a:ext cx="9905998" cy="4019884"/>
          </a:xfrm>
        </p:spPr>
        <p:txBody>
          <a:bodyPr>
            <a:normAutofit fontScale="85000" lnSpcReduction="20000"/>
          </a:bodyPr>
          <a:lstStyle/>
          <a:p>
            <a:r>
              <a:rPr lang="en-US" sz="3200" dirty="0">
                <a:solidFill>
                  <a:schemeClr val="tx1"/>
                </a:solidFill>
                <a:effectLst/>
                <a:latin typeface="-webkit-standard"/>
                <a:ea typeface="Times New Roman" panose="02020603050405020304" pitchFamily="18" charset="0"/>
                <a:cs typeface="Times New Roman" panose="02020603050405020304" pitchFamily="18" charset="0"/>
              </a:rPr>
              <a:t>a. The modern definition of sanctification is to be holy, pure, perfect, pious, made righteous, and walking before Him sinless.  </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b="1" dirty="0">
                <a:solidFill>
                  <a:schemeClr val="tx1"/>
                </a:solidFill>
                <a:effectLst/>
                <a:latin typeface="-webkit-standard"/>
                <a:ea typeface="Times New Roman" panose="02020603050405020304" pitchFamily="18" charset="0"/>
                <a:cs typeface="Times New Roman" panose="02020603050405020304" pitchFamily="18" charset="0"/>
              </a:rPr>
              <a:t>This understanding generally deals with "self" and moral character </a:t>
            </a:r>
            <a:r>
              <a:rPr lang="en-US" sz="3200" dirty="0">
                <a:solidFill>
                  <a:schemeClr val="tx1"/>
                </a:solidFill>
                <a:effectLst/>
                <a:latin typeface="-webkit-standard"/>
                <a:ea typeface="Times New Roman" panose="02020603050405020304" pitchFamily="18" charset="0"/>
                <a:cs typeface="Times New Roman" panose="02020603050405020304" pitchFamily="18" charset="0"/>
              </a:rPr>
              <a:t>and is derived from a Greek → Latin → English (Western) understanding. </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webkit-standard"/>
                <a:ea typeface="Times New Roman" panose="02020603050405020304" pitchFamily="18" charset="0"/>
                <a:cs typeface="Times New Roman" panose="02020603050405020304" pitchFamily="18" charset="0"/>
              </a:rPr>
              <a:t>While this definition seems right and natural, and fits in some contexts, it is one-dimensional and falls short of fully conveying sanctification. </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webkit-standard"/>
                <a:ea typeface="Times New Roman" panose="02020603050405020304" pitchFamily="18" charset="0"/>
                <a:cs typeface="Times New Roman" panose="02020603050405020304" pitchFamily="18" charset="0"/>
              </a:rPr>
              <a:t>b. </a:t>
            </a:r>
            <a:r>
              <a:rPr lang="en-US" sz="3200" b="1" u="sng" dirty="0">
                <a:solidFill>
                  <a:schemeClr val="tx1"/>
                </a:solidFill>
                <a:effectLst/>
                <a:latin typeface="-webkit-standard"/>
                <a:ea typeface="Times New Roman" panose="02020603050405020304" pitchFamily="18" charset="0"/>
                <a:cs typeface="Times New Roman" panose="02020603050405020304" pitchFamily="18" charset="0"/>
              </a:rPr>
              <a:t>The Hebrew definition means: To leave behind and separate from a distinct purpose.</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3600" dirty="0">
              <a:solidFill>
                <a:schemeClr val="tx1"/>
              </a:solidFill>
            </a:endParaRPr>
          </a:p>
        </p:txBody>
      </p:sp>
    </p:spTree>
    <p:extLst>
      <p:ext uri="{BB962C8B-B14F-4D97-AF65-F5344CB8AC3E}">
        <p14:creationId xmlns:p14="http://schemas.microsoft.com/office/powerpoint/2010/main" val="133637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7507-580A-168F-535E-7FF171A94D2C}"/>
              </a:ext>
            </a:extLst>
          </p:cNvPr>
          <p:cNvSpPr>
            <a:spLocks noGrp="1"/>
          </p:cNvSpPr>
          <p:nvPr>
            <p:ph type="title"/>
          </p:nvPr>
        </p:nvSpPr>
        <p:spPr/>
        <p:txBody>
          <a:bodyPr/>
          <a:lstStyle/>
          <a:p>
            <a:r>
              <a:rPr lang="en-US" b="1" dirty="0"/>
              <a:t>Our Belief of sanctification</a:t>
            </a:r>
          </a:p>
        </p:txBody>
      </p:sp>
      <p:sp>
        <p:nvSpPr>
          <p:cNvPr id="3" name="Content Placeholder 2">
            <a:extLst>
              <a:ext uri="{FF2B5EF4-FFF2-40B4-BE49-F238E27FC236}">
                <a16:creationId xmlns:a16="http://schemas.microsoft.com/office/drawing/2014/main" id="{59F40EAB-F9E8-EA8E-8DEA-5B7FE317A058}"/>
              </a:ext>
            </a:extLst>
          </p:cNvPr>
          <p:cNvSpPr>
            <a:spLocks noGrp="1"/>
          </p:cNvSpPr>
          <p:nvPr>
            <p:ph idx="1"/>
          </p:nvPr>
        </p:nvSpPr>
        <p:spPr/>
        <p:txBody>
          <a:bodyPr>
            <a:normAutofit/>
          </a:bodyPr>
          <a:lstStyle/>
          <a:p>
            <a:r>
              <a:rPr lang="en-US" sz="3600" b="1" dirty="0">
                <a:solidFill>
                  <a:schemeClr val="tx1"/>
                </a:solidFill>
                <a:effectLst/>
                <a:latin typeface="-webkit-standard"/>
                <a:ea typeface="Times New Roman" panose="02020603050405020304" pitchFamily="18" charset="0"/>
                <a:cs typeface="Times New Roman" panose="02020603050405020304" pitchFamily="18" charset="0"/>
              </a:rPr>
              <a:t>“We believe that sanctification is the process by which, according to the will of God, we are made partakers of his holiness;” </a:t>
            </a:r>
            <a:r>
              <a:rPr lang="en-US" sz="1200" dirty="0">
                <a:solidFill>
                  <a:schemeClr val="tx1"/>
                </a:solidFill>
                <a:effectLst/>
                <a:latin typeface="-webkit-standard"/>
                <a:ea typeface="Times New Roman" panose="02020603050405020304" pitchFamily="18" charset="0"/>
                <a:cs typeface="Times New Roman" panose="02020603050405020304" pitchFamily="18" charset="0"/>
              </a:rPr>
              <a:t>[ARTICLE X, National Baptist Convention, Articles of Faith]</a:t>
            </a:r>
            <a:endParaRPr lang="en-US" sz="3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36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8D54-AB59-76C7-E8C6-64AAF1B6DED8}"/>
              </a:ext>
            </a:extLst>
          </p:cNvPr>
          <p:cNvSpPr>
            <a:spLocks noGrp="1"/>
          </p:cNvSpPr>
          <p:nvPr>
            <p:ph type="title"/>
          </p:nvPr>
        </p:nvSpPr>
        <p:spPr>
          <a:xfrm>
            <a:off x="1143001" y="216505"/>
            <a:ext cx="9905998" cy="1905000"/>
          </a:xfrm>
        </p:spPr>
        <p:txBody>
          <a:bodyPr/>
          <a:lstStyle/>
          <a:p>
            <a:r>
              <a:rPr lang="en-US" sz="3200" b="1" dirty="0">
                <a:solidFill>
                  <a:schemeClr val="tx1"/>
                </a:solidFill>
                <a:effectLst/>
                <a:latin typeface="-webkit-standard"/>
                <a:ea typeface="Times New Roman" panose="02020603050405020304" pitchFamily="18" charset="0"/>
                <a:cs typeface="Times New Roman" panose="02020603050405020304" pitchFamily="18" charset="0"/>
              </a:rPr>
              <a:t>(1) </a:t>
            </a:r>
            <a:r>
              <a:rPr lang="en-US" sz="3200" b="1" u="sng" dirty="0">
                <a:solidFill>
                  <a:schemeClr val="tx1"/>
                </a:solidFill>
                <a:effectLst/>
                <a:latin typeface="-webkit-standard"/>
                <a:ea typeface="Times New Roman" panose="02020603050405020304" pitchFamily="18" charset="0"/>
                <a:cs typeface="Times New Roman" panose="02020603050405020304" pitchFamily="18" charset="0"/>
              </a:rPr>
              <a:t>that it is a progressive work;</a:t>
            </a:r>
            <a:endParaRPr lang="en-US" b="1" dirty="0">
              <a:solidFill>
                <a:schemeClr val="tx1"/>
              </a:solidFill>
            </a:endParaRPr>
          </a:p>
        </p:txBody>
      </p:sp>
      <p:sp>
        <p:nvSpPr>
          <p:cNvPr id="3" name="Content Placeholder 2">
            <a:extLst>
              <a:ext uri="{FF2B5EF4-FFF2-40B4-BE49-F238E27FC236}">
                <a16:creationId xmlns:a16="http://schemas.microsoft.com/office/drawing/2014/main" id="{17FF5134-965E-C931-2F65-3EF69B9EAEFF}"/>
              </a:ext>
            </a:extLst>
          </p:cNvPr>
          <p:cNvSpPr>
            <a:spLocks noGrp="1"/>
          </p:cNvSpPr>
          <p:nvPr>
            <p:ph idx="1"/>
          </p:nvPr>
        </p:nvSpPr>
        <p:spPr>
          <a:xfrm>
            <a:off x="1005342" y="1642835"/>
            <a:ext cx="9905998" cy="4283831"/>
          </a:xfrm>
        </p:spPr>
        <p:txBody>
          <a:bodyPr>
            <a:noAutofit/>
          </a:bodyPr>
          <a:lstStyle/>
          <a:p>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webkit-standard"/>
                <a:ea typeface="Times New Roman" panose="02020603050405020304" pitchFamily="18" charset="0"/>
                <a:cs typeface="Times New Roman" panose="02020603050405020304" pitchFamily="18" charset="0"/>
              </a:rPr>
              <a:t>a. </a:t>
            </a:r>
            <a:r>
              <a:rPr lang="en-US" sz="2800" u="sng" dirty="0">
                <a:solidFill>
                  <a:schemeClr val="tx1"/>
                </a:solidFill>
                <a:effectLst/>
                <a:latin typeface="-webkit-standard"/>
                <a:ea typeface="Times New Roman" panose="02020603050405020304" pitchFamily="18" charset="0"/>
                <a:cs typeface="Times New Roman" panose="02020603050405020304" pitchFamily="18" charset="0"/>
              </a:rPr>
              <a:t>1 Thessalonians 4:3.</a:t>
            </a:r>
            <a:r>
              <a:rPr lang="en-US" sz="2800" dirty="0">
                <a:solidFill>
                  <a:schemeClr val="tx1"/>
                </a:solidFill>
                <a:effectLst/>
                <a:latin typeface="-webkit-standard"/>
                <a:ea typeface="Times New Roman" panose="02020603050405020304" pitchFamily="18" charset="0"/>
                <a:cs typeface="Times New Roman" panose="02020603050405020304" pitchFamily="18" charset="0"/>
              </a:rPr>
              <a:t> “For this is the will of God, even your sanctification.” </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webkit-standard"/>
                <a:ea typeface="Times New Roman" panose="02020603050405020304" pitchFamily="18" charset="0"/>
                <a:cs typeface="Times New Roman" panose="02020603050405020304" pitchFamily="18" charset="0"/>
              </a:rPr>
              <a:t>b. </a:t>
            </a:r>
            <a:r>
              <a:rPr lang="en-US" sz="2800" u="sng" dirty="0">
                <a:solidFill>
                  <a:schemeClr val="tx1"/>
                </a:solidFill>
                <a:effectLst/>
                <a:latin typeface="-webkit-standard"/>
                <a:ea typeface="Times New Roman" panose="02020603050405020304" pitchFamily="18" charset="0"/>
                <a:cs typeface="Times New Roman" panose="02020603050405020304" pitchFamily="18" charset="0"/>
              </a:rPr>
              <a:t>1 Thessalonians 5:23.</a:t>
            </a:r>
            <a:r>
              <a:rPr lang="en-US" sz="2800" dirty="0">
                <a:solidFill>
                  <a:schemeClr val="tx1"/>
                </a:solidFill>
                <a:effectLst/>
                <a:latin typeface="-webkit-standard"/>
                <a:ea typeface="Times New Roman" panose="02020603050405020304" pitchFamily="18" charset="0"/>
                <a:cs typeface="Times New Roman" panose="02020603050405020304" pitchFamily="18" charset="0"/>
              </a:rPr>
              <a:t> “And the very God of peace sanctify YOU Wholly.” </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webkit-standard"/>
                <a:ea typeface="Times New Roman" panose="02020603050405020304" pitchFamily="18" charset="0"/>
                <a:cs typeface="Times New Roman" panose="02020603050405020304" pitchFamily="18" charset="0"/>
              </a:rPr>
              <a:t>c. </a:t>
            </a:r>
            <a:r>
              <a:rPr lang="en-US" sz="2800" u="sng" dirty="0">
                <a:solidFill>
                  <a:schemeClr val="tx1"/>
                </a:solidFill>
                <a:effectLst/>
                <a:latin typeface="-webkit-standard"/>
                <a:ea typeface="Times New Roman" panose="02020603050405020304" pitchFamily="18" charset="0"/>
                <a:cs typeface="Times New Roman" panose="02020603050405020304" pitchFamily="18" charset="0"/>
              </a:rPr>
              <a:t>2 Corinthians 7:1 </a:t>
            </a:r>
            <a:r>
              <a:rPr lang="en-US" sz="2800" dirty="0">
                <a:solidFill>
                  <a:schemeClr val="tx1"/>
                </a:solidFill>
                <a:effectLst/>
                <a:latin typeface="-webkit-standard"/>
                <a:ea typeface="Times New Roman" panose="02020603050405020304" pitchFamily="18" charset="0"/>
                <a:cs typeface="Times New Roman" panose="02020603050405020304" pitchFamily="18" charset="0"/>
              </a:rPr>
              <a:t> “Having therefore these promises, dearly beloved, let us cleanse ourselves from all filthiness of the flesh and spirit, perfecting holiness in the fear of God”</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84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36CB-8BA5-A1EB-15BA-142B5E7BBC0E}"/>
              </a:ext>
            </a:extLst>
          </p:cNvPr>
          <p:cNvSpPr>
            <a:spLocks noGrp="1"/>
          </p:cNvSpPr>
          <p:nvPr>
            <p:ph type="title"/>
          </p:nvPr>
        </p:nvSpPr>
        <p:spPr/>
        <p:txBody>
          <a:bodyPr/>
          <a:lstStyle/>
          <a:p>
            <a:r>
              <a:rPr lang="en-US" dirty="0"/>
              <a:t>2 Corinthians 13:3-9</a:t>
            </a:r>
          </a:p>
        </p:txBody>
      </p:sp>
      <p:sp>
        <p:nvSpPr>
          <p:cNvPr id="3" name="Content Placeholder 2">
            <a:extLst>
              <a:ext uri="{FF2B5EF4-FFF2-40B4-BE49-F238E27FC236}">
                <a16:creationId xmlns:a16="http://schemas.microsoft.com/office/drawing/2014/main" id="{012295EE-58CF-CFCC-F9BC-25BEC0FC53AE}"/>
              </a:ext>
            </a:extLst>
          </p:cNvPr>
          <p:cNvSpPr>
            <a:spLocks noGrp="1"/>
          </p:cNvSpPr>
          <p:nvPr>
            <p:ph idx="1"/>
          </p:nvPr>
        </p:nvSpPr>
        <p:spPr>
          <a:xfrm>
            <a:off x="1141413" y="1874763"/>
            <a:ext cx="9905998" cy="3916438"/>
          </a:xfrm>
        </p:spPr>
        <p:txBody>
          <a:bodyPr>
            <a:normAutofit fontScale="77500" lnSpcReduction="20000"/>
          </a:bodyPr>
          <a:lstStyle/>
          <a:p>
            <a:r>
              <a:rPr lang="en-US" dirty="0"/>
              <a:t> </a:t>
            </a:r>
            <a:r>
              <a:rPr lang="en-US" sz="3100" dirty="0"/>
              <a:t>Since ye seek a </a:t>
            </a:r>
            <a:r>
              <a:rPr lang="en-US" sz="3100" b="1" dirty="0"/>
              <a:t>proof</a:t>
            </a:r>
            <a:r>
              <a:rPr lang="en-US" sz="3100" dirty="0"/>
              <a:t> of Christ speaking </a:t>
            </a:r>
            <a:r>
              <a:rPr lang="en-US" sz="3100" b="1" dirty="0"/>
              <a:t>in</a:t>
            </a:r>
            <a:r>
              <a:rPr lang="en-US" sz="3100" dirty="0"/>
              <a:t> me, which to you-ward is not weak, but is mighty </a:t>
            </a:r>
            <a:r>
              <a:rPr lang="en-US" sz="3100" b="1" dirty="0"/>
              <a:t>in</a:t>
            </a:r>
            <a:r>
              <a:rPr lang="en-US" sz="3100" dirty="0"/>
              <a:t> you. For though he was crucified through weakness, yet he liveth by the power of God. For we also are weak in him, but we shall live with him by the power of God toward you. Examine yourselves, whether ye be in the faith; prove your own selves. Know ye not your own selves, how that </a:t>
            </a:r>
            <a:r>
              <a:rPr lang="en-US" sz="3100" b="1" dirty="0"/>
              <a:t>Jesus Christ is in you</a:t>
            </a:r>
            <a:r>
              <a:rPr lang="en-US" sz="3100" dirty="0"/>
              <a:t>, except ye be reprobates? But I trust that ye shall know that we are not reprobates. Now I pray to God that ye do no evil; not that we should appear approved, but that ye should do that which is honest, though we be as reprobates. For we can do nothing against the truth, but for the truth. For we are glad, when we are weak, and ye are strong: and this also we, even your </a:t>
            </a:r>
            <a:r>
              <a:rPr lang="en-US" sz="3100" b="1" dirty="0"/>
              <a:t>perfection</a:t>
            </a:r>
            <a:r>
              <a:rPr lang="en-US" sz="3100" dirty="0"/>
              <a:t>.</a:t>
            </a:r>
          </a:p>
        </p:txBody>
      </p:sp>
    </p:spTree>
    <p:extLst>
      <p:ext uri="{BB962C8B-B14F-4D97-AF65-F5344CB8AC3E}">
        <p14:creationId xmlns:p14="http://schemas.microsoft.com/office/powerpoint/2010/main" val="328468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9A68-AE70-7845-5D97-EF97BBE194BA}"/>
              </a:ext>
            </a:extLst>
          </p:cNvPr>
          <p:cNvSpPr>
            <a:spLocks noGrp="1"/>
          </p:cNvSpPr>
          <p:nvPr>
            <p:ph type="title"/>
          </p:nvPr>
        </p:nvSpPr>
        <p:spPr/>
        <p:txBody>
          <a:bodyPr/>
          <a:lstStyle/>
          <a:p>
            <a:r>
              <a:rPr lang="en-US" dirty="0"/>
              <a:t>Ephesians 4:1-4</a:t>
            </a:r>
          </a:p>
        </p:txBody>
      </p:sp>
      <p:sp>
        <p:nvSpPr>
          <p:cNvPr id="3" name="Content Placeholder 2">
            <a:extLst>
              <a:ext uri="{FF2B5EF4-FFF2-40B4-BE49-F238E27FC236}">
                <a16:creationId xmlns:a16="http://schemas.microsoft.com/office/drawing/2014/main" id="{0600E80B-EBBC-4674-B1E0-8DACAFF2E833}"/>
              </a:ext>
            </a:extLst>
          </p:cNvPr>
          <p:cNvSpPr>
            <a:spLocks noGrp="1"/>
          </p:cNvSpPr>
          <p:nvPr>
            <p:ph idx="1"/>
          </p:nvPr>
        </p:nvSpPr>
        <p:spPr>
          <a:xfrm>
            <a:off x="1141413" y="1663095"/>
            <a:ext cx="9905998" cy="4128105"/>
          </a:xfrm>
        </p:spPr>
        <p:txBody>
          <a:bodyPr>
            <a:normAutofit/>
          </a:bodyPr>
          <a:lstStyle/>
          <a:p>
            <a:r>
              <a:rPr lang="en-US" dirty="0"/>
              <a:t> </a:t>
            </a:r>
            <a:r>
              <a:rPr lang="en-US" sz="2800" dirty="0"/>
              <a:t>Paul, an apostle of Jesus Christ by the will of God, to the saints which are at Ephesus, and to the faithful in Christ Jesus: Grace be to you, and peace, from God our Father, and from the Lord Jesus Christ. Blessed be the God and Father of our Lord Jesus Christ, who hath blessed us with all spiritual blessings in heavenly places in Christ: According as he hath chosen us in him before the foundation of the world, that we should be holy and without blame before him in love</a:t>
            </a:r>
          </a:p>
        </p:txBody>
      </p:sp>
    </p:spTree>
    <p:extLst>
      <p:ext uri="{BB962C8B-B14F-4D97-AF65-F5344CB8AC3E}">
        <p14:creationId xmlns:p14="http://schemas.microsoft.com/office/powerpoint/2010/main" val="215838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73E3-FF81-56C1-3FAE-85D5A202ACC3}"/>
              </a:ext>
            </a:extLst>
          </p:cNvPr>
          <p:cNvSpPr>
            <a:spLocks noGrp="1"/>
          </p:cNvSpPr>
          <p:nvPr>
            <p:ph type="title"/>
          </p:nvPr>
        </p:nvSpPr>
        <p:spPr/>
        <p:txBody>
          <a:bodyPr/>
          <a:lstStyle/>
          <a:p>
            <a:r>
              <a:rPr lang="en-US" sz="3200" b="1" dirty="0">
                <a:solidFill>
                  <a:schemeClr val="tx1"/>
                </a:solidFill>
                <a:effectLst/>
                <a:latin typeface="-webkit-standard"/>
                <a:ea typeface="Times New Roman" panose="02020603050405020304" pitchFamily="18" charset="0"/>
                <a:cs typeface="Times New Roman" panose="02020603050405020304" pitchFamily="18" charset="0"/>
              </a:rPr>
              <a:t>2) </a:t>
            </a:r>
            <a:r>
              <a:rPr lang="en-US" sz="3200" b="1" u="sng" dirty="0">
                <a:solidFill>
                  <a:schemeClr val="tx1"/>
                </a:solidFill>
                <a:effectLst/>
                <a:latin typeface="-webkit-standard"/>
                <a:ea typeface="Times New Roman" panose="02020603050405020304" pitchFamily="18" charset="0"/>
                <a:cs typeface="Times New Roman" panose="02020603050405020304" pitchFamily="18" charset="0"/>
              </a:rPr>
              <a:t>that it is begun in regeneration</a:t>
            </a:r>
            <a:r>
              <a:rPr lang="en-US" sz="3200" b="1" dirty="0">
                <a:solidFill>
                  <a:srgbClr val="000000"/>
                </a:solidFill>
                <a:effectLst/>
                <a:latin typeface="-webkit-standard"/>
                <a:ea typeface="Times New Roman" panose="02020603050405020304" pitchFamily="18"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A8CDA756-BA29-402F-C333-B92A8183073D}"/>
              </a:ext>
            </a:extLst>
          </p:cNvPr>
          <p:cNvSpPr>
            <a:spLocks noGrp="1"/>
          </p:cNvSpPr>
          <p:nvPr>
            <p:ph idx="1"/>
          </p:nvPr>
        </p:nvSpPr>
        <p:spPr>
          <a:xfrm>
            <a:off x="1141413" y="1647977"/>
            <a:ext cx="9905998" cy="4143224"/>
          </a:xfrm>
        </p:spPr>
        <p:txBody>
          <a:bodyPr>
            <a:normAutofit lnSpcReduction="10000"/>
          </a:bodyPr>
          <a:lstStyle/>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webkit-standard"/>
                <a:ea typeface="Times New Roman" panose="02020603050405020304" pitchFamily="18" charset="0"/>
                <a:cs typeface="Times New Roman" panose="02020603050405020304" pitchFamily="18" charset="0"/>
              </a:rPr>
              <a:t>a. </a:t>
            </a:r>
            <a:r>
              <a:rPr lang="en-US" sz="3200" b="1" dirty="0">
                <a:solidFill>
                  <a:schemeClr val="tx1"/>
                </a:solidFill>
                <a:effectLst/>
                <a:latin typeface="-webkit-standard"/>
                <a:ea typeface="Times New Roman" panose="02020603050405020304" pitchFamily="18" charset="0"/>
                <a:cs typeface="Times New Roman" panose="02020603050405020304" pitchFamily="18" charset="0"/>
              </a:rPr>
              <a:t>Proverbs 4:18. The path of the just is as the shining light which </a:t>
            </a:r>
            <a:r>
              <a:rPr lang="en-US" sz="3200" b="1" dirty="0" err="1">
                <a:solidFill>
                  <a:schemeClr val="tx1"/>
                </a:solidFill>
                <a:effectLst/>
                <a:latin typeface="-webkit-standard"/>
                <a:ea typeface="Times New Roman" panose="02020603050405020304" pitchFamily="18" charset="0"/>
                <a:cs typeface="Times New Roman" panose="02020603050405020304" pitchFamily="18" charset="0"/>
              </a:rPr>
              <a:t>shineth</a:t>
            </a:r>
            <a:r>
              <a:rPr lang="en-US" sz="3200" b="1" dirty="0">
                <a:solidFill>
                  <a:schemeClr val="tx1"/>
                </a:solidFill>
                <a:effectLst/>
                <a:latin typeface="-webkit-standard"/>
                <a:ea typeface="Times New Roman" panose="02020603050405020304" pitchFamily="18" charset="0"/>
                <a:cs typeface="Times New Roman" panose="02020603050405020304" pitchFamily="18" charset="0"/>
              </a:rPr>
              <a:t> more  and more unto the </a:t>
            </a:r>
            <a:r>
              <a:rPr lang="en-US" sz="3200" b="1" u="sng" dirty="0">
                <a:solidFill>
                  <a:schemeClr val="tx1"/>
                </a:solidFill>
                <a:effectLst/>
                <a:latin typeface="-webkit-standard"/>
                <a:ea typeface="Times New Roman" panose="02020603050405020304" pitchFamily="18" charset="0"/>
                <a:cs typeface="Times New Roman" panose="02020603050405020304" pitchFamily="18" charset="0"/>
              </a:rPr>
              <a:t>perfect</a:t>
            </a:r>
            <a:r>
              <a:rPr lang="en-US" sz="3200" b="1" dirty="0">
                <a:solidFill>
                  <a:schemeClr val="tx1"/>
                </a:solidFill>
                <a:effectLst/>
                <a:latin typeface="-webkit-standard"/>
                <a:ea typeface="Times New Roman" panose="02020603050405020304" pitchFamily="18" charset="0"/>
                <a:cs typeface="Times New Roman" panose="02020603050405020304" pitchFamily="18" charset="0"/>
              </a:rPr>
              <a:t> day. </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webkit-standard"/>
                <a:ea typeface="Times New Roman" panose="02020603050405020304" pitchFamily="18" charset="0"/>
                <a:cs typeface="Times New Roman" panose="02020603050405020304" pitchFamily="18" charset="0"/>
              </a:rPr>
              <a:t>b. Let’s Read </a:t>
            </a:r>
            <a:r>
              <a:rPr lang="en-US" sz="3200" b="1" dirty="0">
                <a:solidFill>
                  <a:schemeClr val="tx1"/>
                </a:solidFill>
                <a:effectLst/>
                <a:latin typeface="-webkit-standard"/>
                <a:ea typeface="Times New Roman" panose="02020603050405020304" pitchFamily="18" charset="0"/>
                <a:cs typeface="Times New Roman" panose="02020603050405020304" pitchFamily="18" charset="0"/>
              </a:rPr>
              <a:t>2 Corinthians 3:18</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webkit-standard"/>
                <a:ea typeface="Times New Roman" panose="02020603050405020304" pitchFamily="18" charset="0"/>
                <a:cs typeface="Times New Roman" panose="02020603050405020304" pitchFamily="18" charset="0"/>
              </a:rPr>
              <a:t>c. Let’s Read </a:t>
            </a:r>
            <a:r>
              <a:rPr lang="en-US" sz="3200" b="1" dirty="0">
                <a:solidFill>
                  <a:schemeClr val="tx1"/>
                </a:solidFill>
                <a:effectLst/>
                <a:latin typeface="-webkit-standard"/>
                <a:ea typeface="Times New Roman" panose="02020603050405020304" pitchFamily="18" charset="0"/>
                <a:cs typeface="Times New Roman" panose="02020603050405020304" pitchFamily="18" charset="0"/>
              </a:rPr>
              <a:t>Hebrews 6:1 </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webkit-standard"/>
                <a:ea typeface="Times New Roman" panose="02020603050405020304" pitchFamily="18" charset="0"/>
                <a:cs typeface="Times New Roman" panose="02020603050405020304" pitchFamily="18" charset="0"/>
              </a:rPr>
              <a:t>d. Let’s  Read </a:t>
            </a:r>
            <a:r>
              <a:rPr lang="en-US" sz="3200" b="1" dirty="0">
                <a:solidFill>
                  <a:schemeClr val="tx1"/>
                </a:solidFill>
                <a:effectLst/>
                <a:latin typeface="-webkit-standard"/>
                <a:ea typeface="Times New Roman" panose="02020603050405020304" pitchFamily="18" charset="0"/>
                <a:cs typeface="Times New Roman" panose="02020603050405020304" pitchFamily="18" charset="0"/>
              </a:rPr>
              <a:t>2 Peter 1:5-8</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webkit-standard"/>
                <a:ea typeface="Times New Roman" panose="02020603050405020304" pitchFamily="18" charset="0"/>
                <a:cs typeface="Times New Roman" panose="02020603050405020304" pitchFamily="18" charset="0"/>
              </a:rPr>
              <a:t>e. Let’s Read </a:t>
            </a:r>
            <a:r>
              <a:rPr lang="en-US" sz="3200" b="1" dirty="0">
                <a:solidFill>
                  <a:schemeClr val="tx1"/>
                </a:solidFill>
                <a:effectLst/>
                <a:latin typeface="-webkit-standard"/>
                <a:ea typeface="Times New Roman" panose="02020603050405020304" pitchFamily="18" charset="0"/>
                <a:cs typeface="Times New Roman" panose="02020603050405020304" pitchFamily="18" charset="0"/>
              </a:rPr>
              <a:t>Philippians 3:12-16</a:t>
            </a:r>
            <a:endPar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921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Mesh</vt:lpstr>
      <vt:lpstr>Mount Carmel Missionary Baptist Church  Bible Study October 12, 2022 Pastor Leroy Hines Anthony, M.Div. SUBJECT “Sanctification: BEARING THE FRUIT OF THE SPIRIT” </vt:lpstr>
      <vt:lpstr>Lesson objective</vt:lpstr>
      <vt:lpstr>SIGNIFICANT TERMS FOR UNDERSTANDING THIS LESSON: </vt:lpstr>
      <vt:lpstr>Sanctification</vt:lpstr>
      <vt:lpstr>Our Belief of sanctification</vt:lpstr>
      <vt:lpstr>(1) that it is a progressive work;</vt:lpstr>
      <vt:lpstr>2 Corinthians 13:3-9</vt:lpstr>
      <vt:lpstr>Ephesians 4:1-4</vt:lpstr>
      <vt:lpstr>2) that it is begun in regeneration; </vt:lpstr>
      <vt:lpstr>(3) and that it is carried on in the hearts of believers by the presence and power of the Holy Spirit, the Sealer and Comforter, in the continual use of the appointed means –</vt:lpstr>
      <vt:lpstr>(4) especially, the word of God, self-examination, self-denial, watchfulness, and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 Carmel Missionary Baptist Church  Bible Study October 12, 2022 Pastor Leroy Hines Anthony, M.Div. SUBJECT “Sanctification: BEARING THE FRUIT OF THE SPIRIT” </dc:title>
  <dc:creator>Leroy Anthony</dc:creator>
  <cp:lastModifiedBy>Leroy Anthony</cp:lastModifiedBy>
  <cp:revision>1</cp:revision>
  <dcterms:created xsi:type="dcterms:W3CDTF">2022-10-12T10:39:33Z</dcterms:created>
  <dcterms:modified xsi:type="dcterms:W3CDTF">2022-10-12T12:10:55Z</dcterms:modified>
</cp:coreProperties>
</file>