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4" r:id="rId4"/>
    <p:sldId id="261" r:id="rId5"/>
    <p:sldId id="265" r:id="rId6"/>
    <p:sldId id="263" r:id="rId7"/>
    <p:sldId id="266" r:id="rId8"/>
    <p:sldId id="260" r:id="rId9"/>
    <p:sldId id="262" r:id="rId10"/>
    <p:sldId id="25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9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C6327F-D83F-465C-9E4F-E94161D83D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46EB0E-4887-4505-ACE0-02CCDCBF7E9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18C7A7-58F7-4CD1-A764-388A8773E94D}" type="datetimeFigureOut">
              <a:rPr lang="en-US"/>
              <a:pPr>
                <a:defRPr/>
              </a:pPr>
              <a:t>11/3/21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68AE9B-07BA-4DD6-81C9-24E9D70E7E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38392FE-90BC-4861-854A-4A8B6E532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1A0D5-51C8-4B06-A5F2-EA17567557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FC60A-476A-49DC-88DF-3B229E7468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4001F63-915C-46CF-AD46-D50EBB543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C582C-9704-41ED-9FD7-8A2412A9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3CCD1-8380-44E8-84E1-639434C5D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8E328-FCDD-4226-8952-AE60FA46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94EAB-6C77-4C98-85F4-A29037D6EC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25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C09BC-BCD3-4C6A-9A4B-4C516574A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7D17A-637C-4299-A03B-BC1F076D5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5B203-C08E-4EB4-A7FF-F539F7DA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73F38-E6FF-40A6-8C79-7ACD47562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01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C9945-D129-4D05-B301-FADEEFEE5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CD870-4BF9-4196-834A-E1EAEEC6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32BD7-722F-46E4-ACE2-FE2B71A51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E8356-5F85-4CB5-892A-CC5538057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97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91E22-F467-46B0-8FF4-211FBB096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930EE-AEBF-4AF4-9874-71F74BE73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E087C-C6C8-4247-9A1A-236409D8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D9A20-6103-4944-BAB0-25B4A5435B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90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5ACE0-FB21-46CE-BCFD-892B4B8A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2BB88-D335-4EE3-8EF3-DB223B7C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90D3E-3A07-4339-9DE6-319CA183F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5965-40E9-456A-B998-718C7F359E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11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C25D0E-92F4-48F0-AF32-47D69CB9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E8E228-1203-4D28-B8FA-283903E0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36A811-4D21-4F4F-92FD-83291794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90D0-8666-44F4-90B4-6BDF3FE4F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73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09363A-FAEB-4420-8C83-7CE1280A6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B522333-E7FD-43B2-AE66-F1D0D736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C7F9BAB-1059-4FA2-9D21-118D831FD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73D79-BD63-4283-A902-0B972669D8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73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D7EAA0-2C04-43A6-98CA-907CCB11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8EB36A1-843E-41CA-9CBA-AF5B56BA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B6C1C58-D2E2-4770-885B-ECA12348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A4AC3-234D-4713-9EB9-CCB1980547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63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C5B87A4-A143-4E0D-99F9-9F0681226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5762D0F-7C16-448C-8BBB-317B66E1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9354574-51E6-49A5-83B4-383A05E88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7F81-E821-4AE5-93AE-CAB88B057F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6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8D66C0-9723-457E-82CC-18E1E4F0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5FF771-5968-468A-A7B7-2E0905D9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8514D4-10AA-4DB7-8472-681B320EC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49CDD-FE9E-4F6B-A819-702581E731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673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31C46E-0F42-465C-B36B-1C55660E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FD6612-AE81-471A-983C-05595DAD8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B81977-C7A6-451C-86E6-47FE01FC1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ED18-6594-47B7-A204-3FACA968B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79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82838CA-A61D-417A-8551-F2A05F8AC9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03F8844-E20F-4E2F-8E32-EECF6748C3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0AB77-1AE5-4A52-9732-7A052502F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6/29/2013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25B79-9F04-4F7C-8564-1E8C0E9F8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LHAM INC. @2013-Rev. L.H. Anthony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7114B-5F46-42CD-9D29-AA1C2F4E8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9C1B9F-7D70-4C3A-8FC1-0721FD5352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http://t1.gstatic.com/images?q=tbn:ANd9GcT83oJB8nPU355UexRz46QwosUEURcbUqHwBkQq7PG9WhtdhB3u">
            <a:extLst>
              <a:ext uri="{FF2B5EF4-FFF2-40B4-BE49-F238E27FC236}">
                <a16:creationId xmlns:a16="http://schemas.microsoft.com/office/drawing/2014/main" id="{386971CB-DFBC-4976-BD91-3E2DBB0B1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47950"/>
            <a:ext cx="70866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25E959-D192-4D06-A1E2-CB4725E84A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54200"/>
            <a:ext cx="7772400" cy="1422400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“Christian</a:t>
            </a: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AC84A015-FEFA-499D-960F-46F518589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1000"/>
            <a:ext cx="6400800" cy="609600"/>
          </a:xfrm>
        </p:spPr>
        <p:txBody>
          <a:bodyPr/>
          <a:lstStyle/>
          <a:p>
            <a:pPr eaLnBrk="1" hangingPunct="1"/>
            <a:endParaRPr lang="en-US" altLang="en-US" sz="240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</a:rPr>
              <a:t>Pastor Leroy H. Anthony, M.Div.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7B36E7B-CA5C-4FB3-8570-0FE9FE847475}"/>
              </a:ext>
            </a:extLst>
          </p:cNvPr>
          <p:cNvSpPr txBox="1">
            <a:spLocks/>
          </p:cNvSpPr>
          <p:nvPr/>
        </p:nvSpPr>
        <p:spPr>
          <a:xfrm>
            <a:off x="838200" y="457200"/>
            <a:ext cx="7620000" cy="106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/>
              <a:t>Mount Carmel Missionary Baptist Church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/>
              <a:t>Bible Study-11/03/2021</a:t>
            </a:r>
          </a:p>
        </p:txBody>
      </p:sp>
      <p:sp>
        <p:nvSpPr>
          <p:cNvPr id="3078" name="Slide Number Placeholder 6">
            <a:extLst>
              <a:ext uri="{FF2B5EF4-FFF2-40B4-BE49-F238E27FC236}">
                <a16:creationId xmlns:a16="http://schemas.microsoft.com/office/drawing/2014/main" id="{61A46636-A542-48A5-8C23-7AA54B82B0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AF7BA0-7282-4D77-8BF0-069DAA99EA52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5FBA8E-E432-4E88-AD6E-158E1F51AA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&amp; Christian Discipleship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87035A8C-A831-4F6F-9439-6D12FA049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dirty="0"/>
              <a:t>Jesus' purpose for His three years of earthly ministry was the discipleship and equipping of the 12 Disciples.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/>
              <a:t>This was His drive and where most of His time was spent. He was focused on the </a:t>
            </a:r>
            <a:r>
              <a:rPr lang="en-US" sz="2400" b="1" i="1" u="sng" dirty="0"/>
              <a:t>teaching of the Kingdom of God, teaching men to see beyond their present situation to the life to come</a:t>
            </a:r>
            <a:r>
              <a:rPr lang="en-US" sz="2400" dirty="0"/>
              <a:t>. Through His teaching, Jesus entrusted His church and the world, to the care of the people He taught.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dirty="0"/>
              <a:t>They were to replicate themselves to others.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objective was that every Believer be an equipper, every member of the Body a minister, every Christian be reflective of the life, and demonstrative of the gifts of the Body, to influence the world. (This is Kingdom Advancement.)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400" dirty="0"/>
          </a:p>
        </p:txBody>
      </p:sp>
      <p:sp>
        <p:nvSpPr>
          <p:cNvPr id="12292" name="Slide Number Placeholder 4">
            <a:extLst>
              <a:ext uri="{FF2B5EF4-FFF2-40B4-BE49-F238E27FC236}">
                <a16:creationId xmlns:a16="http://schemas.microsoft.com/office/drawing/2014/main" id="{0FF7A7C9-EB57-47F2-AE6C-F2ECE7F06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D8E685-EC4E-4943-A83E-E4092C8A0B67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BC9C3C4-5FC4-45F1-95FF-2489DE383DC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/>
              <a:t>Lesson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D8708-64A6-4395-837D-21B8FFFC1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I.  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Discipleship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/>
              <a:t>The Mandate of Christian Discipleship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800" dirty="0"/>
              <a:t>				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(Matthew 28:18-20</a:t>
            </a:r>
            <a:r>
              <a:rPr lang="en-US" sz="2800" b="1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/>
              <a:t>2. The Misconception of Evangelism  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(1 Corinthians 3:5-7</a:t>
            </a:r>
            <a:r>
              <a:rPr lang="en-US" sz="2800" b="1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/>
              <a:t>3. The Manufacturing of  Emulators 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(2 Timothy 3:5)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/>
              <a:t>4. The Modeling Aspect of Discipleship 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(1 Corinthians 11:1)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/>
              <a:t>5. The Making of Disciples: The Heart of Imitation   				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(Philippians 4:9) </a:t>
            </a:r>
          </a:p>
        </p:txBody>
      </p:sp>
      <p:sp>
        <p:nvSpPr>
          <p:cNvPr id="4100" name="Slide Number Placeholder 4">
            <a:extLst>
              <a:ext uri="{FF2B5EF4-FFF2-40B4-BE49-F238E27FC236}">
                <a16:creationId xmlns:a16="http://schemas.microsoft.com/office/drawing/2014/main" id="{000C0702-1005-436B-A1CF-0B483239E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CC1411-B0D1-468C-8C9A-66380B948811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2BE8D-1085-4B2B-A011-B30434B6349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Mandate of Christian Discipleship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28:18-20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3AB77188-9BD7-4047-ACB7-9CF5ED5BF2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FE7B2-3FBD-49A5-8681-0B735B6DD107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57040B9-1374-457C-9506-4116F6429601}"/>
              </a:ext>
            </a:extLst>
          </p:cNvPr>
          <p:cNvSpPr txBox="1">
            <a:spLocks/>
          </p:cNvSpPr>
          <p:nvPr/>
        </p:nvSpPr>
        <p:spPr bwMode="auto">
          <a:xfrm>
            <a:off x="533400" y="15240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aseline="30000" dirty="0">
                <a:latin typeface="+mn-lt"/>
                <a:cs typeface="+mn-cs"/>
              </a:rPr>
              <a:t>“18 </a:t>
            </a:r>
            <a:r>
              <a:rPr lang="en-US" sz="2800" dirty="0">
                <a:latin typeface="+mn-lt"/>
                <a:cs typeface="+mn-cs"/>
              </a:rPr>
              <a:t>And Jesus came and </a:t>
            </a:r>
            <a:r>
              <a:rPr lang="en-US" sz="2800" dirty="0" err="1">
                <a:latin typeface="+mn-lt"/>
                <a:cs typeface="+mn-cs"/>
              </a:rPr>
              <a:t>spake</a:t>
            </a:r>
            <a:r>
              <a:rPr lang="en-US" sz="2800" dirty="0">
                <a:latin typeface="+mn-lt"/>
                <a:cs typeface="+mn-cs"/>
              </a:rPr>
              <a:t> unto them, saying, All power is given unto me in heaven and in earth.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aseline="30000" dirty="0">
                <a:latin typeface="+mn-lt"/>
                <a:cs typeface="+mn-cs"/>
              </a:rPr>
              <a:t>19 </a:t>
            </a:r>
            <a:r>
              <a:rPr lang="en-US" sz="2800" u="sng" dirty="0">
                <a:latin typeface="+mn-lt"/>
                <a:cs typeface="+mn-cs"/>
              </a:rPr>
              <a:t>Go</a:t>
            </a:r>
            <a:r>
              <a:rPr lang="en-US" sz="2800" dirty="0">
                <a:latin typeface="+mn-lt"/>
                <a:cs typeface="+mn-cs"/>
              </a:rPr>
              <a:t> ye therefore</a:t>
            </a:r>
            <a:r>
              <a:rPr lang="en-US" sz="2800" u="sng" dirty="0">
                <a:latin typeface="+mn-lt"/>
                <a:cs typeface="+mn-cs"/>
              </a:rPr>
              <a:t>, and </a:t>
            </a:r>
            <a:r>
              <a:rPr lang="en-US" sz="2800" u="sng" dirty="0">
                <a:latin typeface="+mj-lt"/>
                <a:cs typeface="+mn-cs"/>
              </a:rPr>
              <a:t>teach</a:t>
            </a:r>
            <a:r>
              <a:rPr lang="en-US" sz="2800" u="sng" dirty="0">
                <a:latin typeface="+mn-lt"/>
                <a:cs typeface="+mn-cs"/>
              </a:rPr>
              <a:t> </a:t>
            </a:r>
            <a:r>
              <a:rPr lang="en-US" sz="2800" dirty="0">
                <a:latin typeface="+mn-lt"/>
                <a:cs typeface="+mn-cs"/>
              </a:rPr>
              <a:t>all nations, </a:t>
            </a:r>
            <a:r>
              <a:rPr lang="en-US" sz="2800" u="sng" dirty="0">
                <a:latin typeface="+mn-lt"/>
                <a:cs typeface="+mn-cs"/>
              </a:rPr>
              <a:t>baptizing</a:t>
            </a:r>
            <a:r>
              <a:rPr lang="en-US" sz="2800" dirty="0">
                <a:latin typeface="+mn-lt"/>
                <a:cs typeface="+mn-cs"/>
              </a:rPr>
              <a:t> them in the </a:t>
            </a:r>
            <a:r>
              <a:rPr lang="en-US" sz="2800" u="sng" dirty="0">
                <a:latin typeface="+mn-lt"/>
                <a:cs typeface="+mn-cs"/>
              </a:rPr>
              <a:t>name of the Father</a:t>
            </a:r>
            <a:r>
              <a:rPr lang="en-US" sz="2800" dirty="0">
                <a:latin typeface="+mn-lt"/>
                <a:cs typeface="+mn-cs"/>
              </a:rPr>
              <a:t>, and </a:t>
            </a:r>
            <a:r>
              <a:rPr lang="en-US" sz="2800" u="sng" dirty="0">
                <a:latin typeface="+mn-lt"/>
                <a:cs typeface="+mn-cs"/>
              </a:rPr>
              <a:t>of the Son</a:t>
            </a:r>
            <a:r>
              <a:rPr lang="en-US" sz="2800" dirty="0">
                <a:latin typeface="+mn-lt"/>
                <a:cs typeface="+mn-cs"/>
              </a:rPr>
              <a:t>, and of the Holy Ghost: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aseline="30000" dirty="0">
                <a:latin typeface="+mn-lt"/>
                <a:cs typeface="+mn-cs"/>
              </a:rPr>
              <a:t>20 </a:t>
            </a:r>
            <a:r>
              <a:rPr lang="en-US" sz="2800" u="sng" dirty="0">
                <a:latin typeface="+mn-lt"/>
                <a:cs typeface="+mn-cs"/>
              </a:rPr>
              <a:t>Teaching them to observe all things whatsoever I have commanded you</a:t>
            </a:r>
            <a:r>
              <a:rPr lang="en-US" sz="2800" dirty="0">
                <a:latin typeface="+mn-lt"/>
                <a:cs typeface="+mn-cs"/>
              </a:rPr>
              <a:t>: and, lo, I am with you always, even unto the end of the world. Amen</a:t>
            </a:r>
            <a:endParaRPr lang="en-US" sz="2800" i="1" dirty="0">
              <a:latin typeface="+mn-lt"/>
              <a:cs typeface="+mn-cs"/>
            </a:endParaRP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i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BB04AD-6809-426A-9CBD-4F3B51FF12BA}"/>
              </a:ext>
            </a:extLst>
          </p:cNvPr>
          <p:cNvSpPr txBox="1">
            <a:spLocks/>
          </p:cNvSpPr>
          <p:nvPr/>
        </p:nvSpPr>
        <p:spPr bwMode="auto">
          <a:xfrm>
            <a:off x="533400" y="3962400"/>
            <a:ext cx="822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3200" i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BE35-161F-460B-9119-6967C696A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0525"/>
            <a:ext cx="7772400" cy="136207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3200" dirty="0"/>
              <a:t>The Misconception of evangelism  </a:t>
            </a:r>
            <a:br>
              <a:rPr lang="en-US" sz="3200" dirty="0"/>
            </a:br>
            <a:r>
              <a:rPr lang="en-US" sz="3200" dirty="0"/>
              <a:t>1 Corinthians 3:5-7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DBE55-AADB-4F58-8343-356504424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905000"/>
            <a:ext cx="7772400" cy="37338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2800" baseline="30000" dirty="0">
                <a:solidFill>
                  <a:schemeClr val="tx1"/>
                </a:solidFill>
              </a:rPr>
              <a:t>5 </a:t>
            </a:r>
            <a:r>
              <a:rPr lang="en-US" sz="2800" dirty="0">
                <a:solidFill>
                  <a:schemeClr val="tx1"/>
                </a:solidFill>
              </a:rPr>
              <a:t>Who then is Paul, and who is </a:t>
            </a:r>
            <a:r>
              <a:rPr lang="en-US" sz="2800" dirty="0" err="1">
                <a:solidFill>
                  <a:schemeClr val="tx1"/>
                </a:solidFill>
              </a:rPr>
              <a:t>Apollos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i="1" u="sng" dirty="0">
                <a:solidFill>
                  <a:schemeClr val="tx1"/>
                </a:solidFill>
              </a:rPr>
              <a:t>but ministers by whom ye believed</a:t>
            </a:r>
            <a:r>
              <a:rPr lang="en-US" sz="2800" dirty="0">
                <a:solidFill>
                  <a:schemeClr val="tx1"/>
                </a:solidFill>
              </a:rPr>
              <a:t>, even as the Lord gave to every man? </a:t>
            </a:r>
            <a:r>
              <a:rPr lang="en-US" sz="2800" baseline="30000" dirty="0">
                <a:solidFill>
                  <a:schemeClr val="tx1"/>
                </a:solidFill>
              </a:rPr>
              <a:t>6 </a:t>
            </a:r>
            <a:r>
              <a:rPr lang="en-US" sz="2800" dirty="0">
                <a:solidFill>
                  <a:schemeClr val="tx1"/>
                </a:solidFill>
              </a:rPr>
              <a:t>I have planted, </a:t>
            </a:r>
            <a:r>
              <a:rPr lang="en-US" sz="2800" dirty="0" err="1">
                <a:solidFill>
                  <a:schemeClr val="tx1"/>
                </a:solidFill>
              </a:rPr>
              <a:t>Apollos</a:t>
            </a:r>
            <a:r>
              <a:rPr lang="en-US" sz="2800" dirty="0">
                <a:solidFill>
                  <a:schemeClr val="tx1"/>
                </a:solidFill>
              </a:rPr>
              <a:t> watered; but God gave the increase. </a:t>
            </a:r>
            <a:r>
              <a:rPr lang="en-US" sz="2800" u="sng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7 </a:t>
            </a:r>
            <a:r>
              <a:rPr lang="en-US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then neither is he that </a:t>
            </a:r>
            <a:r>
              <a:rPr lang="en-US" sz="28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planteth</a:t>
            </a:r>
            <a:r>
              <a:rPr lang="en-US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any thing, neither he that </a:t>
            </a:r>
            <a:r>
              <a:rPr lang="en-US" sz="28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watereth</a:t>
            </a:r>
            <a:r>
              <a:rPr lang="en-US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but God that </a:t>
            </a:r>
            <a:r>
              <a:rPr lang="en-US" sz="28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giveth</a:t>
            </a:r>
            <a:r>
              <a:rPr lang="en-US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increase.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476D8964-2A0B-4FE6-A789-B421EAA284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E85FE-F4FF-4D7A-973E-A6BB34ABF8F8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1B35E-3617-4435-872D-47343572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0525"/>
            <a:ext cx="7772400" cy="166687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Manufacturing of Disciples: 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Art of emulation”  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3:5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F9D6E-1AD8-4C90-BB08-463BE3ED7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09800"/>
            <a:ext cx="7772400" cy="1752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2800" baseline="30000" dirty="0">
                <a:solidFill>
                  <a:schemeClr val="tx1"/>
                </a:solidFill>
              </a:rPr>
              <a:t> 5 </a:t>
            </a:r>
            <a:r>
              <a:rPr lang="en-US" sz="2800" dirty="0">
                <a:solidFill>
                  <a:schemeClr val="tx1"/>
                </a:solidFill>
              </a:rPr>
              <a:t>Having a form of godliness, but denying the power thereof: from such turn away.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480F57A0-14DF-4CF0-9EB1-CCBC0EAA6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7B42B2-9BEE-4B21-8A24-D1A04388A387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D73E8-48C6-4D8B-B9F5-4752A5434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0525"/>
            <a:ext cx="7772400" cy="136207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2800" u="sng" dirty="0"/>
              <a:t>The Modeling Aspect of discipleship  </a:t>
            </a:r>
            <a:br>
              <a:rPr lang="en-US" sz="2800" u="sng" dirty="0"/>
            </a:br>
            <a:r>
              <a:rPr lang="en-US" sz="2800" u="sng" dirty="0"/>
              <a:t>1 Corinthians 11:1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46ED8-7867-4FDA-B335-63B256147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447800"/>
            <a:ext cx="7772400" cy="32004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2800" dirty="0"/>
              <a:t> </a:t>
            </a:r>
            <a:r>
              <a:rPr lang="en-US" sz="2800" dirty="0">
                <a:solidFill>
                  <a:schemeClr val="tx1"/>
                </a:solidFill>
              </a:rPr>
              <a:t>”Be ye followers of me, even as I also am of Christ.”</a:t>
            </a: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5E4EFE93-8E72-46D9-9D73-F6CA5161C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BE1FCAA-8A12-432E-9553-7EA0D84C7F3F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2C04F-68A9-4DD0-8A2E-A52D116C4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0525"/>
            <a:ext cx="7772400" cy="136207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2800" u="sng" dirty="0"/>
              <a:t>The Making of disciples:</a:t>
            </a:r>
            <a:br>
              <a:rPr lang="en-US" sz="2800" u="sng" dirty="0"/>
            </a:br>
            <a:r>
              <a:rPr lang="en-US" sz="2800" u="sng" dirty="0"/>
              <a:t> The </a:t>
            </a:r>
            <a:r>
              <a:rPr lang="en-US" sz="2800" u="sng" dirty="0" err="1"/>
              <a:t>heArt</a:t>
            </a:r>
            <a:r>
              <a:rPr lang="en-US" sz="2800" u="sng" dirty="0"/>
              <a:t> of imitation  </a:t>
            </a:r>
            <a:br>
              <a:rPr lang="en-US" sz="2800" u="sng" dirty="0"/>
            </a:br>
            <a:r>
              <a:rPr lang="en-US" sz="2800" u="sng" dirty="0"/>
              <a:t>Philippians 4:9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AD979-DE66-4EC8-819B-9ED0941BF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447800"/>
            <a:ext cx="7772400" cy="32004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Those things, which ye have </a:t>
            </a:r>
            <a:r>
              <a:rPr lang="en-US" sz="2800" u="sng" dirty="0">
                <a:solidFill>
                  <a:schemeClr val="tx1"/>
                </a:solidFill>
              </a:rPr>
              <a:t>both learned</a:t>
            </a:r>
            <a:r>
              <a:rPr lang="en-US" sz="2800" dirty="0">
                <a:solidFill>
                  <a:schemeClr val="tx1"/>
                </a:solidFill>
              </a:rPr>
              <a:t>, and </a:t>
            </a:r>
            <a:r>
              <a:rPr lang="en-US" sz="2800" u="sng" dirty="0">
                <a:solidFill>
                  <a:schemeClr val="tx1"/>
                </a:solidFill>
              </a:rPr>
              <a:t>received</a:t>
            </a:r>
            <a:r>
              <a:rPr lang="en-US" sz="2800" dirty="0">
                <a:solidFill>
                  <a:schemeClr val="tx1"/>
                </a:solidFill>
              </a:rPr>
              <a:t>, and </a:t>
            </a:r>
            <a:r>
              <a:rPr lang="en-US" sz="2800" u="sng" dirty="0">
                <a:solidFill>
                  <a:schemeClr val="tx1"/>
                </a:solidFill>
              </a:rPr>
              <a:t>heard</a:t>
            </a:r>
            <a:r>
              <a:rPr lang="en-US" sz="2800" dirty="0">
                <a:solidFill>
                  <a:schemeClr val="tx1"/>
                </a:solidFill>
              </a:rPr>
              <a:t>, and </a:t>
            </a:r>
            <a:r>
              <a:rPr lang="en-US" sz="2800" u="sng" dirty="0">
                <a:solidFill>
                  <a:schemeClr val="tx1"/>
                </a:solidFill>
              </a:rPr>
              <a:t>seen in me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sz="2800" dirty="0">
                <a:solidFill>
                  <a:schemeClr val="tx1"/>
                </a:solidFill>
              </a:rPr>
              <a:t>: and the God of peace shall be with you.  </a:t>
            </a:r>
            <a:endParaRPr lang="en-US" sz="28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C776A173-79AD-498B-AA3E-7734772668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58CE2-F208-46DC-A087-A2900CD346C7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A33B-9289-41F9-AFC4-403C29F5E38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 of Consideration and Reflections on Evangelism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D790ED05-48FA-440B-A1F8-273865211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Evangelism is not our main mission and call! </a:t>
            </a:r>
          </a:p>
          <a:p>
            <a:pPr eaLnBrk="1" hangingPunct="1"/>
            <a:r>
              <a:rPr lang="en-US" altLang="en-US" sz="2400"/>
              <a:t>We are to evangelize (that is to be messengers of good and messengers proclaiming good news). </a:t>
            </a:r>
          </a:p>
          <a:p>
            <a:pPr eaLnBrk="1" hangingPunct="1"/>
            <a:r>
              <a:rPr lang="en-US" altLang="en-US" sz="2400"/>
              <a:t> God does not ask us to seek converts. </a:t>
            </a:r>
          </a:p>
          <a:p>
            <a:pPr eaLnBrk="1" hangingPunct="1"/>
            <a:r>
              <a:rPr lang="en-US" altLang="en-US" sz="2400"/>
              <a:t>It is the role of the Holy Spirit to bring people into an intimate relationship with God. </a:t>
            </a:r>
          </a:p>
          <a:p>
            <a:pPr eaLnBrk="1" hangingPunct="1"/>
            <a:r>
              <a:rPr lang="en-US" altLang="en-US" sz="2400"/>
              <a:t>Seeking Converts is an act of divine intervention and grace. God is the means! </a:t>
            </a:r>
          </a:p>
          <a:p>
            <a:pPr eaLnBrk="1" hangingPunct="1"/>
            <a:r>
              <a:rPr lang="en-US" altLang="en-US" sz="2400"/>
              <a:t>We are to care and share with others His love and character, but we cannot lead people anywhere. God is the One who leads! </a:t>
            </a:r>
          </a:p>
          <a:p>
            <a:pPr eaLnBrk="1" hangingPunct="1"/>
            <a:endParaRPr lang="en-US" altLang="en-US" sz="2400"/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BA0221E-5A5D-44C5-828E-DD0AFE15B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561617-52AF-4B67-A606-1657B86B4F99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4AA97-FE41-4C72-AA58-1A428698531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 of Consideration and Reflections on Discipleship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75052-87D3-4E71-A025-9AB3657A3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 does not ask us to seek converts, but he does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command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 to Disciple!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is modeling and teaching Christians the precepts of the Bible-mainly P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rayer,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octrine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 living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W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orship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uses us as the tools.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care, and share with others His love and character.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obey and reach! It is through our obedience that we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“Model”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through our caring and sharing the we “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C0E41C33-9040-420D-9DA5-7304EC69F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0CDD1F-4460-4385-A6A9-D44CC48CA9C2}" type="slidenum">
              <a:rPr lang="en-US" altLang="en-US" sz="12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721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“Christian</vt:lpstr>
      <vt:lpstr>Lesson Overview</vt:lpstr>
      <vt:lpstr>The Mandate of Christian Discipleship Matthew 28:18-20</vt:lpstr>
      <vt:lpstr>The Misconception of evangelism   1 Corinthians 3:5-7 </vt:lpstr>
      <vt:lpstr>The Manufacturing of Disciples:  “The Art of emulation”   2 Timothy 3:5 </vt:lpstr>
      <vt:lpstr>The Modeling Aspect of discipleship   1 Corinthians 11:1 </vt:lpstr>
      <vt:lpstr>The Making of disciples:  The heArt of imitation   Philippians 4:9</vt:lpstr>
      <vt:lpstr>Statements of Consideration and Reflections on Evangelism</vt:lpstr>
      <vt:lpstr>Statements of Consideration and Reflections on Discipleship</vt:lpstr>
      <vt:lpstr>Jesus &amp; Christian Discipleship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“Christian Discipleship”</dc:title>
  <dc:creator>leroyhinesanthony</dc:creator>
  <cp:lastModifiedBy>Leroy Anthony</cp:lastModifiedBy>
  <cp:revision>9</cp:revision>
  <dcterms:created xsi:type="dcterms:W3CDTF">2013-06-26T16:09:41Z</dcterms:created>
  <dcterms:modified xsi:type="dcterms:W3CDTF">2021-11-03T10:06:07Z</dcterms:modified>
</cp:coreProperties>
</file>