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3EA53-FF81-4FDE-B107-A2DE709BA16A}" type="datetimeFigureOut">
              <a:rPr lang="en-US" smtClean="0"/>
              <a:t>8/10/21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1619F-EA7F-410A-9DB2-15D57756D2A9}" type="slidenum">
              <a:rPr lang="en-US" smtClean="0"/>
              <a:t>‹#›</a:t>
            </a:fld>
            <a:endParaRPr lang="en-US"/>
          </a:p>
        </p:txBody>
      </p:sp>
    </p:spTree>
    <p:extLst>
      <p:ext uri="{BB962C8B-B14F-4D97-AF65-F5344CB8AC3E}">
        <p14:creationId xmlns:p14="http://schemas.microsoft.com/office/powerpoint/2010/main" val="203116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passage Paul appeals to the Church at Rome to engage in what he refers to as “reasonable service”.</a:t>
            </a:r>
          </a:p>
          <a:p>
            <a:r>
              <a:rPr lang="en-US"/>
              <a:t>Reasonable Service is translated as “logical” or “rational” service.</a:t>
            </a:r>
          </a:p>
          <a:p>
            <a:r>
              <a:rPr lang="en-US"/>
              <a:t>Which implies that the service rendered is to be based on something.</a:t>
            </a:r>
          </a:p>
          <a:p>
            <a:r>
              <a:rPr lang="en-US"/>
              <a:t>The something is “The Mercies of God”! (</a:t>
            </a:r>
            <a:r>
              <a:rPr lang="en-US" err="1"/>
              <a:t>oyk-tir-mos</a:t>
            </a:r>
            <a:r>
              <a:rPr lang="en-US"/>
              <a:t>)</a:t>
            </a:r>
          </a:p>
          <a:p>
            <a:pPr marL="171450" indent="-171450">
              <a:buFont typeface="Wingdings" panose="05000000000000000000" pitchFamily="2" charset="2"/>
              <a:buChar char="Ø"/>
            </a:pPr>
            <a:r>
              <a:rPr lang="en-US"/>
              <a:t>Compassionate concern for sufferings, or misfortune, of God.</a:t>
            </a:r>
          </a:p>
          <a:p>
            <a:pPr marL="171450" indent="-171450">
              <a:buFont typeface="Wingdings" panose="05000000000000000000" pitchFamily="2" charset="2"/>
              <a:buChar char="Ø"/>
            </a:pPr>
            <a:r>
              <a:rPr lang="en-US"/>
              <a:t>It also refers to the forgiveness shown toward someone whom it is within ones power to punish.</a:t>
            </a:r>
          </a:p>
          <a:p>
            <a:pPr marL="171450" indent="-171450">
              <a:buFont typeface="Wingdings" panose="05000000000000000000" pitchFamily="2" charset="2"/>
              <a:buChar char="Ø"/>
            </a:pPr>
            <a:r>
              <a:rPr lang="en-US"/>
              <a:t>THE INVITATION OF PAUL TO THE ROMANS IS TO COMMITT TO SERVING GOD ON THE BASIS OF MERCY!</a:t>
            </a:r>
          </a:p>
          <a:p>
            <a:pPr marL="171450" indent="-171450">
              <a:buFont typeface="Wingdings" panose="05000000000000000000" pitchFamily="2" charset="2"/>
              <a:buChar char="Ø"/>
            </a:pPr>
            <a:r>
              <a:rPr lang="en-US"/>
              <a:t>THIS WAS NOT AN UNRREASONABLE REQUEST THEN, NOR IS T TODAY. </a:t>
            </a:r>
          </a:p>
          <a:p>
            <a:pPr marL="171450" indent="-171450">
              <a:buFont typeface="Wingdings" panose="05000000000000000000" pitchFamily="2" charset="2"/>
              <a:buChar char="Ø"/>
            </a:pPr>
            <a:r>
              <a:rPr lang="en-US"/>
              <a:t>HOWEVER, IT IS NOT A READILY ENBRACED CONCEPT THEN ON NOW!</a:t>
            </a:r>
          </a:p>
        </p:txBody>
      </p:sp>
      <p:sp>
        <p:nvSpPr>
          <p:cNvPr id="4" name="Slide Number Placeholder 3"/>
          <p:cNvSpPr>
            <a:spLocks noGrp="1"/>
          </p:cNvSpPr>
          <p:nvPr>
            <p:ph type="sldNum" sz="quarter" idx="5"/>
          </p:nvPr>
        </p:nvSpPr>
        <p:spPr/>
        <p:txBody>
          <a:bodyPr/>
          <a:lstStyle/>
          <a:p>
            <a:fld id="{2961619F-EA7F-410A-9DB2-15D57756D2A9}" type="slidenum">
              <a:rPr lang="en-US" smtClean="0"/>
              <a:t>4</a:t>
            </a:fld>
            <a:endParaRPr lang="en-US"/>
          </a:p>
        </p:txBody>
      </p:sp>
    </p:spTree>
    <p:extLst>
      <p:ext uri="{BB962C8B-B14F-4D97-AF65-F5344CB8AC3E}">
        <p14:creationId xmlns:p14="http://schemas.microsoft.com/office/powerpoint/2010/main" val="172678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difference between our generation and the Old Generations is the absence of a “Sold-Out” commitment.</a:t>
            </a:r>
          </a:p>
          <a:p>
            <a:endParaRPr lang="en-US"/>
          </a:p>
        </p:txBody>
      </p:sp>
      <p:sp>
        <p:nvSpPr>
          <p:cNvPr id="4" name="Slide Number Placeholder 3"/>
          <p:cNvSpPr>
            <a:spLocks noGrp="1"/>
          </p:cNvSpPr>
          <p:nvPr>
            <p:ph type="sldNum" sz="quarter" idx="5"/>
          </p:nvPr>
        </p:nvSpPr>
        <p:spPr/>
        <p:txBody>
          <a:bodyPr/>
          <a:lstStyle/>
          <a:p>
            <a:fld id="{2961619F-EA7F-410A-9DB2-15D57756D2A9}" type="slidenum">
              <a:rPr lang="en-US" smtClean="0"/>
              <a:t>8</a:t>
            </a:fld>
            <a:endParaRPr lang="en-US"/>
          </a:p>
        </p:txBody>
      </p:sp>
    </p:spTree>
    <p:extLst>
      <p:ext uri="{BB962C8B-B14F-4D97-AF65-F5344CB8AC3E}">
        <p14:creationId xmlns:p14="http://schemas.microsoft.com/office/powerpoint/2010/main" val="376730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8/10/21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8/10/21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8/10/21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23B7-8BFB-41BA-8BA5-81016C95188A}"/>
              </a:ext>
            </a:extLst>
          </p:cNvPr>
          <p:cNvSpPr>
            <a:spLocks noGrp="1"/>
          </p:cNvSpPr>
          <p:nvPr>
            <p:ph type="ctrTitle"/>
          </p:nvPr>
        </p:nvSpPr>
        <p:spPr/>
        <p:txBody>
          <a:bodyPr/>
          <a:lstStyle/>
          <a:p>
            <a:r>
              <a:rPr lang="en-US"/>
              <a:t>Comprehending The Mercies of God</a:t>
            </a:r>
          </a:p>
        </p:txBody>
      </p:sp>
      <p:sp>
        <p:nvSpPr>
          <p:cNvPr id="3" name="Subtitle 2">
            <a:extLst>
              <a:ext uri="{FF2B5EF4-FFF2-40B4-BE49-F238E27FC236}">
                <a16:creationId xmlns:a16="http://schemas.microsoft.com/office/drawing/2014/main" id="{F1C398D5-04D8-42AE-9770-BF839FCB9625}"/>
              </a:ext>
            </a:extLst>
          </p:cNvPr>
          <p:cNvSpPr>
            <a:spLocks noGrp="1"/>
          </p:cNvSpPr>
          <p:nvPr>
            <p:ph type="subTitle" idx="1"/>
          </p:nvPr>
        </p:nvSpPr>
        <p:spPr/>
        <p:txBody>
          <a:bodyPr>
            <a:normAutofit lnSpcReduction="10000"/>
          </a:bodyPr>
          <a:lstStyle/>
          <a:p>
            <a:r>
              <a:rPr lang="en-US"/>
              <a:t>Pastor Leroy H. Anthony</a:t>
            </a:r>
          </a:p>
          <a:p>
            <a:r>
              <a:rPr lang="en-US"/>
              <a:t>Mount Carmel Missionary Baptist Church</a:t>
            </a:r>
          </a:p>
          <a:p>
            <a:r>
              <a:rPr lang="en-US"/>
              <a:t>August 11, 2021</a:t>
            </a:r>
          </a:p>
        </p:txBody>
      </p:sp>
      <p:sp>
        <p:nvSpPr>
          <p:cNvPr id="4" name="TextBox 3">
            <a:extLst>
              <a:ext uri="{FF2B5EF4-FFF2-40B4-BE49-F238E27FC236}">
                <a16:creationId xmlns:a16="http://schemas.microsoft.com/office/drawing/2014/main" id="{BCB588D8-A22D-4374-A9BD-AFDDFE65449E}"/>
              </a:ext>
            </a:extLst>
          </p:cNvPr>
          <p:cNvSpPr txBox="1"/>
          <p:nvPr/>
        </p:nvSpPr>
        <p:spPr>
          <a:xfrm rot="20034896">
            <a:off x="883988" y="864575"/>
            <a:ext cx="2450969" cy="369332"/>
          </a:xfrm>
          <a:prstGeom prst="rect">
            <a:avLst/>
          </a:prstGeom>
          <a:noFill/>
        </p:spPr>
        <p:txBody>
          <a:bodyPr wrap="square" rtlCol="0">
            <a:spAutoFit/>
          </a:bodyPr>
          <a:lstStyle/>
          <a:p>
            <a:pPr algn="ctr"/>
            <a:r>
              <a:rPr lang="en-US"/>
              <a:t>Bible Study Series</a:t>
            </a:r>
          </a:p>
        </p:txBody>
      </p:sp>
    </p:spTree>
    <p:extLst>
      <p:ext uri="{BB962C8B-B14F-4D97-AF65-F5344CB8AC3E}">
        <p14:creationId xmlns:p14="http://schemas.microsoft.com/office/powerpoint/2010/main" val="124946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C7AE-6D25-4E7C-BC53-1D6058CA65D8}"/>
              </a:ext>
            </a:extLst>
          </p:cNvPr>
          <p:cNvSpPr>
            <a:spLocks noGrp="1"/>
          </p:cNvSpPr>
          <p:nvPr>
            <p:ph type="title"/>
          </p:nvPr>
        </p:nvSpPr>
        <p:spPr>
          <a:xfrm>
            <a:off x="1295401" y="694456"/>
            <a:ext cx="9601196" cy="1303867"/>
          </a:xfrm>
        </p:spPr>
        <p:txBody>
          <a:bodyPr>
            <a:normAutofit fontScale="90000"/>
          </a:bodyPr>
          <a:lstStyle/>
          <a:p>
            <a:r>
              <a:rPr lang="en-US"/>
              <a:t>Where there is an </a:t>
            </a:r>
            <a:br>
              <a:rPr lang="en-US"/>
            </a:br>
            <a:r>
              <a:rPr lang="en-US" b="1"/>
              <a:t>Appreciation for the Mercies of God:</a:t>
            </a:r>
          </a:p>
        </p:txBody>
      </p:sp>
      <p:sp>
        <p:nvSpPr>
          <p:cNvPr id="3" name="Content Placeholder 2">
            <a:extLst>
              <a:ext uri="{FF2B5EF4-FFF2-40B4-BE49-F238E27FC236}">
                <a16:creationId xmlns:a16="http://schemas.microsoft.com/office/drawing/2014/main" id="{08C4D706-0FB9-4684-B44B-831BAFC255F9}"/>
              </a:ext>
            </a:extLst>
          </p:cNvPr>
          <p:cNvSpPr>
            <a:spLocks noGrp="1"/>
          </p:cNvSpPr>
          <p:nvPr>
            <p:ph idx="1"/>
          </p:nvPr>
        </p:nvSpPr>
        <p:spPr>
          <a:xfrm>
            <a:off x="1295401" y="2568538"/>
            <a:ext cx="9601196" cy="3307329"/>
          </a:xfrm>
        </p:spPr>
        <p:txBody>
          <a:bodyPr>
            <a:normAutofit lnSpcReduction="10000"/>
          </a:bodyPr>
          <a:lstStyle/>
          <a:p>
            <a:pPr marL="457200" indent="-457200">
              <a:buFont typeface="+mj-lt"/>
              <a:buAutoNum type="arabicPeriod"/>
            </a:pPr>
            <a:r>
              <a:rPr lang="en-US"/>
              <a:t>It will affect my </a:t>
            </a:r>
            <a:r>
              <a:rPr lang="en-US" b="1"/>
              <a:t>Attitudes</a:t>
            </a:r>
            <a:r>
              <a:rPr lang="en-US"/>
              <a:t> and </a:t>
            </a:r>
            <a:r>
              <a:rPr lang="en-US" b="1"/>
              <a:t>Actions</a:t>
            </a:r>
            <a:r>
              <a:rPr lang="en-US"/>
              <a:t> concerning your </a:t>
            </a:r>
            <a:r>
              <a:rPr lang="en-US" u="sng"/>
              <a:t>witness,</a:t>
            </a:r>
            <a:r>
              <a:rPr lang="en-US"/>
              <a:t> your </a:t>
            </a:r>
            <a:r>
              <a:rPr lang="en-US" u="sng"/>
              <a:t>work</a:t>
            </a:r>
            <a:r>
              <a:rPr lang="en-US"/>
              <a:t>, and your </a:t>
            </a:r>
            <a:r>
              <a:rPr lang="en-US" u="sng"/>
              <a:t>worship</a:t>
            </a:r>
            <a:r>
              <a:rPr lang="en-US"/>
              <a:t>!</a:t>
            </a:r>
          </a:p>
          <a:p>
            <a:pPr marL="457200" indent="-457200">
              <a:buFont typeface="+mj-lt"/>
              <a:buAutoNum type="arabicPeriod"/>
            </a:pPr>
            <a:r>
              <a:rPr lang="en-US" b="1"/>
              <a:t>Arrogance </a:t>
            </a:r>
            <a:r>
              <a:rPr lang="en-US"/>
              <a:t>in the Body of Christ (Church) will be eliminated through the disintegration of </a:t>
            </a:r>
            <a:r>
              <a:rPr lang="en-US" u="sng"/>
              <a:t>insensitivity.</a:t>
            </a:r>
          </a:p>
          <a:p>
            <a:pPr marL="457200" indent="-457200">
              <a:buFont typeface="+mj-lt"/>
              <a:buAutoNum type="arabicPeriod"/>
            </a:pPr>
            <a:r>
              <a:rPr lang="en-US" b="1"/>
              <a:t>Apathy </a:t>
            </a:r>
            <a:r>
              <a:rPr lang="en-US"/>
              <a:t>in the Body of Christ (Church) will be eliminated through the disintegration of </a:t>
            </a:r>
            <a:r>
              <a:rPr lang="en-US" u="sng"/>
              <a:t>hobby-Christianity</a:t>
            </a:r>
            <a:r>
              <a:rPr lang="en-US"/>
              <a:t>.</a:t>
            </a:r>
          </a:p>
          <a:p>
            <a:pPr marL="457200" indent="-457200">
              <a:buFont typeface="+mj-lt"/>
              <a:buAutoNum type="arabicPeriod"/>
            </a:pPr>
            <a:r>
              <a:rPr lang="en-US" b="1"/>
              <a:t>Absenteeism</a:t>
            </a:r>
            <a:r>
              <a:rPr lang="en-US"/>
              <a:t> in the Body of Christ will be eliminated through the disintegration of </a:t>
            </a:r>
            <a:r>
              <a:rPr lang="en-US" u="sng"/>
              <a:t>optional thinking</a:t>
            </a:r>
            <a:r>
              <a:rPr lang="en-US"/>
              <a:t>.</a:t>
            </a:r>
          </a:p>
        </p:txBody>
      </p:sp>
    </p:spTree>
    <p:extLst>
      <p:ext uri="{BB962C8B-B14F-4D97-AF65-F5344CB8AC3E}">
        <p14:creationId xmlns:p14="http://schemas.microsoft.com/office/powerpoint/2010/main" val="345450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99BA-A8B9-4805-9ED0-954A901EB987}"/>
              </a:ext>
            </a:extLst>
          </p:cNvPr>
          <p:cNvSpPr>
            <a:spLocks noGrp="1"/>
          </p:cNvSpPr>
          <p:nvPr>
            <p:ph type="title"/>
          </p:nvPr>
        </p:nvSpPr>
        <p:spPr/>
        <p:txBody>
          <a:bodyPr/>
          <a:lstStyle/>
          <a:p>
            <a:r>
              <a:rPr lang="en-US"/>
              <a:t>Lesson 1</a:t>
            </a:r>
          </a:p>
        </p:txBody>
      </p:sp>
      <p:sp>
        <p:nvSpPr>
          <p:cNvPr id="3" name="Content Placeholder 2">
            <a:extLst>
              <a:ext uri="{FF2B5EF4-FFF2-40B4-BE49-F238E27FC236}">
                <a16:creationId xmlns:a16="http://schemas.microsoft.com/office/drawing/2014/main" id="{609B0569-D4FE-41AD-B015-DD5345747180}"/>
              </a:ext>
            </a:extLst>
          </p:cNvPr>
          <p:cNvSpPr>
            <a:spLocks noGrp="1"/>
          </p:cNvSpPr>
          <p:nvPr>
            <p:ph idx="1"/>
          </p:nvPr>
        </p:nvSpPr>
        <p:spPr/>
        <p:txBody>
          <a:bodyPr>
            <a:normAutofit/>
          </a:bodyPr>
          <a:lstStyle/>
          <a:p>
            <a:pPr marL="0" indent="0" algn="ctr">
              <a:buNone/>
            </a:pPr>
            <a:r>
              <a:rPr lang="en-US" sz="6600" u="sng"/>
              <a:t>MERCY:</a:t>
            </a:r>
            <a:r>
              <a:rPr lang="en-US" sz="6600"/>
              <a:t> THE KEY TO OUR COMMITMENT TO KINGDOM</a:t>
            </a:r>
          </a:p>
        </p:txBody>
      </p:sp>
    </p:spTree>
    <p:extLst>
      <p:ext uri="{BB962C8B-B14F-4D97-AF65-F5344CB8AC3E}">
        <p14:creationId xmlns:p14="http://schemas.microsoft.com/office/powerpoint/2010/main" val="388548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AC08-2873-4451-883D-06C07DF6BC32}"/>
              </a:ext>
            </a:extLst>
          </p:cNvPr>
          <p:cNvSpPr>
            <a:spLocks noGrp="1"/>
          </p:cNvSpPr>
          <p:nvPr>
            <p:ph type="title"/>
          </p:nvPr>
        </p:nvSpPr>
        <p:spPr/>
        <p:txBody>
          <a:bodyPr/>
          <a:lstStyle/>
          <a:p>
            <a:r>
              <a:rPr lang="en-US"/>
              <a:t>LESSON OBJECTIVE</a:t>
            </a:r>
          </a:p>
        </p:txBody>
      </p:sp>
      <p:sp>
        <p:nvSpPr>
          <p:cNvPr id="3" name="Content Placeholder 2">
            <a:extLst>
              <a:ext uri="{FF2B5EF4-FFF2-40B4-BE49-F238E27FC236}">
                <a16:creationId xmlns:a16="http://schemas.microsoft.com/office/drawing/2014/main" id="{40292BB7-9A8D-4311-8DBB-45B4ECC96BCB}"/>
              </a:ext>
            </a:extLst>
          </p:cNvPr>
          <p:cNvSpPr>
            <a:spLocks noGrp="1"/>
          </p:cNvSpPr>
          <p:nvPr>
            <p:ph idx="1"/>
          </p:nvPr>
        </p:nvSpPr>
        <p:spPr/>
        <p:txBody>
          <a:bodyPr>
            <a:noAutofit/>
          </a:bodyPr>
          <a:lstStyle/>
          <a:p>
            <a:r>
              <a:rPr lang="en-US" sz="3600"/>
              <a:t>To gain insight on how an understanding of the mercies of God effects the quality of our commitment to the Kingdom of God.</a:t>
            </a:r>
          </a:p>
          <a:p>
            <a:r>
              <a:rPr lang="en-US" sz="3600"/>
              <a:t>To promote a “sold out” commitment to the Kingdom of God, beyond our selective human convenience. </a:t>
            </a:r>
          </a:p>
        </p:txBody>
      </p:sp>
    </p:spTree>
    <p:extLst>
      <p:ext uri="{BB962C8B-B14F-4D97-AF65-F5344CB8AC3E}">
        <p14:creationId xmlns:p14="http://schemas.microsoft.com/office/powerpoint/2010/main" val="321596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310E8-25F0-4336-A8DE-86EBED6326C4}"/>
              </a:ext>
            </a:extLst>
          </p:cNvPr>
          <p:cNvSpPr>
            <a:spLocks noGrp="1"/>
          </p:cNvSpPr>
          <p:nvPr>
            <p:ph type="title"/>
          </p:nvPr>
        </p:nvSpPr>
        <p:spPr/>
        <p:txBody>
          <a:bodyPr>
            <a:normAutofit fontScale="90000"/>
          </a:bodyPr>
          <a:lstStyle/>
          <a:p>
            <a:r>
              <a:rPr lang="en-US"/>
              <a:t>Series Foundational Scripture-</a:t>
            </a:r>
            <a:r>
              <a:rPr lang="en-US" b="1"/>
              <a:t>Romans 12:1</a:t>
            </a:r>
          </a:p>
        </p:txBody>
      </p:sp>
      <p:sp>
        <p:nvSpPr>
          <p:cNvPr id="3" name="Content Placeholder 2">
            <a:extLst>
              <a:ext uri="{FF2B5EF4-FFF2-40B4-BE49-F238E27FC236}">
                <a16:creationId xmlns:a16="http://schemas.microsoft.com/office/drawing/2014/main" id="{2F717429-A820-4BCA-918A-D91AA88EEC10}"/>
              </a:ext>
            </a:extLst>
          </p:cNvPr>
          <p:cNvSpPr>
            <a:spLocks noGrp="1"/>
          </p:cNvSpPr>
          <p:nvPr>
            <p:ph idx="1"/>
          </p:nvPr>
        </p:nvSpPr>
        <p:spPr/>
        <p:txBody>
          <a:bodyPr>
            <a:noAutofit/>
          </a:bodyPr>
          <a:lstStyle/>
          <a:p>
            <a:pPr algn="ctr"/>
            <a:r>
              <a:rPr lang="en-US" sz="4400" b="0" i="0">
                <a:solidFill>
                  <a:srgbClr val="000000"/>
                </a:solidFill>
                <a:effectLst/>
              </a:rPr>
              <a:t>I beseech you therefore, brethren, by the </a:t>
            </a:r>
            <a:r>
              <a:rPr lang="en-US" sz="4400" b="0" i="0" u="sng">
                <a:solidFill>
                  <a:srgbClr val="000000"/>
                </a:solidFill>
                <a:effectLst/>
              </a:rPr>
              <a:t>mercies of God</a:t>
            </a:r>
            <a:r>
              <a:rPr lang="en-US" sz="4400" b="0" i="0">
                <a:solidFill>
                  <a:srgbClr val="000000"/>
                </a:solidFill>
                <a:effectLst/>
              </a:rPr>
              <a:t>, that ye present your bodies a living sacrifice, holy, acceptable unto God, which is your </a:t>
            </a:r>
            <a:r>
              <a:rPr lang="en-US" sz="4400" b="0" i="0" u="sng">
                <a:solidFill>
                  <a:srgbClr val="000000"/>
                </a:solidFill>
                <a:effectLst/>
              </a:rPr>
              <a:t>reasonable service</a:t>
            </a:r>
            <a:r>
              <a:rPr lang="en-US" sz="4400" b="0" i="0">
                <a:solidFill>
                  <a:srgbClr val="000000"/>
                </a:solidFill>
                <a:effectLst/>
              </a:rPr>
              <a:t>.</a:t>
            </a:r>
            <a:endParaRPr lang="en-US" sz="4400"/>
          </a:p>
        </p:txBody>
      </p:sp>
    </p:spTree>
    <p:extLst>
      <p:ext uri="{BB962C8B-B14F-4D97-AF65-F5344CB8AC3E}">
        <p14:creationId xmlns:p14="http://schemas.microsoft.com/office/powerpoint/2010/main" val="363566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33C9-3FBE-421C-BA69-DAFDF9DA46BB}"/>
              </a:ext>
            </a:extLst>
          </p:cNvPr>
          <p:cNvSpPr>
            <a:spLocks noGrp="1"/>
          </p:cNvSpPr>
          <p:nvPr>
            <p:ph type="title"/>
          </p:nvPr>
        </p:nvSpPr>
        <p:spPr>
          <a:xfrm>
            <a:off x="1295402" y="946174"/>
            <a:ext cx="9601196" cy="1303867"/>
          </a:xfrm>
        </p:spPr>
        <p:txBody>
          <a:bodyPr>
            <a:normAutofit fontScale="90000"/>
          </a:bodyPr>
          <a:lstStyle/>
          <a:p>
            <a:r>
              <a:rPr lang="en-US"/>
              <a:t>The </a:t>
            </a:r>
            <a:r>
              <a:rPr lang="en-US" b="1" i="1" u="sng">
                <a:effectLst>
                  <a:outerShdw blurRad="38100" dist="38100" dir="2700000" algn="tl">
                    <a:srgbClr val="000000">
                      <a:alpha val="43137"/>
                    </a:srgbClr>
                  </a:outerShdw>
                </a:effectLst>
              </a:rPr>
              <a:t>Shallow Commitment</a:t>
            </a:r>
            <a:r>
              <a:rPr lang="en-US"/>
              <a:t> of most believers is driven by selfish-care</a:t>
            </a:r>
            <a:br>
              <a:rPr lang="en-US"/>
            </a:br>
            <a:r>
              <a:rPr lang="en-US" b="1"/>
              <a:t>2 Timothy 3:1-3</a:t>
            </a:r>
          </a:p>
        </p:txBody>
      </p:sp>
      <p:sp>
        <p:nvSpPr>
          <p:cNvPr id="3" name="Content Placeholder 2">
            <a:extLst>
              <a:ext uri="{FF2B5EF4-FFF2-40B4-BE49-F238E27FC236}">
                <a16:creationId xmlns:a16="http://schemas.microsoft.com/office/drawing/2014/main" id="{D31938CD-85F1-4C56-B490-8CFC56EC1F76}"/>
              </a:ext>
            </a:extLst>
          </p:cNvPr>
          <p:cNvSpPr>
            <a:spLocks noGrp="1"/>
          </p:cNvSpPr>
          <p:nvPr>
            <p:ph idx="1"/>
          </p:nvPr>
        </p:nvSpPr>
        <p:spPr>
          <a:xfrm>
            <a:off x="955497" y="2445249"/>
            <a:ext cx="10428269" cy="4077890"/>
          </a:xfrm>
        </p:spPr>
        <p:txBody>
          <a:bodyPr>
            <a:noAutofit/>
          </a:bodyPr>
          <a:lstStyle/>
          <a:p>
            <a:pPr marL="0" indent="0">
              <a:buNone/>
            </a:pPr>
            <a:r>
              <a:rPr lang="en-US" sz="3600"/>
              <a:t>“This know also, that in the last days perilous times shall come. For men shall be lovers of their own selves, covetous, boasters, proud, blasphemers, disobedient to parents, unthankful, unholy, Without natural affection, trucebreakers, false accusers, incontinent, fierce, despisers of those that are good,”</a:t>
            </a:r>
          </a:p>
        </p:txBody>
      </p:sp>
    </p:spTree>
    <p:extLst>
      <p:ext uri="{BB962C8B-B14F-4D97-AF65-F5344CB8AC3E}">
        <p14:creationId xmlns:p14="http://schemas.microsoft.com/office/powerpoint/2010/main" val="271449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0427C-4D28-48D0-A6DB-015D0FA162F5}"/>
              </a:ext>
            </a:extLst>
          </p:cNvPr>
          <p:cNvSpPr>
            <a:spLocks noGrp="1"/>
          </p:cNvSpPr>
          <p:nvPr>
            <p:ph type="title"/>
          </p:nvPr>
        </p:nvSpPr>
        <p:spPr/>
        <p:txBody>
          <a:bodyPr/>
          <a:lstStyle/>
          <a:p>
            <a:r>
              <a:rPr lang="en-US" b="1" i="1"/>
              <a:t>“Shallow Commitment” </a:t>
            </a:r>
            <a:r>
              <a:rPr lang="en-US"/>
              <a:t>Spillage</a:t>
            </a:r>
          </a:p>
        </p:txBody>
      </p:sp>
      <p:sp>
        <p:nvSpPr>
          <p:cNvPr id="3" name="Content Placeholder 2">
            <a:extLst>
              <a:ext uri="{FF2B5EF4-FFF2-40B4-BE49-F238E27FC236}">
                <a16:creationId xmlns:a16="http://schemas.microsoft.com/office/drawing/2014/main" id="{9D9EC1A8-7276-46B0-9043-23822AE763F9}"/>
              </a:ext>
            </a:extLst>
          </p:cNvPr>
          <p:cNvSpPr>
            <a:spLocks noGrp="1"/>
          </p:cNvSpPr>
          <p:nvPr>
            <p:ph idx="1"/>
          </p:nvPr>
        </p:nvSpPr>
        <p:spPr/>
        <p:txBody>
          <a:bodyPr>
            <a:normAutofit/>
          </a:bodyPr>
          <a:lstStyle/>
          <a:p>
            <a:r>
              <a:rPr lang="en-US" sz="2800"/>
              <a:t>When the quality of ones commitment to God is Shallow, it tends to spill over into the decline of other commitment areas such as:</a:t>
            </a:r>
          </a:p>
          <a:p>
            <a:pPr lvl="1"/>
            <a:r>
              <a:rPr lang="en-US" sz="2800"/>
              <a:t>DOMESTIC COMMITMENTS-(Home Life declines)</a:t>
            </a:r>
          </a:p>
          <a:p>
            <a:pPr lvl="1"/>
            <a:r>
              <a:rPr lang="en-US" sz="2800"/>
              <a:t>RIGHTEOUS COMMITMENTS –(Moral Life declines)</a:t>
            </a:r>
          </a:p>
          <a:p>
            <a:pPr lvl="1"/>
            <a:r>
              <a:rPr lang="en-US" sz="2800"/>
              <a:t>KINGDOM COMMITMENTS –(Church Life Declines)</a:t>
            </a:r>
          </a:p>
        </p:txBody>
      </p:sp>
    </p:spTree>
    <p:extLst>
      <p:ext uri="{BB962C8B-B14F-4D97-AF65-F5344CB8AC3E}">
        <p14:creationId xmlns:p14="http://schemas.microsoft.com/office/powerpoint/2010/main" val="1897131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BD53BBAB-5D04-43D2-88E1-AEF1106EF580}"/>
              </a:ext>
            </a:extLst>
          </p:cNvPr>
          <p:cNvSpPr>
            <a:spLocks noGrp="1"/>
          </p:cNvSpPr>
          <p:nvPr>
            <p:ph type="title"/>
          </p:nvPr>
        </p:nvSpPr>
        <p:spPr>
          <a:xfrm>
            <a:off x="1295402" y="982132"/>
            <a:ext cx="3660056" cy="1325373"/>
          </a:xfrm>
        </p:spPr>
        <p:txBody>
          <a:bodyPr anchor="b">
            <a:normAutofit/>
          </a:bodyPr>
          <a:lstStyle/>
          <a:p>
            <a:pPr>
              <a:lnSpc>
                <a:spcPct val="90000"/>
              </a:lnSpc>
            </a:pPr>
            <a:r>
              <a:rPr lang="en-US" sz="2800" b="1">
                <a:solidFill>
                  <a:srgbClr val="262626"/>
                </a:solidFill>
                <a:effectLst>
                  <a:outerShdw blurRad="38100" dist="38100" dir="2700000" algn="tl">
                    <a:srgbClr val="000000">
                      <a:alpha val="43137"/>
                    </a:srgbClr>
                  </a:outerShdw>
                </a:effectLst>
              </a:rPr>
              <a:t>The Unconscionable Commitment of</a:t>
            </a:r>
            <a:br>
              <a:rPr lang="en-US" sz="2800" b="1">
                <a:solidFill>
                  <a:srgbClr val="262626"/>
                </a:solidFill>
                <a:effectLst>
                  <a:outerShdw blurRad="38100" dist="38100" dir="2700000" algn="tl">
                    <a:srgbClr val="000000">
                      <a:alpha val="43137"/>
                    </a:srgbClr>
                  </a:outerShdw>
                </a:effectLst>
              </a:rPr>
            </a:br>
            <a:r>
              <a:rPr lang="en-US" sz="2800" b="1">
                <a:solidFill>
                  <a:srgbClr val="262626"/>
                </a:solidFill>
                <a:effectLst>
                  <a:outerShdw blurRad="38100" dist="38100" dir="2700000" algn="tl">
                    <a:srgbClr val="000000">
                      <a:alpha val="43137"/>
                    </a:srgbClr>
                  </a:outerShdw>
                </a:effectLst>
              </a:rPr>
              <a:t>The Saints of Old</a:t>
            </a:r>
          </a:p>
        </p:txBody>
      </p:sp>
      <p:cxnSp>
        <p:nvCxnSpPr>
          <p:cNvPr id="19" name="Straight Connector 18">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7">
            <a:extLst>
              <a:ext uri="{FF2B5EF4-FFF2-40B4-BE49-F238E27FC236}">
                <a16:creationId xmlns:a16="http://schemas.microsoft.com/office/drawing/2014/main" id="{1A19C9C6-DF7F-475D-870E-FF7D1991379A}"/>
              </a:ext>
            </a:extLst>
          </p:cNvPr>
          <p:cNvSpPr>
            <a:spLocks noGrp="1"/>
          </p:cNvSpPr>
          <p:nvPr>
            <p:ph idx="1"/>
          </p:nvPr>
        </p:nvSpPr>
        <p:spPr>
          <a:xfrm>
            <a:off x="777240" y="2935686"/>
            <a:ext cx="4616154" cy="2115611"/>
          </a:xfrm>
        </p:spPr>
        <p:txBody>
          <a:bodyPr>
            <a:normAutofit fontScale="92500"/>
          </a:bodyPr>
          <a:lstStyle/>
          <a:p>
            <a:pPr algn="ctr"/>
            <a:r>
              <a:rPr lang="en-US" sz="4000" b="1">
                <a:solidFill>
                  <a:srgbClr val="262626"/>
                </a:solidFill>
                <a:effectLst>
                  <a:outerShdw blurRad="38100" dist="38100" dir="2700000" algn="tl">
                    <a:srgbClr val="000000">
                      <a:alpha val="43137"/>
                    </a:srgbClr>
                  </a:outerShdw>
                </a:effectLst>
              </a:rPr>
              <a:t>TURN IN YOUR BIBLE TO:</a:t>
            </a:r>
          </a:p>
          <a:p>
            <a:pPr algn="ctr"/>
            <a:r>
              <a:rPr lang="en-US" sz="4000" b="1">
                <a:solidFill>
                  <a:srgbClr val="262626"/>
                </a:solidFill>
                <a:effectLst>
                  <a:outerShdw blurRad="38100" dist="38100" dir="2700000" algn="tl">
                    <a:srgbClr val="000000">
                      <a:alpha val="43137"/>
                    </a:srgbClr>
                  </a:outerShdw>
                </a:effectLst>
              </a:rPr>
              <a:t>HEBREWS 11:36-40</a:t>
            </a:r>
          </a:p>
        </p:txBody>
      </p:sp>
      <p:pic>
        <p:nvPicPr>
          <p:cNvPr id="4" name="Content Placeholder 3">
            <a:extLst>
              <a:ext uri="{FF2B5EF4-FFF2-40B4-BE49-F238E27FC236}">
                <a16:creationId xmlns:a16="http://schemas.microsoft.com/office/drawing/2014/main" id="{A69D6641-330C-4F33-890D-4FBD30D2AEFE}"/>
              </a:ext>
            </a:extLst>
          </p:cNvPr>
          <p:cNvPicPr>
            <a:picLocks noChangeAspect="1"/>
          </p:cNvPicPr>
          <p:nvPr/>
        </p:nvPicPr>
        <p:blipFill>
          <a:blip r:embed="rId5"/>
          <a:stretch>
            <a:fillRect/>
          </a:stretch>
        </p:blipFill>
        <p:spPr>
          <a:xfrm>
            <a:off x="5418668" y="1806699"/>
            <a:ext cx="5469466" cy="3244598"/>
          </a:xfrm>
          <a:prstGeom prst="rect">
            <a:avLst/>
          </a:prstGeom>
          <a:ln w="57150" cmpd="thickThin">
            <a:solidFill>
              <a:srgbClr val="7F7F7F"/>
            </a:solidFill>
            <a:miter lim="800000"/>
          </a:ln>
        </p:spPr>
      </p:pic>
    </p:spTree>
    <p:extLst>
      <p:ext uri="{BB962C8B-B14F-4D97-AF65-F5344CB8AC3E}">
        <p14:creationId xmlns:p14="http://schemas.microsoft.com/office/powerpoint/2010/main" val="8353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4862-B362-4C77-9E80-B22F361C0A13}"/>
              </a:ext>
            </a:extLst>
          </p:cNvPr>
          <p:cNvSpPr>
            <a:spLocks noGrp="1"/>
          </p:cNvSpPr>
          <p:nvPr>
            <p:ph type="title"/>
          </p:nvPr>
        </p:nvSpPr>
        <p:spPr/>
        <p:txBody>
          <a:bodyPr/>
          <a:lstStyle/>
          <a:p>
            <a:r>
              <a:rPr lang="en-US"/>
              <a:t>The </a:t>
            </a:r>
            <a:r>
              <a:rPr lang="en-US" b="1" i="1"/>
              <a:t>“Sold-Out” Commitment</a:t>
            </a:r>
          </a:p>
        </p:txBody>
      </p:sp>
      <p:sp>
        <p:nvSpPr>
          <p:cNvPr id="3" name="Content Placeholder 2">
            <a:extLst>
              <a:ext uri="{FF2B5EF4-FFF2-40B4-BE49-F238E27FC236}">
                <a16:creationId xmlns:a16="http://schemas.microsoft.com/office/drawing/2014/main" id="{9B5C7AF7-41D7-4C67-B72D-676C3DB748AF}"/>
              </a:ext>
            </a:extLst>
          </p:cNvPr>
          <p:cNvSpPr>
            <a:spLocks noGrp="1"/>
          </p:cNvSpPr>
          <p:nvPr>
            <p:ph idx="1"/>
          </p:nvPr>
        </p:nvSpPr>
        <p:spPr/>
        <p:txBody>
          <a:bodyPr>
            <a:normAutofit/>
          </a:bodyPr>
          <a:lstStyle/>
          <a:p>
            <a:r>
              <a:rPr lang="en-US" sz="3600"/>
              <a:t>We do not seem to comprehend the implication of </a:t>
            </a:r>
            <a:r>
              <a:rPr lang="en-US" sz="3600" b="1"/>
              <a:t>1 Corinthians 6:20 </a:t>
            </a:r>
            <a:r>
              <a:rPr lang="en-US" sz="3600"/>
              <a:t>which states</a:t>
            </a:r>
          </a:p>
          <a:p>
            <a:pPr marL="0" indent="0">
              <a:buNone/>
            </a:pPr>
            <a:r>
              <a:rPr lang="en-US" sz="3600" b="0" i="0">
                <a:solidFill>
                  <a:srgbClr val="000000"/>
                </a:solidFill>
                <a:effectLst/>
                <a:latin typeface="system-ui"/>
              </a:rPr>
              <a:t>“For ye are bought with a price: </a:t>
            </a:r>
            <a:r>
              <a:rPr lang="en-US" sz="3600" b="0" i="1" u="sng">
                <a:solidFill>
                  <a:srgbClr val="000000"/>
                </a:solidFill>
                <a:effectLst/>
                <a:latin typeface="system-ui"/>
              </a:rPr>
              <a:t>therefore glorify God in your body, and in your spirit, which are God’s.”</a:t>
            </a:r>
            <a:endParaRPr lang="en-US" sz="3600" i="1" u="sng"/>
          </a:p>
        </p:txBody>
      </p:sp>
    </p:spTree>
    <p:extLst>
      <p:ext uri="{BB962C8B-B14F-4D97-AF65-F5344CB8AC3E}">
        <p14:creationId xmlns:p14="http://schemas.microsoft.com/office/powerpoint/2010/main" val="1053832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C574-98A6-472F-AAE1-F8F12C0104C2}"/>
              </a:ext>
            </a:extLst>
          </p:cNvPr>
          <p:cNvSpPr>
            <a:spLocks noGrp="1"/>
          </p:cNvSpPr>
          <p:nvPr>
            <p:ph type="title"/>
          </p:nvPr>
        </p:nvSpPr>
        <p:spPr/>
        <p:txBody>
          <a:bodyPr/>
          <a:lstStyle/>
          <a:p>
            <a:r>
              <a:rPr lang="en-US"/>
              <a:t>The “</a:t>
            </a:r>
            <a:r>
              <a:rPr lang="en-US" b="1" i="1">
                <a:effectLst>
                  <a:outerShdw blurRad="38100" dist="38100" dir="2700000" algn="tl">
                    <a:srgbClr val="000000">
                      <a:alpha val="43137"/>
                    </a:srgbClr>
                  </a:outerShdw>
                </a:effectLst>
              </a:rPr>
              <a:t>Sell -Out Commitment</a:t>
            </a:r>
          </a:p>
        </p:txBody>
      </p:sp>
      <p:sp>
        <p:nvSpPr>
          <p:cNvPr id="3" name="Content Placeholder 2">
            <a:extLst>
              <a:ext uri="{FF2B5EF4-FFF2-40B4-BE49-F238E27FC236}">
                <a16:creationId xmlns:a16="http://schemas.microsoft.com/office/drawing/2014/main" id="{A79B5C69-E450-417A-BAFB-F20DCF8BC52D}"/>
              </a:ext>
            </a:extLst>
          </p:cNvPr>
          <p:cNvSpPr>
            <a:spLocks noGrp="1"/>
          </p:cNvSpPr>
          <p:nvPr>
            <p:ph idx="1"/>
          </p:nvPr>
        </p:nvSpPr>
        <p:spPr/>
        <p:txBody>
          <a:bodyPr>
            <a:noAutofit/>
          </a:bodyPr>
          <a:lstStyle/>
          <a:p>
            <a:r>
              <a:rPr lang="en-US" sz="3600"/>
              <a:t>We do not hold true to our </a:t>
            </a:r>
            <a:r>
              <a:rPr lang="en-US" sz="3600" u="sng"/>
              <a:t>confession </a:t>
            </a:r>
            <a:r>
              <a:rPr lang="en-US" sz="3600"/>
              <a:t>according to </a:t>
            </a:r>
            <a:r>
              <a:rPr lang="en-US" sz="3600" b="1"/>
              <a:t>Romans 10:9 </a:t>
            </a:r>
            <a:r>
              <a:rPr lang="en-US" sz="3600"/>
              <a:t>which states:</a:t>
            </a:r>
          </a:p>
          <a:p>
            <a:pPr marL="0" indent="0">
              <a:buNone/>
            </a:pPr>
            <a:r>
              <a:rPr lang="en-US" sz="3600"/>
              <a:t>“</a:t>
            </a:r>
            <a:r>
              <a:rPr lang="en-US" sz="3600" b="0" i="0">
                <a:solidFill>
                  <a:srgbClr val="000000"/>
                </a:solidFill>
                <a:effectLst/>
                <a:latin typeface="system-ui"/>
              </a:rPr>
              <a:t>That if thou shalt confess with thy mouth the </a:t>
            </a:r>
            <a:r>
              <a:rPr lang="en-US" sz="3600" b="0" i="0" u="sng">
                <a:solidFill>
                  <a:srgbClr val="000000"/>
                </a:solidFill>
                <a:effectLst/>
                <a:latin typeface="system-ui"/>
              </a:rPr>
              <a:t>Lord Jesus</a:t>
            </a:r>
            <a:r>
              <a:rPr lang="en-US" sz="3600" b="0" i="0">
                <a:solidFill>
                  <a:srgbClr val="000000"/>
                </a:solidFill>
                <a:effectLst/>
                <a:latin typeface="system-ui"/>
              </a:rPr>
              <a:t>, and shalt believe in thine heart that God hath raised him from the dead, thou shalt be saved.”</a:t>
            </a:r>
            <a:endParaRPr lang="en-US" sz="3600"/>
          </a:p>
        </p:txBody>
      </p:sp>
    </p:spTree>
    <p:extLst>
      <p:ext uri="{BB962C8B-B14F-4D97-AF65-F5344CB8AC3E}">
        <p14:creationId xmlns:p14="http://schemas.microsoft.com/office/powerpoint/2010/main" val="12601553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Application>Microsoft Office PowerPoint</Application>
  <PresentationFormat>Widescreen</PresentationFormat>
  <Slides>10</Slides>
  <Notes>2</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Comprehending The Mercies of God</vt:lpstr>
      <vt:lpstr>Lesson 1</vt:lpstr>
      <vt:lpstr>LESSON OBJECTIVE</vt:lpstr>
      <vt:lpstr>Series Foundational Scripture-Romans 12:1</vt:lpstr>
      <vt:lpstr>The Shallow Commitment of most believers is driven by selfish-care 2 Timothy 3:1-3</vt:lpstr>
      <vt:lpstr>“Shallow Commitment” Spillage</vt:lpstr>
      <vt:lpstr>The Unconscionable Commitment of The Saints of Old</vt:lpstr>
      <vt:lpstr>The “Sold-Out” Commitment</vt:lpstr>
      <vt:lpstr>The “Sell -Out Commitment</vt:lpstr>
      <vt:lpstr>Where there is an  Appreciation for the Mercies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Comprehending The Mercies of God</dc:title>
  <dc:creator>Leroy Anthony</dc:creator>
  <cp:lastModifiedBy>Leroy Anthony</cp:lastModifiedBy>
  <cp:revision>1</cp:revision>
  <dcterms:created xsi:type="dcterms:W3CDTF">2021-08-10T23:57:14Z</dcterms:created>
  <dcterms:modified xsi:type="dcterms:W3CDTF">2021-08-11T01:35:39Z</dcterms:modified>
</cp:coreProperties>
</file>