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3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672558-C4D8-4EA6-B816-5DEC64111044}" type="datetimeFigureOut">
              <a:rPr lang="en-US" smtClean="0"/>
              <a:t>5/31/22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49F6AB-80F8-4E44-9F14-55FA465D30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967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Edify=</a:t>
            </a:r>
            <a:r>
              <a:rPr lang="en-US" dirty="0" err="1"/>
              <a:t>Oykodomeho</a:t>
            </a:r>
            <a:r>
              <a:rPr lang="en-US" dirty="0"/>
              <a:t>=to build up from the foundation, </a:t>
            </a:r>
          </a:p>
          <a:p>
            <a:r>
              <a:rPr lang="en-US" dirty="0"/>
              <a:t>In Context it means to promote growth in Christian Wisdom, Affection, Grace, Virtue, Holiness, Blessedness.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49F6AB-80F8-4E44-9F14-55FA465D305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5545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Edify=</a:t>
            </a:r>
            <a:r>
              <a:rPr lang="en-US" dirty="0" err="1"/>
              <a:t>Oykodomeho</a:t>
            </a:r>
            <a:r>
              <a:rPr lang="en-US" dirty="0"/>
              <a:t>=to build up from the foundation, </a:t>
            </a:r>
          </a:p>
          <a:p>
            <a:r>
              <a:rPr lang="en-US" dirty="0"/>
              <a:t>In Context it means to promote growth in Christian Wisdom, Affection, Grace, Virtue, Holiness, Blessedness.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49F6AB-80F8-4E44-9F14-55FA465D305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4453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Edify</a:t>
            </a:r>
            <a:r>
              <a:rPr lang="en-US" dirty="0"/>
              <a:t>=</a:t>
            </a:r>
            <a:r>
              <a:rPr lang="en-US" dirty="0" err="1"/>
              <a:t>Oykodomeho</a:t>
            </a:r>
            <a:r>
              <a:rPr lang="en-US" dirty="0"/>
              <a:t>=to build up from the foundation, </a:t>
            </a:r>
          </a:p>
          <a:p>
            <a:r>
              <a:rPr lang="en-US" dirty="0"/>
              <a:t>In Context it means to promote growth in Christian Wisdom, Affection, Grace, Virtue, Holiness, Blessedness.</a:t>
            </a:r>
          </a:p>
          <a:p>
            <a:r>
              <a:rPr lang="en-US" b="1" dirty="0"/>
              <a:t>Fear</a:t>
            </a:r>
            <a:r>
              <a:rPr lang="en-US" dirty="0"/>
              <a:t>=</a:t>
            </a:r>
            <a:r>
              <a:rPr lang="en-US" dirty="0" err="1"/>
              <a:t>fobos</a:t>
            </a:r>
            <a:r>
              <a:rPr lang="en-US" dirty="0"/>
              <a:t>=dread or terror.</a:t>
            </a:r>
          </a:p>
          <a:p>
            <a:r>
              <a:rPr lang="en-US" dirty="0"/>
              <a:t>Comfort=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49F6AB-80F8-4E44-9F14-55FA465D305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485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C8B1E-8724-6DE7-4D9E-07A9D43BEE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F5EF9E-A948-64D8-D115-7A51FF283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0764A0-AF0C-E10C-7547-D27FD38CA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D8DC-B0FB-4EEA-ADC8-22758B79B38B}" type="datetimeFigureOut">
              <a:rPr lang="en-US" smtClean="0"/>
              <a:t>5/31/22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F3A032-A94E-1DD2-2441-C7CBF169A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7192C1-9B79-5787-3082-BA419743E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5C3D7-36F5-4FC8-A8ED-86ADEA253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375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FD1BA-0F31-3861-D597-BB7530E0F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7772AB-3FF3-EB1F-95D4-2EC133C5C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63CCED-7AA4-CDEA-8B30-5D8499B32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D8DC-B0FB-4EEA-ADC8-22758B79B38B}" type="datetimeFigureOut">
              <a:rPr lang="en-US" smtClean="0"/>
              <a:t>5/31/22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6F0E86-96D8-743B-D3C2-5DC1C53D0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EF4D3A-1D54-B2F0-6E2E-696DC5003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5C3D7-36F5-4FC8-A8ED-86ADEA253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060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5AB353-8ED8-A71B-474A-FF608AE95D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84BB26-C107-3FAD-1353-D31B04A658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367C2-5656-7C79-7542-6FE5598E3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D8DC-B0FB-4EEA-ADC8-22758B79B38B}" type="datetimeFigureOut">
              <a:rPr lang="en-US" smtClean="0"/>
              <a:t>5/31/22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F3BA06-C00F-2D62-7B8D-26B30F142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15147C-A071-F21F-30BA-90117693A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5C3D7-36F5-4FC8-A8ED-86ADEA253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765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40884-B955-4AF6-F7EC-4B4CD46D1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EDA85-D1ED-FCF8-DD5A-F5BAE85AC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5D6B8-AE34-286C-7F10-A70D04F14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D8DC-B0FB-4EEA-ADC8-22758B79B38B}" type="datetimeFigureOut">
              <a:rPr lang="en-US" smtClean="0"/>
              <a:t>5/31/22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A087B1-A27F-B9E7-D549-91C1EE40F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B9DF8-E81C-BAF3-6D3E-34832058F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5C3D7-36F5-4FC8-A8ED-86ADEA253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48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5735C-7B69-FB99-224B-B4736967C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DDBAE1-BBB5-110E-2CBA-F8251732B9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DE49EC-76A1-5EAD-0650-30C626816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D8DC-B0FB-4EEA-ADC8-22758B79B38B}" type="datetimeFigureOut">
              <a:rPr lang="en-US" smtClean="0"/>
              <a:t>5/31/22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FC9A61-BE65-85EB-6197-13A285637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1021F3-8EDF-8EC7-D0B2-43C69F375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5C3D7-36F5-4FC8-A8ED-86ADEA253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20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B9DE9-C286-A957-894B-BB593E0FC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12F72-58E6-E2E3-8712-400ECCA510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0DC1CB-F73B-5E07-37C8-4CC6F9CFD8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42F8A1-13D0-C087-AEFB-C094154AE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D8DC-B0FB-4EEA-ADC8-22758B79B38B}" type="datetimeFigureOut">
              <a:rPr lang="en-US" smtClean="0"/>
              <a:t>5/31/22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0DC5FF-D373-5942-8C36-6C6F093A4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8A6C0A-C49F-DB9A-42C1-1E4424294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5C3D7-36F5-4FC8-A8ED-86ADEA253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211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2894A-9AEC-DFF2-4936-335D88536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2AE3B9-DBBC-7F5D-EDD3-7E842EB43F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A2542F-50F5-44F4-7F1A-CF2D1A05DE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C4B351-18C1-2901-0DCA-53D760051E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874988-F9E9-004A-C615-FD6193FCDF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56507F-5A21-5B17-7075-DC7B03796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D8DC-B0FB-4EEA-ADC8-22758B79B38B}" type="datetimeFigureOut">
              <a:rPr lang="en-US" smtClean="0"/>
              <a:t>5/31/22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F53846-315E-FFA3-4CB2-C544A92C8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EA456D-2482-DA0F-BEBB-7C40FA594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5C3D7-36F5-4FC8-A8ED-86ADEA253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026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8CB9B-530B-52E6-FDCC-97C06ACAF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660B8B-3892-4144-B205-C41369678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D8DC-B0FB-4EEA-ADC8-22758B79B38B}" type="datetimeFigureOut">
              <a:rPr lang="en-US" smtClean="0"/>
              <a:t>5/31/22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E18519-5BFA-DBDD-5CB6-191461115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018710-8FA4-D064-F157-E30373BB5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5C3D7-36F5-4FC8-A8ED-86ADEA253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093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6C63BC-AA68-8F31-B23B-0955CBD2C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D8DC-B0FB-4EEA-ADC8-22758B79B38B}" type="datetimeFigureOut">
              <a:rPr lang="en-US" smtClean="0"/>
              <a:t>5/31/22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6EAA4C-E0AB-B579-6C93-91C458079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2AA8C4-D03C-967F-4E32-BA3E0C6FF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5C3D7-36F5-4FC8-A8ED-86ADEA253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14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3B68C-F6CC-4690-791F-BFDD1A366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F775A-DFD3-5F21-E149-5862CA76A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7863C3-FA94-FCF3-6EF9-E87E54E866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66BFBF-1666-2B79-DAB7-30BC36463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D8DC-B0FB-4EEA-ADC8-22758B79B38B}" type="datetimeFigureOut">
              <a:rPr lang="en-US" smtClean="0"/>
              <a:t>5/31/22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0234BC-A6C9-8048-6C5F-4FDC9E06E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972D9B-C20E-56B3-03EF-672EB4AD4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5C3D7-36F5-4FC8-A8ED-86ADEA253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449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07BA7-D4EB-9B16-E33B-514CB3BEA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CA408D-7CA5-5BD4-761E-431E7E1580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D4463F-DFCD-C74C-92FE-40EFE1FE17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E00CDE-BCE1-3D2F-6DC0-DEDCC3522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AD8DC-B0FB-4EEA-ADC8-22758B79B38B}" type="datetimeFigureOut">
              <a:rPr lang="en-US" smtClean="0"/>
              <a:t>5/31/22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036F8C-31DE-E3FC-0E38-8E0CDAC1F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0394A3-BAEF-1DCE-65F8-A6175BC8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5C3D7-36F5-4FC8-A8ED-86ADEA253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563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9644D4-1B11-ED72-57EE-3E462C6B1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9D2C6A-65DE-5AF1-17B8-273C7C02A4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C99096-9FAA-64EC-E25C-8A28233C0C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AD8DC-B0FB-4EEA-ADC8-22758B79B38B}" type="datetimeFigureOut">
              <a:rPr lang="en-US" smtClean="0"/>
              <a:t>5/31/22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AD14D2-F124-EE6E-A2FC-156337D5B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9D3B0C-F06D-3E34-198C-BC68D50409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5C3D7-36F5-4FC8-A8ED-86ADEA2539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423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93BEDC-36F1-7F07-AACF-CB9C7CCFBE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3442" y="921715"/>
            <a:ext cx="5163022" cy="263599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3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Series: Deepening Your Relationship with God</a:t>
            </a:r>
            <a:br>
              <a:rPr lang="en-US" sz="3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3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3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Lesson 2: Spiritual Influence</a:t>
            </a:r>
          </a:p>
        </p:txBody>
      </p:sp>
      <p:sp>
        <p:nvSpPr>
          <p:cNvPr id="31" name="Rectangle 20">
            <a:extLst>
              <a:ext uri="{FF2B5EF4-FFF2-40B4-BE49-F238E27FC236}">
                <a16:creationId xmlns:a16="http://schemas.microsoft.com/office/drawing/2014/main" id="{BC05CA36-AD6A-4ABF-9A05-52E5A143D2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022214"/>
            <a:ext cx="12192000" cy="2835786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22">
            <a:extLst>
              <a:ext uri="{FF2B5EF4-FFF2-40B4-BE49-F238E27FC236}">
                <a16:creationId xmlns:a16="http://schemas.microsoft.com/office/drawing/2014/main" id="{D4331EE8-85A4-4588-8D9E-70E534D47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4022220"/>
            <a:ext cx="8153398" cy="2835780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24">
            <a:extLst>
              <a:ext uri="{FF2B5EF4-FFF2-40B4-BE49-F238E27FC236}">
                <a16:creationId xmlns:a16="http://schemas.microsoft.com/office/drawing/2014/main" id="{49D6C862-61CC-4B46-8080-96583D653B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4022219"/>
            <a:ext cx="12253472" cy="2835781"/>
          </a:xfrm>
          <a:prstGeom prst="rect">
            <a:avLst/>
          </a:prstGeom>
          <a:gradFill>
            <a:gsLst>
              <a:gs pos="39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72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22C8DC-B85A-912E-5D4B-04CB56F96E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3442" y="4541263"/>
            <a:ext cx="4662957" cy="139502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Pastor Leroy Hines Anthony, M.Div.</a:t>
            </a:r>
          </a:p>
          <a:p>
            <a:pPr algn="l"/>
            <a:r>
              <a:rPr lang="en-US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Mount Carmel Missionary Baptist Church Bible Study </a:t>
            </a:r>
            <a:r>
              <a:rPr lang="en-US" b="1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June 1, 2022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F76D005-1D16-02EC-9D3C-26A6312920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813" r="31766"/>
          <a:stretch/>
        </p:blipFill>
        <p:spPr>
          <a:xfrm>
            <a:off x="6573907" y="666313"/>
            <a:ext cx="5163022" cy="5147374"/>
          </a:xfrm>
          <a:prstGeom prst="rect">
            <a:avLst/>
          </a:prstGeom>
        </p:spPr>
      </p:pic>
      <p:sp>
        <p:nvSpPr>
          <p:cNvPr id="34" name="Rectangle 26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6400797"/>
            <a:ext cx="12191998" cy="457203"/>
          </a:xfrm>
          <a:prstGeom prst="rect">
            <a:avLst/>
          </a:prstGeom>
          <a:gradFill>
            <a:gsLst>
              <a:gs pos="0">
                <a:srgbClr val="000000">
                  <a:alpha val="43000"/>
                </a:srgbClr>
              </a:gs>
              <a:gs pos="79000">
                <a:schemeClr val="accent1">
                  <a:lumMod val="75000"/>
                  <a:alpha val="2200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4A623C-F39D-6116-C50A-C8BA7AD6BA3F}"/>
              </a:ext>
            </a:extLst>
          </p:cNvPr>
          <p:cNvSpPr txBox="1"/>
          <p:nvPr/>
        </p:nvSpPr>
        <p:spPr>
          <a:xfrm>
            <a:off x="1611087" y="275773"/>
            <a:ext cx="577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600"/>
              </a:spcAft>
            </a:pPr>
            <a:r>
              <a:rPr lang="en-US" dirty="0">
                <a:solidFill>
                  <a:schemeClr val="bg1"/>
                </a:solidFill>
              </a:rPr>
              <a:t>Bible Study Wednesday June 1, 2022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2872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B52ED-F6E7-FEDF-6DA2-18B56641D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Holy Spirit Reproof’s-Turn in your Bible</a:t>
            </a:r>
            <a:br>
              <a:rPr lang="en-US"/>
            </a:br>
            <a:r>
              <a:rPr lang="en-US" b="1"/>
              <a:t>John 16:1-11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036033-6B89-D6AF-F83E-51EC5C1E4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6600" dirty="0"/>
              <a:t>Reproof of Sin </a:t>
            </a:r>
          </a:p>
          <a:p>
            <a:r>
              <a:rPr lang="en-US" sz="6600" dirty="0"/>
              <a:t>Reproof of Righteousness</a:t>
            </a:r>
          </a:p>
          <a:p>
            <a:r>
              <a:rPr lang="en-US" sz="6600" dirty="0"/>
              <a:t>Reproof </a:t>
            </a:r>
            <a:r>
              <a:rPr lang="en-US" sz="6600"/>
              <a:t>of Judgement</a:t>
            </a:r>
            <a:endParaRPr lang="en-US" sz="6600" dirty="0"/>
          </a:p>
          <a:p>
            <a:r>
              <a:rPr lang="en-US" sz="6600" i="1" dirty="0" err="1"/>
              <a:t>elex</a:t>
            </a:r>
            <a:r>
              <a:rPr lang="en-US" sz="6600" i="1" dirty="0"/>
              <a:t> go= to convince with compelling evidence of an exposing nature</a:t>
            </a:r>
          </a:p>
        </p:txBody>
      </p:sp>
    </p:spTree>
    <p:extLst>
      <p:ext uri="{BB962C8B-B14F-4D97-AF65-F5344CB8AC3E}">
        <p14:creationId xmlns:p14="http://schemas.microsoft.com/office/powerpoint/2010/main" val="2012293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BCD843-A646-0CF4-BE86-C305FBAEA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Lesson Scripture: Acts 9:31</a:t>
            </a:r>
          </a:p>
        </p:txBody>
      </p:sp>
      <p:sp>
        <p:nvSpPr>
          <p:cNvPr id="23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09E90-7FB8-CF99-ACD0-FBAACB2B7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r>
              <a:rPr lang="en-US" sz="3600" dirty="0">
                <a:solidFill>
                  <a:srgbClr val="FEFFFF"/>
                </a:solidFill>
              </a:rPr>
              <a:t>Then had the churches rest throughout all Judaea and Galilee and Samaria, and were </a:t>
            </a:r>
            <a:r>
              <a:rPr lang="en-US" sz="3600" b="1" i="1" u="sng" dirty="0">
                <a:solidFill>
                  <a:srgbClr val="FEFFFF"/>
                </a:solidFill>
              </a:rPr>
              <a:t>edified; and walking in the fear of the Lord, and in the comfort of the Holy Ghost</a:t>
            </a:r>
            <a:r>
              <a:rPr lang="en-US" sz="3600" dirty="0">
                <a:solidFill>
                  <a:srgbClr val="FEFFFF"/>
                </a:solidFill>
              </a:rPr>
              <a:t>, </a:t>
            </a:r>
          </a:p>
          <a:p>
            <a:endParaRPr lang="en-US" sz="2400" dirty="0">
              <a:solidFill>
                <a:srgbClr val="FE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140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11F324-B9B8-FBF8-B16D-15B029A4F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Three By-Products of Holy Spirit Influence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5631C-558D-8885-8059-38B9F3533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 fontScale="25000" lnSpcReduction="20000"/>
          </a:bodyPr>
          <a:lstStyle/>
          <a:p>
            <a:endParaRPr lang="en-US" sz="1700" dirty="0"/>
          </a:p>
          <a:p>
            <a:pPr marL="0" indent="0">
              <a:buNone/>
            </a:pPr>
            <a:r>
              <a:rPr lang="en-US" sz="3100" dirty="0"/>
              <a:t>1. </a:t>
            </a:r>
            <a:r>
              <a:rPr lang="en-US" sz="12000" b="1" dirty="0"/>
              <a:t>Progressed Edification</a:t>
            </a:r>
          </a:p>
          <a:p>
            <a:pPr lvl="1"/>
            <a:r>
              <a:rPr lang="en-US" sz="12000" dirty="0"/>
              <a:t>*To edify means to promote growth in Christian</a:t>
            </a:r>
          </a:p>
          <a:p>
            <a:pPr lvl="2"/>
            <a:r>
              <a:rPr lang="en-US" sz="12000" dirty="0"/>
              <a:t>Wisdom</a:t>
            </a:r>
          </a:p>
          <a:p>
            <a:pPr lvl="2"/>
            <a:r>
              <a:rPr lang="en-US" sz="12000" dirty="0"/>
              <a:t>Affection</a:t>
            </a:r>
          </a:p>
          <a:p>
            <a:pPr lvl="2"/>
            <a:r>
              <a:rPr lang="en-US" sz="12000" dirty="0"/>
              <a:t>Grace</a:t>
            </a:r>
          </a:p>
          <a:p>
            <a:pPr lvl="2"/>
            <a:r>
              <a:rPr lang="en-US" sz="12000" dirty="0"/>
              <a:t>Virtue</a:t>
            </a:r>
          </a:p>
          <a:p>
            <a:pPr lvl="2"/>
            <a:r>
              <a:rPr lang="en-US" sz="12000" dirty="0"/>
              <a:t>Holiness</a:t>
            </a:r>
          </a:p>
          <a:p>
            <a:pPr lvl="2"/>
            <a:r>
              <a:rPr lang="en-US" sz="12000" dirty="0"/>
              <a:t>Blessedness</a:t>
            </a:r>
          </a:p>
          <a:p>
            <a:pPr lvl="2"/>
            <a:endParaRPr lang="en-US" sz="12000" dirty="0"/>
          </a:p>
          <a:p>
            <a:pPr lvl="2"/>
            <a:r>
              <a:rPr lang="en-US" sz="12000" dirty="0"/>
              <a:t>Let's Read: Jude 1:20, Colossians 2:6-7, 1 Peter 2:4-5, </a:t>
            </a:r>
            <a:r>
              <a:rPr lang="en-US" sz="12000" b="1" dirty="0"/>
              <a:t>Romans 14:19, Roman 15:2</a:t>
            </a:r>
            <a:endParaRPr lang="en-US" sz="12000" dirty="0"/>
          </a:p>
        </p:txBody>
      </p:sp>
    </p:spTree>
    <p:extLst>
      <p:ext uri="{BB962C8B-B14F-4D97-AF65-F5344CB8AC3E}">
        <p14:creationId xmlns:p14="http://schemas.microsoft.com/office/powerpoint/2010/main" val="1420500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22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11F324-B9B8-FBF8-B16D-15B029A4F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Three By-Products of Holy Spirit Influence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5631C-558D-8885-8059-38B9F3533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 fontScale="92500"/>
          </a:bodyPr>
          <a:lstStyle/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2. </a:t>
            </a:r>
            <a:r>
              <a:rPr lang="en-US" sz="3500" b="1" dirty="0"/>
              <a:t>Progressed Exaltation</a:t>
            </a:r>
            <a:r>
              <a:rPr lang="en-US" sz="3500" dirty="0"/>
              <a:t> (Of the Lord)</a:t>
            </a:r>
          </a:p>
          <a:p>
            <a:pPr lvl="1"/>
            <a:r>
              <a:rPr lang="en-US" sz="3500" dirty="0"/>
              <a:t>*To fear means </a:t>
            </a:r>
          </a:p>
          <a:p>
            <a:pPr lvl="2"/>
            <a:r>
              <a:rPr lang="en-US" sz="3500" dirty="0"/>
              <a:t>To be be stricken with </a:t>
            </a:r>
            <a:r>
              <a:rPr lang="en-US" sz="3500" dirty="0" err="1"/>
              <a:t>dred</a:t>
            </a:r>
            <a:r>
              <a:rPr lang="en-US" sz="3500" dirty="0"/>
              <a:t> or terror</a:t>
            </a:r>
          </a:p>
          <a:p>
            <a:pPr marL="914400" lvl="2" indent="0">
              <a:buNone/>
            </a:pPr>
            <a:endParaRPr lang="en-US" sz="3500" dirty="0"/>
          </a:p>
          <a:p>
            <a:pPr marL="914400" lvl="2" indent="0">
              <a:buNone/>
            </a:pPr>
            <a:r>
              <a:rPr lang="en-US" sz="3500" dirty="0"/>
              <a:t>Let’s Read: Daniel 4:37, Isaiah 25:1, 1 Peter 5:6, 1 Chronicles 29:11, Philippians 2:9-10, </a:t>
            </a:r>
            <a:r>
              <a:rPr lang="en-US" sz="3500" b="1" dirty="0"/>
              <a:t>Acts 2:33,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493820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11F324-B9B8-FBF8-B16D-15B029A4F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Three By-Products of Holy Spirit Influence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5631C-558D-8885-8059-38B9F3533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 fontScale="25000" lnSpcReduction="20000"/>
          </a:bodyPr>
          <a:lstStyle/>
          <a:p>
            <a:endParaRPr lang="en-US" sz="2000" dirty="0"/>
          </a:p>
          <a:p>
            <a:r>
              <a:rPr lang="en-US" sz="12400" b="1" dirty="0"/>
              <a:t>Progressed  Exhortation</a:t>
            </a:r>
          </a:p>
          <a:p>
            <a:pPr lvl="1"/>
            <a:r>
              <a:rPr lang="en-US" sz="12400" dirty="0"/>
              <a:t>*To comfort means</a:t>
            </a:r>
          </a:p>
          <a:p>
            <a:pPr lvl="2"/>
            <a:r>
              <a:rPr lang="en-US" sz="12400" dirty="0"/>
              <a:t>Solace</a:t>
            </a:r>
          </a:p>
          <a:p>
            <a:pPr lvl="2"/>
            <a:r>
              <a:rPr lang="en-US" sz="12400" dirty="0"/>
              <a:t>Consolation</a:t>
            </a:r>
          </a:p>
          <a:p>
            <a:pPr lvl="2"/>
            <a:endParaRPr lang="en-US" sz="12400" dirty="0"/>
          </a:p>
          <a:p>
            <a:pPr marL="914400" lvl="2" indent="0">
              <a:buNone/>
            </a:pPr>
            <a:r>
              <a:rPr lang="en-US" sz="12400" dirty="0"/>
              <a:t>Let’s Read: Luke 3:13-14, 18 (exhorting vs extorting), Philippians 4:2, </a:t>
            </a:r>
          </a:p>
          <a:p>
            <a:pPr marL="914400" lvl="2" indent="0">
              <a:buNone/>
            </a:pPr>
            <a:endParaRPr lang="en-US" sz="12400" dirty="0"/>
          </a:p>
          <a:p>
            <a:pPr marL="914400" lvl="2" indent="0">
              <a:buNone/>
            </a:pPr>
            <a:r>
              <a:rPr lang="en-US" sz="12400" dirty="0"/>
              <a:t>* Story about Johnathan </a:t>
            </a:r>
            <a:r>
              <a:rPr lang="en-US" sz="12400" dirty="0" err="1"/>
              <a:t>Leeman</a:t>
            </a:r>
            <a:r>
              <a:rPr lang="en-US" sz="12400" dirty="0"/>
              <a:t> Story/</a:t>
            </a:r>
            <a:r>
              <a:rPr lang="en-US" sz="12400" dirty="0" err="1"/>
              <a:t>Cheverly</a:t>
            </a:r>
            <a:r>
              <a:rPr lang="en-US" sz="12400" dirty="0"/>
              <a:t> Baptist Church Pastor-”120 minute minimum.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197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09BBE2-8EB2-4EC4-D73E-8A814B8C0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Holy Spirit Influence in the Life of Jesus</a:t>
            </a:r>
            <a:br>
              <a:rPr lang="en-US" sz="4000">
                <a:solidFill>
                  <a:srgbClr val="FFFFFF"/>
                </a:solidFill>
              </a:rPr>
            </a:br>
            <a:r>
              <a:rPr lang="en-US" sz="4000" b="1">
                <a:solidFill>
                  <a:srgbClr val="FFFFFF"/>
                </a:solidFill>
              </a:rPr>
              <a:t>Luke 4:17-18 (NKJV)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3A12B-6CEE-E6A5-1FF9-4B6BF74D7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 fontScale="92500"/>
          </a:bodyPr>
          <a:lstStyle/>
          <a:p>
            <a:pPr marL="0" indent="0">
              <a:buNone/>
            </a:pPr>
            <a:r>
              <a:rPr lang="en-US" sz="2000" b="0" i="0" dirty="0">
                <a:effectLst/>
                <a:latin typeface="system-ui"/>
              </a:rPr>
              <a:t>“</a:t>
            </a:r>
            <a:r>
              <a:rPr lang="en-US" sz="2900" b="0" i="0" dirty="0">
                <a:effectLst/>
                <a:latin typeface="system-ui"/>
              </a:rPr>
              <a:t>And He was handed the book of the prophet Isaiah. And when He had opened the book, He found the place where it was written:</a:t>
            </a:r>
          </a:p>
          <a:p>
            <a:pPr marL="0" indent="0">
              <a:buNone/>
            </a:pPr>
            <a:r>
              <a:rPr lang="en-US" sz="2900" b="0" i="0" dirty="0">
                <a:effectLst/>
                <a:latin typeface="system-ui"/>
              </a:rPr>
              <a:t>The Spirit of the </a:t>
            </a:r>
            <a:r>
              <a:rPr lang="en-US" sz="2900" b="0" i="0" cap="small" dirty="0">
                <a:effectLst/>
                <a:latin typeface="system-ui"/>
              </a:rPr>
              <a:t>Lord</a:t>
            </a:r>
            <a:r>
              <a:rPr lang="en-US" sz="2900" b="0" i="0" dirty="0">
                <a:effectLst/>
                <a:latin typeface="system-ui"/>
              </a:rPr>
              <a:t> </a:t>
            </a:r>
            <a:r>
              <a:rPr lang="en-US" sz="2900" b="0" i="1" dirty="0">
                <a:effectLst/>
                <a:latin typeface="system-ui"/>
              </a:rPr>
              <a:t>is</a:t>
            </a:r>
            <a:r>
              <a:rPr lang="en-US" sz="2900" b="0" i="0" dirty="0">
                <a:effectLst/>
                <a:latin typeface="system-ui"/>
              </a:rPr>
              <a:t> upon Me,</a:t>
            </a:r>
            <a:br>
              <a:rPr lang="en-US" sz="2900" b="0" i="0" dirty="0">
                <a:effectLst/>
                <a:latin typeface="system-ui"/>
              </a:rPr>
            </a:br>
            <a:r>
              <a:rPr lang="en-US" sz="2900" b="0" i="0" dirty="0">
                <a:effectLst/>
                <a:latin typeface="system-ui"/>
              </a:rPr>
              <a:t>Because He has anointed Me</a:t>
            </a:r>
            <a:br>
              <a:rPr lang="en-US" sz="2900" b="0" i="0" dirty="0">
                <a:effectLst/>
                <a:latin typeface="system-ui"/>
              </a:rPr>
            </a:br>
            <a:r>
              <a:rPr lang="en-US" sz="2900" b="0" i="0" dirty="0">
                <a:effectLst/>
                <a:latin typeface="system-ui"/>
              </a:rPr>
              <a:t>To preach the gospel to </a:t>
            </a:r>
            <a:r>
              <a:rPr lang="en-US" sz="2900" b="0" i="1" dirty="0">
                <a:effectLst/>
                <a:latin typeface="system-ui"/>
              </a:rPr>
              <a:t>the</a:t>
            </a:r>
            <a:r>
              <a:rPr lang="en-US" sz="2900" b="0" i="0" dirty="0">
                <a:effectLst/>
                <a:latin typeface="system-ui"/>
              </a:rPr>
              <a:t> poor;</a:t>
            </a:r>
            <a:br>
              <a:rPr lang="en-US" sz="2900" b="0" i="0" dirty="0">
                <a:effectLst/>
                <a:latin typeface="system-ui"/>
              </a:rPr>
            </a:br>
            <a:r>
              <a:rPr lang="en-US" sz="2900" b="0" i="0" dirty="0">
                <a:effectLst/>
                <a:latin typeface="system-ui"/>
              </a:rPr>
              <a:t>He has sent Me to heal the brokenhearted,</a:t>
            </a:r>
            <a:br>
              <a:rPr lang="en-US" sz="2900" b="0" i="0" dirty="0">
                <a:effectLst/>
                <a:latin typeface="system-ui"/>
              </a:rPr>
            </a:br>
            <a:r>
              <a:rPr lang="en-US" sz="2900" b="0" i="0" dirty="0">
                <a:effectLst/>
                <a:latin typeface="system-ui"/>
              </a:rPr>
              <a:t>To proclaim liberty to </a:t>
            </a:r>
            <a:r>
              <a:rPr lang="en-US" sz="2900" b="0" i="1" dirty="0">
                <a:effectLst/>
                <a:latin typeface="system-ui"/>
              </a:rPr>
              <a:t>the</a:t>
            </a:r>
            <a:r>
              <a:rPr lang="en-US" sz="2900" b="0" i="0" dirty="0">
                <a:effectLst/>
                <a:latin typeface="system-ui"/>
              </a:rPr>
              <a:t> captives</a:t>
            </a:r>
            <a:br>
              <a:rPr lang="en-US" sz="2900" b="0" i="0" dirty="0">
                <a:effectLst/>
                <a:latin typeface="system-ui"/>
              </a:rPr>
            </a:br>
            <a:r>
              <a:rPr lang="en-US" sz="2900" b="0" i="0" dirty="0">
                <a:effectLst/>
                <a:latin typeface="system-ui"/>
              </a:rPr>
              <a:t>And recovery of sight to </a:t>
            </a:r>
            <a:r>
              <a:rPr lang="en-US" sz="2900" b="0" i="1" dirty="0">
                <a:effectLst/>
                <a:latin typeface="system-ui"/>
              </a:rPr>
              <a:t>the</a:t>
            </a:r>
            <a:r>
              <a:rPr lang="en-US" sz="2900" b="0" i="0" dirty="0">
                <a:effectLst/>
                <a:latin typeface="system-ui"/>
              </a:rPr>
              <a:t> blind,</a:t>
            </a:r>
            <a:br>
              <a:rPr lang="en-US" sz="2900" b="0" i="0" dirty="0">
                <a:effectLst/>
                <a:latin typeface="system-ui"/>
              </a:rPr>
            </a:br>
            <a:r>
              <a:rPr lang="en-US" sz="2900" b="0" i="1" dirty="0">
                <a:effectLst/>
                <a:latin typeface="system-ui"/>
              </a:rPr>
              <a:t>To</a:t>
            </a:r>
            <a:r>
              <a:rPr lang="en-US" sz="2900" b="0" i="0" dirty="0">
                <a:effectLst/>
                <a:latin typeface="system-ui"/>
              </a:rPr>
              <a:t> set at liberty those who are oppressed;”</a:t>
            </a:r>
          </a:p>
          <a:p>
            <a:pPr marL="0" indent="0">
              <a:buNone/>
            </a:pPr>
            <a:r>
              <a:rPr lang="en-US" sz="2900" b="1" dirty="0">
                <a:latin typeface="system-ui"/>
              </a:rPr>
              <a:t>This serves to confirm the truth of the need for Holy Spirit Influence in our lives.</a:t>
            </a:r>
            <a:endParaRPr lang="en-US" sz="2900" b="1" i="0" dirty="0">
              <a:effectLst/>
              <a:latin typeface="system-ui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3795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A1A16F-BFC0-D3E4-E649-DE2DC5E79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God institutes the need for Holy Spirit Influence</a:t>
            </a:r>
            <a:br>
              <a:rPr lang="en-US" sz="4000">
                <a:solidFill>
                  <a:srgbClr val="FFFFFF"/>
                </a:solidFill>
              </a:rPr>
            </a:br>
            <a:r>
              <a:rPr lang="en-US" sz="4000" b="1">
                <a:solidFill>
                  <a:srgbClr val="FFFFFF"/>
                </a:solidFill>
              </a:rPr>
              <a:t>Matthew 3:16-17 (NKJV)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C16664-A689-A46E-EF37-254927EB9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b="0" i="0" dirty="0">
                <a:effectLst/>
                <a:latin typeface="system-ui"/>
              </a:rPr>
              <a:t>“</a:t>
            </a:r>
            <a:r>
              <a:rPr lang="en-US" sz="3500" b="0" i="0" dirty="0">
                <a:effectLst/>
                <a:latin typeface="system-ui"/>
              </a:rPr>
              <a:t>When He had been baptized, Jesus came up immediately from the water; and behold, the heavens were opened to Him, and He saw the Spirit of God descending like a dove and alighting upon Him.</a:t>
            </a:r>
            <a:r>
              <a:rPr lang="en-US" sz="3500" b="1" i="0" baseline="30000" dirty="0">
                <a:effectLst/>
                <a:latin typeface="system-ui"/>
              </a:rPr>
              <a:t> </a:t>
            </a:r>
            <a:r>
              <a:rPr lang="en-US" sz="3500" b="0" i="0" dirty="0">
                <a:effectLst/>
                <a:latin typeface="system-ui"/>
              </a:rPr>
              <a:t>And suddenly a voice </a:t>
            </a:r>
            <a:r>
              <a:rPr lang="en-US" sz="3500" b="0" i="1" dirty="0">
                <a:effectLst/>
                <a:latin typeface="system-ui"/>
              </a:rPr>
              <a:t>came</a:t>
            </a:r>
            <a:r>
              <a:rPr lang="en-US" sz="3500" b="0" i="0" dirty="0">
                <a:effectLst/>
                <a:latin typeface="system-ui"/>
              </a:rPr>
              <a:t> from heaven, saying, “This is My beloved Son, in whom I am well pleased.”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68454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C790BE2-4E4F-4AAF-81A2-4A6F4885E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4"/>
            <a:ext cx="12192000" cy="6402581"/>
          </a:xfrm>
          <a:prstGeom prst="rect">
            <a:avLst/>
          </a:prstGeom>
          <a:gradFill>
            <a:gsLst>
              <a:gs pos="1000">
                <a:schemeClr val="accent1">
                  <a:lumMod val="75000"/>
                  <a:alpha val="59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12088DD-B1AD-40E0-8B86-1D87A2CCD9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63054" y="-2653923"/>
            <a:ext cx="6858001" cy="12165846"/>
          </a:xfrm>
          <a:prstGeom prst="rect">
            <a:avLst/>
          </a:prstGeom>
          <a:gradFill>
            <a:gsLst>
              <a:gs pos="13000">
                <a:schemeClr val="accent1">
                  <a:lumMod val="50000"/>
                  <a:alpha val="0"/>
                </a:schemeClr>
              </a:gs>
              <a:gs pos="99000">
                <a:srgbClr val="000000">
                  <a:alpha val="28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94763" y="0"/>
            <a:ext cx="6096001" cy="6858000"/>
          </a:xfrm>
          <a:prstGeom prst="rect">
            <a:avLst/>
          </a:prstGeom>
          <a:gradFill>
            <a:gsLst>
              <a:gs pos="13000">
                <a:schemeClr val="accent1">
                  <a:lumMod val="50000"/>
                  <a:alpha val="0"/>
                </a:schemeClr>
              </a:gs>
              <a:gs pos="99000">
                <a:schemeClr val="accent1">
                  <a:lumMod val="75000"/>
                  <a:alpha val="50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C395952-4E26-45A2-8756-2ADFD6E53C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-3"/>
            <a:ext cx="12182871" cy="6871922"/>
          </a:xfrm>
          <a:prstGeom prst="rect">
            <a:avLst/>
          </a:prstGeom>
          <a:gradFill>
            <a:gsLst>
              <a:gs pos="13000">
                <a:srgbClr val="000000">
                  <a:alpha val="35000"/>
                </a:srgbClr>
              </a:gs>
              <a:gs pos="99000">
                <a:schemeClr val="accent1">
                  <a:lumMod val="75000"/>
                  <a:alpha val="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4734BADF-9461-4621-B112-2D7BABEA7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7713" y="4049"/>
            <a:ext cx="10216576" cy="4729040"/>
          </a:xfrm>
          <a:custGeom>
            <a:avLst/>
            <a:gdLst>
              <a:gd name="connsiteX0" fmla="*/ 0 w 10216576"/>
              <a:gd name="connsiteY0" fmla="*/ 0 h 4729040"/>
              <a:gd name="connsiteX1" fmla="*/ 10216576 w 10216576"/>
              <a:gd name="connsiteY1" fmla="*/ 0 h 4729040"/>
              <a:gd name="connsiteX2" fmla="*/ 10210268 w 10216576"/>
              <a:gd name="connsiteY2" fmla="*/ 124944 h 4729040"/>
              <a:gd name="connsiteX3" fmla="*/ 5108288 w 10216576"/>
              <a:gd name="connsiteY3" fmla="*/ 4729040 h 4729040"/>
              <a:gd name="connsiteX4" fmla="*/ 6309 w 10216576"/>
              <a:gd name="connsiteY4" fmla="*/ 124944 h 4729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16576" h="4729040">
                <a:moveTo>
                  <a:pt x="0" y="0"/>
                </a:moveTo>
                <a:lnTo>
                  <a:pt x="10216576" y="0"/>
                </a:lnTo>
                <a:lnTo>
                  <a:pt x="10210268" y="124944"/>
                </a:lnTo>
                <a:cubicBezTo>
                  <a:pt x="9947637" y="2710997"/>
                  <a:pt x="7763635" y="4729040"/>
                  <a:pt x="5108288" y="4729040"/>
                </a:cubicBezTo>
                <a:cubicBezTo>
                  <a:pt x="2452942" y="4729040"/>
                  <a:pt x="268937" y="2710997"/>
                  <a:pt x="6309" y="124944"/>
                </a:cubicBezTo>
                <a:close/>
              </a:path>
            </a:pathLst>
          </a:custGeom>
          <a:gradFill>
            <a:gsLst>
              <a:gs pos="7000">
                <a:schemeClr val="accent1">
                  <a:lumMod val="50000"/>
                  <a:alpha val="4000"/>
                </a:schemeClr>
              </a:gs>
              <a:gs pos="99000">
                <a:schemeClr val="accent1">
                  <a:alpha val="24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30B240-38A5-1C6C-AE46-C70D84B84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6693" y="1030406"/>
            <a:ext cx="8147713" cy="308124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WHAT IS TRUE FOR THE SIGNIFICANCE OF JESUS AND HIS MINISTRY, IS TRUE FOR ANY MINISTER OR MINISTRY TODAY.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D9061E-8016-B9E8-A023-8A0A079A96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59943" y="5171093"/>
            <a:ext cx="9078628" cy="86062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FACT:</a:t>
            </a:r>
          </a:p>
        </p:txBody>
      </p:sp>
    </p:spTree>
    <p:extLst>
      <p:ext uri="{BB962C8B-B14F-4D97-AF65-F5344CB8AC3E}">
        <p14:creationId xmlns:p14="http://schemas.microsoft.com/office/powerpoint/2010/main" val="96201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0A9E7-97D6-1349-23AD-EFE9674EB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THAT TRUTH IS: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15A077-B6AB-55E7-76DA-5FCFB45CFB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/>
              <a:t>HOLY SPIRIT IS </a:t>
            </a:r>
            <a:r>
              <a:rPr lang="en-US" u="sng" dirty="0"/>
              <a:t>SENT, COMES, &amp; ANOINTS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49A1AA-12A6-AAF5-1EF9-3A9D6F55C63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Christian Leadership</a:t>
            </a:r>
          </a:p>
          <a:p>
            <a:r>
              <a:rPr lang="en-US" dirty="0"/>
              <a:t>Christian Ministry</a:t>
            </a:r>
          </a:p>
          <a:p>
            <a:pPr lvl="1"/>
            <a:r>
              <a:rPr lang="en-US" dirty="0"/>
              <a:t>So consequently, not just anyone should be in leadership or ministry.</a:t>
            </a:r>
          </a:p>
          <a:p>
            <a:pPr lvl="1"/>
            <a:r>
              <a:rPr lang="en-US" dirty="0"/>
              <a:t>Remember David</a:t>
            </a:r>
          </a:p>
          <a:p>
            <a:pPr lvl="1"/>
            <a:r>
              <a:rPr lang="en-US" dirty="0"/>
              <a:t>What are you anointed for?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36E33D-4174-FA14-3D35-DAB98F878E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/>
              <a:t>HOLY SPIRIT THEN BEGINS TO “MOVE”</a:t>
            </a:r>
          </a:p>
          <a:p>
            <a:pPr algn="ctr"/>
            <a:r>
              <a:rPr lang="en-US" dirty="0"/>
              <a:t>PROVIDING: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15E510-218E-BEC0-4CC7-0FD87096B30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endParaRPr lang="en-US" sz="4800" dirty="0"/>
          </a:p>
          <a:p>
            <a:r>
              <a:rPr lang="en-US" sz="4800" u="sng" dirty="0"/>
              <a:t>HIS</a:t>
            </a:r>
            <a:r>
              <a:rPr lang="en-US" sz="4800" dirty="0"/>
              <a:t> Leadership</a:t>
            </a:r>
          </a:p>
          <a:p>
            <a:r>
              <a:rPr lang="en-US" sz="4800" u="sng" dirty="0"/>
              <a:t>HIS</a:t>
            </a:r>
            <a:r>
              <a:rPr lang="en-US" sz="4800" dirty="0"/>
              <a:t> Power</a:t>
            </a:r>
          </a:p>
          <a:p>
            <a:r>
              <a:rPr lang="en-US" sz="4800" u="sng" dirty="0"/>
              <a:t>HIS</a:t>
            </a:r>
            <a:r>
              <a:rPr lang="en-US" sz="4800" dirty="0"/>
              <a:t> Guidance</a:t>
            </a:r>
          </a:p>
        </p:txBody>
      </p:sp>
    </p:spTree>
    <p:extLst>
      <p:ext uri="{BB962C8B-B14F-4D97-AF65-F5344CB8AC3E}">
        <p14:creationId xmlns:p14="http://schemas.microsoft.com/office/powerpoint/2010/main" val="2271710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</TotalTime>
  <Words>623</Words>
  <Application>Microsoft Office PowerPoint</Application>
  <PresentationFormat>Widescreen</PresentationFormat>
  <Paragraphs>72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Series: Deepening Your Relationship with God   Lesson 2: Spiritual Influence</vt:lpstr>
      <vt:lpstr>Lesson Scripture: Acts 9:31</vt:lpstr>
      <vt:lpstr>Three By-Products of Holy Spirit Influence</vt:lpstr>
      <vt:lpstr>Three By-Products of Holy Spirit Influence</vt:lpstr>
      <vt:lpstr>Three By-Products of Holy Spirit Influence</vt:lpstr>
      <vt:lpstr>Holy Spirit Influence in the Life of Jesus Luke 4:17-18 (NKJV)</vt:lpstr>
      <vt:lpstr>God institutes the need for Holy Spirit Influence Matthew 3:16-17 (NKJV)</vt:lpstr>
      <vt:lpstr>WHAT IS TRUE FOR THE SIGNIFICANCE OF JESUS AND HIS MINISTRY, IS TRUE FOR ANY MINISTER OR MINISTRY TODAY.</vt:lpstr>
      <vt:lpstr>THAT TRUTH IS:</vt:lpstr>
      <vt:lpstr>Holy Spirit Reproof’s-Turn in your Bible John 16:1-11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Series:Deepening Your Relationship with God   Lesson 2:Spiritual Influence</dc:title>
  <dc:creator>Leroy Anthony</dc:creator>
  <cp:lastModifiedBy>Leroy Anthony</cp:lastModifiedBy>
  <cp:revision>5</cp:revision>
  <dcterms:created xsi:type="dcterms:W3CDTF">2022-05-27T13:22:10Z</dcterms:created>
  <dcterms:modified xsi:type="dcterms:W3CDTF">2022-05-31T17:48:48Z</dcterms:modified>
</cp:coreProperties>
</file>