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72558-C4D8-4EA6-B816-5DEC64111044}" type="datetimeFigureOut">
              <a:rPr lang="en-US" smtClean="0"/>
              <a:t>5/31/22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9F6AB-80F8-4E44-9F14-55FA465D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6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Edify=</a:t>
            </a:r>
            <a:r>
              <a:rPr lang="en-US" dirty="0" err="1"/>
              <a:t>Oykodomeho</a:t>
            </a:r>
            <a:r>
              <a:rPr lang="en-US" dirty="0"/>
              <a:t>=to build up from the foundation, </a:t>
            </a:r>
          </a:p>
          <a:p>
            <a:r>
              <a:rPr lang="en-US" dirty="0"/>
              <a:t>In Context it means to promote growth in Christian Wisdom, Affection, Grace, Virtue, Holiness, Blessedness.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9F6AB-80F8-4E44-9F14-55FA465D30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54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Edify=</a:t>
            </a:r>
            <a:r>
              <a:rPr lang="en-US" dirty="0" err="1"/>
              <a:t>Oykodomeho</a:t>
            </a:r>
            <a:r>
              <a:rPr lang="en-US" dirty="0"/>
              <a:t>=to build up from the foundation, </a:t>
            </a:r>
          </a:p>
          <a:p>
            <a:r>
              <a:rPr lang="en-US" dirty="0"/>
              <a:t>In Context it means to promote growth in Christian Wisdom, Affection, Grace, Virtue, Holiness, Blessedness.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9F6AB-80F8-4E44-9F14-55FA465D30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45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Edify</a:t>
            </a:r>
            <a:r>
              <a:rPr lang="en-US" dirty="0"/>
              <a:t>=</a:t>
            </a:r>
            <a:r>
              <a:rPr lang="en-US" dirty="0" err="1"/>
              <a:t>Oykodomeho</a:t>
            </a:r>
            <a:r>
              <a:rPr lang="en-US" dirty="0"/>
              <a:t>=to build up from the foundation, </a:t>
            </a:r>
          </a:p>
          <a:p>
            <a:r>
              <a:rPr lang="en-US" dirty="0"/>
              <a:t>In Context it means to promote growth in Christian Wisdom, Affection, Grace, Virtue, Holiness, Blessedness.</a:t>
            </a:r>
          </a:p>
          <a:p>
            <a:r>
              <a:rPr lang="en-US" b="1" dirty="0"/>
              <a:t>Fear</a:t>
            </a:r>
            <a:r>
              <a:rPr lang="en-US" dirty="0"/>
              <a:t>=</a:t>
            </a:r>
            <a:r>
              <a:rPr lang="en-US" dirty="0" err="1"/>
              <a:t>fobos</a:t>
            </a:r>
            <a:r>
              <a:rPr lang="en-US" dirty="0"/>
              <a:t>=dread or terror.</a:t>
            </a:r>
          </a:p>
          <a:p>
            <a:r>
              <a:rPr lang="en-US" dirty="0"/>
              <a:t>Comfort=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9F6AB-80F8-4E44-9F14-55FA465D30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8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C8B1E-8724-6DE7-4D9E-07A9D43BE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F5EF9E-A948-64D8-D115-7A51FF283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764A0-AF0C-E10C-7547-D27FD38CA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3A032-A94E-1DD2-2441-C7CBF169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192C1-9B79-5787-3082-BA419743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7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FD1BA-0F31-3861-D597-BB7530E0F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772AB-3FF3-EB1F-95D4-2EC133C5C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3CCED-7AA4-CDEA-8B30-5D8499B3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F0E86-96D8-743B-D3C2-5DC1C53D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F4D3A-1D54-B2F0-6E2E-696DC500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6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5AB353-8ED8-A71B-474A-FF608AE95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4BB26-C107-3FAD-1353-D31B04A65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367C2-5656-7C79-7542-6FE5598E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3BA06-C00F-2D62-7B8D-26B30F14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5147C-A071-F21F-30BA-90117693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6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40884-B955-4AF6-F7EC-4B4CD46D1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EDA85-D1ED-FCF8-DD5A-F5BAE85AC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5D6B8-AE34-286C-7F10-A70D04F14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087B1-A27F-B9E7-D549-91C1EE40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B9DF8-E81C-BAF3-6D3E-34832058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735C-7B69-FB99-224B-B4736967C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DBAE1-BBB5-110E-2CBA-F8251732B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E49EC-76A1-5EAD-0650-30C626816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C9A61-BE65-85EB-6197-13A285637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021F3-8EDF-8EC7-D0B2-43C69F37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2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B9DE9-C286-A957-894B-BB593E0F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12F72-58E6-E2E3-8712-400ECCA51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DC1CB-F73B-5E07-37C8-4CC6F9CFD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2F8A1-13D0-C087-AEFB-C094154A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DC5FF-D373-5942-8C36-6C6F093A4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A6C0A-C49F-DB9A-42C1-1E442429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1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2894A-9AEC-DFF2-4936-335D88536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AE3B9-DBBC-7F5D-EDD3-7E842EB43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2542F-50F5-44F4-7F1A-CF2D1A05D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C4B351-18C1-2901-0DCA-53D760051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874988-F9E9-004A-C615-FD6193FCD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56507F-5A21-5B17-7075-DC7B0379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53846-315E-FFA3-4CB2-C544A92C8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A456D-2482-DA0F-BEBB-7C40FA594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2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CB9B-530B-52E6-FDCC-97C06ACAF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660B8B-3892-4144-B205-C4136967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18519-5BFA-DBDD-5CB6-19146111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18710-8FA4-D064-F157-E30373BB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6C63BC-AA68-8F31-B23B-0955CBD2C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6EAA4C-E0AB-B579-6C93-91C458079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AA8C4-D03C-967F-4E32-BA3E0C6F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3B68C-F6CC-4690-791F-BFDD1A366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F775A-DFD3-5F21-E149-5862CA76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863C3-FA94-FCF3-6EF9-E87E54E86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6BFBF-1666-2B79-DAB7-30BC3646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234BC-A6C9-8048-6C5F-4FDC9E06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72D9B-C20E-56B3-03EF-672EB4AD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4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07BA7-D4EB-9B16-E33B-514CB3BEA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CA408D-7CA5-5BD4-761E-431E7E158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4463F-DFCD-C74C-92FE-40EFE1FE1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00CDE-BCE1-3D2F-6DC0-DEDCC352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36F8C-31DE-E3FC-0E38-8E0CDAC1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394A3-BAEF-1DCE-65F8-A6175BC8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6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644D4-1B11-ED72-57EE-3E462C6B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D2C6A-65DE-5AF1-17B8-273C7C02A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99096-9FAA-64EC-E25C-8A28233C0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D8DC-B0FB-4EEA-ADC8-22758B79B38B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D14D2-F124-EE6E-A2FC-156337D5B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D3B0C-F06D-3E34-198C-BC68D5040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5C3D7-36F5-4FC8-A8ED-86ADEA25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2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3BEDC-36F1-7F07-AACF-CB9C7CCFB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Series: Deepening Your Relationship with God</a:t>
            </a:r>
            <a:b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Lesson 2: Spiritual Influence</a:t>
            </a:r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2C8DC-B85A-912E-5D4B-04CB56F96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Pastor Leroy Hines Anthony, M.Div.</a:t>
            </a:r>
          </a:p>
          <a:p>
            <a:pPr algn="l"/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Mount Carmel Missionary Baptist Church Bible Study </a:t>
            </a:r>
            <a:r>
              <a:rPr lang="en-US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June 1,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76D005-1D16-02EC-9D3C-26A6312920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13" r="31766"/>
          <a:stretch/>
        </p:blipFill>
        <p:spPr>
          <a:xfrm>
            <a:off x="6573907" y="666313"/>
            <a:ext cx="5163022" cy="5147374"/>
          </a:xfrm>
          <a:prstGeom prst="rect">
            <a:avLst/>
          </a:prstGeom>
        </p:spPr>
      </p:pic>
      <p:sp>
        <p:nvSpPr>
          <p:cNvPr id="34" name="Rectangle 2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4A623C-F39D-6116-C50A-C8BA7AD6BA3F}"/>
              </a:ext>
            </a:extLst>
          </p:cNvPr>
          <p:cNvSpPr txBox="1"/>
          <p:nvPr/>
        </p:nvSpPr>
        <p:spPr>
          <a:xfrm>
            <a:off x="1611087" y="275773"/>
            <a:ext cx="577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Bible Study Wednesday June 1, 2022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87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52ED-F6E7-FEDF-6DA2-18B56641D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Holy Spirit Reproof’s-Turn in your Bible</a:t>
            </a:r>
            <a:br>
              <a:rPr lang="en-US"/>
            </a:br>
            <a:r>
              <a:rPr lang="en-US" b="1"/>
              <a:t>John 16:1-11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36033-6B89-D6AF-F83E-51EC5C1E4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6600" dirty="0"/>
              <a:t>Reproof of Sin </a:t>
            </a:r>
          </a:p>
          <a:p>
            <a:r>
              <a:rPr lang="en-US" sz="6600" dirty="0"/>
              <a:t>Reproof of Righteousness</a:t>
            </a:r>
          </a:p>
          <a:p>
            <a:r>
              <a:rPr lang="en-US" sz="6600" dirty="0"/>
              <a:t>Reproof </a:t>
            </a:r>
            <a:r>
              <a:rPr lang="en-US" sz="6600"/>
              <a:t>of Judgement</a:t>
            </a:r>
            <a:endParaRPr lang="en-US" sz="6600" dirty="0"/>
          </a:p>
          <a:p>
            <a:r>
              <a:rPr lang="en-US" sz="6600" i="1" dirty="0" err="1"/>
              <a:t>elex</a:t>
            </a:r>
            <a:r>
              <a:rPr lang="en-US" sz="6600" i="1" dirty="0"/>
              <a:t> go= to convince with compelling evidence of an exposing nature</a:t>
            </a:r>
          </a:p>
        </p:txBody>
      </p:sp>
    </p:spTree>
    <p:extLst>
      <p:ext uri="{BB962C8B-B14F-4D97-AF65-F5344CB8AC3E}">
        <p14:creationId xmlns:p14="http://schemas.microsoft.com/office/powerpoint/2010/main" val="201229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BCD843-A646-0CF4-BE86-C305FBAE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Lesson Scripture: Acts 9:31</a:t>
            </a:r>
          </a:p>
        </p:txBody>
      </p:sp>
      <p:sp>
        <p:nvSpPr>
          <p:cNvPr id="23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09E90-7FB8-CF99-ACD0-FBAACB2B7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EFFFF"/>
                </a:solidFill>
              </a:rPr>
              <a:t>Then had the churches rest throughout all Judaea and Galilee and Samaria, and were </a:t>
            </a:r>
            <a:r>
              <a:rPr lang="en-US" sz="3600" b="1" i="1" u="sng" dirty="0">
                <a:solidFill>
                  <a:srgbClr val="FEFFFF"/>
                </a:solidFill>
              </a:rPr>
              <a:t>edified; and walking in the fear of the Lord, and in the comfort of the Holy Ghost</a:t>
            </a:r>
            <a:r>
              <a:rPr lang="en-US" sz="3600" dirty="0">
                <a:solidFill>
                  <a:srgbClr val="FEFFFF"/>
                </a:solidFill>
              </a:rPr>
              <a:t>, </a:t>
            </a:r>
          </a:p>
          <a:p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4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11F324-B9B8-FBF8-B16D-15B029A4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Three By-Products of Holy Spirit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5631C-558D-8885-8059-38B9F3533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25000" lnSpcReduction="20000"/>
          </a:bodyPr>
          <a:lstStyle/>
          <a:p>
            <a:endParaRPr lang="en-US" sz="1700" dirty="0"/>
          </a:p>
          <a:p>
            <a:pPr marL="0" indent="0">
              <a:buNone/>
            </a:pPr>
            <a:r>
              <a:rPr lang="en-US" sz="3100" dirty="0"/>
              <a:t>1. </a:t>
            </a:r>
            <a:r>
              <a:rPr lang="en-US" sz="12000" b="1" dirty="0"/>
              <a:t>Progressed Edification</a:t>
            </a:r>
          </a:p>
          <a:p>
            <a:pPr lvl="1"/>
            <a:r>
              <a:rPr lang="en-US" sz="12000" dirty="0"/>
              <a:t>*To edify means to promote growth in Christian</a:t>
            </a:r>
          </a:p>
          <a:p>
            <a:pPr lvl="2"/>
            <a:r>
              <a:rPr lang="en-US" sz="12000" dirty="0"/>
              <a:t>Wisdom</a:t>
            </a:r>
          </a:p>
          <a:p>
            <a:pPr lvl="2"/>
            <a:r>
              <a:rPr lang="en-US" sz="12000" dirty="0"/>
              <a:t>Affection</a:t>
            </a:r>
          </a:p>
          <a:p>
            <a:pPr lvl="2"/>
            <a:r>
              <a:rPr lang="en-US" sz="12000" dirty="0"/>
              <a:t>Grace</a:t>
            </a:r>
          </a:p>
          <a:p>
            <a:pPr lvl="2"/>
            <a:r>
              <a:rPr lang="en-US" sz="12000" dirty="0"/>
              <a:t>Virtue</a:t>
            </a:r>
          </a:p>
          <a:p>
            <a:pPr lvl="2"/>
            <a:r>
              <a:rPr lang="en-US" sz="12000" dirty="0"/>
              <a:t>Holiness</a:t>
            </a:r>
          </a:p>
          <a:p>
            <a:pPr lvl="2"/>
            <a:r>
              <a:rPr lang="en-US" sz="12000" dirty="0"/>
              <a:t>Blessedness</a:t>
            </a:r>
          </a:p>
          <a:p>
            <a:pPr lvl="2"/>
            <a:endParaRPr lang="en-US" sz="12000" dirty="0"/>
          </a:p>
          <a:p>
            <a:pPr lvl="2"/>
            <a:r>
              <a:rPr lang="en-US" sz="12000" dirty="0"/>
              <a:t>Let's Read: Jude 1:20, Colossians 2:6-7, 1 Peter 2:4-5, </a:t>
            </a:r>
            <a:r>
              <a:rPr lang="en-US" sz="12000" b="1" dirty="0"/>
              <a:t>Romans 14:19, Roman 15:2</a:t>
            </a:r>
            <a:endParaRPr lang="en-US" sz="12000" dirty="0"/>
          </a:p>
        </p:txBody>
      </p:sp>
    </p:spTree>
    <p:extLst>
      <p:ext uri="{BB962C8B-B14F-4D97-AF65-F5344CB8AC3E}">
        <p14:creationId xmlns:p14="http://schemas.microsoft.com/office/powerpoint/2010/main" val="142050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2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11F324-B9B8-FBF8-B16D-15B029A4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Three By-Products of Holy Spirit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5631C-558D-8885-8059-38B9F3533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92500"/>
          </a:bodyPr>
          <a:lstStyle/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3500" b="1" dirty="0"/>
              <a:t>Progressed Exaltation</a:t>
            </a:r>
            <a:r>
              <a:rPr lang="en-US" sz="3500" dirty="0"/>
              <a:t> (Of the Lord)</a:t>
            </a:r>
          </a:p>
          <a:p>
            <a:pPr lvl="1"/>
            <a:r>
              <a:rPr lang="en-US" sz="3500" dirty="0"/>
              <a:t>*To fear means </a:t>
            </a:r>
          </a:p>
          <a:p>
            <a:pPr lvl="2"/>
            <a:r>
              <a:rPr lang="en-US" sz="3500" dirty="0"/>
              <a:t>To be be stricken with </a:t>
            </a:r>
            <a:r>
              <a:rPr lang="en-US" sz="3500" dirty="0" err="1"/>
              <a:t>dred</a:t>
            </a:r>
            <a:r>
              <a:rPr lang="en-US" sz="3500" dirty="0"/>
              <a:t> or terror</a:t>
            </a:r>
          </a:p>
          <a:p>
            <a:pPr marL="914400" lvl="2" indent="0">
              <a:buNone/>
            </a:pPr>
            <a:endParaRPr lang="en-US" sz="3500" dirty="0"/>
          </a:p>
          <a:p>
            <a:pPr marL="914400" lvl="2" indent="0">
              <a:buNone/>
            </a:pPr>
            <a:r>
              <a:rPr lang="en-US" sz="3500" dirty="0"/>
              <a:t>Let’s Read: Daniel 4:37, Isaiah 25:1, 1 Peter 5:6, 1 Chronicles 29:11, Philippians 2:9-10, </a:t>
            </a:r>
            <a:r>
              <a:rPr lang="en-US" sz="3500" b="1" dirty="0"/>
              <a:t>Acts 2:33,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9382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11F324-B9B8-FBF8-B16D-15B029A4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Three By-Products of Holy Spirit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5631C-558D-8885-8059-38B9F3533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25000" lnSpcReduction="20000"/>
          </a:bodyPr>
          <a:lstStyle/>
          <a:p>
            <a:endParaRPr lang="en-US" sz="2000" dirty="0"/>
          </a:p>
          <a:p>
            <a:r>
              <a:rPr lang="en-US" sz="12400" b="1" dirty="0"/>
              <a:t>Progressed  Exhortation</a:t>
            </a:r>
          </a:p>
          <a:p>
            <a:pPr lvl="1"/>
            <a:r>
              <a:rPr lang="en-US" sz="12400" dirty="0"/>
              <a:t>*To comfort means</a:t>
            </a:r>
          </a:p>
          <a:p>
            <a:pPr lvl="2"/>
            <a:r>
              <a:rPr lang="en-US" sz="12400" dirty="0"/>
              <a:t>Solace</a:t>
            </a:r>
          </a:p>
          <a:p>
            <a:pPr lvl="2"/>
            <a:r>
              <a:rPr lang="en-US" sz="12400" dirty="0"/>
              <a:t>Consolation</a:t>
            </a:r>
          </a:p>
          <a:p>
            <a:pPr lvl="2"/>
            <a:endParaRPr lang="en-US" sz="12400" dirty="0"/>
          </a:p>
          <a:p>
            <a:pPr marL="914400" lvl="2" indent="0">
              <a:buNone/>
            </a:pPr>
            <a:r>
              <a:rPr lang="en-US" sz="12400" dirty="0"/>
              <a:t>Let’s Read: Luke 3:13-14, 18 (exhorting vs extorting), Philippians 4:2, </a:t>
            </a:r>
          </a:p>
          <a:p>
            <a:pPr marL="914400" lvl="2" indent="0">
              <a:buNone/>
            </a:pPr>
            <a:endParaRPr lang="en-US" sz="12400" dirty="0"/>
          </a:p>
          <a:p>
            <a:pPr marL="914400" lvl="2" indent="0">
              <a:buNone/>
            </a:pPr>
            <a:r>
              <a:rPr lang="en-US" sz="12400" dirty="0"/>
              <a:t>* Story about Johnathan </a:t>
            </a:r>
            <a:r>
              <a:rPr lang="en-US" sz="12400" dirty="0" err="1"/>
              <a:t>Leeman</a:t>
            </a:r>
            <a:r>
              <a:rPr lang="en-US" sz="12400" dirty="0"/>
              <a:t> Story/</a:t>
            </a:r>
            <a:r>
              <a:rPr lang="en-US" sz="12400" dirty="0" err="1"/>
              <a:t>Cheverly</a:t>
            </a:r>
            <a:r>
              <a:rPr lang="en-US" sz="12400" dirty="0"/>
              <a:t> Baptist Church Pastor-”120 minute minimum.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9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09BBE2-8EB2-4EC4-D73E-8A814B8C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Holy Spirit Influence in the Life of Jesus</a:t>
            </a:r>
            <a:br>
              <a:rPr lang="en-US" sz="4000">
                <a:solidFill>
                  <a:srgbClr val="FFFFFF"/>
                </a:solidFill>
              </a:rPr>
            </a:br>
            <a:r>
              <a:rPr lang="en-US" sz="4000" b="1">
                <a:solidFill>
                  <a:srgbClr val="FFFFFF"/>
                </a:solidFill>
              </a:rPr>
              <a:t>Luke 4:17-18 (NKJV)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3A12B-6CEE-E6A5-1FF9-4B6BF74D7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sz="2000" b="0" i="0" dirty="0">
                <a:effectLst/>
                <a:latin typeface="system-ui"/>
              </a:rPr>
              <a:t>“</a:t>
            </a:r>
            <a:r>
              <a:rPr lang="en-US" sz="2900" b="0" i="0" dirty="0">
                <a:effectLst/>
                <a:latin typeface="system-ui"/>
              </a:rPr>
              <a:t>And He was handed the book of the prophet Isaiah. And when He had opened the book, He found the place where it was written:</a:t>
            </a:r>
          </a:p>
          <a:p>
            <a:pPr marL="0" indent="0">
              <a:buNone/>
            </a:pPr>
            <a:r>
              <a:rPr lang="en-US" sz="2900" b="0" i="0" dirty="0">
                <a:effectLst/>
                <a:latin typeface="system-ui"/>
              </a:rPr>
              <a:t>The Spirit of the </a:t>
            </a:r>
            <a:r>
              <a:rPr lang="en-US" sz="2900" b="0" i="0" cap="small" dirty="0">
                <a:effectLst/>
                <a:latin typeface="system-ui"/>
              </a:rPr>
              <a:t>Lord</a:t>
            </a:r>
            <a:r>
              <a:rPr lang="en-US" sz="2900" b="0" i="0" dirty="0">
                <a:effectLst/>
                <a:latin typeface="system-ui"/>
              </a:rPr>
              <a:t> </a:t>
            </a:r>
            <a:r>
              <a:rPr lang="en-US" sz="2900" b="0" i="1" dirty="0">
                <a:effectLst/>
                <a:latin typeface="system-ui"/>
              </a:rPr>
              <a:t>is</a:t>
            </a:r>
            <a:r>
              <a:rPr lang="en-US" sz="2900" b="0" i="0" dirty="0">
                <a:effectLst/>
                <a:latin typeface="system-ui"/>
              </a:rPr>
              <a:t> upon Me,</a:t>
            </a:r>
            <a:br>
              <a:rPr lang="en-US" sz="2900" b="0" i="0" dirty="0">
                <a:effectLst/>
                <a:latin typeface="system-ui"/>
              </a:rPr>
            </a:br>
            <a:r>
              <a:rPr lang="en-US" sz="2900" b="0" i="0" dirty="0">
                <a:effectLst/>
                <a:latin typeface="system-ui"/>
              </a:rPr>
              <a:t>Because He has anointed Me</a:t>
            </a:r>
            <a:br>
              <a:rPr lang="en-US" sz="2900" b="0" i="0" dirty="0">
                <a:effectLst/>
                <a:latin typeface="system-ui"/>
              </a:rPr>
            </a:br>
            <a:r>
              <a:rPr lang="en-US" sz="2900" b="0" i="0" dirty="0">
                <a:effectLst/>
                <a:latin typeface="system-ui"/>
              </a:rPr>
              <a:t>To preach the gospel to </a:t>
            </a:r>
            <a:r>
              <a:rPr lang="en-US" sz="2900" b="0" i="1" dirty="0">
                <a:effectLst/>
                <a:latin typeface="system-ui"/>
              </a:rPr>
              <a:t>the</a:t>
            </a:r>
            <a:r>
              <a:rPr lang="en-US" sz="2900" b="0" i="0" dirty="0">
                <a:effectLst/>
                <a:latin typeface="system-ui"/>
              </a:rPr>
              <a:t> poor;</a:t>
            </a:r>
            <a:br>
              <a:rPr lang="en-US" sz="2900" b="0" i="0" dirty="0">
                <a:effectLst/>
                <a:latin typeface="system-ui"/>
              </a:rPr>
            </a:br>
            <a:r>
              <a:rPr lang="en-US" sz="2900" b="0" i="0" dirty="0">
                <a:effectLst/>
                <a:latin typeface="system-ui"/>
              </a:rPr>
              <a:t>He has sent Me to heal the brokenhearted,</a:t>
            </a:r>
            <a:br>
              <a:rPr lang="en-US" sz="2900" b="0" i="0" dirty="0">
                <a:effectLst/>
                <a:latin typeface="system-ui"/>
              </a:rPr>
            </a:br>
            <a:r>
              <a:rPr lang="en-US" sz="2900" b="0" i="0" dirty="0">
                <a:effectLst/>
                <a:latin typeface="system-ui"/>
              </a:rPr>
              <a:t>To proclaim liberty to </a:t>
            </a:r>
            <a:r>
              <a:rPr lang="en-US" sz="2900" b="0" i="1" dirty="0">
                <a:effectLst/>
                <a:latin typeface="system-ui"/>
              </a:rPr>
              <a:t>the</a:t>
            </a:r>
            <a:r>
              <a:rPr lang="en-US" sz="2900" b="0" i="0" dirty="0">
                <a:effectLst/>
                <a:latin typeface="system-ui"/>
              </a:rPr>
              <a:t> captives</a:t>
            </a:r>
            <a:br>
              <a:rPr lang="en-US" sz="2900" b="0" i="0" dirty="0">
                <a:effectLst/>
                <a:latin typeface="system-ui"/>
              </a:rPr>
            </a:br>
            <a:r>
              <a:rPr lang="en-US" sz="2900" b="0" i="0" dirty="0">
                <a:effectLst/>
                <a:latin typeface="system-ui"/>
              </a:rPr>
              <a:t>And recovery of sight to </a:t>
            </a:r>
            <a:r>
              <a:rPr lang="en-US" sz="2900" b="0" i="1" dirty="0">
                <a:effectLst/>
                <a:latin typeface="system-ui"/>
              </a:rPr>
              <a:t>the</a:t>
            </a:r>
            <a:r>
              <a:rPr lang="en-US" sz="2900" b="0" i="0" dirty="0">
                <a:effectLst/>
                <a:latin typeface="system-ui"/>
              </a:rPr>
              <a:t> blind,</a:t>
            </a:r>
            <a:br>
              <a:rPr lang="en-US" sz="2900" b="0" i="0" dirty="0">
                <a:effectLst/>
                <a:latin typeface="system-ui"/>
              </a:rPr>
            </a:br>
            <a:r>
              <a:rPr lang="en-US" sz="2900" b="0" i="1" dirty="0">
                <a:effectLst/>
                <a:latin typeface="system-ui"/>
              </a:rPr>
              <a:t>To</a:t>
            </a:r>
            <a:r>
              <a:rPr lang="en-US" sz="2900" b="0" i="0" dirty="0">
                <a:effectLst/>
                <a:latin typeface="system-ui"/>
              </a:rPr>
              <a:t> set at liberty those who are oppressed;”</a:t>
            </a:r>
          </a:p>
          <a:p>
            <a:pPr marL="0" indent="0">
              <a:buNone/>
            </a:pPr>
            <a:r>
              <a:rPr lang="en-US" sz="2900" b="1" dirty="0">
                <a:latin typeface="system-ui"/>
              </a:rPr>
              <a:t>This serves to confirm the truth of the need for Holy Spirit Influence in our lives.</a:t>
            </a:r>
            <a:endParaRPr lang="en-US" sz="2900" b="1" i="0" dirty="0">
              <a:effectLst/>
              <a:latin typeface="system-u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79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A1A16F-BFC0-D3E4-E649-DE2DC5E7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God institutes the need for Holy Spirit Influence</a:t>
            </a:r>
            <a:br>
              <a:rPr lang="en-US" sz="4000">
                <a:solidFill>
                  <a:srgbClr val="FFFFFF"/>
                </a:solidFill>
              </a:rPr>
            </a:br>
            <a:r>
              <a:rPr lang="en-US" sz="4000" b="1">
                <a:solidFill>
                  <a:srgbClr val="FFFFFF"/>
                </a:solidFill>
              </a:rPr>
              <a:t>Matthew 3:16-17 (NKJV)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16664-A689-A46E-EF37-254927EB9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effectLst/>
                <a:latin typeface="system-ui"/>
              </a:rPr>
              <a:t>“</a:t>
            </a:r>
            <a:r>
              <a:rPr lang="en-US" sz="3500" b="0" i="0" dirty="0">
                <a:effectLst/>
                <a:latin typeface="system-ui"/>
              </a:rPr>
              <a:t>When He had been baptized, Jesus came up immediately from the water; and behold, the heavens were opened to Him, and He saw the Spirit of God descending like a dove and alighting upon Him.</a:t>
            </a:r>
            <a:r>
              <a:rPr lang="en-US" sz="3500" b="1" i="0" baseline="30000" dirty="0">
                <a:effectLst/>
                <a:latin typeface="system-ui"/>
              </a:rPr>
              <a:t> </a:t>
            </a:r>
            <a:r>
              <a:rPr lang="en-US" sz="3500" b="0" i="0" dirty="0">
                <a:effectLst/>
                <a:latin typeface="system-ui"/>
              </a:rPr>
              <a:t>And suddenly a voice </a:t>
            </a:r>
            <a:r>
              <a:rPr lang="en-US" sz="3500" b="0" i="1" dirty="0">
                <a:effectLst/>
                <a:latin typeface="system-ui"/>
              </a:rPr>
              <a:t>came</a:t>
            </a:r>
            <a:r>
              <a:rPr lang="en-US" sz="3500" b="0" i="0" dirty="0">
                <a:effectLst/>
                <a:latin typeface="system-ui"/>
              </a:rPr>
              <a:t> from heaven, saying, “This is My beloved Son, in whom I am well pleased.”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845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30B240-38A5-1C6C-AE46-C70D84B84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TRUE FOR THE SIGNIFICANCE OF JESUS AND HIS MINISTRY, IS TRUE FOR ANY MINISTER OR MINISTRY TODAY.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9061E-8016-B9E8-A023-8A0A079A9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9943" y="5171093"/>
            <a:ext cx="9078628" cy="8606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FACT:</a:t>
            </a:r>
          </a:p>
        </p:txBody>
      </p:sp>
    </p:spTree>
    <p:extLst>
      <p:ext uri="{BB962C8B-B14F-4D97-AF65-F5344CB8AC3E}">
        <p14:creationId xmlns:p14="http://schemas.microsoft.com/office/powerpoint/2010/main" val="9620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A9E7-97D6-1349-23AD-EFE9674E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THAT TRUTH IS: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5A077-B6AB-55E7-76DA-5FCFB45CFB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HOLY SPIRIT IS </a:t>
            </a:r>
            <a:r>
              <a:rPr lang="en-US" u="sng" dirty="0"/>
              <a:t>SENT, COMES, &amp; ANOINTS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9A1AA-12A6-AAF5-1EF9-3A9D6F55C6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Christian Leadership</a:t>
            </a:r>
          </a:p>
          <a:p>
            <a:r>
              <a:rPr lang="en-US" dirty="0"/>
              <a:t>Christian Ministry</a:t>
            </a:r>
          </a:p>
          <a:p>
            <a:pPr lvl="1"/>
            <a:r>
              <a:rPr lang="en-US" dirty="0"/>
              <a:t>So consequently, not just anyone should be in leadership or ministry.</a:t>
            </a:r>
          </a:p>
          <a:p>
            <a:pPr lvl="1"/>
            <a:r>
              <a:rPr lang="en-US" dirty="0"/>
              <a:t>Remember David</a:t>
            </a:r>
          </a:p>
          <a:p>
            <a:pPr lvl="1"/>
            <a:r>
              <a:rPr lang="en-US" dirty="0"/>
              <a:t>What are you anointed for?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6E33D-4174-FA14-3D35-DAB98F878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HOLY SPIRIT THEN BEGINS TO “MOVE”</a:t>
            </a:r>
          </a:p>
          <a:p>
            <a:pPr algn="ctr"/>
            <a:r>
              <a:rPr lang="en-US" dirty="0"/>
              <a:t>PROVIDING: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15E510-218E-BEC0-4CC7-0FD87096B3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u="sng" dirty="0"/>
              <a:t>HIS</a:t>
            </a:r>
            <a:r>
              <a:rPr lang="en-US" sz="4800" dirty="0"/>
              <a:t> Leadership</a:t>
            </a:r>
          </a:p>
          <a:p>
            <a:r>
              <a:rPr lang="en-US" sz="4800" u="sng" dirty="0"/>
              <a:t>HIS</a:t>
            </a:r>
            <a:r>
              <a:rPr lang="en-US" sz="4800" dirty="0"/>
              <a:t> Power</a:t>
            </a:r>
          </a:p>
          <a:p>
            <a:r>
              <a:rPr lang="en-US" sz="4800" u="sng" dirty="0"/>
              <a:t>HIS</a:t>
            </a:r>
            <a:r>
              <a:rPr lang="en-US" sz="4800" dirty="0"/>
              <a:t> Guidance</a:t>
            </a:r>
          </a:p>
        </p:txBody>
      </p:sp>
    </p:spTree>
    <p:extLst>
      <p:ext uri="{BB962C8B-B14F-4D97-AF65-F5344CB8AC3E}">
        <p14:creationId xmlns:p14="http://schemas.microsoft.com/office/powerpoint/2010/main" val="227171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623</Words>
  <Application>Microsoft Office PowerPoint</Application>
  <PresentationFormat>Widescreen</PresentationFormat>
  <Paragraphs>72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Series: Deepening Your Relationship with God   Lesson 2: Spiritual Influence</vt:lpstr>
      <vt:lpstr>Lesson Scripture: Acts 9:31</vt:lpstr>
      <vt:lpstr>Three By-Products of Holy Spirit Influence</vt:lpstr>
      <vt:lpstr>Three By-Products of Holy Spirit Influence</vt:lpstr>
      <vt:lpstr>Three By-Products of Holy Spirit Influence</vt:lpstr>
      <vt:lpstr>Holy Spirit Influence in the Life of Jesus Luke 4:17-18 (NKJV)</vt:lpstr>
      <vt:lpstr>God institutes the need for Holy Spirit Influence Matthew 3:16-17 (NKJV)</vt:lpstr>
      <vt:lpstr>WHAT IS TRUE FOR THE SIGNIFICANCE OF JESUS AND HIS MINISTRY, IS TRUE FOR ANY MINISTER OR MINISTRY TODAY.</vt:lpstr>
      <vt:lpstr>THAT TRUTH IS:</vt:lpstr>
      <vt:lpstr>Holy Spirit Reproof’s-Turn in your Bible John 16:1-11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Series:Deepening Your Relationship with God   Lesson 2:Spiritual Influence</dc:title>
  <dc:creator>Leroy Anthony</dc:creator>
  <cp:lastModifiedBy>Leroy Anthony</cp:lastModifiedBy>
  <cp:revision>5</cp:revision>
  <dcterms:created xsi:type="dcterms:W3CDTF">2022-05-27T13:22:10Z</dcterms:created>
  <dcterms:modified xsi:type="dcterms:W3CDTF">2022-05-31T17:48:48Z</dcterms:modified>
</cp:coreProperties>
</file>