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notesMasterIdLst>
    <p:notesMasterId r:id="rId22"/>
  </p:notesMasterIdLst>
  <p:sldIdLst>
    <p:sldId id="288" r:id="rId2"/>
    <p:sldId id="257" r:id="rId3"/>
    <p:sldId id="258" r:id="rId4"/>
    <p:sldId id="259" r:id="rId5"/>
    <p:sldId id="270" r:id="rId6"/>
    <p:sldId id="273" r:id="rId7"/>
    <p:sldId id="276" r:id="rId8"/>
    <p:sldId id="274" r:id="rId9"/>
    <p:sldId id="275" r:id="rId10"/>
    <p:sldId id="280" r:id="rId11"/>
    <p:sldId id="281" r:id="rId12"/>
    <p:sldId id="277" r:id="rId13"/>
    <p:sldId id="278" r:id="rId14"/>
    <p:sldId id="279" r:id="rId15"/>
    <p:sldId id="282" r:id="rId16"/>
    <p:sldId id="283" r:id="rId17"/>
    <p:sldId id="284" r:id="rId18"/>
    <p:sldId id="285" r:id="rId19"/>
    <p:sldId id="286" r:id="rId20"/>
    <p:sldId id="287"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6" d="100"/>
          <a:sy n="76" d="100"/>
        </p:scale>
        <p:origin x="72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D8D905-3337-2A4B-8F46-2F5BC543C1D0}" type="datetimeFigureOut">
              <a:rPr lang="en-US" smtClean="0"/>
              <a:t>3/8/2022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F31A4F-CE3D-D545-87EB-0D2650B4AA71}" type="slidenum">
              <a:rPr lang="en-US" smtClean="0"/>
              <a:t>‹#›</a:t>
            </a:fld>
            <a:endParaRPr lang="en-US"/>
          </a:p>
        </p:txBody>
      </p:sp>
    </p:spTree>
    <p:extLst>
      <p:ext uri="{BB962C8B-B14F-4D97-AF65-F5344CB8AC3E}">
        <p14:creationId xmlns:p14="http://schemas.microsoft.com/office/powerpoint/2010/main" val="773712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Paul implies that the strongholds are the by product of two concepts.</a:t>
            </a:r>
          </a:p>
          <a:p>
            <a:pPr marL="228600" indent="-228600">
              <a:buAutoNum type="arabicPeriod"/>
            </a:pPr>
            <a:r>
              <a:rPr lang="en-US" dirty="0"/>
              <a:t>Exalted Imaginations</a:t>
            </a:r>
          </a:p>
          <a:p>
            <a:pPr marL="228600" indent="-228600">
              <a:buAutoNum type="arabicPeriod"/>
            </a:pPr>
            <a:r>
              <a:rPr lang="en-US" dirty="0"/>
              <a:t>Exalted Information contrary to the Knowledge of God, ( Gods Word)</a:t>
            </a:r>
          </a:p>
          <a:p>
            <a:pPr marL="228600" indent="-228600">
              <a:buAutoNum type="arabicPeriod"/>
            </a:pPr>
            <a:endParaRPr lang="en-US" dirty="0"/>
          </a:p>
          <a:p>
            <a:pPr marL="228600" indent="-228600">
              <a:buAutoNum type="arabicPeriod"/>
            </a:pPr>
            <a:r>
              <a:rPr lang="en-US" dirty="0"/>
              <a:t>Paul states that “Faulty Thinking”, thinking that one allows themselves to engage that is outside of thinking in line with Christ, strengthens strongholds.</a:t>
            </a:r>
          </a:p>
        </p:txBody>
      </p:sp>
      <p:sp>
        <p:nvSpPr>
          <p:cNvPr id="4" name="Slide Number Placeholder 3"/>
          <p:cNvSpPr>
            <a:spLocks noGrp="1"/>
          </p:cNvSpPr>
          <p:nvPr>
            <p:ph type="sldNum" sz="quarter" idx="5"/>
          </p:nvPr>
        </p:nvSpPr>
        <p:spPr/>
        <p:txBody>
          <a:bodyPr/>
          <a:lstStyle/>
          <a:p>
            <a:fld id="{F6F31A4F-CE3D-D545-87EB-0D2650B4AA71}" type="slidenum">
              <a:rPr lang="en-US" smtClean="0"/>
              <a:t>9</a:t>
            </a:fld>
            <a:endParaRPr lang="en-US"/>
          </a:p>
        </p:txBody>
      </p:sp>
    </p:spTree>
    <p:extLst>
      <p:ext uri="{BB962C8B-B14F-4D97-AF65-F5344CB8AC3E}">
        <p14:creationId xmlns:p14="http://schemas.microsoft.com/office/powerpoint/2010/main" val="8929521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must remember the Words of Jesus, and make them The Word of Faith for our Faith Living!</a:t>
            </a:r>
          </a:p>
        </p:txBody>
      </p:sp>
      <p:sp>
        <p:nvSpPr>
          <p:cNvPr id="4" name="Slide Number Placeholder 3"/>
          <p:cNvSpPr>
            <a:spLocks noGrp="1"/>
          </p:cNvSpPr>
          <p:nvPr>
            <p:ph type="sldNum" sz="quarter" idx="5"/>
          </p:nvPr>
        </p:nvSpPr>
        <p:spPr/>
        <p:txBody>
          <a:bodyPr/>
          <a:lstStyle/>
          <a:p>
            <a:fld id="{F6F31A4F-CE3D-D545-87EB-0D2650B4AA71}" type="slidenum">
              <a:rPr lang="en-US" smtClean="0"/>
              <a:t>12</a:t>
            </a:fld>
            <a:endParaRPr lang="en-US"/>
          </a:p>
        </p:txBody>
      </p:sp>
    </p:spTree>
    <p:extLst>
      <p:ext uri="{BB962C8B-B14F-4D97-AF65-F5344CB8AC3E}">
        <p14:creationId xmlns:p14="http://schemas.microsoft.com/office/powerpoint/2010/main" val="9344622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Kratos</a:t>
            </a:r>
            <a:r>
              <a:rPr lang="en-US" dirty="0"/>
              <a:t>= under one’s grasp, held under control.</a:t>
            </a:r>
          </a:p>
        </p:txBody>
      </p:sp>
      <p:sp>
        <p:nvSpPr>
          <p:cNvPr id="4" name="Slide Number Placeholder 3"/>
          <p:cNvSpPr>
            <a:spLocks noGrp="1"/>
          </p:cNvSpPr>
          <p:nvPr>
            <p:ph type="sldNum" sz="quarter" idx="5"/>
          </p:nvPr>
        </p:nvSpPr>
        <p:spPr/>
        <p:txBody>
          <a:bodyPr/>
          <a:lstStyle/>
          <a:p>
            <a:fld id="{F6F31A4F-CE3D-D545-87EB-0D2650B4AA71}" type="slidenum">
              <a:rPr lang="en-US" smtClean="0"/>
              <a:t>14</a:t>
            </a:fld>
            <a:endParaRPr lang="en-US"/>
          </a:p>
        </p:txBody>
      </p:sp>
    </p:spTree>
    <p:extLst>
      <p:ext uri="{BB962C8B-B14F-4D97-AF65-F5344CB8AC3E}">
        <p14:creationId xmlns:p14="http://schemas.microsoft.com/office/powerpoint/2010/main" val="7951150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Notice it was in the keeping of the Spiritual Discipline that their eyes were opened.</a:t>
            </a:r>
          </a:p>
        </p:txBody>
      </p:sp>
      <p:sp>
        <p:nvSpPr>
          <p:cNvPr id="4" name="Slide Number Placeholder 3"/>
          <p:cNvSpPr>
            <a:spLocks noGrp="1"/>
          </p:cNvSpPr>
          <p:nvPr>
            <p:ph type="sldNum" sz="quarter" idx="5"/>
          </p:nvPr>
        </p:nvSpPr>
        <p:spPr/>
        <p:txBody>
          <a:bodyPr/>
          <a:lstStyle/>
          <a:p>
            <a:fld id="{F6F31A4F-CE3D-D545-87EB-0D2650B4AA71}" type="slidenum">
              <a:rPr lang="en-US" smtClean="0"/>
              <a:t>18</a:t>
            </a:fld>
            <a:endParaRPr lang="en-US"/>
          </a:p>
        </p:txBody>
      </p:sp>
    </p:spTree>
    <p:extLst>
      <p:ext uri="{BB962C8B-B14F-4D97-AF65-F5344CB8AC3E}">
        <p14:creationId xmlns:p14="http://schemas.microsoft.com/office/powerpoint/2010/main" val="29059294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7AFFB9B-9FB8-469E-96F9-4D32314110B6}" type="datetimeFigureOut">
              <a:rPr lang="en-US" smtClean="0"/>
              <a:t>3/8/2022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732365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4B9363-8B87-41B7-9F8E-64519CBB8F34}" type="datetimeFigureOut">
              <a:rPr lang="en-US" smtClean="0"/>
              <a:t>3/8/2022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69864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AEF5746-5284-4951-9F37-7AE924EDBCB7}" type="datetimeFigureOut">
              <a:rPr lang="en-US" smtClean="0"/>
              <a:t>3/8/2022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410076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02398B29-7265-4A65-A2A4-6703C057B7C1}" type="datetimeFigureOut">
              <a:rPr lang="en-US" smtClean="0"/>
              <a:t>3/8/2022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277739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C35BB1C6-BF8F-4481-8AB2-603A1C8A906A}" type="datetimeFigureOut">
              <a:rPr lang="en-US" smtClean="0"/>
              <a:t>3/8/2022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34432371"/>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C35BB1C6-BF8F-4481-8AB2-603A1C8A906A}" type="datetimeFigureOut">
              <a:rPr lang="en-US" smtClean="0"/>
              <a:t>3/8/2022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471885173"/>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FF1211-4E0C-4AB3-B04F-585959BDAFE8}" type="datetimeFigureOut">
              <a:rPr lang="en-US" smtClean="0"/>
              <a:t>3/8/2022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820135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BDECAF-D3BE-4069-9C78-642ECCD01477}" type="datetimeFigureOut">
              <a:rPr lang="en-US" smtClean="0"/>
              <a:t>3/8/2022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44464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FBDC27-E420-4878-9EE6-7B9656D6442A}" type="datetimeFigureOut">
              <a:rPr lang="en-US" smtClean="0"/>
              <a:t>3/8/2022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21908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F7F47CF-67C9-420C-80A5-E2069FF0C2DF}" type="datetimeFigureOut">
              <a:rPr lang="en-US" smtClean="0"/>
              <a:t>3/8/2022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38913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E22DC73-F065-42F5-A9F2-D90B2E42A0B3}" type="datetimeFigureOut">
              <a:rPr lang="en-US" smtClean="0"/>
              <a:t>3/8/2022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90604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6BEA702-9B29-41CC-9BCC-3DF8A0D379FE}" type="datetimeFigureOut">
              <a:rPr lang="en-US" smtClean="0"/>
              <a:t>3/8/2022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58260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97649AC-CB8F-4FF1-9A34-5861C74DD0A7}" type="datetimeFigureOut">
              <a:rPr lang="en-US" smtClean="0"/>
              <a:t>3/8/2022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14619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C5CECA-2D3A-4680-9B49-752200DE467C}" type="datetimeFigureOut">
              <a:rPr lang="en-US" smtClean="0"/>
              <a:t>3/8/2022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34938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0C3BFE2-83B7-4B0A-B9D3-AB28331082B3}" type="datetimeFigureOut">
              <a:rPr lang="en-US" smtClean="0"/>
              <a:t>3/8/2022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435147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2EF78E3-FDA3-4D28-AAA2-0B81F349A39D}" type="datetimeFigureOut">
              <a:rPr lang="en-US" smtClean="0"/>
              <a:t>3/8/2022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76312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35BB1C6-BF8F-4481-8AB2-603A1C8A906A}" type="datetimeFigureOut">
              <a:rPr lang="en-US" smtClean="0"/>
              <a:t>3/8/2022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665482856"/>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274321"/>
            <a:ext cx="10353761" cy="899160"/>
          </a:xfrm>
        </p:spPr>
        <p:txBody>
          <a:bodyPr>
            <a:normAutofit fontScale="90000"/>
          </a:bodyPr>
          <a:lstStyle/>
          <a:p>
            <a:r>
              <a:rPr lang="en-US" dirty="0"/>
              <a:t>Foundational scripture &amp;</a:t>
            </a:r>
            <a:br>
              <a:rPr lang="en-US" dirty="0"/>
            </a:br>
            <a:r>
              <a:rPr lang="en-US" dirty="0"/>
              <a:t> Lesson Objective</a:t>
            </a:r>
          </a:p>
        </p:txBody>
      </p:sp>
      <p:sp>
        <p:nvSpPr>
          <p:cNvPr id="3" name="Content Placeholder 2"/>
          <p:cNvSpPr>
            <a:spLocks noGrp="1"/>
          </p:cNvSpPr>
          <p:nvPr>
            <p:ph sz="half" idx="1"/>
          </p:nvPr>
        </p:nvSpPr>
        <p:spPr>
          <a:xfrm>
            <a:off x="913795" y="1173481"/>
            <a:ext cx="5106004" cy="5227319"/>
          </a:xfrm>
        </p:spPr>
        <p:txBody>
          <a:bodyPr>
            <a:normAutofit fontScale="92500"/>
          </a:bodyPr>
          <a:lstStyle/>
          <a:p>
            <a:pPr algn="ctr"/>
            <a:r>
              <a:rPr lang="en-US" dirty="0"/>
              <a:t>FOUNDATIONAL SCRIPTURE</a:t>
            </a:r>
          </a:p>
          <a:p>
            <a:pPr algn="ctr"/>
            <a:r>
              <a:rPr lang="en-US" dirty="0"/>
              <a:t>HEBREWS 11:6</a:t>
            </a:r>
          </a:p>
          <a:p>
            <a:pPr algn="ctr"/>
            <a:r>
              <a:rPr lang="en-US" sz="3200" dirty="0"/>
              <a:t> But without faith it is impossible to please him: for he that cometh to God must believe that he is, and that he is a rewarder of them that diligently seek him.</a:t>
            </a:r>
          </a:p>
        </p:txBody>
      </p:sp>
      <p:sp>
        <p:nvSpPr>
          <p:cNvPr id="4" name="Content Placeholder 3"/>
          <p:cNvSpPr>
            <a:spLocks noGrp="1"/>
          </p:cNvSpPr>
          <p:nvPr>
            <p:ph sz="half" idx="2"/>
          </p:nvPr>
        </p:nvSpPr>
        <p:spPr>
          <a:xfrm>
            <a:off x="6173403" y="1173481"/>
            <a:ext cx="5094154" cy="5227319"/>
          </a:xfrm>
        </p:spPr>
        <p:txBody>
          <a:bodyPr>
            <a:normAutofit fontScale="92500"/>
          </a:bodyPr>
          <a:lstStyle/>
          <a:p>
            <a:pPr algn="ctr"/>
            <a:r>
              <a:rPr lang="en-US" dirty="0"/>
              <a:t>CONFESSION STATEMENT</a:t>
            </a:r>
          </a:p>
          <a:p>
            <a:pPr algn="ctr"/>
            <a:r>
              <a:rPr lang="en-US" sz="2800" dirty="0"/>
              <a:t>WE CONFESS THAT IT IS OUR DESIRE TO GAIN A GREATER UNDERSTANDING OF THE SUBJECT MATTER OF FAITH, </a:t>
            </a:r>
            <a:r>
              <a:rPr lang="en-US" sz="2800" b="1" dirty="0"/>
              <a:t>in connection with Spiritual Disciplines</a:t>
            </a:r>
            <a:r>
              <a:rPr lang="en-US" sz="2800" dirty="0"/>
              <a:t>, THAT WE MAY BECOME MORE ADEPT AT </a:t>
            </a:r>
            <a:r>
              <a:rPr lang="en-US" sz="2800" b="1" dirty="0"/>
              <a:t>LIVING BY FAITH,IN THE SPIRIT</a:t>
            </a:r>
            <a:r>
              <a:rPr lang="en-US" sz="2800" dirty="0"/>
              <a:t>, SO THAT WE MIGHT BE MORE PLEASING TO GOD IN EVERY ENDEAVOR.</a:t>
            </a:r>
          </a:p>
        </p:txBody>
      </p:sp>
    </p:spTree>
    <p:extLst>
      <p:ext uri="{BB962C8B-B14F-4D97-AF65-F5344CB8AC3E}">
        <p14:creationId xmlns:p14="http://schemas.microsoft.com/office/powerpoint/2010/main" val="2317679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Exploring STRONGHOLDS AFTER THE RESSURECTION</a:t>
            </a:r>
          </a:p>
        </p:txBody>
      </p:sp>
      <p:sp>
        <p:nvSpPr>
          <p:cNvPr id="3" name="Text Placeholder 2"/>
          <p:cNvSpPr>
            <a:spLocks noGrp="1"/>
          </p:cNvSpPr>
          <p:nvPr>
            <p:ph type="body" idx="1"/>
          </p:nvPr>
        </p:nvSpPr>
        <p:spPr/>
        <p:txBody>
          <a:bodyPr/>
          <a:lstStyle/>
          <a:p>
            <a:r>
              <a:rPr lang="en-US" dirty="0"/>
              <a:t>LUKE 24:1-36</a:t>
            </a:r>
          </a:p>
        </p:txBody>
      </p:sp>
    </p:spTree>
    <p:extLst>
      <p:ext uri="{BB962C8B-B14F-4D97-AF65-F5344CB8AC3E}">
        <p14:creationId xmlns:p14="http://schemas.microsoft.com/office/powerpoint/2010/main" val="19040718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Luke 24:1-4</a:t>
            </a:r>
          </a:p>
        </p:txBody>
      </p:sp>
      <p:sp>
        <p:nvSpPr>
          <p:cNvPr id="3" name="Content Placeholder 2"/>
          <p:cNvSpPr>
            <a:spLocks noGrp="1"/>
          </p:cNvSpPr>
          <p:nvPr>
            <p:ph idx="1"/>
          </p:nvPr>
        </p:nvSpPr>
        <p:spPr>
          <a:xfrm>
            <a:off x="2589212" y="2133599"/>
            <a:ext cx="8915400" cy="4424855"/>
          </a:xfrm>
        </p:spPr>
        <p:txBody>
          <a:bodyPr>
            <a:normAutofit lnSpcReduction="10000"/>
          </a:bodyPr>
          <a:lstStyle/>
          <a:p>
            <a:r>
              <a:rPr lang="en-US" sz="2400" dirty="0"/>
              <a:t>Now upon the first day of the week, very early in the morning, they came unto the </a:t>
            </a:r>
            <a:r>
              <a:rPr lang="en-US" sz="2400" dirty="0" err="1"/>
              <a:t>sepulchre</a:t>
            </a:r>
            <a:r>
              <a:rPr lang="en-US" sz="2400" dirty="0"/>
              <a:t>, bringing the spices which they had prepared, and certain others with them.</a:t>
            </a:r>
          </a:p>
          <a:p>
            <a:r>
              <a:rPr lang="en-US" sz="2400" baseline="30000" dirty="0"/>
              <a:t>2 </a:t>
            </a:r>
            <a:r>
              <a:rPr lang="en-US" sz="2400" dirty="0"/>
              <a:t>And they found the stone rolled away from the </a:t>
            </a:r>
            <a:r>
              <a:rPr lang="en-US" sz="2400" dirty="0" err="1"/>
              <a:t>sepulchre</a:t>
            </a:r>
            <a:r>
              <a:rPr lang="en-US" sz="2400" dirty="0"/>
              <a:t>.</a:t>
            </a:r>
          </a:p>
          <a:p>
            <a:r>
              <a:rPr lang="en-US" sz="2400" baseline="30000" dirty="0"/>
              <a:t>3 </a:t>
            </a:r>
            <a:r>
              <a:rPr lang="en-US" sz="2400" dirty="0"/>
              <a:t>And they entered in, and found not the body of the Lord Jesus.</a:t>
            </a:r>
          </a:p>
          <a:p>
            <a:r>
              <a:rPr lang="en-US" sz="2400" baseline="30000" dirty="0"/>
              <a:t>4 </a:t>
            </a:r>
            <a:r>
              <a:rPr lang="en-US" sz="2400" dirty="0"/>
              <a:t>And it came to pass, as they were much perplexed thereabout, behold, two men stood by them in shining garments:</a:t>
            </a:r>
          </a:p>
          <a:p>
            <a:endParaRPr lang="en-US" dirty="0"/>
          </a:p>
        </p:txBody>
      </p:sp>
    </p:spTree>
    <p:extLst>
      <p:ext uri="{BB962C8B-B14F-4D97-AF65-F5344CB8AC3E}">
        <p14:creationId xmlns:p14="http://schemas.microsoft.com/office/powerpoint/2010/main" val="34361189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LUKE 24:5-8</a:t>
            </a:r>
          </a:p>
        </p:txBody>
      </p:sp>
      <p:sp>
        <p:nvSpPr>
          <p:cNvPr id="3" name="Content Placeholder 2"/>
          <p:cNvSpPr>
            <a:spLocks noGrp="1"/>
          </p:cNvSpPr>
          <p:nvPr>
            <p:ph idx="1"/>
          </p:nvPr>
        </p:nvSpPr>
        <p:spPr/>
        <p:txBody>
          <a:bodyPr>
            <a:normAutofit fontScale="92500"/>
          </a:bodyPr>
          <a:lstStyle/>
          <a:p>
            <a:r>
              <a:rPr lang="en-US" sz="2400" dirty="0"/>
              <a:t>And as they were afraid, and bowed down their faces to the earth, they said unto them, Why seek ye the living among the dead?</a:t>
            </a:r>
          </a:p>
          <a:p>
            <a:r>
              <a:rPr lang="en-US" sz="2400" baseline="30000" dirty="0"/>
              <a:t>6 </a:t>
            </a:r>
            <a:r>
              <a:rPr lang="en-US" sz="2400" dirty="0"/>
              <a:t>He is not here, but is risen: </a:t>
            </a:r>
            <a:r>
              <a:rPr lang="en-US" sz="2400" b="1" dirty="0"/>
              <a:t>remember how he spake unto you when he was yet in Galilee</a:t>
            </a:r>
            <a:r>
              <a:rPr lang="en-US" sz="2400" b="1" baseline="30000" dirty="0"/>
              <a:t>*</a:t>
            </a:r>
            <a:r>
              <a:rPr lang="en-US" sz="2400" b="1" dirty="0"/>
              <a:t>, </a:t>
            </a:r>
          </a:p>
          <a:p>
            <a:r>
              <a:rPr lang="en-US" sz="2400" baseline="30000" dirty="0"/>
              <a:t>7 </a:t>
            </a:r>
            <a:r>
              <a:rPr lang="en-US" sz="2400" dirty="0"/>
              <a:t>Saying, The Son of man must be delivered into the hands of sinful men, and be crucified, and the third day rise again.</a:t>
            </a:r>
          </a:p>
          <a:p>
            <a:r>
              <a:rPr lang="en-US" sz="2400" baseline="30000" dirty="0"/>
              <a:t>8 </a:t>
            </a:r>
            <a:r>
              <a:rPr lang="en-US" sz="2400" b="1" dirty="0"/>
              <a:t>And they remembered his words,</a:t>
            </a:r>
          </a:p>
          <a:p>
            <a:r>
              <a:rPr lang="en-US" dirty="0"/>
              <a:t>Luke 9:22, Matthew 16:21</a:t>
            </a:r>
          </a:p>
        </p:txBody>
      </p:sp>
    </p:spTree>
    <p:extLst>
      <p:ext uri="{BB962C8B-B14F-4D97-AF65-F5344CB8AC3E}">
        <p14:creationId xmlns:p14="http://schemas.microsoft.com/office/powerpoint/2010/main" val="41448021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LUKE 24:9-11</a:t>
            </a:r>
          </a:p>
        </p:txBody>
      </p:sp>
      <p:sp>
        <p:nvSpPr>
          <p:cNvPr id="3" name="Content Placeholder 2"/>
          <p:cNvSpPr>
            <a:spLocks noGrp="1"/>
          </p:cNvSpPr>
          <p:nvPr>
            <p:ph idx="1"/>
          </p:nvPr>
        </p:nvSpPr>
        <p:spPr/>
        <p:txBody>
          <a:bodyPr/>
          <a:lstStyle/>
          <a:p>
            <a:r>
              <a:rPr lang="en-US" sz="2800" dirty="0"/>
              <a:t>And returned from the </a:t>
            </a:r>
            <a:r>
              <a:rPr lang="en-US" sz="2800" dirty="0" err="1"/>
              <a:t>sepulchre</a:t>
            </a:r>
            <a:r>
              <a:rPr lang="en-US" sz="2800" dirty="0"/>
              <a:t>, and told all these things unto the eleven, and to all the rest.</a:t>
            </a:r>
          </a:p>
          <a:p>
            <a:r>
              <a:rPr lang="en-US" sz="2800" baseline="30000" dirty="0"/>
              <a:t>10 </a:t>
            </a:r>
            <a:r>
              <a:rPr lang="en-US" sz="2800" dirty="0"/>
              <a:t>It was Mary Magdalene and Joanna, and Mary the mother of James, and other women that were with them, which told these things unto the apostles.</a:t>
            </a:r>
          </a:p>
          <a:p>
            <a:r>
              <a:rPr lang="en-US" sz="2800" baseline="30000" dirty="0"/>
              <a:t>11 </a:t>
            </a:r>
            <a:r>
              <a:rPr lang="en-US" sz="2800" b="1" dirty="0"/>
              <a:t>And their words seemed to them as idle tales, and they believed them not.</a:t>
            </a:r>
          </a:p>
          <a:p>
            <a:endParaRPr lang="en-US" dirty="0"/>
          </a:p>
        </p:txBody>
      </p:sp>
    </p:spTree>
    <p:extLst>
      <p:ext uri="{BB962C8B-B14F-4D97-AF65-F5344CB8AC3E}">
        <p14:creationId xmlns:p14="http://schemas.microsoft.com/office/powerpoint/2010/main" val="23689214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LUKE 24:12-16</a:t>
            </a:r>
          </a:p>
        </p:txBody>
      </p:sp>
      <p:sp>
        <p:nvSpPr>
          <p:cNvPr id="3" name="Content Placeholder 2"/>
          <p:cNvSpPr>
            <a:spLocks noGrp="1"/>
          </p:cNvSpPr>
          <p:nvPr>
            <p:ph idx="1"/>
          </p:nvPr>
        </p:nvSpPr>
        <p:spPr>
          <a:xfrm>
            <a:off x="2589212" y="2133599"/>
            <a:ext cx="8915400" cy="4464269"/>
          </a:xfrm>
        </p:spPr>
        <p:txBody>
          <a:bodyPr>
            <a:normAutofit fontScale="77500" lnSpcReduction="20000"/>
          </a:bodyPr>
          <a:lstStyle/>
          <a:p>
            <a:r>
              <a:rPr lang="en-US" sz="2800" baseline="30000" dirty="0"/>
              <a:t>12 </a:t>
            </a:r>
            <a:r>
              <a:rPr lang="en-US" sz="2800" dirty="0"/>
              <a:t>Then arose Peter, and ran unto the </a:t>
            </a:r>
            <a:r>
              <a:rPr lang="en-US" sz="2800" dirty="0" err="1"/>
              <a:t>sepulchre</a:t>
            </a:r>
            <a:r>
              <a:rPr lang="en-US" sz="2800" dirty="0"/>
              <a:t>; and stooping down, he beheld the linen clothes laid by themselves, and departed, wondering in himself at that which was come to pass.</a:t>
            </a:r>
          </a:p>
          <a:p>
            <a:r>
              <a:rPr lang="en-US" sz="2800" baseline="30000" dirty="0"/>
              <a:t>13 </a:t>
            </a:r>
            <a:r>
              <a:rPr lang="en-US" sz="2800" dirty="0"/>
              <a:t>And, behold, two of them went that same day to a village called Emmaus, which was from Jerusalem about threescore furlongs.</a:t>
            </a:r>
          </a:p>
          <a:p>
            <a:r>
              <a:rPr lang="en-US" sz="2800" baseline="30000" dirty="0"/>
              <a:t>14 </a:t>
            </a:r>
            <a:r>
              <a:rPr lang="en-US" sz="2800" dirty="0"/>
              <a:t>And they talked together of all these things which had happened.</a:t>
            </a:r>
          </a:p>
          <a:p>
            <a:r>
              <a:rPr lang="en-US" sz="2800" baseline="30000" dirty="0"/>
              <a:t>15 </a:t>
            </a:r>
            <a:r>
              <a:rPr lang="en-US" sz="2800" dirty="0"/>
              <a:t>And it came to pass, that, while they communed together and reasoned, Jesus himself drew near, and went with them.</a:t>
            </a:r>
          </a:p>
          <a:p>
            <a:r>
              <a:rPr lang="en-US" sz="2800" baseline="30000" dirty="0"/>
              <a:t>16 </a:t>
            </a:r>
            <a:r>
              <a:rPr lang="en-US" sz="2800" b="1" dirty="0"/>
              <a:t>But their eyes were holden (</a:t>
            </a:r>
            <a:r>
              <a:rPr lang="en-US" sz="2800" b="1" dirty="0" err="1"/>
              <a:t>Kratos</a:t>
            </a:r>
            <a:r>
              <a:rPr lang="en-US" sz="2800" b="1" dirty="0"/>
              <a:t>)</a:t>
            </a:r>
            <a:r>
              <a:rPr lang="en-US" sz="2800" dirty="0"/>
              <a:t> that they should not know him.</a:t>
            </a:r>
          </a:p>
          <a:p>
            <a:endParaRPr lang="en-US" dirty="0"/>
          </a:p>
        </p:txBody>
      </p:sp>
    </p:spTree>
    <p:extLst>
      <p:ext uri="{BB962C8B-B14F-4D97-AF65-F5344CB8AC3E}">
        <p14:creationId xmlns:p14="http://schemas.microsoft.com/office/powerpoint/2010/main" val="24072392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LUKE 24:17-19</a:t>
            </a:r>
          </a:p>
        </p:txBody>
      </p:sp>
      <p:sp>
        <p:nvSpPr>
          <p:cNvPr id="3" name="Content Placeholder 2"/>
          <p:cNvSpPr>
            <a:spLocks noGrp="1"/>
          </p:cNvSpPr>
          <p:nvPr>
            <p:ph idx="1"/>
          </p:nvPr>
        </p:nvSpPr>
        <p:spPr>
          <a:xfrm>
            <a:off x="2589212" y="2133600"/>
            <a:ext cx="8915400" cy="4346028"/>
          </a:xfrm>
        </p:spPr>
        <p:txBody>
          <a:bodyPr>
            <a:normAutofit lnSpcReduction="10000"/>
          </a:bodyPr>
          <a:lstStyle/>
          <a:p>
            <a:r>
              <a:rPr lang="en-US" sz="2400" baseline="30000" dirty="0"/>
              <a:t>17 </a:t>
            </a:r>
            <a:r>
              <a:rPr lang="en-US" sz="2400" dirty="0"/>
              <a:t>And he said unto them, What manner of communications are these that ye have one to another, as ye walk, and are sad?</a:t>
            </a:r>
          </a:p>
          <a:p>
            <a:r>
              <a:rPr lang="en-US" sz="2400" baseline="30000" dirty="0"/>
              <a:t>18 </a:t>
            </a:r>
            <a:r>
              <a:rPr lang="en-US" sz="2400" dirty="0"/>
              <a:t>And the one of them, whose name was Cleopas, answering said unto him, Art thou only a stranger in Jerusalem, and hast not known the things which are come to pass there in these days?</a:t>
            </a:r>
          </a:p>
          <a:p>
            <a:r>
              <a:rPr lang="en-US" sz="2400" baseline="30000" dirty="0"/>
              <a:t>19 </a:t>
            </a:r>
            <a:r>
              <a:rPr lang="en-US" sz="2400" dirty="0"/>
              <a:t>And he said unto them, What things? And they said unto him, Concerning Jesus of Nazareth, which was a prophet mighty in deed and word before God and all the people:</a:t>
            </a:r>
          </a:p>
          <a:p>
            <a:endParaRPr lang="en-US" dirty="0"/>
          </a:p>
        </p:txBody>
      </p:sp>
    </p:spTree>
    <p:extLst>
      <p:ext uri="{BB962C8B-B14F-4D97-AF65-F5344CB8AC3E}">
        <p14:creationId xmlns:p14="http://schemas.microsoft.com/office/powerpoint/2010/main" val="567312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LUKE 24:20-24</a:t>
            </a:r>
          </a:p>
        </p:txBody>
      </p:sp>
      <p:sp>
        <p:nvSpPr>
          <p:cNvPr id="3" name="Content Placeholder 2"/>
          <p:cNvSpPr>
            <a:spLocks noGrp="1"/>
          </p:cNvSpPr>
          <p:nvPr>
            <p:ph idx="1"/>
          </p:nvPr>
        </p:nvSpPr>
        <p:spPr>
          <a:xfrm>
            <a:off x="2589212" y="2133599"/>
            <a:ext cx="8915400" cy="4543097"/>
          </a:xfrm>
        </p:spPr>
        <p:txBody>
          <a:bodyPr>
            <a:normAutofit fontScale="92500" lnSpcReduction="10000"/>
          </a:bodyPr>
          <a:lstStyle/>
          <a:p>
            <a:r>
              <a:rPr lang="en-US" sz="2400" baseline="30000" dirty="0"/>
              <a:t>20 </a:t>
            </a:r>
            <a:r>
              <a:rPr lang="en-US" sz="2400" dirty="0"/>
              <a:t>And how the chief priests and our rulers delivered him to be condemned to death, and have crucified him.</a:t>
            </a:r>
          </a:p>
          <a:p>
            <a:r>
              <a:rPr lang="en-US" sz="2400" baseline="30000" dirty="0"/>
              <a:t>21 </a:t>
            </a:r>
            <a:r>
              <a:rPr lang="en-US" sz="2400" dirty="0"/>
              <a:t>But we trusted that it had been he which should have redeemed Israel: and beside all this, to day is the third day since these things were done.</a:t>
            </a:r>
          </a:p>
          <a:p>
            <a:r>
              <a:rPr lang="en-US" sz="2400" baseline="30000" dirty="0"/>
              <a:t>22 </a:t>
            </a:r>
            <a:r>
              <a:rPr lang="en-US" sz="2400" dirty="0"/>
              <a:t>Yea, and certain women also of our company made us astonished, which were early at the </a:t>
            </a:r>
            <a:r>
              <a:rPr lang="en-US" sz="2400" dirty="0" err="1"/>
              <a:t>sepulchre</a:t>
            </a:r>
            <a:r>
              <a:rPr lang="en-US" sz="2400" dirty="0"/>
              <a:t>;</a:t>
            </a:r>
          </a:p>
          <a:p>
            <a:r>
              <a:rPr lang="en-US" sz="2400" baseline="30000" dirty="0"/>
              <a:t>23 </a:t>
            </a:r>
            <a:r>
              <a:rPr lang="en-US" sz="2400" dirty="0"/>
              <a:t>And when they found not his body, they came, saying, that they had also seen a vision of angels, which said that he was alive.</a:t>
            </a:r>
          </a:p>
          <a:p>
            <a:r>
              <a:rPr lang="en-US" sz="2400" baseline="30000" dirty="0"/>
              <a:t>24 </a:t>
            </a:r>
            <a:r>
              <a:rPr lang="en-US" sz="2400" dirty="0"/>
              <a:t>And certain of them which were with us went to the </a:t>
            </a:r>
            <a:r>
              <a:rPr lang="en-US" sz="2400" dirty="0" err="1"/>
              <a:t>sepulchre</a:t>
            </a:r>
            <a:r>
              <a:rPr lang="en-US" sz="2400" dirty="0"/>
              <a:t>, and found it even so as the women had said: </a:t>
            </a:r>
            <a:r>
              <a:rPr lang="en-US" sz="2400" b="1" dirty="0"/>
              <a:t>but him they saw not.</a:t>
            </a:r>
          </a:p>
          <a:p>
            <a:endParaRPr lang="en-US" dirty="0"/>
          </a:p>
        </p:txBody>
      </p:sp>
    </p:spTree>
    <p:extLst>
      <p:ext uri="{BB962C8B-B14F-4D97-AF65-F5344CB8AC3E}">
        <p14:creationId xmlns:p14="http://schemas.microsoft.com/office/powerpoint/2010/main" val="27741236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LUKE 24:25-28</a:t>
            </a:r>
          </a:p>
        </p:txBody>
      </p:sp>
      <p:sp>
        <p:nvSpPr>
          <p:cNvPr id="3" name="Content Placeholder 2"/>
          <p:cNvSpPr>
            <a:spLocks noGrp="1"/>
          </p:cNvSpPr>
          <p:nvPr>
            <p:ph idx="1"/>
          </p:nvPr>
        </p:nvSpPr>
        <p:spPr>
          <a:xfrm>
            <a:off x="2589212" y="2133599"/>
            <a:ext cx="8915400" cy="4314497"/>
          </a:xfrm>
        </p:spPr>
        <p:txBody>
          <a:bodyPr>
            <a:normAutofit/>
          </a:bodyPr>
          <a:lstStyle/>
          <a:p>
            <a:r>
              <a:rPr lang="en-US" sz="2400" baseline="30000" dirty="0"/>
              <a:t>25 </a:t>
            </a:r>
            <a:r>
              <a:rPr lang="en-US" sz="2400" dirty="0"/>
              <a:t>Then he said unto them, </a:t>
            </a:r>
            <a:r>
              <a:rPr lang="en-US" sz="2400" b="1" dirty="0"/>
              <a:t>O fools, and slow of heart to believe all that the prophets have spoken:</a:t>
            </a:r>
          </a:p>
          <a:p>
            <a:r>
              <a:rPr lang="en-US" sz="2400" baseline="30000" dirty="0"/>
              <a:t>26 </a:t>
            </a:r>
            <a:r>
              <a:rPr lang="en-US" sz="2400" dirty="0"/>
              <a:t>Ought not Christ to have suffered these things, and to enter into his glory?</a:t>
            </a:r>
          </a:p>
          <a:p>
            <a:r>
              <a:rPr lang="en-US" sz="2400" baseline="30000" dirty="0"/>
              <a:t>27 </a:t>
            </a:r>
            <a:r>
              <a:rPr lang="en-US" sz="2400" dirty="0"/>
              <a:t>And beginning at Moses and all the prophets, he expounded unto them in all the scriptures the things concerning himself.</a:t>
            </a:r>
          </a:p>
          <a:p>
            <a:r>
              <a:rPr lang="en-US" sz="2400" baseline="30000" dirty="0"/>
              <a:t>28 </a:t>
            </a:r>
            <a:r>
              <a:rPr lang="en-US" sz="2400" dirty="0"/>
              <a:t>And they drew nigh unto the village, whither they went: and he made as though he would have gone further.</a:t>
            </a:r>
          </a:p>
          <a:p>
            <a:endParaRPr lang="en-US" dirty="0"/>
          </a:p>
        </p:txBody>
      </p:sp>
    </p:spTree>
    <p:extLst>
      <p:ext uri="{BB962C8B-B14F-4D97-AF65-F5344CB8AC3E}">
        <p14:creationId xmlns:p14="http://schemas.microsoft.com/office/powerpoint/2010/main" val="35746684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LUKE 24:29-31</a:t>
            </a:r>
          </a:p>
        </p:txBody>
      </p:sp>
      <p:sp>
        <p:nvSpPr>
          <p:cNvPr id="3" name="Content Placeholder 2"/>
          <p:cNvSpPr>
            <a:spLocks noGrp="1"/>
          </p:cNvSpPr>
          <p:nvPr>
            <p:ph idx="1"/>
          </p:nvPr>
        </p:nvSpPr>
        <p:spPr/>
        <p:txBody>
          <a:bodyPr/>
          <a:lstStyle/>
          <a:p>
            <a:r>
              <a:rPr lang="en-US" baseline="30000" dirty="0"/>
              <a:t> </a:t>
            </a:r>
            <a:r>
              <a:rPr lang="en-US" sz="2400" dirty="0"/>
              <a:t>But they constrained him, saying, Abide with us: for it is toward evening, and the day is far spent. And he went in to tarry with them.</a:t>
            </a:r>
          </a:p>
          <a:p>
            <a:r>
              <a:rPr lang="en-US" sz="2400" baseline="30000" dirty="0"/>
              <a:t>30 </a:t>
            </a:r>
            <a:r>
              <a:rPr lang="en-US" sz="2400" b="1" dirty="0"/>
              <a:t>And it came to pass, as he sat at meat with them, he took bread, and blessed it, and brake, and gave to them.</a:t>
            </a:r>
          </a:p>
          <a:p>
            <a:r>
              <a:rPr lang="en-US" sz="2400" b="1" baseline="30000" dirty="0"/>
              <a:t>31 </a:t>
            </a:r>
            <a:r>
              <a:rPr lang="en-US" sz="2400" b="1" dirty="0"/>
              <a:t>And their eyes were opened, and they knew him; and he vanished out of their sight.</a:t>
            </a:r>
          </a:p>
          <a:p>
            <a:endParaRPr lang="en-US" dirty="0"/>
          </a:p>
        </p:txBody>
      </p:sp>
    </p:spTree>
    <p:extLst>
      <p:ext uri="{BB962C8B-B14F-4D97-AF65-F5344CB8AC3E}">
        <p14:creationId xmlns:p14="http://schemas.microsoft.com/office/powerpoint/2010/main" val="12009899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LUKE 24:32-34</a:t>
            </a:r>
          </a:p>
        </p:txBody>
      </p:sp>
      <p:sp>
        <p:nvSpPr>
          <p:cNvPr id="3" name="Content Placeholder 2"/>
          <p:cNvSpPr>
            <a:spLocks noGrp="1"/>
          </p:cNvSpPr>
          <p:nvPr>
            <p:ph idx="1"/>
          </p:nvPr>
        </p:nvSpPr>
        <p:spPr>
          <a:xfrm>
            <a:off x="2589212" y="2133599"/>
            <a:ext cx="8915400" cy="4219903"/>
          </a:xfrm>
        </p:spPr>
        <p:txBody>
          <a:bodyPr>
            <a:normAutofit/>
          </a:bodyPr>
          <a:lstStyle/>
          <a:p>
            <a:r>
              <a:rPr lang="en-US" sz="2400" baseline="30000" dirty="0"/>
              <a:t>32 </a:t>
            </a:r>
            <a:r>
              <a:rPr lang="en-US" sz="2400" dirty="0"/>
              <a:t>And they said one to another, Did not our heart burn within us, while he talked with us by the way, and while he opened to us the scriptures?</a:t>
            </a:r>
          </a:p>
          <a:p>
            <a:r>
              <a:rPr lang="en-US" sz="2400" baseline="30000" dirty="0"/>
              <a:t>33 </a:t>
            </a:r>
            <a:r>
              <a:rPr lang="en-US" sz="2400" dirty="0"/>
              <a:t>And they rose up the same hour, and returned to Jerusalem, and found the eleven gathered together, and them that were with them,</a:t>
            </a:r>
          </a:p>
          <a:p>
            <a:r>
              <a:rPr lang="en-US" sz="2400" baseline="30000" dirty="0"/>
              <a:t>34 </a:t>
            </a:r>
            <a:r>
              <a:rPr lang="en-US" sz="2400" dirty="0"/>
              <a:t>Saying, The Lord is risen indeed, and hath appeared to Simon.</a:t>
            </a:r>
          </a:p>
          <a:p>
            <a:r>
              <a:rPr lang="en-US" sz="2400" baseline="30000" dirty="0"/>
              <a:t>35 </a:t>
            </a:r>
            <a:r>
              <a:rPr lang="en-US" sz="2400" dirty="0"/>
              <a:t>And they told what things were done in the way, and how he was known of them in breaking of bread</a:t>
            </a:r>
            <a:r>
              <a:rPr lang="en-US" dirty="0"/>
              <a:t>.</a:t>
            </a:r>
          </a:p>
        </p:txBody>
      </p:sp>
    </p:spTree>
    <p:extLst>
      <p:ext uri="{BB962C8B-B14F-4D97-AF65-F5344CB8AC3E}">
        <p14:creationId xmlns:p14="http://schemas.microsoft.com/office/powerpoint/2010/main" val="37174611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321903"/>
            <a:ext cx="10396882" cy="1151965"/>
          </a:xfrm>
        </p:spPr>
        <p:txBody>
          <a:bodyPr/>
          <a:lstStyle/>
          <a:p>
            <a:pPr algn="ctr"/>
            <a:r>
              <a:rPr lang="en-US" dirty="0"/>
              <a:t>Prevailing faith</a:t>
            </a:r>
          </a:p>
        </p:txBody>
      </p:sp>
      <p:sp>
        <p:nvSpPr>
          <p:cNvPr id="3" name="Content Placeholder 2"/>
          <p:cNvSpPr>
            <a:spLocks noGrp="1"/>
          </p:cNvSpPr>
          <p:nvPr>
            <p:ph idx="1"/>
          </p:nvPr>
        </p:nvSpPr>
        <p:spPr/>
        <p:txBody>
          <a:bodyPr>
            <a:normAutofit lnSpcReduction="10000"/>
          </a:bodyPr>
          <a:lstStyle/>
          <a:p>
            <a:pPr algn="ctr"/>
            <a:r>
              <a:rPr lang="en-US" sz="4400" dirty="0"/>
              <a:t>IS OUR firm POSITION IN GOD, EXERCISED IN THE NOW, THAT gives us THE ADVANTAGE OF SUPERIOR STRENGTH, TO THE POINT OF PRODUCTION OR RESULTS.</a:t>
            </a:r>
          </a:p>
          <a:p>
            <a:pPr marL="0" indent="0">
              <a:buNone/>
            </a:pPr>
            <a:endParaRPr lang="en-US" sz="2800" dirty="0"/>
          </a:p>
        </p:txBody>
      </p:sp>
      <p:sp>
        <p:nvSpPr>
          <p:cNvPr id="4" name="Rectangle 3"/>
          <p:cNvSpPr/>
          <p:nvPr/>
        </p:nvSpPr>
        <p:spPr>
          <a:xfrm>
            <a:off x="8579532" y="375644"/>
            <a:ext cx="2540312" cy="923330"/>
          </a:xfrm>
          <a:prstGeom prst="rect">
            <a:avLst/>
          </a:prstGeom>
          <a:noFill/>
        </p:spPr>
        <p:txBody>
          <a:bodyPr wrap="none" lIns="91440" tIns="45720" rIns="91440" bIns="45720">
            <a:spAutoFit/>
          </a:bodyPr>
          <a:lstStyle/>
          <a:p>
            <a:pPr algn="ctr"/>
            <a:r>
              <a:rPr lang="en-US" sz="54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outerShdw blurRad="38100" dist="38100" dir="2700000" algn="tl">
                    <a:srgbClr val="000000">
                      <a:alpha val="43137"/>
                    </a:srgbClr>
                  </a:outerShdw>
                </a:effectLst>
              </a:rPr>
              <a:t>Review</a:t>
            </a:r>
            <a:endParaRPr lang="en-US" sz="54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023125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Luke 24:36</a:t>
            </a:r>
          </a:p>
        </p:txBody>
      </p:sp>
      <p:sp>
        <p:nvSpPr>
          <p:cNvPr id="3" name="Content Placeholder 2"/>
          <p:cNvSpPr>
            <a:spLocks noGrp="1"/>
          </p:cNvSpPr>
          <p:nvPr>
            <p:ph idx="1"/>
          </p:nvPr>
        </p:nvSpPr>
        <p:spPr/>
        <p:txBody>
          <a:bodyPr>
            <a:normAutofit/>
          </a:bodyPr>
          <a:lstStyle/>
          <a:p>
            <a:r>
              <a:rPr lang="en-US" sz="2400" baseline="30000" dirty="0"/>
              <a:t>36 </a:t>
            </a:r>
            <a:r>
              <a:rPr lang="en-US" sz="2400" dirty="0"/>
              <a:t>And as they thus </a:t>
            </a:r>
            <a:r>
              <a:rPr lang="en-US" sz="2400" dirty="0" err="1"/>
              <a:t>spake</a:t>
            </a:r>
            <a:r>
              <a:rPr lang="en-US" sz="2400" dirty="0"/>
              <a:t>, Jesus himself stood in the midst of them, and </a:t>
            </a:r>
            <a:r>
              <a:rPr lang="en-US" sz="2400" dirty="0" err="1"/>
              <a:t>saith</a:t>
            </a:r>
            <a:r>
              <a:rPr lang="en-US" sz="2400" dirty="0"/>
              <a:t> unto them, Peace be unto you.</a:t>
            </a:r>
          </a:p>
        </p:txBody>
      </p:sp>
    </p:spTree>
    <p:extLst>
      <p:ext uri="{BB962C8B-B14F-4D97-AF65-F5344CB8AC3E}">
        <p14:creationId xmlns:p14="http://schemas.microsoft.com/office/powerpoint/2010/main" val="11063079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377886"/>
            <a:ext cx="10396882" cy="1151965"/>
          </a:xfrm>
        </p:spPr>
        <p:txBody>
          <a:bodyPr/>
          <a:lstStyle/>
          <a:p>
            <a:r>
              <a:rPr lang="en-US" dirty="0"/>
              <a:t>PREVAILING FAITH requires:</a:t>
            </a:r>
          </a:p>
        </p:txBody>
      </p:sp>
      <p:sp>
        <p:nvSpPr>
          <p:cNvPr id="3" name="Content Placeholder 2"/>
          <p:cNvSpPr>
            <a:spLocks noGrp="1"/>
          </p:cNvSpPr>
          <p:nvPr>
            <p:ph idx="1"/>
          </p:nvPr>
        </p:nvSpPr>
        <p:spPr/>
        <p:txBody>
          <a:bodyPr>
            <a:normAutofit fontScale="92500" lnSpcReduction="10000"/>
          </a:bodyPr>
          <a:lstStyle/>
          <a:p>
            <a:pPr algn="ctr"/>
            <a:r>
              <a:rPr lang="en-US" sz="3600" dirty="0"/>
              <a:t>1. STANDING FIRM ON THE WILL OF GOD,</a:t>
            </a:r>
          </a:p>
          <a:p>
            <a:pPr algn="ctr"/>
            <a:r>
              <a:rPr lang="en-US" sz="3600" dirty="0"/>
              <a:t>2. PERSISTANTLY SEEKING OUT THE WILL OF GOD</a:t>
            </a:r>
          </a:p>
          <a:p>
            <a:pPr algn="ctr"/>
            <a:r>
              <a:rPr lang="en-US" sz="3600" dirty="0"/>
              <a:t>3. Continuing TO LIVE IN CONFIDENCE OF VICTORY EVEN IN THE FACE OF LIFE-THREATENING ODDS AGAINST THE WILL GOD.</a:t>
            </a:r>
          </a:p>
        </p:txBody>
      </p:sp>
      <p:sp>
        <p:nvSpPr>
          <p:cNvPr id="4" name="Rectangle 3"/>
          <p:cNvSpPr/>
          <p:nvPr/>
        </p:nvSpPr>
        <p:spPr>
          <a:xfrm>
            <a:off x="8408791" y="134580"/>
            <a:ext cx="2540312" cy="923330"/>
          </a:xfrm>
          <a:prstGeom prst="rect">
            <a:avLst/>
          </a:prstGeom>
          <a:noFill/>
        </p:spPr>
        <p:txBody>
          <a:bodyPr wrap="none" lIns="91440" tIns="45720" rIns="91440" bIns="45720">
            <a:spAutoFit/>
          </a:bodyPr>
          <a:lstStyle/>
          <a:p>
            <a:pPr algn="ctr"/>
            <a:r>
              <a:rPr lang="en-US" sz="54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outerShdw blurRad="38100" dist="38100" dir="2700000" algn="tl">
                    <a:srgbClr val="000000">
                      <a:alpha val="43137"/>
                    </a:srgbClr>
                  </a:outerShdw>
                </a:effectLst>
              </a:rPr>
              <a:t>Review</a:t>
            </a:r>
            <a:endParaRPr lang="en-US" sz="54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46025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Prevailing faith stance-diversity</a:t>
            </a:r>
          </a:p>
        </p:txBody>
      </p:sp>
      <p:sp>
        <p:nvSpPr>
          <p:cNvPr id="3" name="Content Placeholder 2"/>
          <p:cNvSpPr>
            <a:spLocks noGrp="1"/>
          </p:cNvSpPr>
          <p:nvPr>
            <p:ph idx="1"/>
          </p:nvPr>
        </p:nvSpPr>
        <p:spPr>
          <a:xfrm>
            <a:off x="685800" y="1455576"/>
            <a:ext cx="10394707" cy="3919009"/>
          </a:xfrm>
        </p:spPr>
        <p:txBody>
          <a:bodyPr>
            <a:normAutofit/>
          </a:bodyPr>
          <a:lstStyle/>
          <a:p>
            <a:pPr algn="ctr"/>
            <a:r>
              <a:rPr lang="en-US" sz="4400" dirty="0"/>
              <a:t>Although everyone with faith and/or exercising faith will have their faith tested, not everyone's test will be the same. Therefore, not everyone’s stance will be the same.</a:t>
            </a:r>
          </a:p>
        </p:txBody>
      </p:sp>
      <p:sp>
        <p:nvSpPr>
          <p:cNvPr id="4" name="Rectangle 3"/>
          <p:cNvSpPr/>
          <p:nvPr/>
        </p:nvSpPr>
        <p:spPr>
          <a:xfrm>
            <a:off x="8858109" y="153189"/>
            <a:ext cx="2540312" cy="923330"/>
          </a:xfrm>
          <a:prstGeom prst="rect">
            <a:avLst/>
          </a:prstGeom>
          <a:noFill/>
        </p:spPr>
        <p:txBody>
          <a:bodyPr wrap="none" lIns="91440" tIns="45720" rIns="91440" bIns="45720">
            <a:spAutoFit/>
          </a:bodyPr>
          <a:lstStyle/>
          <a:p>
            <a:pPr algn="ctr"/>
            <a:r>
              <a:rPr lang="en-US" sz="54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outerShdw blurRad="38100" dist="38100" dir="2700000" algn="tl">
                    <a:srgbClr val="000000">
                      <a:alpha val="43137"/>
                    </a:srgbClr>
                  </a:outerShdw>
                </a:effectLst>
              </a:rPr>
              <a:t>Review</a:t>
            </a:r>
            <a:endParaRPr lang="en-US" sz="54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828507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76200"/>
            <a:ext cx="10396882" cy="1151965"/>
          </a:xfrm>
        </p:spPr>
        <p:txBody>
          <a:bodyPr>
            <a:normAutofit fontScale="90000"/>
          </a:bodyPr>
          <a:lstStyle/>
          <a:p>
            <a:pPr algn="ctr"/>
            <a:r>
              <a:rPr lang="en-US" dirty="0"/>
              <a:t>Those who take a PREVAILING FAITH Stance PRACTICE</a:t>
            </a:r>
          </a:p>
        </p:txBody>
      </p:sp>
      <p:sp>
        <p:nvSpPr>
          <p:cNvPr id="3" name="Content Placeholder 2"/>
          <p:cNvSpPr>
            <a:spLocks noGrp="1"/>
          </p:cNvSpPr>
          <p:nvPr>
            <p:ph idx="1"/>
          </p:nvPr>
        </p:nvSpPr>
        <p:spPr>
          <a:xfrm>
            <a:off x="685800" y="1386840"/>
            <a:ext cx="10394707" cy="4477931"/>
          </a:xfrm>
        </p:spPr>
        <p:txBody>
          <a:bodyPr>
            <a:noAutofit/>
          </a:bodyPr>
          <a:lstStyle/>
          <a:p>
            <a:pPr algn="ctr"/>
            <a:r>
              <a:rPr lang="en-US" sz="5400" dirty="0"/>
              <a:t>1. </a:t>
            </a:r>
            <a:r>
              <a:rPr lang="en-US" sz="5400" b="1" i="1" dirty="0"/>
              <a:t>Confessions of  Faith.</a:t>
            </a:r>
          </a:p>
          <a:p>
            <a:pPr algn="ctr"/>
            <a:r>
              <a:rPr lang="en-US" sz="5400" b="1" i="1" dirty="0"/>
              <a:t>2. Reliance on the Lord’s Power. </a:t>
            </a:r>
          </a:p>
          <a:p>
            <a:pPr algn="ctr"/>
            <a:r>
              <a:rPr lang="en-US" sz="5400" b="1" i="1" dirty="0"/>
              <a:t>3. Assumes Victory.</a:t>
            </a:r>
          </a:p>
          <a:p>
            <a:endParaRPr lang="en-US" sz="5400" b="1" i="1" dirty="0"/>
          </a:p>
          <a:p>
            <a:pPr marL="0" indent="0">
              <a:buNone/>
            </a:pPr>
            <a:endParaRPr lang="en-US" sz="3200" dirty="0"/>
          </a:p>
        </p:txBody>
      </p:sp>
    </p:spTree>
    <p:extLst>
      <p:ext uri="{BB962C8B-B14F-4D97-AF65-F5344CB8AC3E}">
        <p14:creationId xmlns:p14="http://schemas.microsoft.com/office/powerpoint/2010/main" val="1543488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2" y="342231"/>
            <a:ext cx="8915399" cy="2262781"/>
          </a:xfrm>
        </p:spPr>
        <p:txBody>
          <a:bodyPr/>
          <a:lstStyle/>
          <a:p>
            <a:r>
              <a:rPr lang="en-US" dirty="0"/>
              <a:t>“</a:t>
            </a:r>
            <a:r>
              <a:rPr lang="en-US" b="1" dirty="0"/>
              <a:t>STRONGHOLDS</a:t>
            </a:r>
            <a:r>
              <a:rPr lang="en-US" dirty="0"/>
              <a:t>”</a:t>
            </a:r>
            <a:br>
              <a:rPr lang="en-US" dirty="0"/>
            </a:br>
            <a:r>
              <a:rPr lang="en-US" dirty="0"/>
              <a:t>							The Killer of Faith</a:t>
            </a:r>
          </a:p>
        </p:txBody>
      </p:sp>
      <p:sp>
        <p:nvSpPr>
          <p:cNvPr id="4" name="TextBox 3">
            <a:extLst>
              <a:ext uri="{FF2B5EF4-FFF2-40B4-BE49-F238E27FC236}">
                <a16:creationId xmlns:a16="http://schemas.microsoft.com/office/drawing/2014/main" id="{A117C04F-62E7-B145-A9EC-4C7E254F610D}"/>
              </a:ext>
            </a:extLst>
          </p:cNvPr>
          <p:cNvSpPr txBox="1"/>
          <p:nvPr/>
        </p:nvSpPr>
        <p:spPr>
          <a:xfrm>
            <a:off x="2924342" y="3505533"/>
            <a:ext cx="8271711" cy="1846659"/>
          </a:xfrm>
          <a:prstGeom prst="rect">
            <a:avLst/>
          </a:prstGeom>
          <a:noFill/>
        </p:spPr>
        <p:txBody>
          <a:bodyPr wrap="square" rtlCol="0">
            <a:spAutoFit/>
          </a:bodyPr>
          <a:lstStyle/>
          <a:p>
            <a:pPr algn="l"/>
            <a:r>
              <a:rPr lang="en-US" sz="3200" b="1" dirty="0"/>
              <a:t>Mount Carmel Missionary Baptist Church </a:t>
            </a:r>
          </a:p>
          <a:p>
            <a:pPr algn="l"/>
            <a:r>
              <a:rPr lang="en-US" sz="3200" b="1" dirty="0"/>
              <a:t>Bible Study 03/09/2022</a:t>
            </a:r>
          </a:p>
          <a:p>
            <a:pPr algn="l"/>
            <a:r>
              <a:rPr lang="en-US" sz="3200" b="1" dirty="0"/>
              <a:t>Pastor Leroy Hines Anthony, M.Div.</a:t>
            </a:r>
          </a:p>
          <a:p>
            <a:pPr algn="l"/>
            <a:endParaRPr lang="en-US" dirty="0"/>
          </a:p>
        </p:txBody>
      </p:sp>
    </p:spTree>
    <p:extLst>
      <p:ext uri="{BB962C8B-B14F-4D97-AF65-F5344CB8AC3E}">
        <p14:creationId xmlns:p14="http://schemas.microsoft.com/office/powerpoint/2010/main" val="7455244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387620"/>
            <a:ext cx="8911687" cy="1280890"/>
          </a:xfrm>
        </p:spPr>
        <p:txBody>
          <a:bodyPr/>
          <a:lstStyle/>
          <a:p>
            <a:r>
              <a:rPr lang="en-US" b="1" u="sng" dirty="0">
                <a:effectLst>
                  <a:outerShdw blurRad="38100" dist="38100" dir="2700000" algn="tl">
                    <a:srgbClr val="000000">
                      <a:alpha val="43137"/>
                    </a:srgbClr>
                  </a:outerShdw>
                </a:effectLst>
              </a:rPr>
              <a:t>STRONGHOLD DEFINED</a:t>
            </a:r>
          </a:p>
        </p:txBody>
      </p:sp>
      <p:sp>
        <p:nvSpPr>
          <p:cNvPr id="3" name="Content Placeholder 2"/>
          <p:cNvSpPr>
            <a:spLocks noGrp="1"/>
          </p:cNvSpPr>
          <p:nvPr>
            <p:ph idx="1"/>
          </p:nvPr>
        </p:nvSpPr>
        <p:spPr>
          <a:xfrm>
            <a:off x="1308538" y="888122"/>
            <a:ext cx="10196074" cy="2272862"/>
          </a:xfrm>
        </p:spPr>
        <p:txBody>
          <a:bodyPr/>
          <a:lstStyle/>
          <a:p>
            <a:r>
              <a:rPr lang="en-US" sz="3200" dirty="0"/>
              <a:t>a place where a particular cause or belief is strongly defended or upheld:</a:t>
            </a:r>
          </a:p>
          <a:p>
            <a:r>
              <a:rPr lang="en-US" sz="3200" dirty="0"/>
              <a:t>a place that has been fortified so as to protect it against attack.</a:t>
            </a:r>
          </a:p>
          <a:p>
            <a:endParaRPr lang="en-US" dirty="0"/>
          </a:p>
        </p:txBody>
      </p:sp>
      <p:sp>
        <p:nvSpPr>
          <p:cNvPr id="4" name="Title 1"/>
          <p:cNvSpPr txBox="1">
            <a:spLocks/>
          </p:cNvSpPr>
          <p:nvPr/>
        </p:nvSpPr>
        <p:spPr>
          <a:xfrm>
            <a:off x="199184" y="2975811"/>
            <a:ext cx="4861548" cy="555665"/>
          </a:xfrm>
          <a:prstGeom prst="rect">
            <a:avLst/>
          </a:prstGeom>
        </p:spPr>
        <p:txBody>
          <a:bodyPr vert="horz" lIns="91440" tIns="45720" rIns="91440" bIns="45720" rtlCol="0" anchor="t">
            <a:normAutofit fontScale="92500" lnSpcReduction="100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u="sng" dirty="0"/>
              <a:t>STRONGHOLD TYPES</a:t>
            </a:r>
          </a:p>
        </p:txBody>
      </p:sp>
      <p:sp>
        <p:nvSpPr>
          <p:cNvPr id="5" name="Content Placeholder 2"/>
          <p:cNvSpPr txBox="1">
            <a:spLocks/>
          </p:cNvSpPr>
          <p:nvPr/>
        </p:nvSpPr>
        <p:spPr>
          <a:xfrm>
            <a:off x="2741612" y="3665494"/>
            <a:ext cx="8915400" cy="227286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None/>
            </a:pPr>
            <a:endParaRPr lang="en-US" sz="3200" dirty="0"/>
          </a:p>
          <a:p>
            <a:endParaRPr lang="en-US" dirty="0"/>
          </a:p>
        </p:txBody>
      </p:sp>
      <p:sp>
        <p:nvSpPr>
          <p:cNvPr id="6" name="Rectangle 5"/>
          <p:cNvSpPr/>
          <p:nvPr/>
        </p:nvSpPr>
        <p:spPr>
          <a:xfrm>
            <a:off x="3410609" y="3470906"/>
            <a:ext cx="8854966" cy="3416320"/>
          </a:xfrm>
          <a:prstGeom prst="rect">
            <a:avLst/>
          </a:prstGeom>
        </p:spPr>
        <p:txBody>
          <a:bodyPr wrap="square">
            <a:spAutoFit/>
          </a:bodyPr>
          <a:lstStyle/>
          <a:p>
            <a:r>
              <a:rPr lang="en-US" b="1" u="sng" dirty="0">
                <a:effectLst>
                  <a:outerShdw blurRad="38100" dist="38100" dir="2700000" algn="tl">
                    <a:srgbClr val="000000">
                      <a:alpha val="43137"/>
                    </a:srgbClr>
                  </a:outerShdw>
                </a:effectLst>
              </a:rPr>
              <a:t>Personal strongholds</a:t>
            </a:r>
            <a:r>
              <a:rPr lang="en-US" dirty="0"/>
              <a:t>: “a collection of ideas that are in agreement with Satan”. They are arguments or lies about His character, power, and wisdom and our relationship to Him. When we believe lies about God, then we believe lies about who we are in Christ. That’s why, renouncing wrong ideas or lies about God is foundational to dismantling personal strongholds.</a:t>
            </a:r>
          </a:p>
          <a:p>
            <a:r>
              <a:rPr lang="en-US" b="1" u="sng" dirty="0">
                <a:effectLst>
                  <a:outerShdw blurRad="38100" dist="38100" dir="2700000" algn="tl">
                    <a:srgbClr val="000000">
                      <a:alpha val="43137"/>
                    </a:srgbClr>
                  </a:outerShdw>
                </a:effectLst>
              </a:rPr>
              <a:t>Cultural strongholds</a:t>
            </a:r>
            <a:r>
              <a:rPr lang="en-US" dirty="0"/>
              <a:t>: Strongholds in our culture consist of actions and laws in a specific region that are in agreement with the Devil and against God’s righteousness. Repentance for these actions and laws (along with intercession for God’s mercy) is the way to dis mantle cultural strongholds. </a:t>
            </a:r>
          </a:p>
          <a:p>
            <a:r>
              <a:rPr lang="en-US" b="1" u="sng" dirty="0">
                <a:effectLst>
                  <a:outerShdw blurRad="38100" dist="38100" dir="2700000" algn="tl">
                    <a:srgbClr val="000000">
                      <a:alpha val="43137"/>
                    </a:srgbClr>
                  </a:outerShdw>
                </a:effectLst>
              </a:rPr>
              <a:t>Cosmic strongholds</a:t>
            </a:r>
            <a:r>
              <a:rPr lang="en-US" dirty="0"/>
              <a:t>: Strongholds in the spiritual realm are caused by territorial spirits or demons that energize entire geographic areas to embrace wicked behavior and evil ideas.</a:t>
            </a:r>
          </a:p>
        </p:txBody>
      </p:sp>
    </p:spTree>
    <p:extLst>
      <p:ext uri="{BB962C8B-B14F-4D97-AF65-F5344CB8AC3E}">
        <p14:creationId xmlns:p14="http://schemas.microsoft.com/office/powerpoint/2010/main" val="41973628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a:t>2 Corinthians 10:1-3</a:t>
            </a:r>
            <a:br>
              <a:rPr lang="en-US" sz="6000" dirty="0"/>
            </a:br>
            <a:endParaRPr lang="en-US" sz="6000" dirty="0"/>
          </a:p>
        </p:txBody>
      </p:sp>
      <p:sp>
        <p:nvSpPr>
          <p:cNvPr id="3" name="Content Placeholder 2"/>
          <p:cNvSpPr>
            <a:spLocks noGrp="1"/>
          </p:cNvSpPr>
          <p:nvPr>
            <p:ph idx="1"/>
          </p:nvPr>
        </p:nvSpPr>
        <p:spPr>
          <a:xfrm>
            <a:off x="1119352" y="1686910"/>
            <a:ext cx="10385260" cy="5029200"/>
          </a:xfrm>
        </p:spPr>
        <p:txBody>
          <a:bodyPr>
            <a:normAutofit/>
          </a:bodyPr>
          <a:lstStyle/>
          <a:p>
            <a:r>
              <a:rPr lang="en-US" dirty="0"/>
              <a:t> </a:t>
            </a:r>
            <a:r>
              <a:rPr lang="en-US" sz="2800" dirty="0"/>
              <a:t>Now I Paul myself beseech you by the meekness and gentleness of Christ, who in presence am base among you, but being absent am bold toward you:</a:t>
            </a:r>
          </a:p>
          <a:p>
            <a:r>
              <a:rPr lang="en-US" sz="2800" baseline="30000" dirty="0"/>
              <a:t>2 </a:t>
            </a:r>
            <a:r>
              <a:rPr lang="en-US" sz="2800" dirty="0"/>
              <a:t>But I beseech you, that I may not be bold when I am present with that confidence, wherewith I think to be bold against some, which think of us </a:t>
            </a:r>
            <a:r>
              <a:rPr lang="en-US" sz="2800" b="1" u="sng" dirty="0"/>
              <a:t>as if we walked according to the flesh. (Faith Walk)</a:t>
            </a:r>
          </a:p>
          <a:p>
            <a:r>
              <a:rPr lang="en-US" sz="2800" baseline="30000" dirty="0"/>
              <a:t>3 </a:t>
            </a:r>
            <a:r>
              <a:rPr lang="en-US" sz="2800" dirty="0"/>
              <a:t>For though we walk in the flesh, </a:t>
            </a:r>
            <a:r>
              <a:rPr lang="en-US" sz="2800" i="1" dirty="0"/>
              <a:t>we do not war after the flesh:</a:t>
            </a:r>
          </a:p>
          <a:p>
            <a:pPr marL="0" indent="0">
              <a:buNone/>
            </a:pPr>
            <a:endParaRPr lang="en-US" dirty="0"/>
          </a:p>
        </p:txBody>
      </p:sp>
    </p:spTree>
    <p:extLst>
      <p:ext uri="{BB962C8B-B14F-4D97-AF65-F5344CB8AC3E}">
        <p14:creationId xmlns:p14="http://schemas.microsoft.com/office/powerpoint/2010/main" val="18109149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solidFill>
                  <a:prstClr val="black">
                    <a:lumMod val="85000"/>
                    <a:lumOff val="15000"/>
                  </a:prstClr>
                </a:solidFill>
              </a:rPr>
              <a:t>2 Corinthians 10:4-5</a:t>
            </a:r>
            <a:endParaRPr lang="en-US" dirty="0"/>
          </a:p>
        </p:txBody>
      </p:sp>
      <p:sp>
        <p:nvSpPr>
          <p:cNvPr id="3" name="Content Placeholder 2"/>
          <p:cNvSpPr>
            <a:spLocks noGrp="1"/>
          </p:cNvSpPr>
          <p:nvPr>
            <p:ph idx="1"/>
          </p:nvPr>
        </p:nvSpPr>
        <p:spPr>
          <a:xfrm>
            <a:off x="1221828" y="2133600"/>
            <a:ext cx="10282784" cy="4598276"/>
          </a:xfrm>
        </p:spPr>
        <p:txBody>
          <a:bodyPr>
            <a:normAutofit/>
          </a:bodyPr>
          <a:lstStyle/>
          <a:p>
            <a:r>
              <a:rPr lang="en-US" sz="2800" dirty="0"/>
              <a:t>4 (</a:t>
            </a:r>
            <a:r>
              <a:rPr lang="en-US" sz="2800" b="1" dirty="0"/>
              <a:t>For the weapons of our warfare </a:t>
            </a:r>
            <a:r>
              <a:rPr lang="en-US" sz="2800" b="1" i="1" u="sng" dirty="0"/>
              <a:t>are not carnal</a:t>
            </a:r>
            <a:r>
              <a:rPr lang="en-US" sz="2800" dirty="0"/>
              <a:t>, </a:t>
            </a:r>
            <a:r>
              <a:rPr lang="en-US" sz="2800" b="1" dirty="0"/>
              <a:t>but mighty through God to the </a:t>
            </a:r>
            <a:r>
              <a:rPr lang="en-US" sz="2800" b="1" u="sng" dirty="0"/>
              <a:t>pulling down of strong holds</a:t>
            </a:r>
            <a:r>
              <a:rPr lang="en-US" sz="2800" b="1" dirty="0"/>
              <a:t>;)</a:t>
            </a:r>
          </a:p>
          <a:p>
            <a:endParaRPr lang="en-US" sz="2800" dirty="0"/>
          </a:p>
          <a:p>
            <a:r>
              <a:rPr lang="en-US" sz="2800" dirty="0"/>
              <a:t>5 </a:t>
            </a:r>
            <a:r>
              <a:rPr lang="en-US" sz="2800" b="1" i="1" dirty="0"/>
              <a:t>Casting down imaginations</a:t>
            </a:r>
            <a:r>
              <a:rPr lang="en-US" sz="2800" dirty="0"/>
              <a:t>, and </a:t>
            </a:r>
            <a:r>
              <a:rPr lang="en-US" sz="2800" b="1" i="1" dirty="0"/>
              <a:t>every high thing that </a:t>
            </a:r>
            <a:r>
              <a:rPr lang="en-US" sz="2800" b="1" i="1" dirty="0" err="1"/>
              <a:t>exalteth</a:t>
            </a:r>
            <a:r>
              <a:rPr lang="en-US" sz="2800" b="1" i="1" dirty="0"/>
              <a:t> itself </a:t>
            </a:r>
            <a:r>
              <a:rPr lang="en-US" sz="2800" b="1" i="1" u="sng" dirty="0"/>
              <a:t>against the knowledge of God</a:t>
            </a:r>
            <a:r>
              <a:rPr lang="en-US" sz="2800" dirty="0"/>
              <a:t>, and </a:t>
            </a:r>
            <a:r>
              <a:rPr lang="en-US" sz="2800" b="1" i="1" dirty="0"/>
              <a:t>bringing into captivity every thought to the obedience of Christ;</a:t>
            </a:r>
          </a:p>
          <a:p>
            <a:endParaRPr lang="en-US" sz="2800" dirty="0"/>
          </a:p>
          <a:p>
            <a:endParaRPr lang="en-US" sz="2800" dirty="0"/>
          </a:p>
          <a:p>
            <a:endParaRPr lang="en-US" dirty="0"/>
          </a:p>
        </p:txBody>
      </p:sp>
    </p:spTree>
    <p:extLst>
      <p:ext uri="{BB962C8B-B14F-4D97-AF65-F5344CB8AC3E}">
        <p14:creationId xmlns:p14="http://schemas.microsoft.com/office/powerpoint/2010/main" val="300649838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5525</TotalTime>
  <Words>1652</Words>
  <Application>Microsoft Office PowerPoint</Application>
  <PresentationFormat>Widescreen</PresentationFormat>
  <Paragraphs>102</Paragraphs>
  <Slides>20</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Century Gothic</vt:lpstr>
      <vt:lpstr>Wingdings 3</vt:lpstr>
      <vt:lpstr>Wisp</vt:lpstr>
      <vt:lpstr>Foundational scripture &amp;  Lesson Objective</vt:lpstr>
      <vt:lpstr>Prevailing faith</vt:lpstr>
      <vt:lpstr>PREVAILING FAITH requires:</vt:lpstr>
      <vt:lpstr>Prevailing faith stance-diversity</vt:lpstr>
      <vt:lpstr>Those who take a PREVAILING FAITH Stance PRACTICE</vt:lpstr>
      <vt:lpstr>“STRONGHOLDS”        The Killer of Faith</vt:lpstr>
      <vt:lpstr>STRONGHOLD DEFINED</vt:lpstr>
      <vt:lpstr>2 Corinthians 10:1-3 </vt:lpstr>
      <vt:lpstr>2 Corinthians 10:4-5</vt:lpstr>
      <vt:lpstr>Exploring STRONGHOLDS AFTER THE RESSURECTION</vt:lpstr>
      <vt:lpstr>Luke 24:1-4</vt:lpstr>
      <vt:lpstr>LUKE 24:5-8</vt:lpstr>
      <vt:lpstr>LUKE 24:9-11</vt:lpstr>
      <vt:lpstr>LUKE 24:12-16</vt:lpstr>
      <vt:lpstr>LUKE 24:17-19</vt:lpstr>
      <vt:lpstr>LUKE 24:20-24</vt:lpstr>
      <vt:lpstr>LUKE 24:25-28</vt:lpstr>
      <vt:lpstr>LUKE 24:29-31</vt:lpstr>
      <vt:lpstr>LUKE 24:32-34</vt:lpstr>
      <vt:lpstr>Luke 24:36</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Leroy Anthony</dc:creator>
  <cp:lastModifiedBy>Angela Jeter</cp:lastModifiedBy>
  <cp:revision>29</cp:revision>
  <dcterms:created xsi:type="dcterms:W3CDTF">2016-03-16T17:33:25Z</dcterms:created>
  <dcterms:modified xsi:type="dcterms:W3CDTF">2022-03-08T22:58:05Z</dcterms:modified>
</cp:coreProperties>
</file>