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9"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6B292-8479-5747-98F2-349663494913}" type="datetimeFigureOut">
              <a:rPr lang="en-US" smtClean="0"/>
              <a:t>6/28/22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920DD-F79B-474C-9F89-24831FC630D4}" type="slidenum">
              <a:rPr lang="en-US" smtClean="0"/>
              <a:t>‹#›</a:t>
            </a:fld>
            <a:endParaRPr lang="en-US"/>
          </a:p>
        </p:txBody>
      </p:sp>
    </p:spTree>
    <p:extLst>
      <p:ext uri="{BB962C8B-B14F-4D97-AF65-F5344CB8AC3E}">
        <p14:creationId xmlns:p14="http://schemas.microsoft.com/office/powerpoint/2010/main" val="263938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for Spiritual Gift is the word “Charismata” where we get the word Charisma.</a:t>
            </a:r>
          </a:p>
          <a:p>
            <a:endParaRPr lang="en-US" dirty="0"/>
          </a:p>
          <a:p>
            <a:r>
              <a:rPr lang="en-US" dirty="0"/>
              <a:t>This word Charisma is translated to mean “CONCRETE EXPRESSION OF GRACE”.</a:t>
            </a:r>
          </a:p>
          <a:p>
            <a:endParaRPr lang="en-US" dirty="0"/>
          </a:p>
          <a:p>
            <a:r>
              <a:rPr lang="en-US" dirty="0"/>
              <a:t>*This suggest Three Things:</a:t>
            </a:r>
          </a:p>
          <a:p>
            <a:pPr marL="228600" indent="-228600">
              <a:buAutoNum type="arabicPeriod"/>
            </a:pPr>
            <a:r>
              <a:rPr lang="en-US" dirty="0"/>
              <a:t>We don’t  earn the gifts</a:t>
            </a:r>
          </a:p>
          <a:p>
            <a:pPr marL="228600" indent="-228600">
              <a:buAutoNum type="arabicPeriod"/>
            </a:pPr>
            <a:r>
              <a:rPr lang="en-US" dirty="0"/>
              <a:t>We don’t learn the gifts</a:t>
            </a:r>
          </a:p>
          <a:p>
            <a:pPr marL="228600" indent="-228600">
              <a:buAutoNum type="arabicPeriod"/>
            </a:pPr>
            <a:r>
              <a:rPr lang="en-US" dirty="0"/>
              <a:t>3. We don’t deserve The Gifts</a:t>
            </a:r>
          </a:p>
          <a:p>
            <a:pPr marL="228600" indent="-228600">
              <a:buAutoNum type="arabicPeriod"/>
            </a:pPr>
            <a:endParaRPr lang="en-US" dirty="0"/>
          </a:p>
          <a:p>
            <a:pPr marL="228600" indent="-228600">
              <a:buAutoNum type="arabicPeriod"/>
            </a:pPr>
            <a:r>
              <a:rPr lang="en-US" dirty="0"/>
              <a:t>The Spirit of God invests in believers “concrete expressions of grace” for the purpose of equipping us to be the Body of Christ in the world.</a:t>
            </a:r>
          </a:p>
        </p:txBody>
      </p:sp>
      <p:sp>
        <p:nvSpPr>
          <p:cNvPr id="4" name="Slide Number Placeholder 3"/>
          <p:cNvSpPr>
            <a:spLocks noGrp="1"/>
          </p:cNvSpPr>
          <p:nvPr>
            <p:ph type="sldNum" sz="quarter" idx="5"/>
          </p:nvPr>
        </p:nvSpPr>
        <p:spPr/>
        <p:txBody>
          <a:bodyPr/>
          <a:lstStyle/>
          <a:p>
            <a:fld id="{7CB920DD-F79B-474C-9F89-24831FC630D4}" type="slidenum">
              <a:rPr lang="en-US" smtClean="0"/>
              <a:t>7</a:t>
            </a:fld>
            <a:endParaRPr lang="en-US"/>
          </a:p>
        </p:txBody>
      </p:sp>
    </p:spTree>
    <p:extLst>
      <p:ext uri="{BB962C8B-B14F-4D97-AF65-F5344CB8AC3E}">
        <p14:creationId xmlns:p14="http://schemas.microsoft.com/office/powerpoint/2010/main" val="1074616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PETER 4:10</a:t>
            </a:r>
          </a:p>
          <a:p>
            <a:r>
              <a:rPr lang="en-US" dirty="0"/>
              <a:t>NIV</a:t>
            </a:r>
          </a:p>
          <a:p>
            <a:r>
              <a:rPr lang="en-US" dirty="0"/>
              <a:t>Each of you should use whatever gift you have received to serve others, as faithful stewards of God’s grace in its various forms.1 Peter 4:10.</a:t>
            </a:r>
          </a:p>
        </p:txBody>
      </p:sp>
      <p:sp>
        <p:nvSpPr>
          <p:cNvPr id="4" name="Slide Number Placeholder 3"/>
          <p:cNvSpPr>
            <a:spLocks noGrp="1"/>
          </p:cNvSpPr>
          <p:nvPr>
            <p:ph type="sldNum" sz="quarter" idx="5"/>
          </p:nvPr>
        </p:nvSpPr>
        <p:spPr/>
        <p:txBody>
          <a:bodyPr/>
          <a:lstStyle/>
          <a:p>
            <a:fld id="{7CB920DD-F79B-474C-9F89-24831FC630D4}" type="slidenum">
              <a:rPr lang="en-US" smtClean="0"/>
              <a:t>19</a:t>
            </a:fld>
            <a:endParaRPr lang="en-US"/>
          </a:p>
        </p:txBody>
      </p:sp>
    </p:spTree>
    <p:extLst>
      <p:ext uri="{BB962C8B-B14F-4D97-AF65-F5344CB8AC3E}">
        <p14:creationId xmlns:p14="http://schemas.microsoft.com/office/powerpoint/2010/main" val="94059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gift of teaching involves guidance in divine morality and holiness:• “They are to teach my people the difference between the holy and the common and show them how to distinguish between the unclean and the clean.” </a:t>
            </a:r>
            <a:r>
              <a:rPr lang="en-US" b="1" dirty="0"/>
              <a:t>Ezekiel 44:23• </a:t>
            </a:r>
            <a:r>
              <a:rPr lang="en-US" dirty="0"/>
              <a:t>“My people are destroyed from lack of knowledge. "Because you have rejected knowledge, I also reject you as my priests; because you have ignored the law of your God, I also will ignore your children.” </a:t>
            </a:r>
            <a:r>
              <a:rPr lang="en-US" b="1" dirty="0"/>
              <a:t>Hosea 4:6</a:t>
            </a:r>
          </a:p>
          <a:p>
            <a:endParaRPr lang="en-US" b="1" dirty="0"/>
          </a:p>
          <a:p>
            <a:r>
              <a:rPr lang="en-US" b="1" dirty="0"/>
              <a:t>THOSE WITH THIS GIFT LOVE TO TEACH AND HAVE THE ABILITY TO DO SO!</a:t>
            </a:r>
          </a:p>
        </p:txBody>
      </p:sp>
      <p:sp>
        <p:nvSpPr>
          <p:cNvPr id="4" name="Slide Number Placeholder 3"/>
          <p:cNvSpPr>
            <a:spLocks noGrp="1"/>
          </p:cNvSpPr>
          <p:nvPr>
            <p:ph type="sldNum" sz="quarter" idx="5"/>
          </p:nvPr>
        </p:nvSpPr>
        <p:spPr/>
        <p:txBody>
          <a:bodyPr/>
          <a:lstStyle/>
          <a:p>
            <a:fld id="{7CB920DD-F79B-474C-9F89-24831FC630D4}" type="slidenum">
              <a:rPr lang="en-US" smtClean="0"/>
              <a:t>20</a:t>
            </a:fld>
            <a:endParaRPr lang="en-US"/>
          </a:p>
        </p:txBody>
      </p:sp>
    </p:spTree>
    <p:extLst>
      <p:ext uri="{BB962C8B-B14F-4D97-AF65-F5344CB8AC3E}">
        <p14:creationId xmlns:p14="http://schemas.microsoft.com/office/powerpoint/2010/main" val="957372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is challenging. People need encouragement. Exhorting means encouragement.• “not giving up meeting together, as some are in the habit of doing, but encouraging one another—and all the more as you see the Day approaching.” </a:t>
            </a:r>
            <a:r>
              <a:rPr lang="en-US" b="1" dirty="0"/>
              <a:t>Hebrews 10:25</a:t>
            </a:r>
          </a:p>
        </p:txBody>
      </p:sp>
      <p:sp>
        <p:nvSpPr>
          <p:cNvPr id="4" name="Slide Number Placeholder 3"/>
          <p:cNvSpPr>
            <a:spLocks noGrp="1"/>
          </p:cNvSpPr>
          <p:nvPr>
            <p:ph type="sldNum" sz="quarter" idx="5"/>
          </p:nvPr>
        </p:nvSpPr>
        <p:spPr/>
        <p:txBody>
          <a:bodyPr/>
          <a:lstStyle/>
          <a:p>
            <a:fld id="{7CB920DD-F79B-474C-9F89-24831FC630D4}" type="slidenum">
              <a:rPr lang="en-US" smtClean="0"/>
              <a:t>21</a:t>
            </a:fld>
            <a:endParaRPr lang="en-US"/>
          </a:p>
        </p:txBody>
      </p:sp>
    </p:spTree>
    <p:extLst>
      <p:ext uri="{BB962C8B-B14F-4D97-AF65-F5344CB8AC3E}">
        <p14:creationId xmlns:p14="http://schemas.microsoft.com/office/powerpoint/2010/main" val="3950210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characteristics of gift of giving:</a:t>
            </a:r>
          </a:p>
          <a:p>
            <a:endParaRPr lang="en-US" dirty="0"/>
          </a:p>
          <a:p>
            <a:pPr marL="228600" indent="-228600">
              <a:buAutoNum type="arabicPeriod"/>
            </a:pPr>
            <a:r>
              <a:rPr lang="en-US" dirty="0"/>
              <a:t>Joy to bless others</a:t>
            </a:r>
          </a:p>
          <a:p>
            <a:pPr marL="228600" indent="-228600">
              <a:buAutoNum type="arabicPeriod"/>
            </a:pPr>
            <a:r>
              <a:rPr lang="en-US" dirty="0"/>
              <a:t>Sensitive to the needs of others</a:t>
            </a:r>
          </a:p>
        </p:txBody>
      </p:sp>
      <p:sp>
        <p:nvSpPr>
          <p:cNvPr id="4" name="Slide Number Placeholder 3"/>
          <p:cNvSpPr>
            <a:spLocks noGrp="1"/>
          </p:cNvSpPr>
          <p:nvPr>
            <p:ph type="sldNum" sz="quarter" idx="5"/>
          </p:nvPr>
        </p:nvSpPr>
        <p:spPr/>
        <p:txBody>
          <a:bodyPr/>
          <a:lstStyle/>
          <a:p>
            <a:fld id="{7CB920DD-F79B-474C-9F89-24831FC630D4}" type="slidenum">
              <a:rPr lang="en-US" smtClean="0"/>
              <a:t>22</a:t>
            </a:fld>
            <a:endParaRPr lang="en-US"/>
          </a:p>
        </p:txBody>
      </p:sp>
    </p:spTree>
    <p:extLst>
      <p:ext uri="{BB962C8B-B14F-4D97-AF65-F5344CB8AC3E}">
        <p14:creationId xmlns:p14="http://schemas.microsoft.com/office/powerpoint/2010/main" val="367158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BEEN SAIS THAT True leadership cannot be awarded, appointed, or assigned. </a:t>
            </a:r>
          </a:p>
          <a:p>
            <a:endParaRPr lang="en-US" dirty="0"/>
          </a:p>
          <a:p>
            <a:r>
              <a:rPr lang="en-US" dirty="0"/>
              <a:t>It comes only from influence, and that cannot be mandated.”</a:t>
            </a:r>
            <a:r>
              <a:rPr lang="en-US" b="1" dirty="0"/>
              <a:t>This means that appointing people to leadership roles based on buddy systems could destroy the church and is destroying society and businesses, as well.</a:t>
            </a:r>
          </a:p>
        </p:txBody>
      </p:sp>
      <p:sp>
        <p:nvSpPr>
          <p:cNvPr id="4" name="Slide Number Placeholder 3"/>
          <p:cNvSpPr>
            <a:spLocks noGrp="1"/>
          </p:cNvSpPr>
          <p:nvPr>
            <p:ph type="sldNum" sz="quarter" idx="5"/>
          </p:nvPr>
        </p:nvSpPr>
        <p:spPr/>
        <p:txBody>
          <a:bodyPr/>
          <a:lstStyle/>
          <a:p>
            <a:fld id="{7CB920DD-F79B-474C-9F89-24831FC630D4}" type="slidenum">
              <a:rPr lang="en-US" smtClean="0"/>
              <a:t>23</a:t>
            </a:fld>
            <a:endParaRPr lang="en-US"/>
          </a:p>
        </p:txBody>
      </p:sp>
    </p:spTree>
    <p:extLst>
      <p:ext uri="{BB962C8B-B14F-4D97-AF65-F5344CB8AC3E}">
        <p14:creationId xmlns:p14="http://schemas.microsoft.com/office/powerpoint/2010/main" val="2006856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MERCY-God </a:t>
            </a:r>
            <a:r>
              <a:rPr lang="en-US" dirty="0"/>
              <a:t>is a God of justice. Yet, when justice demands punishment, mercy is necessary to return to right standing. Those with the gift of mercy are easily moved with compassion to the disadvantaged or downtrodden. Paul encourages the ones with the gift of mercy not to feel bad about their heart of compassion but share their gift with joy.</a:t>
            </a:r>
          </a:p>
        </p:txBody>
      </p:sp>
      <p:sp>
        <p:nvSpPr>
          <p:cNvPr id="4" name="Slide Number Placeholder 3"/>
          <p:cNvSpPr>
            <a:spLocks noGrp="1"/>
          </p:cNvSpPr>
          <p:nvPr>
            <p:ph type="sldNum" sz="quarter" idx="5"/>
          </p:nvPr>
        </p:nvSpPr>
        <p:spPr/>
        <p:txBody>
          <a:bodyPr/>
          <a:lstStyle/>
          <a:p>
            <a:fld id="{7CB920DD-F79B-474C-9F89-24831FC630D4}" type="slidenum">
              <a:rPr lang="en-US" smtClean="0"/>
              <a:t>24</a:t>
            </a:fld>
            <a:endParaRPr lang="en-US"/>
          </a:p>
        </p:txBody>
      </p:sp>
    </p:spTree>
    <p:extLst>
      <p:ext uri="{BB962C8B-B14F-4D97-AF65-F5344CB8AC3E}">
        <p14:creationId xmlns:p14="http://schemas.microsoft.com/office/powerpoint/2010/main" val="344508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12:1-8</a:t>
            </a:r>
          </a:p>
          <a:p>
            <a:r>
              <a:rPr lang="en-US" dirty="0"/>
              <a:t>I beseech you therefore, brethren, by the mercies of God, that ye present your bodies a living sacrifice, holy, acceptable unto God, which is your reasonable service. And be not conformed to this world: but be ye transformed by the renewing of your mind, that ye may prove what is that good, and acceptable, and perfect, will of God. For I say, through the grace given unto me, to every man that is among you, not to think of himself more highly than he ought to think; but to think soberly, according as God hath dealt to every man the measure of faith</a:t>
            </a:r>
            <a:r>
              <a:rPr lang="en-US" b="1" i="1" dirty="0"/>
              <a:t>. For as we have many members in one body, and all members have not the same office: So we, being many, are one body in Christ, and every one members one of another. Having then gifts differing according to the grace that is given to us, </a:t>
            </a:r>
            <a:r>
              <a:rPr lang="en-US" dirty="0"/>
              <a:t>whether prophecy, let us prophesy according to the proportion of faith; Or ministry, let us wait on our ministering: or he that </a:t>
            </a:r>
            <a:r>
              <a:rPr lang="en-US" dirty="0" err="1"/>
              <a:t>teacheth</a:t>
            </a:r>
            <a:r>
              <a:rPr lang="en-US" dirty="0"/>
              <a:t>, on teaching; Or he that </a:t>
            </a:r>
            <a:r>
              <a:rPr lang="en-US" dirty="0" err="1"/>
              <a:t>exhorteth</a:t>
            </a:r>
            <a:r>
              <a:rPr lang="en-US" dirty="0"/>
              <a:t>, on exhortation: he that giveth, let him do it with simplicity; he that </a:t>
            </a:r>
            <a:r>
              <a:rPr lang="en-US" dirty="0" err="1"/>
              <a:t>ruleth</a:t>
            </a:r>
            <a:r>
              <a:rPr lang="en-US" dirty="0"/>
              <a:t>, with diligence; he that </a:t>
            </a:r>
            <a:r>
              <a:rPr lang="en-US" dirty="0" err="1"/>
              <a:t>sheweth</a:t>
            </a:r>
            <a:r>
              <a:rPr lang="en-US" dirty="0"/>
              <a:t> mercy, with cheerfulness.Romans 12:1-8 - https://</a:t>
            </a:r>
            <a:r>
              <a:rPr lang="en-US" dirty="0" err="1"/>
              <a:t>www.biblegateway.com</a:t>
            </a:r>
            <a:r>
              <a:rPr lang="en-US" dirty="0"/>
              <a:t>/passage?search=Romans%2012:1-8&amp;version=KJV</a:t>
            </a:r>
          </a:p>
        </p:txBody>
      </p:sp>
      <p:sp>
        <p:nvSpPr>
          <p:cNvPr id="4" name="Slide Number Placeholder 3"/>
          <p:cNvSpPr>
            <a:spLocks noGrp="1"/>
          </p:cNvSpPr>
          <p:nvPr>
            <p:ph type="sldNum" sz="quarter" idx="5"/>
          </p:nvPr>
        </p:nvSpPr>
        <p:spPr/>
        <p:txBody>
          <a:bodyPr/>
          <a:lstStyle/>
          <a:p>
            <a:fld id="{7CB920DD-F79B-474C-9F89-24831FC630D4}" type="slidenum">
              <a:rPr lang="en-US" smtClean="0"/>
              <a:t>8</a:t>
            </a:fld>
            <a:endParaRPr lang="en-US"/>
          </a:p>
        </p:txBody>
      </p:sp>
    </p:spTree>
    <p:extLst>
      <p:ext uri="{BB962C8B-B14F-4D97-AF65-F5344CB8AC3E}">
        <p14:creationId xmlns:p14="http://schemas.microsoft.com/office/powerpoint/2010/main" val="202305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Society has played a tremendous role in diluting the understanding of Spiritual Gifts. </a:t>
            </a:r>
          </a:p>
          <a:p>
            <a:endParaRPr lang="en-US" dirty="0"/>
          </a:p>
          <a:p>
            <a:r>
              <a:rPr lang="en-US" dirty="0"/>
              <a:t>Two various aspects of society can be blamed:</a:t>
            </a:r>
          </a:p>
          <a:p>
            <a:endParaRPr lang="en-US" dirty="0"/>
          </a:p>
          <a:p>
            <a:pPr marL="228600" indent="-228600">
              <a:buAutoNum type="arabicPeriod"/>
            </a:pPr>
            <a:r>
              <a:rPr lang="en-US" dirty="0"/>
              <a:t>The </a:t>
            </a:r>
            <a:r>
              <a:rPr lang="en-US" dirty="0" err="1"/>
              <a:t>Narcissim</a:t>
            </a:r>
            <a:r>
              <a:rPr lang="en-US" dirty="0"/>
              <a:t> of Western Culture, meaning the excessive interest in or admiration of oneself, and its physical appearance..As a culture.</a:t>
            </a:r>
          </a:p>
          <a:p>
            <a:pPr marL="228600" indent="-228600">
              <a:buAutoNum type="arabicPeriod"/>
            </a:pPr>
            <a:endParaRPr lang="en-US" dirty="0"/>
          </a:p>
          <a:p>
            <a:pPr marL="228600" indent="-228600">
              <a:buAutoNum type="arabicPeriod"/>
            </a:pPr>
            <a:r>
              <a:rPr lang="en-US" dirty="0"/>
              <a:t>And our preoccupation with personal fulfillment, individualism, and selfism.</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CB920DD-F79B-474C-9F89-24831FC630D4}" type="slidenum">
              <a:rPr lang="en-US" smtClean="0"/>
              <a:t>9</a:t>
            </a:fld>
            <a:endParaRPr lang="en-US"/>
          </a:p>
        </p:txBody>
      </p:sp>
    </p:spTree>
    <p:extLst>
      <p:ext uri="{BB962C8B-B14F-4D97-AF65-F5344CB8AC3E}">
        <p14:creationId xmlns:p14="http://schemas.microsoft.com/office/powerpoint/2010/main" val="104568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phrase “Spiritual gifts” is better expressed as “Spirit- giftedness.” In contemporary times, the language of “spirituality” dilutes the emphasis on God, the Holy Spirit.</a:t>
            </a:r>
          </a:p>
        </p:txBody>
      </p:sp>
      <p:sp>
        <p:nvSpPr>
          <p:cNvPr id="4" name="Slide Number Placeholder 3"/>
          <p:cNvSpPr>
            <a:spLocks noGrp="1"/>
          </p:cNvSpPr>
          <p:nvPr>
            <p:ph type="sldNum" sz="quarter" idx="5"/>
          </p:nvPr>
        </p:nvSpPr>
        <p:spPr/>
        <p:txBody>
          <a:bodyPr/>
          <a:lstStyle/>
          <a:p>
            <a:fld id="{7CB920DD-F79B-474C-9F89-24831FC630D4}" type="slidenum">
              <a:rPr lang="en-US" smtClean="0"/>
              <a:t>11</a:t>
            </a:fld>
            <a:endParaRPr lang="en-US"/>
          </a:p>
        </p:txBody>
      </p:sp>
    </p:spTree>
    <p:extLst>
      <p:ext uri="{BB962C8B-B14F-4D97-AF65-F5344CB8AC3E}">
        <p14:creationId xmlns:p14="http://schemas.microsoft.com/office/powerpoint/2010/main" val="425735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920DD-F79B-474C-9F89-24831FC630D4}" type="slidenum">
              <a:rPr lang="en-US" smtClean="0"/>
              <a:t>12</a:t>
            </a:fld>
            <a:endParaRPr lang="en-US"/>
          </a:p>
        </p:txBody>
      </p:sp>
    </p:spTree>
    <p:extLst>
      <p:ext uri="{BB962C8B-B14F-4D97-AF65-F5344CB8AC3E}">
        <p14:creationId xmlns:p14="http://schemas.microsoft.com/office/powerpoint/2010/main" val="11089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312 A.D... the Roman emperor Constantine became Christian and made Christianity the religion of the Roman empire. The church grew bureaucratic. Leaders were appointed.</a:t>
            </a:r>
          </a:p>
          <a:p>
            <a:endParaRPr lang="en-US" dirty="0"/>
          </a:p>
          <a:p>
            <a:r>
              <a:rPr lang="en-US" dirty="0"/>
              <a:t>Are we continuing a Western legacy of bureaucracy, appointing people who the Spirit has not gifted into roles at our churches?</a:t>
            </a:r>
          </a:p>
        </p:txBody>
      </p:sp>
      <p:sp>
        <p:nvSpPr>
          <p:cNvPr id="4" name="Slide Number Placeholder 3"/>
          <p:cNvSpPr>
            <a:spLocks noGrp="1"/>
          </p:cNvSpPr>
          <p:nvPr>
            <p:ph type="sldNum" sz="quarter" idx="5"/>
          </p:nvPr>
        </p:nvSpPr>
        <p:spPr/>
        <p:txBody>
          <a:bodyPr/>
          <a:lstStyle/>
          <a:p>
            <a:fld id="{7CB920DD-F79B-474C-9F89-24831FC630D4}" type="slidenum">
              <a:rPr lang="en-US" smtClean="0"/>
              <a:t>13</a:t>
            </a:fld>
            <a:endParaRPr lang="en-US"/>
          </a:p>
        </p:txBody>
      </p:sp>
    </p:spTree>
    <p:extLst>
      <p:ext uri="{BB962C8B-B14F-4D97-AF65-F5344CB8AC3E}">
        <p14:creationId xmlns:p14="http://schemas.microsoft.com/office/powerpoint/2010/main" val="256852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920DD-F79B-474C-9F89-24831FC630D4}" type="slidenum">
              <a:rPr lang="en-US" smtClean="0"/>
              <a:t>14</a:t>
            </a:fld>
            <a:endParaRPr lang="en-US"/>
          </a:p>
        </p:txBody>
      </p:sp>
    </p:spTree>
    <p:extLst>
      <p:ext uri="{BB962C8B-B14F-4D97-AF65-F5344CB8AC3E}">
        <p14:creationId xmlns:p14="http://schemas.microsoft.com/office/powerpoint/2010/main" val="48040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12:3-8</a:t>
            </a:r>
          </a:p>
          <a:p>
            <a:r>
              <a:rPr lang="en-US" dirty="0"/>
              <a:t>For I say, through the grace given unto me, to every man that is among you, not to think of himself more highly than he ought to think; but to think soberly, according as God hath dealt to every man the measure of faith. For as we have many members in one body, and all members have not the same office: So we, being many, are one body in Christ, and every one members one of another. Having then </a:t>
            </a:r>
            <a:r>
              <a:rPr lang="en-US" i="1" dirty="0"/>
              <a:t>gifts</a:t>
            </a:r>
            <a:r>
              <a:rPr lang="en-US" dirty="0"/>
              <a:t> (</a:t>
            </a:r>
            <a:r>
              <a:rPr lang="en-US" dirty="0" err="1"/>
              <a:t>Karismata</a:t>
            </a:r>
            <a:r>
              <a:rPr lang="en-US" dirty="0"/>
              <a:t>)differing according to the grace (Karis) that is given to us, whether </a:t>
            </a:r>
            <a:r>
              <a:rPr lang="en-US" b="1" dirty="0"/>
              <a:t>prophecy</a:t>
            </a:r>
            <a:r>
              <a:rPr lang="en-US" dirty="0"/>
              <a:t>, let us prophesy according to the proportion of faith; Or </a:t>
            </a:r>
            <a:r>
              <a:rPr lang="en-US" b="1" dirty="0"/>
              <a:t>ministry</a:t>
            </a:r>
            <a:r>
              <a:rPr lang="en-US" dirty="0"/>
              <a:t>, let us wait on our ministering: or he that </a:t>
            </a:r>
            <a:r>
              <a:rPr lang="en-US" b="1" dirty="0" err="1"/>
              <a:t>teacheth</a:t>
            </a:r>
            <a:r>
              <a:rPr lang="en-US" dirty="0"/>
              <a:t>, on teaching; Or he that </a:t>
            </a:r>
            <a:r>
              <a:rPr lang="en-US" b="1" dirty="0" err="1"/>
              <a:t>exhorteth</a:t>
            </a:r>
            <a:r>
              <a:rPr lang="en-US" dirty="0"/>
              <a:t>, on exhortation: he that giveth, let him do it with simplicity; he that </a:t>
            </a:r>
            <a:r>
              <a:rPr lang="en-US" dirty="0" err="1"/>
              <a:t>ruleth</a:t>
            </a:r>
            <a:r>
              <a:rPr lang="en-US" dirty="0"/>
              <a:t>, with diligence; he that </a:t>
            </a:r>
            <a:r>
              <a:rPr lang="en-US" dirty="0" err="1"/>
              <a:t>sheweth</a:t>
            </a:r>
            <a:r>
              <a:rPr lang="en-US" dirty="0"/>
              <a:t> mercy, with cheerfulness.Romans 12:3-8 </a:t>
            </a:r>
          </a:p>
        </p:txBody>
      </p:sp>
      <p:sp>
        <p:nvSpPr>
          <p:cNvPr id="4" name="Slide Number Placeholder 3"/>
          <p:cNvSpPr>
            <a:spLocks noGrp="1"/>
          </p:cNvSpPr>
          <p:nvPr>
            <p:ph type="sldNum" sz="quarter" idx="5"/>
          </p:nvPr>
        </p:nvSpPr>
        <p:spPr/>
        <p:txBody>
          <a:bodyPr/>
          <a:lstStyle/>
          <a:p>
            <a:fld id="{7CB920DD-F79B-474C-9F89-24831FC630D4}" type="slidenum">
              <a:rPr lang="en-US" smtClean="0"/>
              <a:t>16</a:t>
            </a:fld>
            <a:endParaRPr lang="en-US"/>
          </a:p>
        </p:txBody>
      </p:sp>
    </p:spTree>
    <p:extLst>
      <p:ext uri="{BB962C8B-B14F-4D97-AF65-F5344CB8AC3E}">
        <p14:creationId xmlns:p14="http://schemas.microsoft.com/office/powerpoint/2010/main" val="1095415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Seeking God is the pursuit of love. God is love.“Pursue love, and earnestly desire the spiritual gifts, especially that you may prophesy.</a:t>
            </a:r>
            <a:r>
              <a:rPr lang="en-US" b="1" dirty="0"/>
              <a:t>” 1 Corinthians 14:1</a:t>
            </a:r>
          </a:p>
        </p:txBody>
      </p:sp>
      <p:sp>
        <p:nvSpPr>
          <p:cNvPr id="4" name="Slide Number Placeholder 3"/>
          <p:cNvSpPr>
            <a:spLocks noGrp="1"/>
          </p:cNvSpPr>
          <p:nvPr>
            <p:ph type="sldNum" sz="quarter" idx="5"/>
          </p:nvPr>
        </p:nvSpPr>
        <p:spPr/>
        <p:txBody>
          <a:bodyPr/>
          <a:lstStyle/>
          <a:p>
            <a:fld id="{7CB920DD-F79B-474C-9F89-24831FC630D4}" type="slidenum">
              <a:rPr lang="en-US" smtClean="0"/>
              <a:t>18</a:t>
            </a:fld>
            <a:endParaRPr lang="en-US"/>
          </a:p>
        </p:txBody>
      </p:sp>
    </p:spTree>
    <p:extLst>
      <p:ext uri="{BB962C8B-B14F-4D97-AF65-F5344CB8AC3E}">
        <p14:creationId xmlns:p14="http://schemas.microsoft.com/office/powerpoint/2010/main" val="351582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6/28/22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6/28/22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AA8A-26DC-E382-EC59-45D22A7F650E}"/>
              </a:ext>
            </a:extLst>
          </p:cNvPr>
          <p:cNvSpPr>
            <a:spLocks noGrp="1"/>
          </p:cNvSpPr>
          <p:nvPr>
            <p:ph type="ctrTitle"/>
          </p:nvPr>
        </p:nvSpPr>
        <p:spPr/>
        <p:txBody>
          <a:bodyPr/>
          <a:lstStyle/>
          <a:p>
            <a:r>
              <a:rPr lang="en-US"/>
              <a:t>Understanding the Purpose and Power of Your Spiritual Gifts</a:t>
            </a:r>
          </a:p>
        </p:txBody>
      </p:sp>
      <p:sp>
        <p:nvSpPr>
          <p:cNvPr id="3" name="Subtitle 2">
            <a:extLst>
              <a:ext uri="{FF2B5EF4-FFF2-40B4-BE49-F238E27FC236}">
                <a16:creationId xmlns:a16="http://schemas.microsoft.com/office/drawing/2014/main" id="{193CCF5A-18DB-0A35-20E0-514A09C6BC92}"/>
              </a:ext>
            </a:extLst>
          </p:cNvPr>
          <p:cNvSpPr>
            <a:spLocks noGrp="1"/>
          </p:cNvSpPr>
          <p:nvPr>
            <p:ph type="subTitle" idx="1"/>
          </p:nvPr>
        </p:nvSpPr>
        <p:spPr/>
        <p:txBody>
          <a:bodyPr/>
          <a:lstStyle/>
          <a:p>
            <a:r>
              <a:rPr lang="en-US" dirty="0"/>
              <a:t>Pastor Leroy Hines Anthony, M.Div.</a:t>
            </a:r>
          </a:p>
          <a:p>
            <a:r>
              <a:rPr lang="en-US" dirty="0"/>
              <a:t>Mount Carmel Missionary Baptist Church</a:t>
            </a:r>
          </a:p>
          <a:p>
            <a:r>
              <a:rPr lang="en-US" dirty="0"/>
              <a:t>Bible Study: Wednesday, June 29, 2022</a:t>
            </a:r>
          </a:p>
        </p:txBody>
      </p:sp>
    </p:spTree>
    <p:extLst>
      <p:ext uri="{BB962C8B-B14F-4D97-AF65-F5344CB8AC3E}">
        <p14:creationId xmlns:p14="http://schemas.microsoft.com/office/powerpoint/2010/main" val="2079208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CC29-1851-C526-9060-F27FB441D111}"/>
              </a:ext>
            </a:extLst>
          </p:cNvPr>
          <p:cNvSpPr>
            <a:spLocks noGrp="1"/>
          </p:cNvSpPr>
          <p:nvPr>
            <p:ph type="title"/>
          </p:nvPr>
        </p:nvSpPr>
        <p:spPr/>
        <p:txBody>
          <a:bodyPr/>
          <a:lstStyle/>
          <a:p>
            <a:pPr algn="ctr"/>
            <a:r>
              <a:rPr lang="en-US" dirty="0"/>
              <a:t>New Testament biblical emphasis of Spiritual gifts.</a:t>
            </a:r>
          </a:p>
        </p:txBody>
      </p:sp>
      <p:sp>
        <p:nvSpPr>
          <p:cNvPr id="3" name="Content Placeholder 2">
            <a:extLst>
              <a:ext uri="{FF2B5EF4-FFF2-40B4-BE49-F238E27FC236}">
                <a16:creationId xmlns:a16="http://schemas.microsoft.com/office/drawing/2014/main" id="{86A688E0-51C0-048B-8356-33B01BFB6264}"/>
              </a:ext>
            </a:extLst>
          </p:cNvPr>
          <p:cNvSpPr>
            <a:spLocks noGrp="1"/>
          </p:cNvSpPr>
          <p:nvPr>
            <p:ph idx="1"/>
          </p:nvPr>
        </p:nvSpPr>
        <p:spPr>
          <a:xfrm>
            <a:off x="1141413" y="2241177"/>
            <a:ext cx="9905998" cy="3550024"/>
          </a:xfrm>
        </p:spPr>
        <p:txBody>
          <a:bodyPr>
            <a:normAutofit/>
          </a:bodyPr>
          <a:lstStyle/>
          <a:p>
            <a:r>
              <a:rPr lang="en-US" sz="4000" dirty="0"/>
              <a:t>The emphasis of Spiritual gifts in the New Testament is not on something we possess or something given to us... but rather [Spiritual Gifts are the] work of the Spirit through us.</a:t>
            </a:r>
          </a:p>
        </p:txBody>
      </p:sp>
    </p:spTree>
    <p:extLst>
      <p:ext uri="{BB962C8B-B14F-4D97-AF65-F5344CB8AC3E}">
        <p14:creationId xmlns:p14="http://schemas.microsoft.com/office/powerpoint/2010/main" val="382020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24D7-2ECC-10D7-A0E8-7C5592EBBECB}"/>
              </a:ext>
            </a:extLst>
          </p:cNvPr>
          <p:cNvSpPr>
            <a:spLocks noGrp="1"/>
          </p:cNvSpPr>
          <p:nvPr>
            <p:ph type="title"/>
          </p:nvPr>
        </p:nvSpPr>
        <p:spPr/>
        <p:txBody>
          <a:bodyPr/>
          <a:lstStyle/>
          <a:p>
            <a:pPr algn="ctr"/>
            <a:r>
              <a:rPr lang="en-US" dirty="0"/>
              <a:t>The Holy Spirit as the ultimate gift and giver</a:t>
            </a:r>
          </a:p>
        </p:txBody>
      </p:sp>
      <p:sp>
        <p:nvSpPr>
          <p:cNvPr id="3" name="Content Placeholder 2">
            <a:extLst>
              <a:ext uri="{FF2B5EF4-FFF2-40B4-BE49-F238E27FC236}">
                <a16:creationId xmlns:a16="http://schemas.microsoft.com/office/drawing/2014/main" id="{5FB21397-B1A5-9632-79B6-EEBB14B638B8}"/>
              </a:ext>
            </a:extLst>
          </p:cNvPr>
          <p:cNvSpPr>
            <a:spLocks noGrp="1"/>
          </p:cNvSpPr>
          <p:nvPr>
            <p:ph idx="1"/>
          </p:nvPr>
        </p:nvSpPr>
        <p:spPr>
          <a:xfrm>
            <a:off x="1141413" y="1768039"/>
            <a:ext cx="9905998" cy="4023161"/>
          </a:xfrm>
        </p:spPr>
        <p:txBody>
          <a:bodyPr>
            <a:normAutofit/>
          </a:bodyPr>
          <a:lstStyle/>
          <a:p>
            <a:r>
              <a:rPr lang="en-US" sz="4000" dirty="0"/>
              <a:t>Spiritual gifts as given by the Holy Spirit implies that the Spirit is the ultimate Gift. The Gift clothes us with gifts to reveal the Spirit of God in the world.</a:t>
            </a:r>
          </a:p>
        </p:txBody>
      </p:sp>
    </p:spTree>
    <p:extLst>
      <p:ext uri="{BB962C8B-B14F-4D97-AF65-F5344CB8AC3E}">
        <p14:creationId xmlns:p14="http://schemas.microsoft.com/office/powerpoint/2010/main" val="139057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DCCE-4DC3-53A1-BECC-AC803C213D91}"/>
              </a:ext>
            </a:extLst>
          </p:cNvPr>
          <p:cNvSpPr>
            <a:spLocks noGrp="1"/>
          </p:cNvSpPr>
          <p:nvPr>
            <p:ph type="title"/>
          </p:nvPr>
        </p:nvSpPr>
        <p:spPr/>
        <p:txBody>
          <a:bodyPr/>
          <a:lstStyle/>
          <a:p>
            <a:pPr algn="ctr"/>
            <a:r>
              <a:rPr lang="en-US" dirty="0"/>
              <a:t>Spiritual gifts are tied to Holy Spirit’s purpose</a:t>
            </a:r>
          </a:p>
        </p:txBody>
      </p:sp>
      <p:sp>
        <p:nvSpPr>
          <p:cNvPr id="3" name="Content Placeholder 2">
            <a:extLst>
              <a:ext uri="{FF2B5EF4-FFF2-40B4-BE49-F238E27FC236}">
                <a16:creationId xmlns:a16="http://schemas.microsoft.com/office/drawing/2014/main" id="{FEC6BE7B-376F-2734-65B3-63E3637FA555}"/>
              </a:ext>
            </a:extLst>
          </p:cNvPr>
          <p:cNvSpPr>
            <a:spLocks noGrp="1"/>
          </p:cNvSpPr>
          <p:nvPr>
            <p:ph idx="1"/>
          </p:nvPr>
        </p:nvSpPr>
        <p:spPr>
          <a:xfrm>
            <a:off x="1141413" y="1842745"/>
            <a:ext cx="9905998" cy="4806079"/>
          </a:xfrm>
        </p:spPr>
        <p:txBody>
          <a:bodyPr>
            <a:noAutofit/>
          </a:bodyPr>
          <a:lstStyle/>
          <a:p>
            <a:r>
              <a:rPr lang="en-US" sz="3300" dirty="0"/>
              <a:t>the purpose of the Gifts of the Spirit is tied to the mission of the Spirit. That is to make God’s presence known among the people and to bring glory to God. The chief example of the Spirit’s mission is expressed in Jesus. </a:t>
            </a:r>
            <a:r>
              <a:rPr lang="en-US" sz="3300" b="1" dirty="0"/>
              <a:t>Consider Luke 4.</a:t>
            </a:r>
            <a:r>
              <a:rPr lang="en-US" sz="3300" dirty="0"/>
              <a:t> The Spirit’s purpose is to endow and edify the Church for Christ’s mission to speak hope and bring liberation to the oppressed.</a:t>
            </a:r>
          </a:p>
        </p:txBody>
      </p:sp>
    </p:spTree>
    <p:extLst>
      <p:ext uri="{BB962C8B-B14F-4D97-AF65-F5344CB8AC3E}">
        <p14:creationId xmlns:p14="http://schemas.microsoft.com/office/powerpoint/2010/main" val="1210508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666F-C6EB-CD19-DEA9-B97D97A7F96A}"/>
              </a:ext>
            </a:extLst>
          </p:cNvPr>
          <p:cNvSpPr>
            <a:spLocks noGrp="1"/>
          </p:cNvSpPr>
          <p:nvPr>
            <p:ph type="title"/>
          </p:nvPr>
        </p:nvSpPr>
        <p:spPr/>
        <p:txBody>
          <a:bodyPr/>
          <a:lstStyle/>
          <a:p>
            <a:pPr algn="ctr"/>
            <a:r>
              <a:rPr lang="en-US" dirty="0"/>
              <a:t>The divine importance of Spiritual Giftedness</a:t>
            </a:r>
          </a:p>
        </p:txBody>
      </p:sp>
      <p:sp>
        <p:nvSpPr>
          <p:cNvPr id="3" name="Content Placeholder 2">
            <a:extLst>
              <a:ext uri="{FF2B5EF4-FFF2-40B4-BE49-F238E27FC236}">
                <a16:creationId xmlns:a16="http://schemas.microsoft.com/office/drawing/2014/main" id="{3041274B-B91D-7F8B-ACAE-712BE264F554}"/>
              </a:ext>
            </a:extLst>
          </p:cNvPr>
          <p:cNvSpPr>
            <a:spLocks noGrp="1"/>
          </p:cNvSpPr>
          <p:nvPr>
            <p:ph idx="1"/>
          </p:nvPr>
        </p:nvSpPr>
        <p:spPr/>
        <p:txBody>
          <a:bodyPr>
            <a:normAutofit/>
          </a:bodyPr>
          <a:lstStyle/>
          <a:p>
            <a:r>
              <a:rPr lang="en-US" sz="4000" dirty="0"/>
              <a:t>Gifted people in the church were many times weeded out of leadership and replaced by the appointed ministers who were favored by the bureaucracy.</a:t>
            </a:r>
          </a:p>
        </p:txBody>
      </p:sp>
    </p:spTree>
    <p:extLst>
      <p:ext uri="{BB962C8B-B14F-4D97-AF65-F5344CB8AC3E}">
        <p14:creationId xmlns:p14="http://schemas.microsoft.com/office/powerpoint/2010/main" val="3667716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B413-77F3-02FB-88A1-14134F73727A}"/>
              </a:ext>
            </a:extLst>
          </p:cNvPr>
          <p:cNvSpPr>
            <a:spLocks noGrp="1"/>
          </p:cNvSpPr>
          <p:nvPr>
            <p:ph type="title"/>
          </p:nvPr>
        </p:nvSpPr>
        <p:spPr>
          <a:xfrm>
            <a:off x="1141413" y="335678"/>
            <a:ext cx="9905998" cy="1457263"/>
          </a:xfrm>
        </p:spPr>
        <p:txBody>
          <a:bodyPr/>
          <a:lstStyle/>
          <a:p>
            <a:r>
              <a:rPr lang="en-US" dirty="0"/>
              <a:t>Benefits of spiritual giftedness focus</a:t>
            </a:r>
          </a:p>
        </p:txBody>
      </p:sp>
      <p:sp>
        <p:nvSpPr>
          <p:cNvPr id="3" name="Content Placeholder 2">
            <a:extLst>
              <a:ext uri="{FF2B5EF4-FFF2-40B4-BE49-F238E27FC236}">
                <a16:creationId xmlns:a16="http://schemas.microsoft.com/office/drawing/2014/main" id="{A166D31A-55BA-C32D-01E1-94697CF0C1C1}"/>
              </a:ext>
            </a:extLst>
          </p:cNvPr>
          <p:cNvSpPr>
            <a:spLocks noGrp="1"/>
          </p:cNvSpPr>
          <p:nvPr>
            <p:ph idx="1"/>
          </p:nvPr>
        </p:nvSpPr>
        <p:spPr>
          <a:xfrm>
            <a:off x="922191" y="2066863"/>
            <a:ext cx="10772672" cy="4454463"/>
          </a:xfrm>
        </p:spPr>
        <p:txBody>
          <a:bodyPr>
            <a:noAutofit/>
          </a:bodyPr>
          <a:lstStyle/>
          <a:p>
            <a:r>
              <a:rPr lang="en-US" sz="3600" dirty="0"/>
              <a:t>One of the functions of the local church is to help believers understand who they are in Christ, and how to live the Christian life more fully. Focusing on spiritual gifts – what they are, who has them, how to discover one’s giftedness, and how to use gifts most appropriately – could ignite a movement of service and influence unlike anything we have experienced during our lifetime.”</a:t>
            </a:r>
          </a:p>
        </p:txBody>
      </p:sp>
    </p:spTree>
    <p:extLst>
      <p:ext uri="{BB962C8B-B14F-4D97-AF65-F5344CB8AC3E}">
        <p14:creationId xmlns:p14="http://schemas.microsoft.com/office/powerpoint/2010/main" val="183097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9B5E-1DE9-0991-4BE5-AB4681BD857D}"/>
              </a:ext>
            </a:extLst>
          </p:cNvPr>
          <p:cNvSpPr>
            <a:spLocks noGrp="1"/>
          </p:cNvSpPr>
          <p:nvPr>
            <p:ph type="title"/>
          </p:nvPr>
        </p:nvSpPr>
        <p:spPr/>
        <p:txBody>
          <a:bodyPr/>
          <a:lstStyle/>
          <a:p>
            <a:r>
              <a:rPr lang="en-US" dirty="0"/>
              <a:t>Spiritual Gift Categories</a:t>
            </a:r>
          </a:p>
        </p:txBody>
      </p:sp>
      <p:sp>
        <p:nvSpPr>
          <p:cNvPr id="3" name="Content Placeholder 2">
            <a:extLst>
              <a:ext uri="{FF2B5EF4-FFF2-40B4-BE49-F238E27FC236}">
                <a16:creationId xmlns:a16="http://schemas.microsoft.com/office/drawing/2014/main" id="{37523AC9-2E51-7D9F-1D29-FC3E44526652}"/>
              </a:ext>
            </a:extLst>
          </p:cNvPr>
          <p:cNvSpPr>
            <a:spLocks noGrp="1"/>
          </p:cNvSpPr>
          <p:nvPr>
            <p:ph idx="1"/>
          </p:nvPr>
        </p:nvSpPr>
        <p:spPr/>
        <p:txBody>
          <a:bodyPr>
            <a:normAutofit/>
          </a:bodyPr>
          <a:lstStyle/>
          <a:p>
            <a:r>
              <a:rPr lang="en-US" sz="4400" dirty="0"/>
              <a:t>1. Motivational Gifts</a:t>
            </a:r>
          </a:p>
          <a:p>
            <a:r>
              <a:rPr lang="en-US" sz="4400" dirty="0"/>
              <a:t>2. Ministry Gifts</a:t>
            </a:r>
          </a:p>
          <a:p>
            <a:r>
              <a:rPr lang="en-US" sz="4400" dirty="0"/>
              <a:t>3. Manifestation Gifts</a:t>
            </a:r>
          </a:p>
        </p:txBody>
      </p:sp>
    </p:spTree>
    <p:extLst>
      <p:ext uri="{BB962C8B-B14F-4D97-AF65-F5344CB8AC3E}">
        <p14:creationId xmlns:p14="http://schemas.microsoft.com/office/powerpoint/2010/main" val="3335776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B91F-70F1-9F72-1A37-4046065902FB}"/>
              </a:ext>
            </a:extLst>
          </p:cNvPr>
          <p:cNvSpPr>
            <a:spLocks noGrp="1"/>
          </p:cNvSpPr>
          <p:nvPr>
            <p:ph type="title"/>
          </p:nvPr>
        </p:nvSpPr>
        <p:spPr/>
        <p:txBody>
          <a:bodyPr/>
          <a:lstStyle/>
          <a:p>
            <a:r>
              <a:rPr lang="en-US" dirty="0"/>
              <a:t>MOTIVATIONAL GIFTS-ROMANS 12:3-8</a:t>
            </a:r>
          </a:p>
        </p:txBody>
      </p:sp>
      <p:sp>
        <p:nvSpPr>
          <p:cNvPr id="3" name="Content Placeholder 2">
            <a:extLst>
              <a:ext uri="{FF2B5EF4-FFF2-40B4-BE49-F238E27FC236}">
                <a16:creationId xmlns:a16="http://schemas.microsoft.com/office/drawing/2014/main" id="{59846BC3-FEAE-DAF0-E743-19055A17E93C}"/>
              </a:ext>
            </a:extLst>
          </p:cNvPr>
          <p:cNvSpPr>
            <a:spLocks noGrp="1"/>
          </p:cNvSpPr>
          <p:nvPr>
            <p:ph idx="1"/>
          </p:nvPr>
        </p:nvSpPr>
        <p:spPr/>
        <p:txBody>
          <a:bodyPr>
            <a:normAutofit/>
          </a:bodyPr>
          <a:lstStyle/>
          <a:p>
            <a:r>
              <a:rPr lang="en-US" sz="4400" dirty="0"/>
              <a:t>We have different gifts (</a:t>
            </a:r>
            <a:r>
              <a:rPr lang="el-GR" sz="4400" dirty="0"/>
              <a:t>χαρίσματα), </a:t>
            </a:r>
            <a:r>
              <a:rPr lang="en-US" sz="4400" dirty="0"/>
              <a:t>according to the grace (</a:t>
            </a:r>
            <a:r>
              <a:rPr lang="el-GR" sz="4400" dirty="0"/>
              <a:t>χάριν) </a:t>
            </a:r>
            <a:r>
              <a:rPr lang="en-US" sz="4400" dirty="0"/>
              <a:t>given to each of us</a:t>
            </a:r>
          </a:p>
        </p:txBody>
      </p:sp>
    </p:spTree>
    <p:extLst>
      <p:ext uri="{BB962C8B-B14F-4D97-AF65-F5344CB8AC3E}">
        <p14:creationId xmlns:p14="http://schemas.microsoft.com/office/powerpoint/2010/main" val="220693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E337-3FBE-1F2B-5AA9-6B7D212F219B}"/>
              </a:ext>
            </a:extLst>
          </p:cNvPr>
          <p:cNvSpPr>
            <a:spLocks noGrp="1"/>
          </p:cNvSpPr>
          <p:nvPr>
            <p:ph type="title"/>
          </p:nvPr>
        </p:nvSpPr>
        <p:spPr/>
        <p:txBody>
          <a:bodyPr/>
          <a:lstStyle/>
          <a:p>
            <a:r>
              <a:rPr lang="en-US" dirty="0"/>
              <a:t>7 Motivational spiritual gifts</a:t>
            </a:r>
          </a:p>
        </p:txBody>
      </p:sp>
      <p:sp>
        <p:nvSpPr>
          <p:cNvPr id="3" name="Content Placeholder 2">
            <a:extLst>
              <a:ext uri="{FF2B5EF4-FFF2-40B4-BE49-F238E27FC236}">
                <a16:creationId xmlns:a16="http://schemas.microsoft.com/office/drawing/2014/main" id="{78AB1D1C-F741-9E38-3829-04262C745437}"/>
              </a:ext>
            </a:extLst>
          </p:cNvPr>
          <p:cNvSpPr>
            <a:spLocks noGrp="1"/>
          </p:cNvSpPr>
          <p:nvPr>
            <p:ph idx="1"/>
          </p:nvPr>
        </p:nvSpPr>
        <p:spPr/>
        <p:txBody>
          <a:bodyPr>
            <a:noAutofit/>
          </a:bodyPr>
          <a:lstStyle/>
          <a:p>
            <a:r>
              <a:rPr lang="en-US" sz="3600" dirty="0"/>
              <a:t>o Prophecy </a:t>
            </a:r>
          </a:p>
          <a:p>
            <a:r>
              <a:rPr lang="en-US" sz="3600" dirty="0"/>
              <a:t>O Serving						O Teaching </a:t>
            </a:r>
          </a:p>
          <a:p>
            <a:r>
              <a:rPr lang="en-US" sz="3600" dirty="0"/>
              <a:t>O Exhorting					O Giving </a:t>
            </a:r>
          </a:p>
          <a:p>
            <a:r>
              <a:rPr lang="en-US" sz="3600" dirty="0"/>
              <a:t>O leading 						o Mercy</a:t>
            </a:r>
          </a:p>
        </p:txBody>
      </p:sp>
    </p:spTree>
    <p:extLst>
      <p:ext uri="{BB962C8B-B14F-4D97-AF65-F5344CB8AC3E}">
        <p14:creationId xmlns:p14="http://schemas.microsoft.com/office/powerpoint/2010/main" val="3686471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0E4B-606D-947B-8411-0D308A17F2A4}"/>
              </a:ext>
            </a:extLst>
          </p:cNvPr>
          <p:cNvSpPr>
            <a:spLocks noGrp="1"/>
          </p:cNvSpPr>
          <p:nvPr>
            <p:ph type="title"/>
          </p:nvPr>
        </p:nvSpPr>
        <p:spPr/>
        <p:txBody>
          <a:bodyPr/>
          <a:lstStyle/>
          <a:p>
            <a:r>
              <a:rPr lang="en-US" b="1" dirty="0"/>
              <a:t>PROPHECY-1 CORINTHIANS 14:1</a:t>
            </a:r>
          </a:p>
        </p:txBody>
      </p:sp>
      <p:sp>
        <p:nvSpPr>
          <p:cNvPr id="3" name="Content Placeholder 2">
            <a:extLst>
              <a:ext uri="{FF2B5EF4-FFF2-40B4-BE49-F238E27FC236}">
                <a16:creationId xmlns:a16="http://schemas.microsoft.com/office/drawing/2014/main" id="{AE8F4121-8F20-1A88-A6EE-88382F5EE907}"/>
              </a:ext>
            </a:extLst>
          </p:cNvPr>
          <p:cNvSpPr>
            <a:spLocks noGrp="1"/>
          </p:cNvSpPr>
          <p:nvPr>
            <p:ph idx="1"/>
          </p:nvPr>
        </p:nvSpPr>
        <p:spPr/>
        <p:txBody>
          <a:bodyPr>
            <a:noAutofit/>
          </a:bodyPr>
          <a:lstStyle/>
          <a:p>
            <a:r>
              <a:rPr lang="en-US" sz="4000" dirty="0"/>
              <a:t>Prophecy is speaking insight into divine purpose. [Prophecy or the prophetic] is to proclaim God’s way in the world – the way of peace, justice, forgiveness, reconciliation,  radical love, and righteousness </a:t>
            </a:r>
          </a:p>
        </p:txBody>
      </p:sp>
    </p:spTree>
    <p:extLst>
      <p:ext uri="{BB962C8B-B14F-4D97-AF65-F5344CB8AC3E}">
        <p14:creationId xmlns:p14="http://schemas.microsoft.com/office/powerpoint/2010/main" val="332647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7A3E-0F57-9AF8-C708-DA1A852C4C4A}"/>
              </a:ext>
            </a:extLst>
          </p:cNvPr>
          <p:cNvSpPr>
            <a:spLocks noGrp="1"/>
          </p:cNvSpPr>
          <p:nvPr>
            <p:ph type="title"/>
          </p:nvPr>
        </p:nvSpPr>
        <p:spPr>
          <a:xfrm>
            <a:off x="1141413" y="609599"/>
            <a:ext cx="9905998" cy="1457263"/>
          </a:xfrm>
        </p:spPr>
        <p:txBody>
          <a:bodyPr/>
          <a:lstStyle/>
          <a:p>
            <a:r>
              <a:rPr lang="en-US" b="1" dirty="0"/>
              <a:t>SERVING-1 PETER 4:10</a:t>
            </a:r>
          </a:p>
        </p:txBody>
      </p:sp>
      <p:sp>
        <p:nvSpPr>
          <p:cNvPr id="3" name="Content Placeholder 2">
            <a:extLst>
              <a:ext uri="{FF2B5EF4-FFF2-40B4-BE49-F238E27FC236}">
                <a16:creationId xmlns:a16="http://schemas.microsoft.com/office/drawing/2014/main" id="{2E019647-41A7-9504-57E6-629C9FCF8FD0}"/>
              </a:ext>
            </a:extLst>
          </p:cNvPr>
          <p:cNvSpPr>
            <a:spLocks noGrp="1"/>
          </p:cNvSpPr>
          <p:nvPr>
            <p:ph idx="1"/>
          </p:nvPr>
        </p:nvSpPr>
        <p:spPr>
          <a:xfrm>
            <a:off x="273922" y="3062941"/>
            <a:ext cx="11679019" cy="2728259"/>
          </a:xfrm>
        </p:spPr>
        <p:txBody>
          <a:bodyPr>
            <a:noAutofit/>
          </a:bodyPr>
          <a:lstStyle/>
          <a:p>
            <a:r>
              <a:rPr lang="en-US" sz="3200" dirty="0"/>
              <a:t>Serving – “Everybody can be great, because everybody can serve. You don’t have to have a college degree to serve. You don’t have to have to make your subject and your verb agree to serve. You don’t have to know about Plato and Aristotle to serve. You don’t have to know Einstein’s ‘Theory of Relativity’ to serve. You don’t have to know the Second Theory of Thermal Dynamics in Physics to serve. You only need a heart full of grace, a soul generated by love.” Martin Luther King, Jr.</a:t>
            </a:r>
          </a:p>
        </p:txBody>
      </p:sp>
    </p:spTree>
    <p:extLst>
      <p:ext uri="{BB962C8B-B14F-4D97-AF65-F5344CB8AC3E}">
        <p14:creationId xmlns:p14="http://schemas.microsoft.com/office/powerpoint/2010/main" val="14220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D7850-914C-0835-76FF-ACF063D3D6C3}"/>
              </a:ext>
            </a:extLst>
          </p:cNvPr>
          <p:cNvSpPr>
            <a:spLocks noGrp="1"/>
          </p:cNvSpPr>
          <p:nvPr>
            <p:ph type="title"/>
          </p:nvPr>
        </p:nvSpPr>
        <p:spPr/>
        <p:txBody>
          <a:bodyPr/>
          <a:lstStyle/>
          <a:p>
            <a:r>
              <a:rPr lang="en-US" dirty="0"/>
              <a:t>Historical precedence for Spiritual Gifts </a:t>
            </a:r>
          </a:p>
        </p:txBody>
      </p:sp>
      <p:sp>
        <p:nvSpPr>
          <p:cNvPr id="3" name="Content Placeholder 2">
            <a:extLst>
              <a:ext uri="{FF2B5EF4-FFF2-40B4-BE49-F238E27FC236}">
                <a16:creationId xmlns:a16="http://schemas.microsoft.com/office/drawing/2014/main" id="{98B6197D-0FA7-5A13-2AE3-C290A7E02D12}"/>
              </a:ext>
            </a:extLst>
          </p:cNvPr>
          <p:cNvSpPr>
            <a:spLocks noGrp="1"/>
          </p:cNvSpPr>
          <p:nvPr>
            <p:ph idx="1"/>
          </p:nvPr>
        </p:nvSpPr>
        <p:spPr>
          <a:xfrm>
            <a:off x="1292603" y="2173817"/>
            <a:ext cx="9905998" cy="4339167"/>
          </a:xfrm>
        </p:spPr>
        <p:txBody>
          <a:bodyPr>
            <a:noAutofit/>
          </a:bodyPr>
          <a:lstStyle/>
          <a:p>
            <a:r>
              <a:rPr lang="en-US" sz="3500" dirty="0"/>
              <a:t>The historical Christian faith delivered to us was established and built upon the supernatural acts of the Holy Spirit. To see the supernatural in operation </a:t>
            </a:r>
            <a:r>
              <a:rPr lang="en-US" sz="3500" b="1" i="1" u="sng" dirty="0"/>
              <a:t>in our lives and in the life of the church</a:t>
            </a:r>
            <a:r>
              <a:rPr lang="en-US" sz="3500" dirty="0"/>
              <a:t> as it was in the </a:t>
            </a:r>
            <a:r>
              <a:rPr lang="en-US" sz="3500" dirty="0" err="1"/>
              <a:t>begining</a:t>
            </a:r>
            <a:r>
              <a:rPr lang="en-US" sz="3500" dirty="0"/>
              <a:t>, is part of the great price we seek to obtain.We don’t need to </a:t>
            </a:r>
            <a:r>
              <a:rPr lang="en-US" sz="3500" b="1" dirty="0"/>
              <a:t>compromise</a:t>
            </a:r>
            <a:r>
              <a:rPr lang="en-US" sz="3500" dirty="0"/>
              <a:t>, </a:t>
            </a:r>
            <a:r>
              <a:rPr lang="en-US" sz="3500" b="1" dirty="0"/>
              <a:t>theologize</a:t>
            </a:r>
            <a:r>
              <a:rPr lang="en-US" sz="3500" dirty="0"/>
              <a:t>, or </a:t>
            </a:r>
            <a:r>
              <a:rPr lang="en-US" sz="3500" b="1" dirty="0"/>
              <a:t>rationalize</a:t>
            </a:r>
            <a:r>
              <a:rPr lang="en-US" sz="3500" dirty="0"/>
              <a:t> about it.”</a:t>
            </a:r>
          </a:p>
        </p:txBody>
      </p:sp>
    </p:spTree>
    <p:extLst>
      <p:ext uri="{BB962C8B-B14F-4D97-AF65-F5344CB8AC3E}">
        <p14:creationId xmlns:p14="http://schemas.microsoft.com/office/powerpoint/2010/main" val="3115385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0364-029B-2DAC-A7ED-60DBCE03664E}"/>
              </a:ext>
            </a:extLst>
          </p:cNvPr>
          <p:cNvSpPr>
            <a:spLocks noGrp="1"/>
          </p:cNvSpPr>
          <p:nvPr>
            <p:ph type="title"/>
          </p:nvPr>
        </p:nvSpPr>
        <p:spPr/>
        <p:txBody>
          <a:bodyPr/>
          <a:lstStyle/>
          <a:p>
            <a:r>
              <a:rPr lang="en-US" b="1" dirty="0"/>
              <a:t>TEACHING-Ezekiel 44:23, Hosea 4:6</a:t>
            </a:r>
          </a:p>
        </p:txBody>
      </p:sp>
      <p:sp>
        <p:nvSpPr>
          <p:cNvPr id="3" name="Content Placeholder 2">
            <a:extLst>
              <a:ext uri="{FF2B5EF4-FFF2-40B4-BE49-F238E27FC236}">
                <a16:creationId xmlns:a16="http://schemas.microsoft.com/office/drawing/2014/main" id="{08CD10D9-045A-5685-B9D2-45981B1E20CF}"/>
              </a:ext>
            </a:extLst>
          </p:cNvPr>
          <p:cNvSpPr>
            <a:spLocks noGrp="1"/>
          </p:cNvSpPr>
          <p:nvPr>
            <p:ph idx="1"/>
          </p:nvPr>
        </p:nvSpPr>
        <p:spPr/>
        <p:txBody>
          <a:bodyPr>
            <a:normAutofit/>
          </a:bodyPr>
          <a:lstStyle/>
          <a:p>
            <a:r>
              <a:rPr lang="en-US" sz="4400" dirty="0"/>
              <a:t>The gift of teaching involves guidance in </a:t>
            </a:r>
            <a:r>
              <a:rPr lang="en-US" sz="4400" b="1" dirty="0"/>
              <a:t>divine morality </a:t>
            </a:r>
            <a:r>
              <a:rPr lang="en-US" sz="4400" dirty="0"/>
              <a:t>and </a:t>
            </a:r>
            <a:r>
              <a:rPr lang="en-US" sz="4400" b="1" dirty="0"/>
              <a:t>holiness</a:t>
            </a:r>
            <a:r>
              <a:rPr lang="en-US" sz="4400" dirty="0"/>
              <a:t>.</a:t>
            </a:r>
          </a:p>
        </p:txBody>
      </p:sp>
    </p:spTree>
    <p:extLst>
      <p:ext uri="{BB962C8B-B14F-4D97-AF65-F5344CB8AC3E}">
        <p14:creationId xmlns:p14="http://schemas.microsoft.com/office/powerpoint/2010/main" val="144577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3C2C-8B3A-7F62-6091-AA9D785481EE}"/>
              </a:ext>
            </a:extLst>
          </p:cNvPr>
          <p:cNvSpPr>
            <a:spLocks noGrp="1"/>
          </p:cNvSpPr>
          <p:nvPr>
            <p:ph type="title"/>
          </p:nvPr>
        </p:nvSpPr>
        <p:spPr/>
        <p:txBody>
          <a:bodyPr/>
          <a:lstStyle/>
          <a:p>
            <a:r>
              <a:rPr lang="en-US" b="1" dirty="0"/>
              <a:t>EXHORTING-HEBREWS 10:25</a:t>
            </a:r>
            <a:r>
              <a:rPr lang="en-US" dirty="0"/>
              <a:t> </a:t>
            </a:r>
          </a:p>
        </p:txBody>
      </p:sp>
      <p:sp>
        <p:nvSpPr>
          <p:cNvPr id="3" name="Content Placeholder 2">
            <a:extLst>
              <a:ext uri="{FF2B5EF4-FFF2-40B4-BE49-F238E27FC236}">
                <a16:creationId xmlns:a16="http://schemas.microsoft.com/office/drawing/2014/main" id="{E32563C4-13CD-9A20-D8F0-FA405FBBC094}"/>
              </a:ext>
            </a:extLst>
          </p:cNvPr>
          <p:cNvSpPr>
            <a:spLocks noGrp="1"/>
          </p:cNvSpPr>
          <p:nvPr>
            <p:ph idx="1"/>
          </p:nvPr>
        </p:nvSpPr>
        <p:spPr/>
        <p:txBody>
          <a:bodyPr>
            <a:normAutofit/>
          </a:bodyPr>
          <a:lstStyle/>
          <a:p>
            <a:r>
              <a:rPr lang="en-US" sz="4000" dirty="0"/>
              <a:t>The gift of exhorting is the God-given empowerment to encourage and strengthen others and to inspire them to reach their God-ordained potential.</a:t>
            </a:r>
          </a:p>
        </p:txBody>
      </p:sp>
    </p:spTree>
    <p:extLst>
      <p:ext uri="{BB962C8B-B14F-4D97-AF65-F5344CB8AC3E}">
        <p14:creationId xmlns:p14="http://schemas.microsoft.com/office/powerpoint/2010/main" val="391557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1E90-37E9-74CA-90A2-709EC52434FF}"/>
              </a:ext>
            </a:extLst>
          </p:cNvPr>
          <p:cNvSpPr>
            <a:spLocks noGrp="1"/>
          </p:cNvSpPr>
          <p:nvPr>
            <p:ph type="title"/>
          </p:nvPr>
        </p:nvSpPr>
        <p:spPr/>
        <p:txBody>
          <a:bodyPr/>
          <a:lstStyle/>
          <a:p>
            <a:r>
              <a:rPr lang="en-US" b="1" dirty="0"/>
              <a:t>GIVING-ACTS 20:35</a:t>
            </a:r>
          </a:p>
        </p:txBody>
      </p:sp>
      <p:sp>
        <p:nvSpPr>
          <p:cNvPr id="3" name="Content Placeholder 2">
            <a:extLst>
              <a:ext uri="{FF2B5EF4-FFF2-40B4-BE49-F238E27FC236}">
                <a16:creationId xmlns:a16="http://schemas.microsoft.com/office/drawing/2014/main" id="{943C0C27-20E7-0984-6E47-DAA28F2BAD56}"/>
              </a:ext>
            </a:extLst>
          </p:cNvPr>
          <p:cNvSpPr>
            <a:spLocks noGrp="1"/>
          </p:cNvSpPr>
          <p:nvPr>
            <p:ph idx="1"/>
          </p:nvPr>
        </p:nvSpPr>
        <p:spPr/>
        <p:txBody>
          <a:bodyPr>
            <a:normAutofit/>
          </a:bodyPr>
          <a:lstStyle/>
          <a:p>
            <a:r>
              <a:rPr lang="en-US" sz="3600" dirty="0"/>
              <a:t>God-given ability to give unselfishly of one’s resources (time, money, affections, etc.) to ensure that the work of the church and the needs of others are taken care of.”</a:t>
            </a:r>
          </a:p>
        </p:txBody>
      </p:sp>
    </p:spTree>
    <p:extLst>
      <p:ext uri="{BB962C8B-B14F-4D97-AF65-F5344CB8AC3E}">
        <p14:creationId xmlns:p14="http://schemas.microsoft.com/office/powerpoint/2010/main" val="2458329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4B72-4DC2-C231-B71E-59FEA4534FB1}"/>
              </a:ext>
            </a:extLst>
          </p:cNvPr>
          <p:cNvSpPr>
            <a:spLocks noGrp="1"/>
          </p:cNvSpPr>
          <p:nvPr>
            <p:ph type="title"/>
          </p:nvPr>
        </p:nvSpPr>
        <p:spPr/>
        <p:txBody>
          <a:bodyPr/>
          <a:lstStyle/>
          <a:p>
            <a:r>
              <a:rPr lang="en-US" b="1" dirty="0"/>
              <a:t>LEADING-NEHEMIAH 2:17</a:t>
            </a:r>
          </a:p>
        </p:txBody>
      </p:sp>
      <p:sp>
        <p:nvSpPr>
          <p:cNvPr id="3" name="Content Placeholder 2">
            <a:extLst>
              <a:ext uri="{FF2B5EF4-FFF2-40B4-BE49-F238E27FC236}">
                <a16:creationId xmlns:a16="http://schemas.microsoft.com/office/drawing/2014/main" id="{8E67FA54-C529-6CE0-F698-A570DF643D28}"/>
              </a:ext>
            </a:extLst>
          </p:cNvPr>
          <p:cNvSpPr>
            <a:spLocks noGrp="1"/>
          </p:cNvSpPr>
          <p:nvPr>
            <p:ph idx="1"/>
          </p:nvPr>
        </p:nvSpPr>
        <p:spPr/>
        <p:txBody>
          <a:bodyPr>
            <a:normAutofit/>
          </a:bodyPr>
          <a:lstStyle/>
          <a:p>
            <a:r>
              <a:rPr lang="en-US" sz="3600" dirty="0"/>
              <a:t> the gift of leadership involves vision and the capacity of influence. It is the inspiration to take people to a place they need to go and often want to go but don’t know how to get there.</a:t>
            </a:r>
          </a:p>
        </p:txBody>
      </p:sp>
    </p:spTree>
    <p:extLst>
      <p:ext uri="{BB962C8B-B14F-4D97-AF65-F5344CB8AC3E}">
        <p14:creationId xmlns:p14="http://schemas.microsoft.com/office/powerpoint/2010/main" val="3581406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EBE0-CC4C-59F1-D1F1-6713D7ED5491}"/>
              </a:ext>
            </a:extLst>
          </p:cNvPr>
          <p:cNvSpPr>
            <a:spLocks noGrp="1"/>
          </p:cNvSpPr>
          <p:nvPr>
            <p:ph type="title"/>
          </p:nvPr>
        </p:nvSpPr>
        <p:spPr/>
        <p:txBody>
          <a:bodyPr/>
          <a:lstStyle/>
          <a:p>
            <a:r>
              <a:rPr lang="en-US" dirty="0"/>
              <a:t>MERCY-MATTHEW 5:7</a:t>
            </a:r>
          </a:p>
        </p:txBody>
      </p:sp>
      <p:sp>
        <p:nvSpPr>
          <p:cNvPr id="3" name="Content Placeholder 2">
            <a:extLst>
              <a:ext uri="{FF2B5EF4-FFF2-40B4-BE49-F238E27FC236}">
                <a16:creationId xmlns:a16="http://schemas.microsoft.com/office/drawing/2014/main" id="{AE3F6228-932D-602A-31D9-EA98C39324B9}"/>
              </a:ext>
            </a:extLst>
          </p:cNvPr>
          <p:cNvSpPr>
            <a:spLocks noGrp="1"/>
          </p:cNvSpPr>
          <p:nvPr>
            <p:ph idx="1"/>
          </p:nvPr>
        </p:nvSpPr>
        <p:spPr/>
        <p:txBody>
          <a:bodyPr>
            <a:normAutofit/>
          </a:bodyPr>
          <a:lstStyle/>
          <a:p>
            <a:r>
              <a:rPr lang="en-US" sz="4000" dirty="0"/>
              <a:t>Mercy is a gift for the church and society. God empowers believers with such gift to bear witness to Christ’s character in the world.</a:t>
            </a:r>
          </a:p>
        </p:txBody>
      </p:sp>
    </p:spTree>
    <p:extLst>
      <p:ext uri="{BB962C8B-B14F-4D97-AF65-F5344CB8AC3E}">
        <p14:creationId xmlns:p14="http://schemas.microsoft.com/office/powerpoint/2010/main" val="373375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B5DE-3894-6843-F24C-FA0D77BEA803}"/>
              </a:ext>
            </a:extLst>
          </p:cNvPr>
          <p:cNvSpPr>
            <a:spLocks noGrp="1"/>
          </p:cNvSpPr>
          <p:nvPr>
            <p:ph type="title"/>
          </p:nvPr>
        </p:nvSpPr>
        <p:spPr/>
        <p:txBody>
          <a:bodyPr/>
          <a:lstStyle/>
          <a:p>
            <a:pPr algn="ctr"/>
            <a:r>
              <a:rPr lang="en-US" dirty="0"/>
              <a:t>Operative domain of spiritual gifts</a:t>
            </a:r>
          </a:p>
        </p:txBody>
      </p:sp>
      <p:sp>
        <p:nvSpPr>
          <p:cNvPr id="3" name="Content Placeholder 2">
            <a:extLst>
              <a:ext uri="{FF2B5EF4-FFF2-40B4-BE49-F238E27FC236}">
                <a16:creationId xmlns:a16="http://schemas.microsoft.com/office/drawing/2014/main" id="{CFEBEFD4-4896-F313-44DA-97B231DB5015}"/>
              </a:ext>
            </a:extLst>
          </p:cNvPr>
          <p:cNvSpPr>
            <a:spLocks noGrp="1"/>
          </p:cNvSpPr>
          <p:nvPr>
            <p:ph idx="1"/>
          </p:nvPr>
        </p:nvSpPr>
        <p:spPr/>
        <p:txBody>
          <a:bodyPr>
            <a:normAutofit/>
          </a:bodyPr>
          <a:lstStyle/>
          <a:p>
            <a:r>
              <a:rPr lang="en-US" sz="5500" dirty="0"/>
              <a:t>Spiritual Gifts are effective in the world and in the Church</a:t>
            </a:r>
          </a:p>
        </p:txBody>
      </p:sp>
    </p:spTree>
    <p:extLst>
      <p:ext uri="{BB962C8B-B14F-4D97-AF65-F5344CB8AC3E}">
        <p14:creationId xmlns:p14="http://schemas.microsoft.com/office/powerpoint/2010/main" val="250868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0F07-9049-51FA-6485-521C44860E58}"/>
              </a:ext>
            </a:extLst>
          </p:cNvPr>
          <p:cNvSpPr>
            <a:spLocks noGrp="1"/>
          </p:cNvSpPr>
          <p:nvPr>
            <p:ph type="title"/>
          </p:nvPr>
        </p:nvSpPr>
        <p:spPr>
          <a:xfrm>
            <a:off x="1141413" y="114300"/>
            <a:ext cx="9905998" cy="1905000"/>
          </a:xfrm>
        </p:spPr>
        <p:txBody>
          <a:bodyPr/>
          <a:lstStyle/>
          <a:p>
            <a:pPr algn="ctr"/>
            <a:r>
              <a:rPr lang="en-US" dirty="0"/>
              <a:t>Spiritual Gift Consideration</a:t>
            </a:r>
          </a:p>
        </p:txBody>
      </p:sp>
      <p:sp>
        <p:nvSpPr>
          <p:cNvPr id="3" name="Content Placeholder 2">
            <a:extLst>
              <a:ext uri="{FF2B5EF4-FFF2-40B4-BE49-F238E27FC236}">
                <a16:creationId xmlns:a16="http://schemas.microsoft.com/office/drawing/2014/main" id="{15145D90-92E9-31F2-204C-3C93D6C55D3B}"/>
              </a:ext>
            </a:extLst>
          </p:cNvPr>
          <p:cNvSpPr>
            <a:spLocks noGrp="1"/>
          </p:cNvSpPr>
          <p:nvPr>
            <p:ph idx="1"/>
          </p:nvPr>
        </p:nvSpPr>
        <p:spPr>
          <a:xfrm>
            <a:off x="1141413" y="1118810"/>
            <a:ext cx="9905998" cy="5427737"/>
          </a:xfrm>
        </p:spPr>
        <p:txBody>
          <a:bodyPr>
            <a:noAutofit/>
          </a:bodyPr>
          <a:lstStyle/>
          <a:p>
            <a:r>
              <a:rPr lang="en-US" sz="4100" b="1" dirty="0"/>
              <a:t>1. There are nearly 30 gifts mentioned in the New Testament. However, there are at least 21 that are often acknowledged. </a:t>
            </a:r>
          </a:p>
          <a:p>
            <a:r>
              <a:rPr lang="en-US" sz="4100" b="1" dirty="0"/>
              <a:t>2. Any list is not exhaustive. </a:t>
            </a:r>
          </a:p>
          <a:p>
            <a:r>
              <a:rPr lang="en-US" sz="4100" b="1" dirty="0"/>
              <a:t>3. This suggest that there are other Spiritual gifts as well.</a:t>
            </a:r>
          </a:p>
        </p:txBody>
      </p:sp>
    </p:spTree>
    <p:extLst>
      <p:ext uri="{BB962C8B-B14F-4D97-AF65-F5344CB8AC3E}">
        <p14:creationId xmlns:p14="http://schemas.microsoft.com/office/powerpoint/2010/main" val="405103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3E548-52DA-E6F4-AC23-855C6B298EEE}"/>
              </a:ext>
            </a:extLst>
          </p:cNvPr>
          <p:cNvSpPr>
            <a:spLocks noGrp="1"/>
          </p:cNvSpPr>
          <p:nvPr>
            <p:ph type="title"/>
          </p:nvPr>
        </p:nvSpPr>
        <p:spPr/>
        <p:txBody>
          <a:bodyPr/>
          <a:lstStyle/>
          <a:p>
            <a:pPr algn="ctr"/>
            <a:r>
              <a:rPr lang="en-US" dirty="0"/>
              <a:t>Spiritual Gifts and Salvation</a:t>
            </a:r>
          </a:p>
        </p:txBody>
      </p:sp>
      <p:sp>
        <p:nvSpPr>
          <p:cNvPr id="3" name="Content Placeholder 2">
            <a:extLst>
              <a:ext uri="{FF2B5EF4-FFF2-40B4-BE49-F238E27FC236}">
                <a16:creationId xmlns:a16="http://schemas.microsoft.com/office/drawing/2014/main" id="{24FB1AE1-8E93-96E0-1980-039AFE59A4D8}"/>
              </a:ext>
            </a:extLst>
          </p:cNvPr>
          <p:cNvSpPr>
            <a:spLocks noGrp="1"/>
          </p:cNvSpPr>
          <p:nvPr>
            <p:ph idx="1"/>
          </p:nvPr>
        </p:nvSpPr>
        <p:spPr>
          <a:xfrm>
            <a:off x="1141413" y="1859643"/>
            <a:ext cx="9905998" cy="3931557"/>
          </a:xfrm>
        </p:spPr>
        <p:txBody>
          <a:bodyPr>
            <a:noAutofit/>
          </a:bodyPr>
          <a:lstStyle/>
          <a:p>
            <a:r>
              <a:rPr lang="en-US" sz="4700" dirty="0"/>
              <a:t>Spiritual Gifts are not given as signs to confirm salvation. </a:t>
            </a:r>
          </a:p>
          <a:p>
            <a:r>
              <a:rPr lang="en-US" sz="4700" dirty="0"/>
              <a:t>Salvation is only through faith in  the lord Jesus Christ!</a:t>
            </a:r>
          </a:p>
        </p:txBody>
      </p:sp>
    </p:spTree>
    <p:extLst>
      <p:ext uri="{BB962C8B-B14F-4D97-AF65-F5344CB8AC3E}">
        <p14:creationId xmlns:p14="http://schemas.microsoft.com/office/powerpoint/2010/main" val="333630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EF3E-20F3-B8B8-DB55-66DBA6AA6406}"/>
              </a:ext>
            </a:extLst>
          </p:cNvPr>
          <p:cNvSpPr>
            <a:spLocks noGrp="1"/>
          </p:cNvSpPr>
          <p:nvPr>
            <p:ph type="title"/>
          </p:nvPr>
        </p:nvSpPr>
        <p:spPr/>
        <p:txBody>
          <a:bodyPr/>
          <a:lstStyle/>
          <a:p>
            <a:pPr algn="ctr"/>
            <a:r>
              <a:rPr lang="en-US" b="1" dirty="0"/>
              <a:t>Purpose</a:t>
            </a:r>
            <a:r>
              <a:rPr lang="en-US" dirty="0"/>
              <a:t> of spiritual gifts:</a:t>
            </a:r>
          </a:p>
        </p:txBody>
      </p:sp>
      <p:sp>
        <p:nvSpPr>
          <p:cNvPr id="3" name="Content Placeholder 2">
            <a:extLst>
              <a:ext uri="{FF2B5EF4-FFF2-40B4-BE49-F238E27FC236}">
                <a16:creationId xmlns:a16="http://schemas.microsoft.com/office/drawing/2014/main" id="{718AEA70-0B60-3F1E-B834-964AA2DA1244}"/>
              </a:ext>
            </a:extLst>
          </p:cNvPr>
          <p:cNvSpPr>
            <a:spLocks noGrp="1"/>
          </p:cNvSpPr>
          <p:nvPr>
            <p:ph idx="1"/>
          </p:nvPr>
        </p:nvSpPr>
        <p:spPr>
          <a:xfrm>
            <a:off x="1141413" y="1768929"/>
            <a:ext cx="9905998" cy="4022271"/>
          </a:xfrm>
        </p:spPr>
        <p:txBody>
          <a:bodyPr>
            <a:noAutofit/>
          </a:bodyPr>
          <a:lstStyle/>
          <a:p>
            <a:r>
              <a:rPr lang="en-US" sz="4200" dirty="0"/>
              <a:t>Spiritual gifts are for </a:t>
            </a:r>
            <a:r>
              <a:rPr lang="en-US" sz="4200" b="1" i="1" u="sng" dirty="0"/>
              <a:t>building up the Church to engage in Christ-inspired activity in the world.</a:t>
            </a:r>
            <a:r>
              <a:rPr lang="en-US" sz="4200" dirty="0"/>
              <a:t> This includes </a:t>
            </a:r>
            <a:r>
              <a:rPr lang="en-US" sz="4200" u="sng" dirty="0"/>
              <a:t>personal</a:t>
            </a:r>
            <a:r>
              <a:rPr lang="en-US" sz="4200" dirty="0"/>
              <a:t> as well as </a:t>
            </a:r>
            <a:r>
              <a:rPr lang="en-US" sz="4200" u="sng" dirty="0"/>
              <a:t>communal</a:t>
            </a:r>
            <a:r>
              <a:rPr lang="en-US" sz="4200" dirty="0"/>
              <a:t> spiritual development. </a:t>
            </a:r>
          </a:p>
        </p:txBody>
      </p:sp>
    </p:spTree>
    <p:extLst>
      <p:ext uri="{BB962C8B-B14F-4D97-AF65-F5344CB8AC3E}">
        <p14:creationId xmlns:p14="http://schemas.microsoft.com/office/powerpoint/2010/main" val="112219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0F52B-F2A1-601B-69C8-E3B808A4D41D}"/>
              </a:ext>
            </a:extLst>
          </p:cNvPr>
          <p:cNvSpPr>
            <a:spLocks noGrp="1"/>
          </p:cNvSpPr>
          <p:nvPr>
            <p:ph type="title"/>
          </p:nvPr>
        </p:nvSpPr>
        <p:spPr>
          <a:xfrm>
            <a:off x="975103" y="579361"/>
            <a:ext cx="9905998" cy="1905000"/>
          </a:xfrm>
        </p:spPr>
        <p:txBody>
          <a:bodyPr/>
          <a:lstStyle/>
          <a:p>
            <a:pPr algn="ctr"/>
            <a:r>
              <a:rPr lang="en-US" dirty="0"/>
              <a:t>What are spiritual gifts?</a:t>
            </a:r>
          </a:p>
        </p:txBody>
      </p:sp>
      <p:sp>
        <p:nvSpPr>
          <p:cNvPr id="3" name="Content Placeholder 2">
            <a:extLst>
              <a:ext uri="{FF2B5EF4-FFF2-40B4-BE49-F238E27FC236}">
                <a16:creationId xmlns:a16="http://schemas.microsoft.com/office/drawing/2014/main" id="{040F03FC-8DBF-7B55-C502-D305AD22D5DB}"/>
              </a:ext>
            </a:extLst>
          </p:cNvPr>
          <p:cNvSpPr>
            <a:spLocks noGrp="1"/>
          </p:cNvSpPr>
          <p:nvPr>
            <p:ph idx="1"/>
          </p:nvPr>
        </p:nvSpPr>
        <p:spPr/>
        <p:txBody>
          <a:bodyPr>
            <a:normAutofit/>
          </a:bodyPr>
          <a:lstStyle/>
          <a:p>
            <a:r>
              <a:rPr lang="en-US" sz="4000" dirty="0"/>
              <a:t>Spiritual Gifts are attributes of </a:t>
            </a:r>
            <a:r>
              <a:rPr lang="en-US" sz="4000" b="1" i="1" dirty="0"/>
              <a:t>grace poured out in the life of believers.</a:t>
            </a:r>
          </a:p>
        </p:txBody>
      </p:sp>
    </p:spTree>
    <p:extLst>
      <p:ext uri="{BB962C8B-B14F-4D97-AF65-F5344CB8AC3E}">
        <p14:creationId xmlns:p14="http://schemas.microsoft.com/office/powerpoint/2010/main" val="135111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AAB5-2F61-3FFC-18CA-54162446E3A9}"/>
              </a:ext>
            </a:extLst>
          </p:cNvPr>
          <p:cNvSpPr>
            <a:spLocks noGrp="1"/>
          </p:cNvSpPr>
          <p:nvPr>
            <p:ph type="title"/>
          </p:nvPr>
        </p:nvSpPr>
        <p:spPr/>
        <p:txBody>
          <a:bodyPr/>
          <a:lstStyle/>
          <a:p>
            <a:pPr algn="ctr"/>
            <a:r>
              <a:rPr lang="en-US" dirty="0"/>
              <a:t>WHAT ARE SPIRITUAL GIFTS?</a:t>
            </a:r>
          </a:p>
        </p:txBody>
      </p:sp>
      <p:sp>
        <p:nvSpPr>
          <p:cNvPr id="3" name="Content Placeholder 2">
            <a:extLst>
              <a:ext uri="{FF2B5EF4-FFF2-40B4-BE49-F238E27FC236}">
                <a16:creationId xmlns:a16="http://schemas.microsoft.com/office/drawing/2014/main" id="{C76A56C2-082B-F972-A2F0-446643F34720}"/>
              </a:ext>
            </a:extLst>
          </p:cNvPr>
          <p:cNvSpPr>
            <a:spLocks noGrp="1"/>
          </p:cNvSpPr>
          <p:nvPr>
            <p:ph idx="1"/>
          </p:nvPr>
        </p:nvSpPr>
        <p:spPr>
          <a:xfrm>
            <a:off x="1141413" y="1768039"/>
            <a:ext cx="9905998" cy="4480361"/>
          </a:xfrm>
        </p:spPr>
        <p:txBody>
          <a:bodyPr>
            <a:noAutofit/>
          </a:bodyPr>
          <a:lstStyle/>
          <a:p>
            <a:r>
              <a:rPr lang="en-US" sz="4200" dirty="0"/>
              <a:t>Spiritual Gifts are God’s way of saying that everyone in a community has a contribution to make. Everyone is important. Let’s Read Romans 12:1-8</a:t>
            </a:r>
          </a:p>
        </p:txBody>
      </p:sp>
    </p:spTree>
    <p:extLst>
      <p:ext uri="{BB962C8B-B14F-4D97-AF65-F5344CB8AC3E}">
        <p14:creationId xmlns:p14="http://schemas.microsoft.com/office/powerpoint/2010/main" val="228944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7B9C-EB2C-6CAA-9CF5-5973B612C7FE}"/>
              </a:ext>
            </a:extLst>
          </p:cNvPr>
          <p:cNvSpPr>
            <a:spLocks noGrp="1"/>
          </p:cNvSpPr>
          <p:nvPr>
            <p:ph type="title"/>
          </p:nvPr>
        </p:nvSpPr>
        <p:spPr/>
        <p:txBody>
          <a:bodyPr/>
          <a:lstStyle/>
          <a:p>
            <a:pPr algn="ctr"/>
            <a:r>
              <a:rPr lang="en-US" dirty="0"/>
              <a:t>How society has affected Spiritual gift understanding.</a:t>
            </a:r>
          </a:p>
        </p:txBody>
      </p:sp>
      <p:sp>
        <p:nvSpPr>
          <p:cNvPr id="3" name="Content Placeholder 2">
            <a:extLst>
              <a:ext uri="{FF2B5EF4-FFF2-40B4-BE49-F238E27FC236}">
                <a16:creationId xmlns:a16="http://schemas.microsoft.com/office/drawing/2014/main" id="{664842CA-8449-F8FC-D433-193285FB5D71}"/>
              </a:ext>
            </a:extLst>
          </p:cNvPr>
          <p:cNvSpPr>
            <a:spLocks noGrp="1"/>
          </p:cNvSpPr>
          <p:nvPr>
            <p:ph idx="1"/>
          </p:nvPr>
        </p:nvSpPr>
        <p:spPr/>
        <p:txBody>
          <a:bodyPr/>
          <a:lstStyle/>
          <a:p>
            <a:r>
              <a:rPr lang="en-US" sz="4000" dirty="0"/>
              <a:t>Spiritual gifts are not for us but for our service to others, not about finding our identity but rather living out our vocation</a:t>
            </a:r>
            <a:endParaRPr lang="en-US" dirty="0"/>
          </a:p>
        </p:txBody>
      </p:sp>
    </p:spTree>
    <p:extLst>
      <p:ext uri="{BB962C8B-B14F-4D97-AF65-F5344CB8AC3E}">
        <p14:creationId xmlns:p14="http://schemas.microsoft.com/office/powerpoint/2010/main" val="4021385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15</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Mesh</vt:lpstr>
      <vt:lpstr>Understanding the Purpose and Power of Your Spiritual Gifts</vt:lpstr>
      <vt:lpstr>Historical precedence for Spiritual Gifts </vt:lpstr>
      <vt:lpstr>Operative domain of spiritual gifts</vt:lpstr>
      <vt:lpstr>Spiritual Gift Consideration</vt:lpstr>
      <vt:lpstr>Spiritual Gifts and Salvation</vt:lpstr>
      <vt:lpstr>Purpose of spiritual gifts:</vt:lpstr>
      <vt:lpstr>What are spiritual gifts?</vt:lpstr>
      <vt:lpstr>WHAT ARE SPIRITUAL GIFTS?</vt:lpstr>
      <vt:lpstr>How society has affected Spiritual gift understanding.</vt:lpstr>
      <vt:lpstr>New Testament biblical emphasis of Spiritual gifts.</vt:lpstr>
      <vt:lpstr>The Holy Spirit as the ultimate gift and giver</vt:lpstr>
      <vt:lpstr>Spiritual gifts are tied to Holy Spirit’s purpose</vt:lpstr>
      <vt:lpstr>The divine importance of Spiritual Giftedness</vt:lpstr>
      <vt:lpstr>Benefits of spiritual giftedness focus</vt:lpstr>
      <vt:lpstr>Spiritual Gift Categories</vt:lpstr>
      <vt:lpstr>MOTIVATIONAL GIFTS-ROMANS 12:3-8</vt:lpstr>
      <vt:lpstr>7 Motivational spiritual gifts</vt:lpstr>
      <vt:lpstr>PROPHECY-1 CORINTHIANS 14:1</vt:lpstr>
      <vt:lpstr>SERVING-1 PETER 4:10</vt:lpstr>
      <vt:lpstr>TEACHING-Ezekiel 44:23, Hosea 4:6</vt:lpstr>
      <vt:lpstr>EXHORTING-HEBREWS 10:25 </vt:lpstr>
      <vt:lpstr>GIVING-ACTS 20:35</vt:lpstr>
      <vt:lpstr>LEADING-NEHEMIAH 2:17</vt:lpstr>
      <vt:lpstr>MERCY-MATTHEW 5:7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Purpose and Power of Your Spiritual Gifts</dc:title>
  <dc:creator>Leroy Anthony</dc:creator>
  <cp:lastModifiedBy>Leroy Anthony</cp:lastModifiedBy>
  <cp:revision>1</cp:revision>
  <dcterms:created xsi:type="dcterms:W3CDTF">2022-06-28T16:15:32Z</dcterms:created>
  <dcterms:modified xsi:type="dcterms:W3CDTF">2022-06-28T21:36:51Z</dcterms:modified>
</cp:coreProperties>
</file>