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7"/>
  </p:notesMasterIdLst>
  <p:sldIdLst>
    <p:sldId id="277" r:id="rId2"/>
    <p:sldId id="270" r:id="rId3"/>
    <p:sldId id="258" r:id="rId4"/>
    <p:sldId id="287" r:id="rId5"/>
    <p:sldId id="285" r:id="rId6"/>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925"/>
    <p:restoredTop sz="94538"/>
  </p:normalViewPr>
  <p:slideViewPr>
    <p:cSldViewPr snapToGrid="0" snapToObjects="1">
      <p:cViewPr varScale="1">
        <p:scale>
          <a:sx n="79" d="100"/>
          <a:sy n="79" d="100"/>
        </p:scale>
        <p:origin x="304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CA9D96-32B4-8141-87BC-B45291A013BC}" type="datetimeFigureOut">
              <a:rPr lang="en-US" smtClean="0"/>
              <a:t>7/12/24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82ADB-2C0B-8448-8A16-475123F40DFC}" type="slidenum">
              <a:rPr lang="en-US" smtClean="0"/>
              <a:t>‹#›</a:t>
            </a:fld>
            <a:endParaRPr lang="en-US"/>
          </a:p>
        </p:txBody>
      </p:sp>
    </p:spTree>
    <p:extLst>
      <p:ext uri="{BB962C8B-B14F-4D97-AF65-F5344CB8AC3E}">
        <p14:creationId xmlns:p14="http://schemas.microsoft.com/office/powerpoint/2010/main" val="2975125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482ADB-2C0B-8448-8A16-475123F40DFC}" type="slidenum">
              <a:rPr lang="en-US" smtClean="0"/>
              <a:t>3</a:t>
            </a:fld>
            <a:endParaRPr lang="en-US"/>
          </a:p>
        </p:txBody>
      </p:sp>
    </p:spTree>
    <p:extLst>
      <p:ext uri="{BB962C8B-B14F-4D97-AF65-F5344CB8AC3E}">
        <p14:creationId xmlns:p14="http://schemas.microsoft.com/office/powerpoint/2010/main" val="4132342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D74EB7-7699-7C48-8CD0-FBB95C001FA6}" type="datetime1">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1656197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5F6837-BD51-8842-9EEA-153D239BC7F0}" type="datetime1">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933677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B07F91-A0E8-C542-BA72-780B2EDD5E4C}" type="datetime1">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3837110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92BD3-1A85-4D41-9338-DB0E11C082A3}" type="datetime1">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943060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BD6477-E295-B142-ABA5-25F7E7626C78}" type="datetime1">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409651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B3747B-E1AE-C540-8BD0-54EF7F0FB614}" type="datetime1">
              <a:rPr lang="en-US" smtClean="0"/>
              <a:t>7/12/24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1730455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F262B0-BF70-A64B-8121-752689D976D4}" type="datetime1">
              <a:rPr lang="en-US" smtClean="0"/>
              <a:t>7/12/24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1855027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211210-61B2-8A4D-8C4E-088B27F182DB}" type="datetime1">
              <a:rPr lang="en-US" smtClean="0"/>
              <a:t>7/12/24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934112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544339-79F8-2340-820E-66A16A7F1E52}" type="datetime1">
              <a:rPr lang="en-US" smtClean="0"/>
              <a:t>7/12/24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528797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594107F-8BF2-3A49-B2C1-C154B91F43E0}" type="datetime1">
              <a:rPr lang="en-US" smtClean="0"/>
              <a:t>7/12/24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2907027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58DDE2A-1FF7-224C-8C82-FC1CBE17911E}" type="datetime1">
              <a:rPr lang="en-US" smtClean="0"/>
              <a:t>7/12/24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A4D5F8-0A4E-8F4F-B07E-34BC4037AF0B}" type="slidenum">
              <a:rPr lang="en-US" smtClean="0"/>
              <a:t>‹#›</a:t>
            </a:fld>
            <a:endParaRPr lang="en-US"/>
          </a:p>
        </p:txBody>
      </p:sp>
    </p:spTree>
    <p:extLst>
      <p:ext uri="{BB962C8B-B14F-4D97-AF65-F5344CB8AC3E}">
        <p14:creationId xmlns:p14="http://schemas.microsoft.com/office/powerpoint/2010/main" val="1333657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EA5DAF8-5F36-6740-987C-0266A53611C0}" type="datetime1">
              <a:rPr lang="en-US" smtClean="0"/>
              <a:t>7/12/24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AA4D5F8-0A4E-8F4F-B07E-34BC4037AF0B}" type="slidenum">
              <a:rPr lang="en-US" smtClean="0"/>
              <a:t>‹#›</a:t>
            </a:fld>
            <a:endParaRPr lang="en-US"/>
          </a:p>
        </p:txBody>
      </p:sp>
    </p:spTree>
    <p:extLst>
      <p:ext uri="{BB962C8B-B14F-4D97-AF65-F5344CB8AC3E}">
        <p14:creationId xmlns:p14="http://schemas.microsoft.com/office/powerpoint/2010/main" val="27747377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5D4C95D-8493-DF48-8ABE-C218478F83D3}"/>
              </a:ext>
            </a:extLst>
          </p:cNvPr>
          <p:cNvSpPr txBox="1"/>
          <p:nvPr/>
        </p:nvSpPr>
        <p:spPr>
          <a:xfrm>
            <a:off x="652769" y="40144"/>
            <a:ext cx="5343525" cy="307777"/>
          </a:xfrm>
          <a:prstGeom prst="rect">
            <a:avLst/>
          </a:prstGeom>
          <a:noFill/>
        </p:spPr>
        <p:txBody>
          <a:bodyPr wrap="square" rtlCol="0">
            <a:spAutoFit/>
          </a:bodyPr>
          <a:lstStyle/>
          <a:p>
            <a:pPr algn="ctr"/>
            <a:r>
              <a:rPr lang="en-US" sz="1400" dirty="0">
                <a:latin typeface="Comic Sans MS" panose="030F0902030302020204" pitchFamily="66" charset="0"/>
              </a:rPr>
              <a:t>ENROLLMENT/REGISTRATION FORM</a:t>
            </a:r>
          </a:p>
        </p:txBody>
      </p:sp>
      <p:sp>
        <p:nvSpPr>
          <p:cNvPr id="7" name="TextBox 6">
            <a:extLst>
              <a:ext uri="{FF2B5EF4-FFF2-40B4-BE49-F238E27FC236}">
                <a16:creationId xmlns:a16="http://schemas.microsoft.com/office/drawing/2014/main" id="{097DEE42-D264-5043-BE86-CB4F3FA401D8}"/>
              </a:ext>
            </a:extLst>
          </p:cNvPr>
          <p:cNvSpPr txBox="1"/>
          <p:nvPr/>
        </p:nvSpPr>
        <p:spPr>
          <a:xfrm>
            <a:off x="366319" y="634619"/>
            <a:ext cx="5697237" cy="1231106"/>
          </a:xfrm>
          <a:prstGeom prst="rect">
            <a:avLst/>
          </a:prstGeom>
          <a:noFill/>
        </p:spPr>
        <p:txBody>
          <a:bodyPr wrap="square" rtlCol="0">
            <a:spAutoFit/>
          </a:bodyPr>
          <a:lstStyle/>
          <a:p>
            <a:r>
              <a:rPr lang="en-US" dirty="0">
                <a:solidFill>
                  <a:schemeClr val="accent1">
                    <a:lumMod val="75000"/>
                  </a:schemeClr>
                </a:solidFill>
              </a:rPr>
              <a:t>		</a:t>
            </a:r>
          </a:p>
          <a:p>
            <a:r>
              <a:rPr lang="en-US" sz="1200" b="1" dirty="0">
                <a:solidFill>
                  <a:schemeClr val="accent1">
                    <a:lumMod val="75000"/>
                  </a:schemeClr>
                </a:solidFill>
              </a:rPr>
              <a:t>First Day of Attendance: </a:t>
            </a:r>
            <a:r>
              <a:rPr lang="en-US" sz="1200" dirty="0">
                <a:solidFill>
                  <a:schemeClr val="accent1">
                    <a:lumMod val="75000"/>
                  </a:schemeClr>
                </a:solidFill>
              </a:rPr>
              <a:t>______________ </a:t>
            </a:r>
            <a:r>
              <a:rPr lang="en-US" sz="1200" b="1" dirty="0">
                <a:solidFill>
                  <a:schemeClr val="accent1">
                    <a:lumMod val="75000"/>
                  </a:schemeClr>
                </a:solidFill>
              </a:rPr>
              <a:t>Last Day of Attendanc</a:t>
            </a:r>
            <a:r>
              <a:rPr lang="en-US" sz="1200" dirty="0">
                <a:solidFill>
                  <a:schemeClr val="accent1">
                    <a:lumMod val="75000"/>
                  </a:schemeClr>
                </a:solidFill>
              </a:rPr>
              <a:t>e__________________</a:t>
            </a:r>
          </a:p>
          <a:p>
            <a:r>
              <a:rPr lang="en-US" sz="1600" dirty="0">
                <a:solidFill>
                  <a:schemeClr val="accent1">
                    <a:lumMod val="75000"/>
                  </a:schemeClr>
                </a:solidFill>
              </a:rPr>
              <a:t>                                 </a:t>
            </a:r>
            <a:r>
              <a:rPr lang="en-US" sz="1000" dirty="0">
                <a:solidFill>
                  <a:schemeClr val="accent1">
                    <a:lumMod val="75000"/>
                  </a:schemeClr>
                </a:solidFill>
              </a:rPr>
              <a:t>month / day / year                                                                  month / day / year</a:t>
            </a:r>
          </a:p>
          <a:p>
            <a:endParaRPr lang="en-US" sz="1000" dirty="0">
              <a:solidFill>
                <a:schemeClr val="accent1">
                  <a:lumMod val="75000"/>
                </a:schemeClr>
              </a:solidFill>
            </a:endParaRPr>
          </a:p>
          <a:p>
            <a:r>
              <a:rPr lang="en-US" dirty="0">
                <a:solidFill>
                  <a:schemeClr val="accent1">
                    <a:lumMod val="75000"/>
                  </a:schemeClr>
                </a:solidFill>
              </a:rPr>
              <a:t>			</a:t>
            </a:r>
          </a:p>
        </p:txBody>
      </p:sp>
      <p:sp>
        <p:nvSpPr>
          <p:cNvPr id="8" name="TextBox 7">
            <a:extLst>
              <a:ext uri="{FF2B5EF4-FFF2-40B4-BE49-F238E27FC236}">
                <a16:creationId xmlns:a16="http://schemas.microsoft.com/office/drawing/2014/main" id="{B4FE70AA-67B3-554F-86D1-06C72F9D3B59}"/>
              </a:ext>
            </a:extLst>
          </p:cNvPr>
          <p:cNvSpPr txBox="1"/>
          <p:nvPr/>
        </p:nvSpPr>
        <p:spPr>
          <a:xfrm>
            <a:off x="259307" y="1410360"/>
            <a:ext cx="6363885" cy="738664"/>
          </a:xfrm>
          <a:prstGeom prst="rect">
            <a:avLst/>
          </a:prstGeom>
          <a:noFill/>
        </p:spPr>
        <p:txBody>
          <a:bodyPr wrap="square" rtlCol="0">
            <a:spAutoFit/>
          </a:bodyPr>
          <a:lstStyle/>
          <a:p>
            <a:r>
              <a:rPr lang="en-US" sz="1200" b="1" dirty="0"/>
              <a:t>Child’s Information </a:t>
            </a:r>
          </a:p>
          <a:p>
            <a:endParaRPr lang="en-US" sz="1000" b="1" dirty="0"/>
          </a:p>
          <a:p>
            <a:r>
              <a:rPr lang="en-US" sz="1000" dirty="0"/>
              <a:t>_________________________________________________________________________________________________</a:t>
            </a:r>
          </a:p>
          <a:p>
            <a:r>
              <a:rPr lang="en-US" sz="1000" dirty="0"/>
              <a:t>First Name     Middle          Last Name        Nickname(if any)             Birth date                  Social Security #                   Sex              </a:t>
            </a:r>
          </a:p>
        </p:txBody>
      </p:sp>
      <p:sp>
        <p:nvSpPr>
          <p:cNvPr id="12" name="TextBox 11">
            <a:extLst>
              <a:ext uri="{FF2B5EF4-FFF2-40B4-BE49-F238E27FC236}">
                <a16:creationId xmlns:a16="http://schemas.microsoft.com/office/drawing/2014/main" id="{A852F58C-E16B-3049-A64D-6BEFC5826F61}"/>
              </a:ext>
            </a:extLst>
          </p:cNvPr>
          <p:cNvSpPr txBox="1"/>
          <p:nvPr/>
        </p:nvSpPr>
        <p:spPr>
          <a:xfrm>
            <a:off x="259307" y="2113056"/>
            <a:ext cx="6339385" cy="553998"/>
          </a:xfrm>
          <a:prstGeom prst="rect">
            <a:avLst/>
          </a:prstGeom>
          <a:noFill/>
        </p:spPr>
        <p:txBody>
          <a:bodyPr wrap="square" rtlCol="0">
            <a:spAutoFit/>
          </a:bodyPr>
          <a:lstStyle/>
          <a:p>
            <a:endParaRPr lang="en-US" sz="1000" dirty="0"/>
          </a:p>
          <a:p>
            <a:r>
              <a:rPr lang="en-US" sz="1000" dirty="0"/>
              <a:t>_______________________________________________________________________________________________</a:t>
            </a:r>
          </a:p>
          <a:p>
            <a:r>
              <a:rPr lang="en-US" sz="1000" dirty="0"/>
              <a:t>Street Address				City			State		Zip Code</a:t>
            </a:r>
          </a:p>
        </p:txBody>
      </p:sp>
      <p:graphicFrame>
        <p:nvGraphicFramePr>
          <p:cNvPr id="20" name="Table 6">
            <a:extLst>
              <a:ext uri="{FF2B5EF4-FFF2-40B4-BE49-F238E27FC236}">
                <a16:creationId xmlns:a16="http://schemas.microsoft.com/office/drawing/2014/main" id="{7CB3B52C-56CF-3945-8F15-2AD0763E94E6}"/>
              </a:ext>
            </a:extLst>
          </p:cNvPr>
          <p:cNvGraphicFramePr>
            <a:graphicFrameLocks noGrp="1"/>
          </p:cNvGraphicFramePr>
          <p:nvPr>
            <p:extLst>
              <p:ext uri="{D42A27DB-BD31-4B8C-83A1-F6EECF244321}">
                <p14:modId xmlns:p14="http://schemas.microsoft.com/office/powerpoint/2010/main" val="1660956142"/>
              </p:ext>
            </p:extLst>
          </p:nvPr>
        </p:nvGraphicFramePr>
        <p:xfrm>
          <a:off x="879232" y="3997316"/>
          <a:ext cx="4607169" cy="929640"/>
        </p:xfrm>
        <a:graphic>
          <a:graphicData uri="http://schemas.openxmlformats.org/drawingml/2006/table">
            <a:tbl>
              <a:tblPr firstRow="1" bandRow="1">
                <a:tableStyleId>{5940675A-B579-460E-94D1-54222C63F5DA}</a:tableStyleId>
              </a:tblPr>
              <a:tblGrid>
                <a:gridCol w="1421777">
                  <a:extLst>
                    <a:ext uri="{9D8B030D-6E8A-4147-A177-3AD203B41FA5}">
                      <a16:colId xmlns:a16="http://schemas.microsoft.com/office/drawing/2014/main" val="1858196969"/>
                    </a:ext>
                  </a:extLst>
                </a:gridCol>
                <a:gridCol w="640962">
                  <a:extLst>
                    <a:ext uri="{9D8B030D-6E8A-4147-A177-3AD203B41FA5}">
                      <a16:colId xmlns:a16="http://schemas.microsoft.com/office/drawing/2014/main" val="1887503885"/>
                    </a:ext>
                  </a:extLst>
                </a:gridCol>
                <a:gridCol w="619513">
                  <a:extLst>
                    <a:ext uri="{9D8B030D-6E8A-4147-A177-3AD203B41FA5}">
                      <a16:colId xmlns:a16="http://schemas.microsoft.com/office/drawing/2014/main" val="1015131649"/>
                    </a:ext>
                  </a:extLst>
                </a:gridCol>
                <a:gridCol w="641638">
                  <a:extLst>
                    <a:ext uri="{9D8B030D-6E8A-4147-A177-3AD203B41FA5}">
                      <a16:colId xmlns:a16="http://schemas.microsoft.com/office/drawing/2014/main" val="2602358607"/>
                    </a:ext>
                  </a:extLst>
                </a:gridCol>
                <a:gridCol w="641641">
                  <a:extLst>
                    <a:ext uri="{9D8B030D-6E8A-4147-A177-3AD203B41FA5}">
                      <a16:colId xmlns:a16="http://schemas.microsoft.com/office/drawing/2014/main" val="2516783061"/>
                    </a:ext>
                  </a:extLst>
                </a:gridCol>
                <a:gridCol w="641638">
                  <a:extLst>
                    <a:ext uri="{9D8B030D-6E8A-4147-A177-3AD203B41FA5}">
                      <a16:colId xmlns:a16="http://schemas.microsoft.com/office/drawing/2014/main" val="2152996392"/>
                    </a:ext>
                  </a:extLst>
                </a:gridCol>
              </a:tblGrid>
              <a:tr h="187987">
                <a:tc>
                  <a:txBody>
                    <a:bodyPr/>
                    <a:lstStyle/>
                    <a:p>
                      <a:endParaRPr lang="en-US" sz="1000" dirty="0"/>
                    </a:p>
                  </a:txBody>
                  <a:tcPr/>
                </a:tc>
                <a:tc>
                  <a:txBody>
                    <a:bodyPr/>
                    <a:lstStyle/>
                    <a:p>
                      <a:r>
                        <a:rPr lang="en-US" sz="1100" dirty="0"/>
                        <a:t>M</a:t>
                      </a:r>
                    </a:p>
                  </a:txBody>
                  <a:tcPr/>
                </a:tc>
                <a:tc>
                  <a:txBody>
                    <a:bodyPr/>
                    <a:lstStyle/>
                    <a:p>
                      <a:r>
                        <a:rPr lang="en-US" sz="1100" dirty="0"/>
                        <a:t>Tu</a:t>
                      </a:r>
                    </a:p>
                  </a:txBody>
                  <a:tcPr/>
                </a:tc>
                <a:tc>
                  <a:txBody>
                    <a:bodyPr/>
                    <a:lstStyle/>
                    <a:p>
                      <a:r>
                        <a:rPr lang="en-US" sz="1100" dirty="0"/>
                        <a:t>W</a:t>
                      </a:r>
                    </a:p>
                  </a:txBody>
                  <a:tcPr/>
                </a:tc>
                <a:tc>
                  <a:txBody>
                    <a:bodyPr/>
                    <a:lstStyle/>
                    <a:p>
                      <a:r>
                        <a:rPr lang="en-US" sz="1100" dirty="0"/>
                        <a:t>Th</a:t>
                      </a:r>
                    </a:p>
                  </a:txBody>
                  <a:tcPr/>
                </a:tc>
                <a:tc>
                  <a:txBody>
                    <a:bodyPr/>
                    <a:lstStyle/>
                    <a:p>
                      <a:r>
                        <a:rPr lang="en-US" sz="1100" dirty="0"/>
                        <a:t>F</a:t>
                      </a:r>
                    </a:p>
                  </a:txBody>
                  <a:tcPr/>
                </a:tc>
                <a:extLst>
                  <a:ext uri="{0D108BD9-81ED-4DB2-BD59-A6C34878D82A}">
                    <a16:rowId xmlns:a16="http://schemas.microsoft.com/office/drawing/2014/main" val="3886522980"/>
                  </a:ext>
                </a:extLst>
              </a:tr>
              <a:tr h="235817">
                <a:tc>
                  <a:txBody>
                    <a:bodyPr/>
                    <a:lstStyle/>
                    <a:p>
                      <a:r>
                        <a:rPr lang="en-US" sz="800" dirty="0">
                          <a:solidFill>
                            <a:schemeClr val="tx1"/>
                          </a:solidFill>
                        </a:rPr>
                        <a:t>Drop-off time</a:t>
                      </a:r>
                    </a:p>
                    <a:p>
                      <a:endParaRPr lang="en-US" sz="800" dirty="0">
                        <a:solidFill>
                          <a:schemeClr val="tx1"/>
                        </a:solidFill>
                      </a:endParaRPr>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4073290007"/>
                  </a:ext>
                </a:extLst>
              </a:tr>
              <a:tr h="269346">
                <a:tc>
                  <a:txBody>
                    <a:bodyPr/>
                    <a:lstStyle/>
                    <a:p>
                      <a:r>
                        <a:rPr lang="en-US" sz="800" dirty="0"/>
                        <a:t>Pick-up time</a:t>
                      </a:r>
                    </a:p>
                    <a:p>
                      <a:endParaRPr lang="en-US" sz="8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4043909508"/>
                  </a:ext>
                </a:extLst>
              </a:tr>
            </a:tbl>
          </a:graphicData>
        </a:graphic>
      </p:graphicFrame>
      <p:sp>
        <p:nvSpPr>
          <p:cNvPr id="2" name="Rectangle 1">
            <a:extLst>
              <a:ext uri="{FF2B5EF4-FFF2-40B4-BE49-F238E27FC236}">
                <a16:creationId xmlns:a16="http://schemas.microsoft.com/office/drawing/2014/main" id="{8C452F22-02E0-134B-8FD4-E6F5F1F02616}"/>
              </a:ext>
            </a:extLst>
          </p:cNvPr>
          <p:cNvSpPr/>
          <p:nvPr/>
        </p:nvSpPr>
        <p:spPr>
          <a:xfrm>
            <a:off x="206946" y="3573238"/>
            <a:ext cx="5543783" cy="261610"/>
          </a:xfrm>
          <a:prstGeom prst="rect">
            <a:avLst/>
          </a:prstGeom>
        </p:spPr>
        <p:txBody>
          <a:bodyPr wrap="square">
            <a:spAutoFit/>
          </a:bodyPr>
          <a:lstStyle/>
          <a:p>
            <a:r>
              <a:rPr lang="en-US" sz="1050" dirty="0"/>
              <a:t>Days in care and window time:      _______</a:t>
            </a:r>
            <a:r>
              <a:rPr lang="en-US" sz="800" dirty="0"/>
              <a:t>Part-time _______Full Time _______Drop off</a:t>
            </a:r>
            <a:endParaRPr lang="en-US" sz="1050" dirty="0"/>
          </a:p>
        </p:txBody>
      </p:sp>
      <p:sp>
        <p:nvSpPr>
          <p:cNvPr id="14" name="TextBox 13">
            <a:extLst>
              <a:ext uri="{FF2B5EF4-FFF2-40B4-BE49-F238E27FC236}">
                <a16:creationId xmlns:a16="http://schemas.microsoft.com/office/drawing/2014/main" id="{3BA068BF-4E51-C943-8A1B-A1ED2B84E3B9}"/>
              </a:ext>
            </a:extLst>
          </p:cNvPr>
          <p:cNvSpPr txBox="1"/>
          <p:nvPr/>
        </p:nvSpPr>
        <p:spPr>
          <a:xfrm>
            <a:off x="222394" y="2709803"/>
            <a:ext cx="6400799" cy="861774"/>
          </a:xfrm>
          <a:prstGeom prst="rect">
            <a:avLst/>
          </a:prstGeom>
          <a:noFill/>
        </p:spPr>
        <p:txBody>
          <a:bodyPr wrap="square" rtlCol="0">
            <a:spAutoFit/>
          </a:bodyPr>
          <a:lstStyle/>
          <a:p>
            <a:r>
              <a:rPr lang="en-US" sz="1000" dirty="0"/>
              <a:t>- If child attends school _____________________________________________________________________________</a:t>
            </a:r>
          </a:p>
          <a:p>
            <a:r>
              <a:rPr lang="en-US" sz="1000" dirty="0"/>
              <a:t>				Name of School	                                                    Grade</a:t>
            </a:r>
          </a:p>
          <a:p>
            <a:endParaRPr lang="en-US" sz="1000" dirty="0"/>
          </a:p>
          <a:p>
            <a:r>
              <a:rPr lang="en-US" sz="1000" dirty="0"/>
              <a:t>- Previous Childcare program attended ________________________________________________________________</a:t>
            </a:r>
          </a:p>
          <a:p>
            <a:r>
              <a:rPr lang="en-US" sz="1000" dirty="0"/>
              <a:t>						Name                                                                                      Location </a:t>
            </a:r>
          </a:p>
        </p:txBody>
      </p:sp>
      <p:sp>
        <p:nvSpPr>
          <p:cNvPr id="15" name="Rectangle 14">
            <a:extLst>
              <a:ext uri="{FF2B5EF4-FFF2-40B4-BE49-F238E27FC236}">
                <a16:creationId xmlns:a16="http://schemas.microsoft.com/office/drawing/2014/main" id="{A0930F9F-1A17-BE44-84D6-A727485C06F9}"/>
              </a:ext>
            </a:extLst>
          </p:cNvPr>
          <p:cNvSpPr/>
          <p:nvPr/>
        </p:nvSpPr>
        <p:spPr>
          <a:xfrm>
            <a:off x="410386" y="6495793"/>
            <a:ext cx="5962815" cy="1004121"/>
          </a:xfrm>
          <a:prstGeom prst="rect">
            <a:avLst/>
          </a:prstGeom>
        </p:spPr>
        <p:txBody>
          <a:bodyPr wrap="square">
            <a:spAutoFit/>
          </a:bodyPr>
          <a:lstStyle/>
          <a:p>
            <a:r>
              <a:rPr lang="en-US" sz="1200" dirty="0">
                <a:solidFill>
                  <a:schemeClr val="accent1">
                    <a:lumMod val="75000"/>
                  </a:schemeClr>
                </a:solidFill>
              </a:rPr>
              <a:t>Proof of age and identity</a:t>
            </a:r>
          </a:p>
          <a:p>
            <a:r>
              <a:rPr lang="en-US" sz="1200" dirty="0">
                <a:solidFill>
                  <a:schemeClr val="accent1">
                    <a:lumMod val="75000"/>
                  </a:schemeClr>
                </a:solidFill>
              </a:rPr>
              <a:t>__________________________________________________________________</a:t>
            </a:r>
          </a:p>
          <a:p>
            <a:r>
              <a:rPr lang="en-US" sz="1050" dirty="0">
                <a:solidFill>
                  <a:schemeClr val="accent1">
                    <a:lumMod val="75000"/>
                  </a:schemeClr>
                </a:solidFill>
              </a:rPr>
              <a:t>Place of birth		Birth Date		    Birth Certificate Number	      Date Issued</a:t>
            </a:r>
          </a:p>
          <a:p>
            <a:pPr>
              <a:lnSpc>
                <a:spcPct val="150000"/>
              </a:lnSpc>
            </a:pPr>
            <a:r>
              <a:rPr lang="en-US" sz="1050" dirty="0">
                <a:solidFill>
                  <a:schemeClr val="accent1">
                    <a:lumMod val="75000"/>
                  </a:schemeClr>
                </a:solidFill>
              </a:rPr>
              <a:t>______________________________________________________________________________________</a:t>
            </a:r>
          </a:p>
          <a:p>
            <a:r>
              <a:rPr lang="en-US" sz="900" dirty="0">
                <a:solidFill>
                  <a:schemeClr val="accent1">
                    <a:lumMod val="75000"/>
                  </a:schemeClr>
                </a:solidFill>
              </a:rPr>
              <a:t>Proof of age other than Birth Certificate*	   Date Documentation Viewed               Person Viewing Documentation</a:t>
            </a:r>
          </a:p>
        </p:txBody>
      </p:sp>
      <p:sp>
        <p:nvSpPr>
          <p:cNvPr id="3" name="TextBox 2">
            <a:extLst>
              <a:ext uri="{FF2B5EF4-FFF2-40B4-BE49-F238E27FC236}">
                <a16:creationId xmlns:a16="http://schemas.microsoft.com/office/drawing/2014/main" id="{6B61AA39-BE9D-2C45-8307-381C8834864F}"/>
              </a:ext>
            </a:extLst>
          </p:cNvPr>
          <p:cNvSpPr txBox="1"/>
          <p:nvPr/>
        </p:nvSpPr>
        <p:spPr>
          <a:xfrm>
            <a:off x="421981" y="7530629"/>
            <a:ext cx="5805103" cy="523220"/>
          </a:xfrm>
          <a:prstGeom prst="rect">
            <a:avLst/>
          </a:prstGeom>
          <a:noFill/>
        </p:spPr>
        <p:txBody>
          <a:bodyPr wrap="square" rtlCol="0">
            <a:spAutoFit/>
          </a:bodyPr>
          <a:lstStyle/>
          <a:p>
            <a:pPr algn="just"/>
            <a:r>
              <a:rPr lang="en-US" sz="700" dirty="0">
                <a:solidFill>
                  <a:schemeClr val="accent1">
                    <a:lumMod val="75000"/>
                  </a:schemeClr>
                </a:solidFill>
              </a:rPr>
              <a:t>*Proof of age and identity may be verified by viewing one of the following: certified birth certificate; birth registration card; notification of birth; i.e., hospital, physician, or midwife record; passport; copy of the placement agreement or other proof of the child’s identity from a child placing agency; original or copy of a record or report card from a public school in Virginia; signed statement on letterhead stationery from a public school principal or other designated official that assures the child is or was enrolled in the school; or child identification card issued by Virginia Department of Motor Vehicles.</a:t>
            </a:r>
          </a:p>
        </p:txBody>
      </p:sp>
      <p:sp>
        <p:nvSpPr>
          <p:cNvPr id="16" name="Rectangle 15">
            <a:extLst>
              <a:ext uri="{FF2B5EF4-FFF2-40B4-BE49-F238E27FC236}">
                <a16:creationId xmlns:a16="http://schemas.microsoft.com/office/drawing/2014/main" id="{CC731298-5830-3D4E-A821-4D4212E01886}"/>
              </a:ext>
            </a:extLst>
          </p:cNvPr>
          <p:cNvSpPr/>
          <p:nvPr/>
        </p:nvSpPr>
        <p:spPr>
          <a:xfrm>
            <a:off x="382884" y="8098033"/>
            <a:ext cx="5962815" cy="669414"/>
          </a:xfrm>
          <a:prstGeom prst="rect">
            <a:avLst/>
          </a:prstGeom>
        </p:spPr>
        <p:txBody>
          <a:bodyPr wrap="square">
            <a:spAutoFit/>
          </a:bodyPr>
          <a:lstStyle/>
          <a:p>
            <a:r>
              <a:rPr lang="en-US" sz="1100" dirty="0">
                <a:solidFill>
                  <a:schemeClr val="accent1">
                    <a:lumMod val="75000"/>
                  </a:schemeClr>
                </a:solidFill>
              </a:rPr>
              <a:t>Notification of Local Law Enforcement Agency</a:t>
            </a:r>
          </a:p>
          <a:p>
            <a:pPr>
              <a:lnSpc>
                <a:spcPct val="150000"/>
              </a:lnSpc>
            </a:pPr>
            <a:r>
              <a:rPr lang="en-US" sz="1100" dirty="0">
                <a:solidFill>
                  <a:schemeClr val="accent1">
                    <a:lumMod val="75000"/>
                  </a:schemeClr>
                </a:solidFill>
              </a:rPr>
              <a:t>__________________________________________________________________________________</a:t>
            </a:r>
          </a:p>
          <a:p>
            <a:r>
              <a:rPr lang="en-US" sz="1000" dirty="0">
                <a:solidFill>
                  <a:schemeClr val="accent1">
                    <a:lumMod val="75000"/>
                  </a:schemeClr>
                </a:solidFill>
              </a:rPr>
              <a:t>Date of Notification 		       Name of Agency Notified		Name of individual Notified</a:t>
            </a:r>
            <a:endParaRPr lang="en-US" sz="800" dirty="0">
              <a:solidFill>
                <a:schemeClr val="accent1">
                  <a:lumMod val="75000"/>
                </a:schemeClr>
              </a:solidFill>
            </a:endParaRPr>
          </a:p>
        </p:txBody>
      </p:sp>
      <p:sp>
        <p:nvSpPr>
          <p:cNvPr id="4" name="TextBox 3">
            <a:extLst>
              <a:ext uri="{FF2B5EF4-FFF2-40B4-BE49-F238E27FC236}">
                <a16:creationId xmlns:a16="http://schemas.microsoft.com/office/drawing/2014/main" id="{9933EEC9-BCFC-BE47-8B82-A80BDF3935F4}"/>
              </a:ext>
            </a:extLst>
          </p:cNvPr>
          <p:cNvSpPr txBox="1"/>
          <p:nvPr/>
        </p:nvSpPr>
        <p:spPr>
          <a:xfrm>
            <a:off x="2030414" y="6539475"/>
            <a:ext cx="4083815" cy="215444"/>
          </a:xfrm>
          <a:prstGeom prst="rect">
            <a:avLst/>
          </a:prstGeom>
          <a:noFill/>
        </p:spPr>
        <p:txBody>
          <a:bodyPr wrap="square" rtlCol="0">
            <a:spAutoFit/>
          </a:bodyPr>
          <a:lstStyle/>
          <a:p>
            <a:r>
              <a:rPr lang="en-US" sz="800" dirty="0">
                <a:solidFill>
                  <a:schemeClr val="accent1">
                    <a:lumMod val="75000"/>
                  </a:schemeClr>
                </a:solidFill>
              </a:rPr>
              <a:t>(must be obtained from parent within 7 business day of child’s first day of attendance)</a:t>
            </a:r>
          </a:p>
        </p:txBody>
      </p:sp>
      <p:sp>
        <p:nvSpPr>
          <p:cNvPr id="22" name="TextBox 21">
            <a:extLst>
              <a:ext uri="{FF2B5EF4-FFF2-40B4-BE49-F238E27FC236}">
                <a16:creationId xmlns:a16="http://schemas.microsoft.com/office/drawing/2014/main" id="{D8AEA5DB-4F28-4642-9687-407B314261F2}"/>
              </a:ext>
            </a:extLst>
          </p:cNvPr>
          <p:cNvSpPr txBox="1"/>
          <p:nvPr/>
        </p:nvSpPr>
        <p:spPr>
          <a:xfrm>
            <a:off x="3039532" y="8078698"/>
            <a:ext cx="3333669" cy="307777"/>
          </a:xfrm>
          <a:prstGeom prst="rect">
            <a:avLst/>
          </a:prstGeom>
          <a:noFill/>
        </p:spPr>
        <p:txBody>
          <a:bodyPr wrap="square" rtlCol="0">
            <a:spAutoFit/>
          </a:bodyPr>
          <a:lstStyle/>
          <a:p>
            <a:r>
              <a:rPr lang="en-US" sz="700" dirty="0">
                <a:solidFill>
                  <a:schemeClr val="accent1">
                    <a:lumMod val="75000"/>
                  </a:schemeClr>
                </a:solidFill>
              </a:rPr>
              <a:t>(if parent does not provide proof of child’s age and identity within 7 business days of child’s first day of attendance)</a:t>
            </a:r>
          </a:p>
        </p:txBody>
      </p:sp>
      <p:sp>
        <p:nvSpPr>
          <p:cNvPr id="19" name="Rectangle 18">
            <a:extLst>
              <a:ext uri="{FF2B5EF4-FFF2-40B4-BE49-F238E27FC236}">
                <a16:creationId xmlns:a16="http://schemas.microsoft.com/office/drawing/2014/main" id="{7EB836B9-3450-7B47-BE74-26493AD1BF8A}"/>
              </a:ext>
            </a:extLst>
          </p:cNvPr>
          <p:cNvSpPr/>
          <p:nvPr/>
        </p:nvSpPr>
        <p:spPr>
          <a:xfrm>
            <a:off x="1803058" y="4971140"/>
            <a:ext cx="3333669" cy="1646605"/>
          </a:xfrm>
          <a:prstGeom prst="rect">
            <a:avLst/>
          </a:prstGeom>
        </p:spPr>
        <p:txBody>
          <a:bodyPr wrap="square">
            <a:spAutoFit/>
          </a:bodyPr>
          <a:lstStyle/>
          <a:p>
            <a:r>
              <a:rPr lang="en-US" sz="1100" b="1" dirty="0"/>
              <a:t>PAYMENT DETAILS</a:t>
            </a:r>
          </a:p>
          <a:p>
            <a:endParaRPr lang="en-US" sz="1100" b="1" dirty="0"/>
          </a:p>
          <a:p>
            <a:r>
              <a:rPr lang="en-US" sz="1100" dirty="0"/>
              <a:t>Enrollment fee: $____________		</a:t>
            </a:r>
          </a:p>
          <a:p>
            <a:r>
              <a:rPr lang="en-US" sz="1100" dirty="0"/>
              <a:t>Payment </a:t>
            </a:r>
            <a:r>
              <a:rPr lang="en-US" sz="1050" dirty="0"/>
              <a:t>Amount</a:t>
            </a:r>
            <a:r>
              <a:rPr lang="en-US" sz="1100" dirty="0"/>
              <a:t>: $___________weekly</a:t>
            </a:r>
          </a:p>
          <a:p>
            <a:endParaRPr lang="en-US" sz="1000" dirty="0"/>
          </a:p>
          <a:p>
            <a:r>
              <a:rPr lang="en-US" sz="1000" dirty="0"/>
              <a:t>Payment Schedule: ☐Monthly (four weeks in advance).  </a:t>
            </a:r>
          </a:p>
          <a:p>
            <a:r>
              <a:rPr lang="en-US" sz="1000" dirty="0"/>
              <a:t>                                    ☐ Bi-Weekly(two weeks in advance)  </a:t>
            </a:r>
          </a:p>
          <a:p>
            <a:r>
              <a:rPr lang="en-US" sz="1000" dirty="0"/>
              <a:t>	                    ☐ Weekly(due every Friday) </a:t>
            </a:r>
          </a:p>
          <a:p>
            <a:endParaRPr lang="en-US" sz="900" dirty="0"/>
          </a:p>
          <a:p>
            <a:endParaRPr lang="en-US" sz="800" dirty="0"/>
          </a:p>
        </p:txBody>
      </p:sp>
      <p:sp>
        <p:nvSpPr>
          <p:cNvPr id="6" name="TextBox 5">
            <a:extLst>
              <a:ext uri="{FF2B5EF4-FFF2-40B4-BE49-F238E27FC236}">
                <a16:creationId xmlns:a16="http://schemas.microsoft.com/office/drawing/2014/main" id="{D6068C29-048C-7B1D-0363-0368A3B83226}"/>
              </a:ext>
            </a:extLst>
          </p:cNvPr>
          <p:cNvSpPr txBox="1"/>
          <p:nvPr/>
        </p:nvSpPr>
        <p:spPr>
          <a:xfrm>
            <a:off x="40582" y="343139"/>
            <a:ext cx="5236434" cy="600164"/>
          </a:xfrm>
          <a:prstGeom prst="rect">
            <a:avLst/>
          </a:prstGeom>
          <a:noFill/>
        </p:spPr>
        <p:txBody>
          <a:bodyPr wrap="square" rtlCol="0">
            <a:spAutoFit/>
          </a:bodyPr>
          <a:lstStyle/>
          <a:p>
            <a:pPr marL="171450" indent="-171450">
              <a:buFont typeface="Arial" panose="020B0604020202020204" pitchFamily="34" charset="0"/>
              <a:buChar char="•"/>
            </a:pPr>
            <a:r>
              <a:rPr lang="en-US" sz="800" dirty="0"/>
              <a:t>INDICATE “N/A IF THE INFORMATION IF IS NOT APPLICABLE</a:t>
            </a:r>
          </a:p>
          <a:p>
            <a:pPr marL="171450" indent="-171450">
              <a:buFont typeface="Arial" panose="020B0604020202020204" pitchFamily="34" charset="0"/>
              <a:buChar char="•"/>
            </a:pPr>
            <a:r>
              <a:rPr lang="en-US" sz="800" dirty="0"/>
              <a:t>THE COMPLETED FORM MUST BE KEPT IN THE CHILD’S FILE AND </a:t>
            </a:r>
            <a:r>
              <a:rPr lang="en-US" sz="800" u="sng" dirty="0"/>
              <a:t>UPDATED OR REVIEWED ANNUALLY</a:t>
            </a:r>
          </a:p>
          <a:p>
            <a:pPr marL="171450" indent="-171450">
              <a:buFont typeface="Arial" panose="020B0604020202020204" pitchFamily="34" charset="0"/>
              <a:buChar char="•"/>
            </a:pPr>
            <a:r>
              <a:rPr lang="en-US" sz="800" dirty="0"/>
              <a:t>THE INFORMATION IN THE FORM IS REQUIRED BY FAMILY DAY HOME STANDARD</a:t>
            </a:r>
          </a:p>
          <a:p>
            <a:endParaRPr lang="en-US" sz="900" dirty="0"/>
          </a:p>
        </p:txBody>
      </p:sp>
      <p:sp>
        <p:nvSpPr>
          <p:cNvPr id="9" name="Rectangle 8">
            <a:extLst>
              <a:ext uri="{FF2B5EF4-FFF2-40B4-BE49-F238E27FC236}">
                <a16:creationId xmlns:a16="http://schemas.microsoft.com/office/drawing/2014/main" id="{9CB796F5-EE07-F3D5-93B8-F8AF3EA672D2}"/>
              </a:ext>
            </a:extLst>
          </p:cNvPr>
          <p:cNvSpPr/>
          <p:nvPr/>
        </p:nvSpPr>
        <p:spPr>
          <a:xfrm>
            <a:off x="228600" y="794636"/>
            <a:ext cx="6400800" cy="5561499"/>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B26A7FA-550F-1D94-02EB-89A18B99A224}"/>
              </a:ext>
            </a:extLst>
          </p:cNvPr>
          <p:cNvSpPr/>
          <p:nvPr/>
        </p:nvSpPr>
        <p:spPr>
          <a:xfrm>
            <a:off x="259307" y="6466477"/>
            <a:ext cx="6400800" cy="2300969"/>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81810414-9138-207A-A2A5-1DFBDFA2B581}"/>
              </a:ext>
            </a:extLst>
          </p:cNvPr>
          <p:cNvSpPr txBox="1"/>
          <p:nvPr/>
        </p:nvSpPr>
        <p:spPr>
          <a:xfrm>
            <a:off x="6192516" y="8858151"/>
            <a:ext cx="622472" cy="230832"/>
          </a:xfrm>
          <a:prstGeom prst="rect">
            <a:avLst/>
          </a:prstGeom>
          <a:noFill/>
        </p:spPr>
        <p:txBody>
          <a:bodyPr wrap="square" rtlCol="0">
            <a:spAutoFit/>
          </a:bodyPr>
          <a:lstStyle/>
          <a:p>
            <a:r>
              <a:rPr lang="en-US" sz="900" dirty="0"/>
              <a:t>1 OF 5</a:t>
            </a:r>
          </a:p>
        </p:txBody>
      </p:sp>
    </p:spTree>
    <p:extLst>
      <p:ext uri="{BB962C8B-B14F-4D97-AF65-F5344CB8AC3E}">
        <p14:creationId xmlns:p14="http://schemas.microsoft.com/office/powerpoint/2010/main" val="3636310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ACBC7D6-EA97-FC41-BA8B-64329DAB3D5A}"/>
              </a:ext>
            </a:extLst>
          </p:cNvPr>
          <p:cNvSpPr txBox="1"/>
          <p:nvPr/>
        </p:nvSpPr>
        <p:spPr>
          <a:xfrm>
            <a:off x="378317" y="493203"/>
            <a:ext cx="5958486" cy="1677382"/>
          </a:xfrm>
          <a:prstGeom prst="rect">
            <a:avLst/>
          </a:prstGeom>
          <a:noFill/>
        </p:spPr>
        <p:txBody>
          <a:bodyPr wrap="square" rtlCol="0">
            <a:spAutoFit/>
          </a:bodyPr>
          <a:lstStyle/>
          <a:p>
            <a:r>
              <a:rPr lang="en-US" sz="1600" dirty="0"/>
              <a:t>________________________________________________________</a:t>
            </a:r>
          </a:p>
          <a:p>
            <a:r>
              <a:rPr lang="en-US" sz="1100" dirty="0"/>
              <a:t>  Mother’s Full Name 		DOB				Address	</a:t>
            </a:r>
          </a:p>
          <a:p>
            <a:pPr lvl="0"/>
            <a:r>
              <a:rPr lang="en-US" sz="1600" dirty="0">
                <a:solidFill>
                  <a:prstClr val="black"/>
                </a:solidFill>
              </a:rPr>
              <a:t>________________________________________________________</a:t>
            </a:r>
          </a:p>
          <a:p>
            <a:pPr lvl="0"/>
            <a:r>
              <a:rPr lang="en-US" sz="1100" dirty="0">
                <a:solidFill>
                  <a:prstClr val="black"/>
                </a:solidFill>
              </a:rPr>
              <a:t>   Home Phone			Cell Phone			               Email </a:t>
            </a:r>
            <a:r>
              <a:rPr lang="en-US" sz="1600" dirty="0">
                <a:solidFill>
                  <a:prstClr val="black"/>
                </a:solidFill>
              </a:rPr>
              <a:t>________________________________________________________</a:t>
            </a:r>
          </a:p>
          <a:p>
            <a:pPr lvl="0"/>
            <a:r>
              <a:rPr lang="en-US" sz="1100" dirty="0">
                <a:solidFill>
                  <a:prstClr val="black"/>
                </a:solidFill>
              </a:rPr>
              <a:t>   Employer			Work Phone	                     	  Employer’s Address</a:t>
            </a:r>
          </a:p>
          <a:p>
            <a:endParaRPr lang="en-US" sz="1100" dirty="0">
              <a:solidFill>
                <a:prstClr val="black"/>
              </a:solidFill>
            </a:endParaRPr>
          </a:p>
          <a:p>
            <a:pPr lvl="0"/>
            <a:endParaRPr lang="en-US" sz="1100" dirty="0">
              <a:solidFill>
                <a:prstClr val="black"/>
              </a:solidFill>
            </a:endParaRPr>
          </a:p>
        </p:txBody>
      </p:sp>
      <p:sp>
        <p:nvSpPr>
          <p:cNvPr id="6" name="TextBox 5">
            <a:extLst>
              <a:ext uri="{FF2B5EF4-FFF2-40B4-BE49-F238E27FC236}">
                <a16:creationId xmlns:a16="http://schemas.microsoft.com/office/drawing/2014/main" id="{9D1BCFD9-D961-A74F-AE4F-B08962C58108}"/>
              </a:ext>
            </a:extLst>
          </p:cNvPr>
          <p:cNvSpPr txBox="1"/>
          <p:nvPr/>
        </p:nvSpPr>
        <p:spPr>
          <a:xfrm>
            <a:off x="378317" y="1808271"/>
            <a:ext cx="5958486" cy="1677382"/>
          </a:xfrm>
          <a:prstGeom prst="rect">
            <a:avLst/>
          </a:prstGeom>
          <a:noFill/>
        </p:spPr>
        <p:txBody>
          <a:bodyPr wrap="square" rtlCol="0">
            <a:spAutoFit/>
          </a:bodyPr>
          <a:lstStyle/>
          <a:p>
            <a:r>
              <a:rPr lang="en-US" sz="1600" dirty="0"/>
              <a:t>________________________________________________________</a:t>
            </a:r>
          </a:p>
          <a:p>
            <a:r>
              <a:rPr lang="en-US" sz="1100" dirty="0"/>
              <a:t>   Father’s Full Name 		DOB				Address 	</a:t>
            </a:r>
          </a:p>
          <a:p>
            <a:pPr lvl="0"/>
            <a:r>
              <a:rPr lang="en-US" sz="1600" dirty="0">
                <a:solidFill>
                  <a:prstClr val="black"/>
                </a:solidFill>
              </a:rPr>
              <a:t>________________________________________________________</a:t>
            </a:r>
          </a:p>
          <a:p>
            <a:pPr lvl="0"/>
            <a:r>
              <a:rPr lang="en-US" sz="1100" dirty="0">
                <a:solidFill>
                  <a:prstClr val="black"/>
                </a:solidFill>
              </a:rPr>
              <a:t>   Home Phone			Cell Phone			               Email </a:t>
            </a:r>
            <a:r>
              <a:rPr lang="en-US" sz="1600" dirty="0">
                <a:solidFill>
                  <a:prstClr val="black"/>
                </a:solidFill>
              </a:rPr>
              <a:t>________________________________________________________</a:t>
            </a:r>
          </a:p>
          <a:p>
            <a:pPr lvl="0"/>
            <a:r>
              <a:rPr lang="en-US" sz="1100" dirty="0">
                <a:solidFill>
                  <a:prstClr val="black"/>
                </a:solidFill>
              </a:rPr>
              <a:t>   Employer			Work Phone			 Employer’s Address</a:t>
            </a:r>
          </a:p>
          <a:p>
            <a:endParaRPr lang="en-US" sz="1100" dirty="0">
              <a:solidFill>
                <a:prstClr val="black"/>
              </a:solidFill>
            </a:endParaRPr>
          </a:p>
          <a:p>
            <a:pPr lvl="0"/>
            <a:endParaRPr lang="en-US" sz="1100" dirty="0">
              <a:solidFill>
                <a:prstClr val="black"/>
              </a:solidFill>
            </a:endParaRPr>
          </a:p>
        </p:txBody>
      </p:sp>
      <p:sp>
        <p:nvSpPr>
          <p:cNvPr id="8" name="TextBox 7">
            <a:extLst>
              <a:ext uri="{FF2B5EF4-FFF2-40B4-BE49-F238E27FC236}">
                <a16:creationId xmlns:a16="http://schemas.microsoft.com/office/drawing/2014/main" id="{59606B70-F1D7-B240-A7FA-17FB09C7FEDA}"/>
              </a:ext>
            </a:extLst>
          </p:cNvPr>
          <p:cNvSpPr txBox="1"/>
          <p:nvPr/>
        </p:nvSpPr>
        <p:spPr>
          <a:xfrm>
            <a:off x="280102" y="4951605"/>
            <a:ext cx="6425687" cy="4324261"/>
          </a:xfrm>
          <a:prstGeom prst="rect">
            <a:avLst/>
          </a:prstGeom>
          <a:noFill/>
        </p:spPr>
        <p:txBody>
          <a:bodyPr wrap="square" rtlCol="0">
            <a:spAutoFit/>
          </a:bodyPr>
          <a:lstStyle/>
          <a:p>
            <a:r>
              <a:rPr lang="en-US" sz="1400" dirty="0"/>
              <a:t>Authorized Pickups and Emergency Contacts</a:t>
            </a:r>
          </a:p>
          <a:p>
            <a:pPr marL="171450" indent="-171450">
              <a:buFont typeface="Arial" panose="020B0604020202020204" pitchFamily="34" charset="0"/>
              <a:buChar char="•"/>
            </a:pPr>
            <a:r>
              <a:rPr lang="en-US" sz="1000" dirty="0"/>
              <a:t>(Emergency contacts will be called in case of don’t get an answer from the parents)</a:t>
            </a:r>
          </a:p>
          <a:p>
            <a:pPr marL="171450" indent="-171450">
              <a:buFont typeface="Arial" panose="020B0604020202020204" pitchFamily="34" charset="0"/>
              <a:buChar char="•"/>
            </a:pPr>
            <a:r>
              <a:rPr lang="en-US" sz="1000" dirty="0"/>
              <a:t>(Emergency contacts are authorized to pick up your child/ren)</a:t>
            </a:r>
          </a:p>
          <a:p>
            <a:pPr marL="171450" indent="-171450">
              <a:buFont typeface="Arial" panose="020B0604020202020204" pitchFamily="34" charset="0"/>
              <a:buChar char="•"/>
            </a:pPr>
            <a:r>
              <a:rPr lang="en-US" sz="1000" dirty="0"/>
              <a:t>(Appropriate custodial paperwork (custody order or other court order) shall be attached if  a parent is not allowed to pick up the child)</a:t>
            </a:r>
          </a:p>
          <a:p>
            <a:r>
              <a:rPr lang="en-US" sz="1400" dirty="0"/>
              <a:t> </a:t>
            </a:r>
          </a:p>
          <a:p>
            <a:r>
              <a:rPr lang="en-US" sz="900" dirty="0"/>
              <a:t>___________________________________________________________________________________(___)_Yes___(__)_No________</a:t>
            </a:r>
          </a:p>
          <a:p>
            <a:r>
              <a:rPr lang="en-US" sz="900" dirty="0"/>
              <a:t>   Name 			Phone			Relationship to Child 		           Emergency Contact</a:t>
            </a:r>
          </a:p>
          <a:p>
            <a:endParaRPr lang="en-US" sz="900" dirty="0"/>
          </a:p>
          <a:p>
            <a:endParaRPr lang="en-US" sz="900" dirty="0"/>
          </a:p>
          <a:p>
            <a:r>
              <a:rPr lang="en-US" sz="900" dirty="0"/>
              <a:t>___________________________________________________________________________________(___)_Yes___(__)_No________</a:t>
            </a:r>
          </a:p>
          <a:p>
            <a:r>
              <a:rPr lang="en-US" sz="900" dirty="0"/>
              <a:t>   Name 			Phone			Relationship to Child 		         Emergency Contact</a:t>
            </a:r>
          </a:p>
          <a:p>
            <a:endParaRPr lang="en-US" sz="900" dirty="0"/>
          </a:p>
          <a:p>
            <a:pPr marL="171450" indent="-171450">
              <a:buFont typeface="Arial" panose="020B0604020202020204" pitchFamily="34" charset="0"/>
              <a:buChar char="•"/>
            </a:pPr>
            <a:r>
              <a:rPr lang="en-US" sz="1100" b="1" dirty="0">
                <a:solidFill>
                  <a:schemeClr val="accent1"/>
                </a:solidFill>
              </a:rPr>
              <a:t>Indicate any additional person authorized to pick up your child.  *Optional</a:t>
            </a:r>
            <a:endParaRPr lang="en-US" sz="1100" b="1" dirty="0"/>
          </a:p>
          <a:p>
            <a:endParaRPr lang="en-US" sz="900" dirty="0"/>
          </a:p>
          <a:p>
            <a:r>
              <a:rPr lang="en-US" sz="900" dirty="0"/>
              <a:t>___________________________________________________________________________________(___)_Yes___(__)_No________</a:t>
            </a:r>
          </a:p>
          <a:p>
            <a:r>
              <a:rPr lang="en-US" sz="900" dirty="0"/>
              <a:t>   Name 			Phone			Relationship to Child 		      Emergency Contact         </a:t>
            </a:r>
          </a:p>
          <a:p>
            <a:endParaRPr lang="en-US" sz="900" dirty="0"/>
          </a:p>
          <a:p>
            <a:endParaRPr lang="en-US" sz="900" dirty="0"/>
          </a:p>
          <a:p>
            <a:r>
              <a:rPr lang="en-US" sz="900" dirty="0"/>
              <a:t>___________________________________________________________________________________(___)_Yes___(__)_No________</a:t>
            </a:r>
          </a:p>
          <a:p>
            <a:r>
              <a:rPr lang="en-US" sz="900" dirty="0"/>
              <a:t>   Name 			Phone			Relationship to Child 		         Emergency Contact</a:t>
            </a:r>
          </a:p>
          <a:p>
            <a:endParaRPr lang="en-US" sz="900" dirty="0"/>
          </a:p>
          <a:p>
            <a:endParaRPr lang="en-US" sz="900" dirty="0"/>
          </a:p>
          <a:p>
            <a:r>
              <a:rPr lang="en-US" sz="900" dirty="0"/>
              <a:t>___________________________________________________________________________________(___)_Yes___(__)_No________</a:t>
            </a:r>
          </a:p>
          <a:p>
            <a:r>
              <a:rPr lang="en-US" sz="900" dirty="0"/>
              <a:t>   Name 			Phone			Relationship to Child 		         Emergency Contact</a:t>
            </a:r>
          </a:p>
          <a:p>
            <a:endParaRPr lang="en-US" sz="900" dirty="0"/>
          </a:p>
          <a:p>
            <a:endParaRPr lang="en-US" sz="900" dirty="0"/>
          </a:p>
          <a:p>
            <a:endParaRPr lang="en-US" sz="900" dirty="0"/>
          </a:p>
        </p:txBody>
      </p:sp>
      <p:sp>
        <p:nvSpPr>
          <p:cNvPr id="2" name="TextBox 1">
            <a:extLst>
              <a:ext uri="{FF2B5EF4-FFF2-40B4-BE49-F238E27FC236}">
                <a16:creationId xmlns:a16="http://schemas.microsoft.com/office/drawing/2014/main" id="{33CB2CCC-15B6-E746-A0DD-7A808FD297C2}"/>
              </a:ext>
            </a:extLst>
          </p:cNvPr>
          <p:cNvSpPr txBox="1"/>
          <p:nvPr/>
        </p:nvSpPr>
        <p:spPr>
          <a:xfrm>
            <a:off x="378317" y="249368"/>
            <a:ext cx="3962400" cy="307777"/>
          </a:xfrm>
          <a:prstGeom prst="rect">
            <a:avLst/>
          </a:prstGeom>
          <a:noFill/>
        </p:spPr>
        <p:txBody>
          <a:bodyPr wrap="square" rtlCol="0">
            <a:spAutoFit/>
          </a:bodyPr>
          <a:lstStyle/>
          <a:p>
            <a:r>
              <a:rPr lang="en-US" sz="1400" b="1" dirty="0"/>
              <a:t>Emergency Information</a:t>
            </a:r>
          </a:p>
        </p:txBody>
      </p:sp>
      <p:sp>
        <p:nvSpPr>
          <p:cNvPr id="3" name="TextBox 2">
            <a:extLst>
              <a:ext uri="{FF2B5EF4-FFF2-40B4-BE49-F238E27FC236}">
                <a16:creationId xmlns:a16="http://schemas.microsoft.com/office/drawing/2014/main" id="{B1C7976C-14D6-F64B-A4C0-14ECFF9442AD}"/>
              </a:ext>
            </a:extLst>
          </p:cNvPr>
          <p:cNvSpPr txBox="1"/>
          <p:nvPr/>
        </p:nvSpPr>
        <p:spPr>
          <a:xfrm>
            <a:off x="4558950" y="739286"/>
            <a:ext cx="1916148" cy="307777"/>
          </a:xfrm>
          <a:prstGeom prst="rect">
            <a:avLst/>
          </a:prstGeom>
          <a:noFill/>
        </p:spPr>
        <p:txBody>
          <a:bodyPr wrap="square" rtlCol="0">
            <a:spAutoFit/>
          </a:bodyPr>
          <a:lstStyle/>
          <a:p>
            <a:r>
              <a:rPr lang="en-US" sz="700" dirty="0"/>
              <a:t>(enter “same” if address is the same as the child’s)</a:t>
            </a:r>
          </a:p>
        </p:txBody>
      </p:sp>
      <p:sp>
        <p:nvSpPr>
          <p:cNvPr id="10" name="TextBox 9">
            <a:extLst>
              <a:ext uri="{FF2B5EF4-FFF2-40B4-BE49-F238E27FC236}">
                <a16:creationId xmlns:a16="http://schemas.microsoft.com/office/drawing/2014/main" id="{24D4CA9B-C4F3-1947-B59C-25EBC24C8ACF}"/>
              </a:ext>
            </a:extLst>
          </p:cNvPr>
          <p:cNvSpPr txBox="1"/>
          <p:nvPr/>
        </p:nvSpPr>
        <p:spPr>
          <a:xfrm>
            <a:off x="4558950" y="2054354"/>
            <a:ext cx="1916148" cy="307777"/>
          </a:xfrm>
          <a:prstGeom prst="rect">
            <a:avLst/>
          </a:prstGeom>
          <a:noFill/>
        </p:spPr>
        <p:txBody>
          <a:bodyPr wrap="square" rtlCol="0">
            <a:spAutoFit/>
          </a:bodyPr>
          <a:lstStyle/>
          <a:p>
            <a:r>
              <a:rPr lang="en-US" sz="700" dirty="0"/>
              <a:t>(enter “same” if address is the same as the child’s)</a:t>
            </a:r>
          </a:p>
        </p:txBody>
      </p:sp>
      <p:sp>
        <p:nvSpPr>
          <p:cNvPr id="13" name="Rectangle 12">
            <a:extLst>
              <a:ext uri="{FF2B5EF4-FFF2-40B4-BE49-F238E27FC236}">
                <a16:creationId xmlns:a16="http://schemas.microsoft.com/office/drawing/2014/main" id="{6ED05031-4518-DE84-D795-B447BFF3C28C}"/>
              </a:ext>
            </a:extLst>
          </p:cNvPr>
          <p:cNvSpPr/>
          <p:nvPr/>
        </p:nvSpPr>
        <p:spPr>
          <a:xfrm>
            <a:off x="212593" y="268813"/>
            <a:ext cx="6400800" cy="3031099"/>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A4C6EDD-489C-4109-0EE2-3BA627CEBE63}"/>
              </a:ext>
            </a:extLst>
          </p:cNvPr>
          <p:cNvSpPr/>
          <p:nvPr/>
        </p:nvSpPr>
        <p:spPr>
          <a:xfrm>
            <a:off x="244849" y="4960247"/>
            <a:ext cx="6400800" cy="3897904"/>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BC088E9-2E9A-6DBF-A096-0D17E1352142}"/>
              </a:ext>
            </a:extLst>
          </p:cNvPr>
          <p:cNvSpPr txBox="1"/>
          <p:nvPr/>
        </p:nvSpPr>
        <p:spPr>
          <a:xfrm>
            <a:off x="309680" y="3639462"/>
            <a:ext cx="6095759" cy="1012457"/>
          </a:xfrm>
          <a:prstGeom prst="rect">
            <a:avLst/>
          </a:prstGeom>
          <a:noFill/>
        </p:spPr>
        <p:txBody>
          <a:bodyPr wrap="square">
            <a:spAutoFit/>
          </a:bodyPr>
          <a:lstStyle/>
          <a:p>
            <a:r>
              <a:rPr lang="en-US" sz="1200" dirty="0"/>
              <a:t>Special instructions for reaching parents/guardians </a:t>
            </a:r>
            <a:r>
              <a:rPr lang="en-US" sz="1050" dirty="0">
                <a:solidFill>
                  <a:schemeClr val="accent3"/>
                </a:solidFill>
              </a:rPr>
              <a:t>(who to contact first, cell phone or work, etc.)</a:t>
            </a:r>
            <a:endParaRPr lang="en-US" sz="1200" dirty="0">
              <a:solidFill>
                <a:schemeClr val="accent3"/>
              </a:solidFill>
            </a:endParaRPr>
          </a:p>
          <a:p>
            <a:pPr>
              <a:lnSpc>
                <a:spcPct val="150000"/>
              </a:lnSpc>
            </a:pPr>
            <a:r>
              <a:rPr lang="en-US" sz="1100" dirty="0"/>
              <a:t>__________________________________________________________________________________________________________________</a:t>
            </a:r>
            <a:r>
              <a:rPr lang="en-US" sz="1100" dirty="0">
                <a:solidFill>
                  <a:prstClr val="black"/>
                </a:solidFill>
              </a:rPr>
              <a:t>__________________________________________________________________________________________________________________________________________</a:t>
            </a:r>
            <a:endParaRPr lang="en-US" sz="1100" dirty="0"/>
          </a:p>
        </p:txBody>
      </p:sp>
      <p:sp>
        <p:nvSpPr>
          <p:cNvPr id="18" name="Rectangle 17">
            <a:extLst>
              <a:ext uri="{FF2B5EF4-FFF2-40B4-BE49-F238E27FC236}">
                <a16:creationId xmlns:a16="http://schemas.microsoft.com/office/drawing/2014/main" id="{F1B61267-DCD5-50E1-C1B0-87E709ACAC57}"/>
              </a:ext>
            </a:extLst>
          </p:cNvPr>
          <p:cNvSpPr/>
          <p:nvPr/>
        </p:nvSpPr>
        <p:spPr>
          <a:xfrm>
            <a:off x="241044" y="3562098"/>
            <a:ext cx="6400800" cy="1219921"/>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E9C05EA-3E28-E47F-7DE4-45BF5B7763DC}"/>
              </a:ext>
            </a:extLst>
          </p:cNvPr>
          <p:cNvSpPr txBox="1"/>
          <p:nvPr/>
        </p:nvSpPr>
        <p:spPr>
          <a:xfrm>
            <a:off x="6192516" y="8858151"/>
            <a:ext cx="622472" cy="230832"/>
          </a:xfrm>
          <a:prstGeom prst="rect">
            <a:avLst/>
          </a:prstGeom>
          <a:noFill/>
        </p:spPr>
        <p:txBody>
          <a:bodyPr wrap="square" rtlCol="0">
            <a:spAutoFit/>
          </a:bodyPr>
          <a:lstStyle/>
          <a:p>
            <a:r>
              <a:rPr lang="en-US" sz="900" dirty="0"/>
              <a:t>2 OF 5</a:t>
            </a:r>
          </a:p>
        </p:txBody>
      </p:sp>
    </p:spTree>
    <p:extLst>
      <p:ext uri="{BB962C8B-B14F-4D97-AF65-F5344CB8AC3E}">
        <p14:creationId xmlns:p14="http://schemas.microsoft.com/office/powerpoint/2010/main" val="3005781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CBD123-F4B8-1440-B757-100DC52EAB21}"/>
              </a:ext>
            </a:extLst>
          </p:cNvPr>
          <p:cNvSpPr txBox="1"/>
          <p:nvPr/>
        </p:nvSpPr>
        <p:spPr>
          <a:xfrm>
            <a:off x="191269" y="91947"/>
            <a:ext cx="6425687" cy="6324808"/>
          </a:xfrm>
          <a:prstGeom prst="rect">
            <a:avLst/>
          </a:prstGeom>
          <a:noFill/>
        </p:spPr>
        <p:txBody>
          <a:bodyPr wrap="square" rtlCol="0">
            <a:spAutoFit/>
          </a:bodyPr>
          <a:lstStyle/>
          <a:p>
            <a:pPr marL="285750" indent="-285750">
              <a:buFont typeface="Arial" panose="020B0604020202020204" pitchFamily="34" charset="0"/>
              <a:buChar char="•"/>
            </a:pPr>
            <a:endParaRPr lang="en-US" sz="1000" dirty="0"/>
          </a:p>
          <a:p>
            <a:pPr marL="285750" indent="-285750">
              <a:buFont typeface="Arial" panose="020B0604020202020204" pitchFamily="34" charset="0"/>
              <a:buChar char="•"/>
            </a:pPr>
            <a:endParaRPr lang="en-US" sz="1000" dirty="0"/>
          </a:p>
          <a:p>
            <a:r>
              <a:rPr lang="en-US" sz="1400" b="1" dirty="0"/>
              <a:t>Child’s Health Care information: </a:t>
            </a:r>
          </a:p>
          <a:p>
            <a:endParaRPr lang="en-US" sz="1400" b="1" dirty="0"/>
          </a:p>
          <a:p>
            <a:r>
              <a:rPr lang="en-US" sz="1200" dirty="0"/>
              <a:t>_____________________________________________________________________________	Child’s Pediatrician		Office Address	(street address)		Phone </a:t>
            </a:r>
          </a:p>
          <a:p>
            <a:endParaRPr lang="en-US" sz="1200" dirty="0"/>
          </a:p>
          <a:p>
            <a:pPr lvl="0"/>
            <a:r>
              <a:rPr lang="en-US" sz="1200" dirty="0">
                <a:solidFill>
                  <a:prstClr val="black"/>
                </a:solidFill>
              </a:rPr>
              <a:t>_____________________________________________________________________________	Child’s Dentist			</a:t>
            </a:r>
            <a:r>
              <a:rPr lang="en-US" sz="1200" dirty="0"/>
              <a:t> Office Address (street address) </a:t>
            </a:r>
            <a:r>
              <a:rPr lang="en-US" sz="1200" dirty="0">
                <a:solidFill>
                  <a:prstClr val="black"/>
                </a:solidFill>
              </a:rPr>
              <a:t>		Phone </a:t>
            </a:r>
          </a:p>
          <a:p>
            <a:pPr lvl="0">
              <a:lnSpc>
                <a:spcPct val="150000"/>
              </a:lnSpc>
            </a:pPr>
            <a:r>
              <a:rPr lang="en-US" sz="1200" dirty="0">
                <a:solidFill>
                  <a:prstClr val="black"/>
                </a:solidFill>
              </a:rPr>
              <a:t>____________________________________________________________________________</a:t>
            </a:r>
          </a:p>
          <a:p>
            <a:pPr lvl="0"/>
            <a:r>
              <a:rPr lang="en-US" sz="1200" dirty="0">
                <a:solidFill>
                  <a:prstClr val="black"/>
                </a:solidFill>
              </a:rPr>
              <a:t>         	Hospital of Preference	     			Hospital Address			</a:t>
            </a:r>
          </a:p>
          <a:p>
            <a:pPr lvl="0"/>
            <a:endParaRPr lang="en-US" sz="1200" dirty="0">
              <a:solidFill>
                <a:prstClr val="black"/>
              </a:solidFill>
            </a:endParaRPr>
          </a:p>
          <a:p>
            <a:r>
              <a:rPr lang="en-US" sz="1200" dirty="0"/>
              <a:t>Name of Child’s Medical Insurance</a:t>
            </a:r>
            <a:r>
              <a:rPr lang="en-US" sz="1200" dirty="0">
                <a:solidFill>
                  <a:prstClr val="black"/>
                </a:solidFill>
              </a:rPr>
              <a:t>______________________Policy Number________________</a:t>
            </a:r>
          </a:p>
          <a:p>
            <a:pPr lvl="0"/>
            <a:endParaRPr lang="en-US" sz="1200" dirty="0">
              <a:solidFill>
                <a:prstClr val="black"/>
              </a:solidFill>
            </a:endParaRPr>
          </a:p>
          <a:p>
            <a:endParaRPr lang="en-US" sz="1100" dirty="0"/>
          </a:p>
          <a:p>
            <a:endParaRPr lang="en-US" sz="1100" dirty="0"/>
          </a:p>
          <a:p>
            <a:endParaRPr lang="en-US" sz="1100" dirty="0"/>
          </a:p>
          <a:p>
            <a:endParaRPr lang="en-US" sz="1100" dirty="0"/>
          </a:p>
          <a:p>
            <a:r>
              <a:rPr lang="en-US" sz="1100" dirty="0"/>
              <a:t>- Chronic physical problems/diseases; Existing medical conditions, medications, and/or special attention your child may require. Allergies and intolerance to food or other substances. Actions to take in an emergency situation:</a:t>
            </a:r>
          </a:p>
          <a:p>
            <a:endParaRPr lang="en-US" sz="1100" dirty="0"/>
          </a:p>
          <a:p>
            <a:r>
              <a:rPr lang="en-US" sz="1100" dirty="0"/>
              <a:t>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sz="1100" dirty="0"/>
          </a:p>
          <a:p>
            <a:pPr marL="171450" indent="-171450">
              <a:buFontTx/>
              <a:buChar char="-"/>
            </a:pPr>
            <a:r>
              <a:rPr lang="en-US" sz="1100" dirty="0"/>
              <a:t>Pertinent developmental information; Special accommodations needed; Special instructions to the provider or any additional comments:</a:t>
            </a:r>
          </a:p>
          <a:p>
            <a:pPr marL="171450" indent="-171450">
              <a:buFontTx/>
              <a:buChar char="-"/>
            </a:pPr>
            <a:endParaRPr lang="en-US" sz="1100" dirty="0">
              <a:solidFill>
                <a:prstClr val="black"/>
              </a:solidFill>
            </a:endParaRPr>
          </a:p>
          <a:p>
            <a:r>
              <a:rPr lang="en-US" sz="1100" dirty="0"/>
              <a:t>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171450" indent="-171450">
              <a:buFontTx/>
              <a:buChar char="-"/>
            </a:pPr>
            <a:endParaRPr lang="en-US" sz="1100" dirty="0">
              <a:solidFill>
                <a:prstClr val="black"/>
              </a:solidFill>
            </a:endParaRPr>
          </a:p>
          <a:p>
            <a:pPr lvl="0"/>
            <a:endParaRPr lang="en-US" sz="1200" dirty="0">
              <a:solidFill>
                <a:prstClr val="black"/>
              </a:solidFill>
            </a:endParaRPr>
          </a:p>
        </p:txBody>
      </p:sp>
      <p:sp>
        <p:nvSpPr>
          <p:cNvPr id="2" name="TextBox 1">
            <a:extLst>
              <a:ext uri="{FF2B5EF4-FFF2-40B4-BE49-F238E27FC236}">
                <a16:creationId xmlns:a16="http://schemas.microsoft.com/office/drawing/2014/main" id="{060C7248-54B5-CF4D-BE93-56BC34B86B0F}"/>
              </a:ext>
            </a:extLst>
          </p:cNvPr>
          <p:cNvSpPr txBox="1"/>
          <p:nvPr/>
        </p:nvSpPr>
        <p:spPr>
          <a:xfrm>
            <a:off x="208580" y="6308798"/>
            <a:ext cx="6400799" cy="2339102"/>
          </a:xfrm>
          <a:prstGeom prst="rect">
            <a:avLst/>
          </a:prstGeom>
          <a:noFill/>
          <a:ln>
            <a:solidFill>
              <a:schemeClr val="tx1"/>
            </a:solidFill>
          </a:ln>
        </p:spPr>
        <p:txBody>
          <a:bodyPr wrap="square" rtlCol="0">
            <a:spAutoFit/>
          </a:bodyPr>
          <a:lstStyle/>
          <a:p>
            <a:pPr algn="ctr"/>
            <a:r>
              <a:rPr lang="en-US" sz="1400" b="1" dirty="0"/>
              <a:t>Emergency Medical Authorization</a:t>
            </a:r>
          </a:p>
          <a:p>
            <a:pPr algn="just"/>
            <a:endParaRPr lang="en-US" sz="1200" dirty="0"/>
          </a:p>
          <a:p>
            <a:pPr algn="just"/>
            <a:r>
              <a:rPr lang="en-US" sz="1200" dirty="0"/>
              <a:t>I authorize _________________________ to obtain immediate care and consent to emergency.</a:t>
            </a:r>
          </a:p>
          <a:p>
            <a:pPr algn="just"/>
            <a:r>
              <a:rPr lang="en-US" sz="1200" dirty="0"/>
              <a:t>medical procedures upon, the hospitalization of, necessary diagnostic test upon, the use of surgery on, and/or the administration of drugs to ______________________________if emergency occurs and I cannot be located immediately.</a:t>
            </a:r>
          </a:p>
          <a:p>
            <a:pPr algn="just"/>
            <a:endParaRPr lang="en-US" sz="1200" dirty="0"/>
          </a:p>
          <a:p>
            <a:pPr algn="just"/>
            <a:r>
              <a:rPr lang="en-US" sz="1200" dirty="0"/>
              <a:t>It is also understood that this agreement covers only those situations which are true emergencies and only when I cannot be reached. Otherwise, I expect to be notified immediately.</a:t>
            </a:r>
          </a:p>
          <a:p>
            <a:pPr algn="just"/>
            <a:endParaRPr lang="en-US" sz="1200" dirty="0"/>
          </a:p>
          <a:p>
            <a:pPr algn="just"/>
            <a:endParaRPr lang="en-US" sz="1200" dirty="0"/>
          </a:p>
          <a:p>
            <a:pPr algn="just"/>
            <a:endParaRPr lang="en-US" sz="1200" dirty="0"/>
          </a:p>
        </p:txBody>
      </p:sp>
      <p:sp>
        <p:nvSpPr>
          <p:cNvPr id="7" name="TextBox 6">
            <a:extLst>
              <a:ext uri="{FF2B5EF4-FFF2-40B4-BE49-F238E27FC236}">
                <a16:creationId xmlns:a16="http://schemas.microsoft.com/office/drawing/2014/main" id="{C0649F39-DA89-2149-8E27-2536BD1D293D}"/>
              </a:ext>
            </a:extLst>
          </p:cNvPr>
          <p:cNvSpPr txBox="1"/>
          <p:nvPr/>
        </p:nvSpPr>
        <p:spPr>
          <a:xfrm>
            <a:off x="3553024" y="7251270"/>
            <a:ext cx="1998133" cy="261610"/>
          </a:xfrm>
          <a:prstGeom prst="rect">
            <a:avLst/>
          </a:prstGeom>
          <a:noFill/>
        </p:spPr>
        <p:txBody>
          <a:bodyPr wrap="square" rtlCol="0">
            <a:spAutoFit/>
          </a:bodyPr>
          <a:lstStyle/>
          <a:p>
            <a:r>
              <a:rPr lang="en-US" sz="1100" dirty="0"/>
              <a:t>Child’s Full Name</a:t>
            </a:r>
          </a:p>
        </p:txBody>
      </p:sp>
      <p:sp>
        <p:nvSpPr>
          <p:cNvPr id="5" name="TextBox 4">
            <a:extLst>
              <a:ext uri="{FF2B5EF4-FFF2-40B4-BE49-F238E27FC236}">
                <a16:creationId xmlns:a16="http://schemas.microsoft.com/office/drawing/2014/main" id="{3FC24492-D31C-7A49-9BD5-A05C84CBA68E}"/>
              </a:ext>
            </a:extLst>
          </p:cNvPr>
          <p:cNvSpPr txBox="1"/>
          <p:nvPr/>
        </p:nvSpPr>
        <p:spPr>
          <a:xfrm>
            <a:off x="233471" y="8157565"/>
            <a:ext cx="6008321" cy="369332"/>
          </a:xfrm>
          <a:prstGeom prst="rect">
            <a:avLst/>
          </a:prstGeom>
          <a:noFill/>
        </p:spPr>
        <p:txBody>
          <a:bodyPr wrap="square" rtlCol="0">
            <a:spAutoFit/>
          </a:bodyPr>
          <a:lstStyle/>
          <a:p>
            <a:r>
              <a:rPr lang="en-US" sz="900" dirty="0"/>
              <a:t>The child’s emergency information and the emergency medical authorization must be made available to a physician, hospital, or emergency responders in the event of a child’s illness or injury.</a:t>
            </a:r>
          </a:p>
        </p:txBody>
      </p:sp>
      <p:sp>
        <p:nvSpPr>
          <p:cNvPr id="10" name="Rectangle 9">
            <a:extLst>
              <a:ext uri="{FF2B5EF4-FFF2-40B4-BE49-F238E27FC236}">
                <a16:creationId xmlns:a16="http://schemas.microsoft.com/office/drawing/2014/main" id="{8FBF7B01-373E-35B4-9430-69D9586AD32D}"/>
              </a:ext>
            </a:extLst>
          </p:cNvPr>
          <p:cNvSpPr/>
          <p:nvPr/>
        </p:nvSpPr>
        <p:spPr>
          <a:xfrm>
            <a:off x="208580" y="315022"/>
            <a:ext cx="6400800" cy="2803025"/>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866BA5B-BDDE-621C-C128-F8BBF3F643B7}"/>
              </a:ext>
            </a:extLst>
          </p:cNvPr>
          <p:cNvSpPr/>
          <p:nvPr/>
        </p:nvSpPr>
        <p:spPr>
          <a:xfrm>
            <a:off x="216156" y="3457709"/>
            <a:ext cx="6400800" cy="2636332"/>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0CCC61C-430A-CE0E-6C8E-A2624AC4AFC1}"/>
              </a:ext>
            </a:extLst>
          </p:cNvPr>
          <p:cNvSpPr txBox="1"/>
          <p:nvPr/>
        </p:nvSpPr>
        <p:spPr>
          <a:xfrm>
            <a:off x="962193" y="6724113"/>
            <a:ext cx="2036127" cy="246221"/>
          </a:xfrm>
          <a:prstGeom prst="rect">
            <a:avLst/>
          </a:prstGeom>
          <a:noFill/>
        </p:spPr>
        <p:txBody>
          <a:bodyPr wrap="square" rtlCol="0">
            <a:spAutoFit/>
          </a:bodyPr>
          <a:lstStyle/>
          <a:p>
            <a:r>
              <a:rPr lang="en-US" sz="1000" dirty="0">
                <a:solidFill>
                  <a:schemeClr val="accent1"/>
                </a:solidFill>
              </a:rPr>
              <a:t>Tots Academy LLC/ Isabel Shanghai</a:t>
            </a:r>
            <a:endParaRPr lang="en-US" sz="1050" dirty="0">
              <a:solidFill>
                <a:schemeClr val="accent1"/>
              </a:solidFill>
            </a:endParaRPr>
          </a:p>
        </p:txBody>
      </p:sp>
      <p:sp>
        <p:nvSpPr>
          <p:cNvPr id="6" name="TextBox 5">
            <a:extLst>
              <a:ext uri="{FF2B5EF4-FFF2-40B4-BE49-F238E27FC236}">
                <a16:creationId xmlns:a16="http://schemas.microsoft.com/office/drawing/2014/main" id="{73BDB3DA-DD4E-DC0C-646A-CAAB912F2591}"/>
              </a:ext>
            </a:extLst>
          </p:cNvPr>
          <p:cNvSpPr txBox="1"/>
          <p:nvPr/>
        </p:nvSpPr>
        <p:spPr>
          <a:xfrm>
            <a:off x="6192516" y="8858151"/>
            <a:ext cx="622472" cy="230832"/>
          </a:xfrm>
          <a:prstGeom prst="rect">
            <a:avLst/>
          </a:prstGeom>
          <a:noFill/>
        </p:spPr>
        <p:txBody>
          <a:bodyPr wrap="square" rtlCol="0">
            <a:spAutoFit/>
          </a:bodyPr>
          <a:lstStyle/>
          <a:p>
            <a:r>
              <a:rPr lang="en-US" sz="900" dirty="0"/>
              <a:t>3 OF 5</a:t>
            </a:r>
          </a:p>
        </p:txBody>
      </p:sp>
    </p:spTree>
    <p:extLst>
      <p:ext uri="{BB962C8B-B14F-4D97-AF65-F5344CB8AC3E}">
        <p14:creationId xmlns:p14="http://schemas.microsoft.com/office/powerpoint/2010/main" val="116614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24E207-AD5D-FD44-9189-90D13BE54FC0}"/>
              </a:ext>
            </a:extLst>
          </p:cNvPr>
          <p:cNvSpPr txBox="1"/>
          <p:nvPr/>
        </p:nvSpPr>
        <p:spPr>
          <a:xfrm>
            <a:off x="320039" y="3437575"/>
            <a:ext cx="6217920" cy="2777683"/>
          </a:xfrm>
          <a:prstGeom prst="rect">
            <a:avLst/>
          </a:prstGeom>
          <a:noFill/>
        </p:spPr>
        <p:txBody>
          <a:bodyPr wrap="square" rtlCol="0">
            <a:spAutoFit/>
          </a:bodyPr>
          <a:lstStyle/>
          <a:p>
            <a:pPr fontAlgn="base"/>
            <a:r>
              <a:rPr lang="en-US" sz="1100" dirty="0"/>
              <a:t>Dear Parents/ Guardians</a:t>
            </a:r>
          </a:p>
          <a:p>
            <a:pPr fontAlgn="base"/>
            <a:endParaRPr lang="en-US" sz="1100" dirty="0"/>
          </a:p>
          <a:p>
            <a:pPr fontAlgn="base"/>
            <a:r>
              <a:rPr lang="en-US" sz="1100" dirty="0"/>
              <a:t>Your child will be participating in various activities while attending to our program. We often take photos to share with you in the daily report, post in classroom, use or to share on our Facebook page and website as well promoting our childcare services either in print or on the internet. </a:t>
            </a:r>
          </a:p>
          <a:p>
            <a:pPr fontAlgn="base"/>
            <a:endParaRPr lang="en-US" sz="1100" dirty="0"/>
          </a:p>
          <a:p>
            <a:pPr fontAlgn="base"/>
            <a:r>
              <a:rPr lang="en-US" sz="1100" dirty="0"/>
              <a:t>As well Social Media is a great way to keep you updated on important events and our program information, while allowing others to see the fun experiences our program brings.                                 </a:t>
            </a:r>
          </a:p>
          <a:p>
            <a:pPr fontAlgn="base"/>
            <a:r>
              <a:rPr lang="en-US" sz="1100" dirty="0"/>
              <a:t>				</a:t>
            </a:r>
          </a:p>
          <a:p>
            <a:pPr fontAlgn="base"/>
            <a:endParaRPr lang="en-US" sz="1100" dirty="0"/>
          </a:p>
          <a:p>
            <a:pPr fontAlgn="base"/>
            <a:r>
              <a:rPr lang="en-US" sz="1200" dirty="0"/>
              <a:t>________ I GIVE </a:t>
            </a:r>
            <a:r>
              <a:rPr lang="en-US" sz="1100" dirty="0"/>
              <a:t>permission to take and use my child’s photos for the reasons listed above.</a:t>
            </a:r>
          </a:p>
          <a:p>
            <a:pPr fontAlgn="base"/>
            <a:endParaRPr lang="en-US" sz="1100" dirty="0"/>
          </a:p>
          <a:p>
            <a:pPr fontAlgn="base"/>
            <a:r>
              <a:rPr lang="en-US" sz="1200" dirty="0"/>
              <a:t>_______ I DO NOT give </a:t>
            </a:r>
            <a:r>
              <a:rPr lang="en-US" sz="1100" dirty="0"/>
              <a:t>permission to take and use my child’s photos for the above reasons.</a:t>
            </a:r>
          </a:p>
          <a:p>
            <a:pPr fontAlgn="base"/>
            <a:endParaRPr lang="en-US" sz="900" dirty="0"/>
          </a:p>
          <a:p>
            <a:pPr fontAlgn="base"/>
            <a:endParaRPr lang="en-US" sz="1000" dirty="0"/>
          </a:p>
          <a:p>
            <a:endParaRPr lang="en-US" sz="1050" dirty="0"/>
          </a:p>
        </p:txBody>
      </p:sp>
      <p:sp>
        <p:nvSpPr>
          <p:cNvPr id="4" name="TextBox 3">
            <a:extLst>
              <a:ext uri="{FF2B5EF4-FFF2-40B4-BE49-F238E27FC236}">
                <a16:creationId xmlns:a16="http://schemas.microsoft.com/office/drawing/2014/main" id="{D9ADC215-0E8E-1C49-AA2B-D9A512196DEF}"/>
              </a:ext>
            </a:extLst>
          </p:cNvPr>
          <p:cNvSpPr txBox="1"/>
          <p:nvPr/>
        </p:nvSpPr>
        <p:spPr>
          <a:xfrm>
            <a:off x="359229" y="3129798"/>
            <a:ext cx="5425440" cy="307777"/>
          </a:xfrm>
          <a:prstGeom prst="rect">
            <a:avLst/>
          </a:prstGeom>
          <a:noFill/>
        </p:spPr>
        <p:txBody>
          <a:bodyPr wrap="square">
            <a:spAutoFit/>
          </a:bodyPr>
          <a:lstStyle/>
          <a:p>
            <a:pPr marL="285750" indent="-285750" algn="ctr">
              <a:buFont typeface="Arial" panose="020B0604020202020204" pitchFamily="34" charset="0"/>
              <a:buChar char="•"/>
            </a:pPr>
            <a:r>
              <a:rPr lang="en-US" sz="1400" b="1" dirty="0">
                <a:latin typeface="Comic Sans MS" panose="030F0902030302020204" pitchFamily="66" charset="0"/>
              </a:rPr>
              <a:t>PHOTO RELEASE CONSENT FORM </a:t>
            </a:r>
          </a:p>
        </p:txBody>
      </p:sp>
      <p:sp>
        <p:nvSpPr>
          <p:cNvPr id="6" name="TextBox 5">
            <a:extLst>
              <a:ext uri="{FF2B5EF4-FFF2-40B4-BE49-F238E27FC236}">
                <a16:creationId xmlns:a16="http://schemas.microsoft.com/office/drawing/2014/main" id="{FA4471A7-457D-3647-BA79-6E17699078B1}"/>
              </a:ext>
            </a:extLst>
          </p:cNvPr>
          <p:cNvSpPr txBox="1"/>
          <p:nvPr/>
        </p:nvSpPr>
        <p:spPr>
          <a:xfrm>
            <a:off x="320039" y="8568899"/>
            <a:ext cx="6217920" cy="415498"/>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050" dirty="0"/>
          </a:p>
          <a:p>
            <a:r>
              <a:rPr lang="en-US" sz="1050" dirty="0"/>
              <a:t>Child’s Full Name:______________________Parent’s Signature: _______________________Date: _______</a:t>
            </a:r>
          </a:p>
        </p:txBody>
      </p:sp>
      <p:sp>
        <p:nvSpPr>
          <p:cNvPr id="7" name="Rectangle 6">
            <a:extLst>
              <a:ext uri="{FF2B5EF4-FFF2-40B4-BE49-F238E27FC236}">
                <a16:creationId xmlns:a16="http://schemas.microsoft.com/office/drawing/2014/main" id="{056D17ED-0D5F-DB61-68CE-79CE136DA28E}"/>
              </a:ext>
            </a:extLst>
          </p:cNvPr>
          <p:cNvSpPr/>
          <p:nvPr/>
        </p:nvSpPr>
        <p:spPr>
          <a:xfrm>
            <a:off x="-58972" y="250229"/>
            <a:ext cx="6079068" cy="307777"/>
          </a:xfrm>
          <a:prstGeom prst="rect">
            <a:avLst/>
          </a:prstGeom>
          <a:noFill/>
        </p:spPr>
        <p:txBody>
          <a:bodyPr wrap="square" lIns="91440" tIns="45720" rIns="91440" bIns="45720">
            <a:spAutoFit/>
          </a:bodyPr>
          <a:lstStyle/>
          <a:p>
            <a:pPr marL="285750" indent="-285750" algn="ctr">
              <a:buFont typeface="Arial" panose="020B0604020202020204" pitchFamily="34" charset="0"/>
              <a:buChar char="•"/>
            </a:pPr>
            <a:r>
              <a:rPr lang="en-US" sz="1400" b="1" cap="none" spc="0" dirty="0">
                <a:ln w="0"/>
                <a:solidFill>
                  <a:schemeClr val="tx1"/>
                </a:solidFill>
                <a:effectLst>
                  <a:outerShdw blurRad="38100" dist="19050" dir="2700000" algn="tl" rotWithShape="0">
                    <a:schemeClr val="dk1">
                      <a:alpha val="40000"/>
                    </a:schemeClr>
                  </a:outerShdw>
                </a:effectLst>
                <a:latin typeface="Comic Sans MS" panose="030F0902030302020204" pitchFamily="66" charset="0"/>
              </a:rPr>
              <a:t>CONSENT FOR CHILD’S TOILETING HELP</a:t>
            </a:r>
          </a:p>
        </p:txBody>
      </p:sp>
      <p:sp>
        <p:nvSpPr>
          <p:cNvPr id="8" name="TextBox 7">
            <a:extLst>
              <a:ext uri="{FF2B5EF4-FFF2-40B4-BE49-F238E27FC236}">
                <a16:creationId xmlns:a16="http://schemas.microsoft.com/office/drawing/2014/main" id="{F73E0932-58A2-A004-571F-E48D020C81CC}"/>
              </a:ext>
            </a:extLst>
          </p:cNvPr>
          <p:cNvSpPr txBox="1"/>
          <p:nvPr/>
        </p:nvSpPr>
        <p:spPr>
          <a:xfrm>
            <a:off x="498611" y="749078"/>
            <a:ext cx="5723239" cy="738664"/>
          </a:xfrm>
          <a:prstGeom prst="rect">
            <a:avLst/>
          </a:prstGeom>
          <a:noFill/>
          <a:ln w="19050">
            <a:solidFill>
              <a:schemeClr val="tx1"/>
            </a:solidFill>
          </a:ln>
        </p:spPr>
        <p:txBody>
          <a:bodyPr wrap="square" rtlCol="0">
            <a:spAutoFit/>
          </a:bodyPr>
          <a:lstStyle/>
          <a:p>
            <a:pPr algn="just"/>
            <a:r>
              <a:rPr lang="en-US" sz="1000" dirty="0"/>
              <a:t>Toileting time will be used as a learning time by teaching self-help skills, safety and hygiene.</a:t>
            </a:r>
          </a:p>
          <a:p>
            <a:pPr algn="just"/>
            <a:endParaRPr lang="en-US" sz="1000" dirty="0"/>
          </a:p>
          <a:p>
            <a:pPr algn="just"/>
            <a:r>
              <a:rPr lang="en-US" sz="1000" dirty="0"/>
              <a:t>While children learn this process, they may need assistance or extra help to clean up after an accident or soiled-Pull-up. As well children in diapers sometimes have accidents that require extra cleaning</a:t>
            </a:r>
            <a:r>
              <a:rPr lang="en-US" sz="1200" dirty="0"/>
              <a:t>.</a:t>
            </a:r>
            <a:endParaRPr lang="en-US" dirty="0"/>
          </a:p>
        </p:txBody>
      </p:sp>
      <p:sp>
        <p:nvSpPr>
          <p:cNvPr id="9" name="Rectangle 8">
            <a:extLst>
              <a:ext uri="{FF2B5EF4-FFF2-40B4-BE49-F238E27FC236}">
                <a16:creationId xmlns:a16="http://schemas.microsoft.com/office/drawing/2014/main" id="{CA7E875E-87CC-E50F-FF80-27D33B5FB824}"/>
              </a:ext>
            </a:extLst>
          </p:cNvPr>
          <p:cNvSpPr/>
          <p:nvPr/>
        </p:nvSpPr>
        <p:spPr>
          <a:xfrm>
            <a:off x="461019" y="1643979"/>
            <a:ext cx="5825597" cy="461665"/>
          </a:xfrm>
          <a:prstGeom prst="rect">
            <a:avLst/>
          </a:prstGeom>
        </p:spPr>
        <p:txBody>
          <a:bodyPr wrap="square">
            <a:spAutoFit/>
          </a:bodyPr>
          <a:lstStyle/>
          <a:p>
            <a:pPr algn="just"/>
            <a:r>
              <a:rPr lang="en-US" sz="1200" dirty="0"/>
              <a:t>Please indicate below if you grant us permission to assist your child in cleaning or in case of being necessary, wash the diaper area with warm water for his/her best hygiene.</a:t>
            </a:r>
          </a:p>
        </p:txBody>
      </p:sp>
      <p:sp>
        <p:nvSpPr>
          <p:cNvPr id="10" name="Rectangle 9">
            <a:extLst>
              <a:ext uri="{FF2B5EF4-FFF2-40B4-BE49-F238E27FC236}">
                <a16:creationId xmlns:a16="http://schemas.microsoft.com/office/drawing/2014/main" id="{C469BB8E-0661-2214-30FD-56D3B1893F3F}"/>
              </a:ext>
            </a:extLst>
          </p:cNvPr>
          <p:cNvSpPr/>
          <p:nvPr/>
        </p:nvSpPr>
        <p:spPr>
          <a:xfrm>
            <a:off x="434456" y="2044089"/>
            <a:ext cx="3872773" cy="738664"/>
          </a:xfrm>
          <a:prstGeom prst="rect">
            <a:avLst/>
          </a:prstGeom>
        </p:spPr>
        <p:txBody>
          <a:bodyPr wrap="square">
            <a:spAutoFit/>
          </a:bodyPr>
          <a:lstStyle/>
          <a:p>
            <a:pPr fontAlgn="base"/>
            <a:r>
              <a:rPr lang="en-US" sz="1400" dirty="0"/>
              <a:t>________ I GIVE permission </a:t>
            </a:r>
          </a:p>
          <a:p>
            <a:pPr fontAlgn="base"/>
            <a:endParaRPr lang="en-US" sz="1400" dirty="0"/>
          </a:p>
          <a:p>
            <a:pPr fontAlgn="base"/>
            <a:r>
              <a:rPr lang="en-US" sz="1400" dirty="0"/>
              <a:t>________ I DO NOT permission</a:t>
            </a:r>
          </a:p>
        </p:txBody>
      </p:sp>
      <p:sp>
        <p:nvSpPr>
          <p:cNvPr id="12" name="Rectangle 11">
            <a:extLst>
              <a:ext uri="{FF2B5EF4-FFF2-40B4-BE49-F238E27FC236}">
                <a16:creationId xmlns:a16="http://schemas.microsoft.com/office/drawing/2014/main" id="{96F683BF-E0EB-2050-9C94-59B4BFAC5B26}"/>
              </a:ext>
            </a:extLst>
          </p:cNvPr>
          <p:cNvSpPr/>
          <p:nvPr/>
        </p:nvSpPr>
        <p:spPr>
          <a:xfrm>
            <a:off x="212593" y="3026406"/>
            <a:ext cx="6400800" cy="3077079"/>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DD63587-B821-36E7-2E61-3491A9B72AD2}"/>
              </a:ext>
            </a:extLst>
          </p:cNvPr>
          <p:cNvSpPr/>
          <p:nvPr/>
        </p:nvSpPr>
        <p:spPr>
          <a:xfrm>
            <a:off x="217241" y="6201326"/>
            <a:ext cx="6400800" cy="2328144"/>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0E38D9D-E202-EFCC-9029-9023CF3507F3}"/>
              </a:ext>
            </a:extLst>
          </p:cNvPr>
          <p:cNvSpPr/>
          <p:nvPr/>
        </p:nvSpPr>
        <p:spPr>
          <a:xfrm>
            <a:off x="228600" y="199134"/>
            <a:ext cx="6400800" cy="2673383"/>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4363843-9873-CDAF-1FFC-CC8DA5DD9FA0}"/>
              </a:ext>
            </a:extLst>
          </p:cNvPr>
          <p:cNvSpPr txBox="1"/>
          <p:nvPr/>
        </p:nvSpPr>
        <p:spPr>
          <a:xfrm>
            <a:off x="434456" y="6508965"/>
            <a:ext cx="5812971" cy="2039020"/>
          </a:xfrm>
          <a:prstGeom prst="rect">
            <a:avLst/>
          </a:prstGeom>
          <a:noFill/>
        </p:spPr>
        <p:txBody>
          <a:bodyPr wrap="square" rtlCol="0">
            <a:spAutoFit/>
          </a:bodyPr>
          <a:lstStyle/>
          <a:p>
            <a:pPr fontAlgn="base"/>
            <a:r>
              <a:rPr lang="en-US" sz="1050" dirty="0">
                <a:latin typeface="Comic Sans MS" panose="030F0902030302020204" pitchFamily="66" charset="0"/>
              </a:rPr>
              <a:t>Dear Parents/ Guardians</a:t>
            </a:r>
          </a:p>
          <a:p>
            <a:pPr fontAlgn="base"/>
            <a:endParaRPr lang="en-US" sz="1050" dirty="0">
              <a:latin typeface="Comic Sans MS" panose="030F0902030302020204" pitchFamily="66" charset="0"/>
            </a:endParaRPr>
          </a:p>
          <a:p>
            <a:pPr algn="just" fontAlgn="base"/>
            <a:r>
              <a:rPr lang="en-US" sz="1050" dirty="0">
                <a:solidFill>
                  <a:srgbClr val="000000"/>
                </a:solidFill>
                <a:latin typeface="Comic Sans MS" panose="030F0902030302020204" pitchFamily="66" charset="0"/>
                <a:ea typeface="Times New Roman" panose="02020603050405020304" pitchFamily="18" charset="0"/>
                <a:cs typeface="Arial" panose="020B0604020202020204" pitchFamily="34" charset="0"/>
              </a:rPr>
              <a:t>During the summer season, we like to take advantage of the weather and plan some fun water activities, including wading. This could be a new experience for the infants or just a fun activity for toddlers and preschoolers. </a:t>
            </a:r>
          </a:p>
          <a:p>
            <a:pPr fontAlgn="base"/>
            <a:endParaRPr lang="en-US" sz="1050" dirty="0">
              <a:solidFill>
                <a:srgbClr val="000000"/>
              </a:solidFill>
              <a:latin typeface="Comic Sans MS" panose="030F0902030302020204" pitchFamily="66" charset="0"/>
              <a:cs typeface="Arial" panose="020B0604020202020204" pitchFamily="34" charset="0"/>
            </a:endParaRPr>
          </a:p>
          <a:p>
            <a:pPr fontAlgn="base"/>
            <a:endParaRPr lang="en-US" sz="1050" dirty="0">
              <a:latin typeface="Comic Sans MS" panose="030F0902030302020204" pitchFamily="66" charset="0"/>
            </a:endParaRPr>
          </a:p>
          <a:p>
            <a:pPr fontAlgn="base"/>
            <a:r>
              <a:rPr lang="en-US" sz="1050" dirty="0">
                <a:latin typeface="Comic Sans MS" panose="030F0902030302020204" pitchFamily="66" charset="0"/>
              </a:rPr>
              <a:t>________ I GIVE permission to my child to participate in wading activities</a:t>
            </a:r>
          </a:p>
          <a:p>
            <a:pPr fontAlgn="base"/>
            <a:endParaRPr lang="en-US" sz="1050" dirty="0">
              <a:latin typeface="Comic Sans MS" panose="030F0902030302020204" pitchFamily="66" charset="0"/>
            </a:endParaRPr>
          </a:p>
          <a:p>
            <a:pPr fontAlgn="base"/>
            <a:endParaRPr lang="en-US" sz="1050" dirty="0">
              <a:latin typeface="Comic Sans MS" panose="030F0902030302020204" pitchFamily="66" charset="0"/>
            </a:endParaRPr>
          </a:p>
          <a:p>
            <a:pPr fontAlgn="base"/>
            <a:r>
              <a:rPr lang="en-US" sz="1050" dirty="0">
                <a:latin typeface="Comic Sans MS" panose="030F0902030302020204" pitchFamily="66" charset="0"/>
              </a:rPr>
              <a:t>_______ I DO NOT permission to my child to participate in wading activities</a:t>
            </a:r>
          </a:p>
          <a:p>
            <a:pPr fontAlgn="base"/>
            <a:endParaRPr lang="en-US" sz="1100" dirty="0"/>
          </a:p>
        </p:txBody>
      </p:sp>
      <p:sp>
        <p:nvSpPr>
          <p:cNvPr id="15" name="TextBox 14">
            <a:extLst>
              <a:ext uri="{FF2B5EF4-FFF2-40B4-BE49-F238E27FC236}">
                <a16:creationId xmlns:a16="http://schemas.microsoft.com/office/drawing/2014/main" id="{47DF9138-82C9-77F4-B818-9BF5358C4FE0}"/>
              </a:ext>
            </a:extLst>
          </p:cNvPr>
          <p:cNvSpPr txBox="1"/>
          <p:nvPr/>
        </p:nvSpPr>
        <p:spPr>
          <a:xfrm>
            <a:off x="473646" y="6201326"/>
            <a:ext cx="5812970" cy="307777"/>
          </a:xfrm>
          <a:prstGeom prst="rect">
            <a:avLst/>
          </a:prstGeom>
          <a:noFill/>
        </p:spPr>
        <p:txBody>
          <a:bodyPr wrap="square">
            <a:spAutoFit/>
          </a:bodyPr>
          <a:lstStyle/>
          <a:p>
            <a:pPr marL="285750" indent="-285750" algn="ctr">
              <a:buFont typeface="Arial" panose="020B0604020202020204" pitchFamily="34" charset="0"/>
              <a:buChar char="•"/>
            </a:pPr>
            <a:r>
              <a:rPr lang="en-US" sz="1400" b="1" dirty="0">
                <a:latin typeface="Comic Sans MS" panose="030F0902030302020204" pitchFamily="66" charset="0"/>
              </a:rPr>
              <a:t>	PERMISSION TO PARTICIPATE IN WADING ACTIVITIES</a:t>
            </a:r>
          </a:p>
        </p:txBody>
      </p:sp>
      <p:sp>
        <p:nvSpPr>
          <p:cNvPr id="5" name="TextBox 4">
            <a:extLst>
              <a:ext uri="{FF2B5EF4-FFF2-40B4-BE49-F238E27FC236}">
                <a16:creationId xmlns:a16="http://schemas.microsoft.com/office/drawing/2014/main" id="{F291AF86-178F-8976-6AFC-5FEB5DA4EF28}"/>
              </a:ext>
            </a:extLst>
          </p:cNvPr>
          <p:cNvSpPr txBox="1"/>
          <p:nvPr/>
        </p:nvSpPr>
        <p:spPr>
          <a:xfrm>
            <a:off x="6192516" y="8858151"/>
            <a:ext cx="622472" cy="230832"/>
          </a:xfrm>
          <a:prstGeom prst="rect">
            <a:avLst/>
          </a:prstGeom>
          <a:noFill/>
        </p:spPr>
        <p:txBody>
          <a:bodyPr wrap="square" rtlCol="0">
            <a:spAutoFit/>
          </a:bodyPr>
          <a:lstStyle/>
          <a:p>
            <a:r>
              <a:rPr lang="en-US" sz="900" dirty="0"/>
              <a:t>4 OF 5</a:t>
            </a:r>
          </a:p>
        </p:txBody>
      </p:sp>
    </p:spTree>
    <p:extLst>
      <p:ext uri="{BB962C8B-B14F-4D97-AF65-F5344CB8AC3E}">
        <p14:creationId xmlns:p14="http://schemas.microsoft.com/office/powerpoint/2010/main" val="1519794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6F683BF-E0EB-2050-9C94-59B4BFAC5B26}"/>
              </a:ext>
            </a:extLst>
          </p:cNvPr>
          <p:cNvSpPr/>
          <p:nvPr/>
        </p:nvSpPr>
        <p:spPr>
          <a:xfrm>
            <a:off x="252808" y="743874"/>
            <a:ext cx="6376592" cy="2052433"/>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39A005B-EB6E-DB3D-6FFF-5B6EAF9731C0}"/>
              </a:ext>
            </a:extLst>
          </p:cNvPr>
          <p:cNvSpPr txBox="1"/>
          <p:nvPr/>
        </p:nvSpPr>
        <p:spPr>
          <a:xfrm>
            <a:off x="2029669" y="778857"/>
            <a:ext cx="3429000" cy="307777"/>
          </a:xfrm>
          <a:prstGeom prst="rect">
            <a:avLst/>
          </a:prstGeom>
          <a:noFill/>
        </p:spPr>
        <p:txBody>
          <a:bodyPr wrap="square">
            <a:spAutoFit/>
          </a:bodyPr>
          <a:lstStyle/>
          <a:p>
            <a:pPr marL="285750" indent="-285750">
              <a:buFont typeface="Arial" panose="020B0604020202020204" pitchFamily="34" charset="0"/>
              <a:buChar char="•"/>
            </a:pPr>
            <a:r>
              <a:rPr lang="en-US" sz="1400" b="1" dirty="0">
                <a:effectLst/>
                <a:latin typeface="Comic Sans MS" panose="030F0902030302020204" pitchFamily="66" charset="0"/>
              </a:rPr>
              <a:t>MEDIA CONSENT </a:t>
            </a:r>
          </a:p>
        </p:txBody>
      </p:sp>
      <p:sp>
        <p:nvSpPr>
          <p:cNvPr id="18" name="TextBox 17">
            <a:extLst>
              <a:ext uri="{FF2B5EF4-FFF2-40B4-BE49-F238E27FC236}">
                <a16:creationId xmlns:a16="http://schemas.microsoft.com/office/drawing/2014/main" id="{4D79B9A0-D81D-5EB4-7D0A-B4BF93AE022F}"/>
              </a:ext>
            </a:extLst>
          </p:cNvPr>
          <p:cNvSpPr txBox="1"/>
          <p:nvPr/>
        </p:nvSpPr>
        <p:spPr>
          <a:xfrm>
            <a:off x="509284" y="1110914"/>
            <a:ext cx="5769981" cy="938719"/>
          </a:xfrm>
          <a:prstGeom prst="rect">
            <a:avLst/>
          </a:prstGeom>
          <a:noFill/>
        </p:spPr>
        <p:txBody>
          <a:bodyPr wrap="square">
            <a:spAutoFit/>
          </a:bodyPr>
          <a:lstStyle/>
          <a:p>
            <a:pPr algn="just"/>
            <a:r>
              <a:rPr lang="en-US" sz="1100" dirty="0">
                <a:effectLst/>
                <a:latin typeface="Comic Sans MS" panose="030F0902030302020204" pitchFamily="66" charset="0"/>
              </a:rPr>
              <a:t>At certain times throughout the year, our program will use electronic media to watch movies, supplement the curriculum, or as a reward for positive behavior. We assure you that we will watch and listen only age-appropriate content, but since many of the movies are rated PG for Parental Guidance, we need your permission to allow your child to watch these movies.  </a:t>
            </a:r>
          </a:p>
        </p:txBody>
      </p:sp>
      <p:sp>
        <p:nvSpPr>
          <p:cNvPr id="22" name="TextBox 21">
            <a:extLst>
              <a:ext uri="{FF2B5EF4-FFF2-40B4-BE49-F238E27FC236}">
                <a16:creationId xmlns:a16="http://schemas.microsoft.com/office/drawing/2014/main" id="{038EB668-C870-4026-4892-12ECB8B5ACFA}"/>
              </a:ext>
            </a:extLst>
          </p:cNvPr>
          <p:cNvSpPr txBox="1"/>
          <p:nvPr/>
        </p:nvSpPr>
        <p:spPr>
          <a:xfrm>
            <a:off x="991328" y="2059284"/>
            <a:ext cx="5769980" cy="430887"/>
          </a:xfrm>
          <a:prstGeom prst="rect">
            <a:avLst/>
          </a:prstGeom>
          <a:noFill/>
        </p:spPr>
        <p:txBody>
          <a:bodyPr wrap="square">
            <a:spAutoFit/>
          </a:bodyPr>
          <a:lstStyle/>
          <a:p>
            <a:r>
              <a:rPr lang="en-US" sz="1100" dirty="0">
                <a:effectLst/>
                <a:latin typeface="Comic Sans MS" panose="030F0902030302020204" pitchFamily="66" charset="0"/>
              </a:rPr>
              <a:t>I hereby grant my permission for my child to participate in activities requiring electronic media devices.</a:t>
            </a:r>
          </a:p>
        </p:txBody>
      </p:sp>
      <p:graphicFrame>
        <p:nvGraphicFramePr>
          <p:cNvPr id="23" name="Table 6">
            <a:extLst>
              <a:ext uri="{FF2B5EF4-FFF2-40B4-BE49-F238E27FC236}">
                <a16:creationId xmlns:a16="http://schemas.microsoft.com/office/drawing/2014/main" id="{FEF6225F-3986-B65B-0DB5-A83E6E5731CF}"/>
              </a:ext>
            </a:extLst>
          </p:cNvPr>
          <p:cNvGraphicFramePr>
            <a:graphicFrameLocks noGrp="1"/>
          </p:cNvGraphicFramePr>
          <p:nvPr>
            <p:extLst>
              <p:ext uri="{D42A27DB-BD31-4B8C-83A1-F6EECF244321}">
                <p14:modId xmlns:p14="http://schemas.microsoft.com/office/powerpoint/2010/main" val="3938463918"/>
              </p:ext>
            </p:extLst>
          </p:nvPr>
        </p:nvGraphicFramePr>
        <p:xfrm>
          <a:off x="327591" y="6795949"/>
          <a:ext cx="6229917" cy="640971"/>
        </p:xfrm>
        <a:graphic>
          <a:graphicData uri="http://schemas.openxmlformats.org/drawingml/2006/table">
            <a:tbl>
              <a:tblPr firstRow="1" bandRow="1">
                <a:tableStyleId>{5940675A-B579-460E-94D1-54222C63F5DA}</a:tableStyleId>
              </a:tblPr>
              <a:tblGrid>
                <a:gridCol w="2076639">
                  <a:extLst>
                    <a:ext uri="{9D8B030D-6E8A-4147-A177-3AD203B41FA5}">
                      <a16:colId xmlns:a16="http://schemas.microsoft.com/office/drawing/2014/main" val="615665726"/>
                    </a:ext>
                  </a:extLst>
                </a:gridCol>
                <a:gridCol w="2076639">
                  <a:extLst>
                    <a:ext uri="{9D8B030D-6E8A-4147-A177-3AD203B41FA5}">
                      <a16:colId xmlns:a16="http://schemas.microsoft.com/office/drawing/2014/main" val="2626236381"/>
                    </a:ext>
                  </a:extLst>
                </a:gridCol>
                <a:gridCol w="2076639">
                  <a:extLst>
                    <a:ext uri="{9D8B030D-6E8A-4147-A177-3AD203B41FA5}">
                      <a16:colId xmlns:a16="http://schemas.microsoft.com/office/drawing/2014/main" val="3618003936"/>
                    </a:ext>
                  </a:extLst>
                </a:gridCol>
              </a:tblGrid>
              <a:tr h="640971">
                <a:tc>
                  <a:txBody>
                    <a:bodyPr/>
                    <a:lstStyle/>
                    <a:p>
                      <a:endParaRPr lang="en-US" sz="1000" dirty="0">
                        <a:latin typeface="Comic Sans MS" panose="030F0902030302020204" pitchFamily="66" charset="0"/>
                      </a:endParaRPr>
                    </a:p>
                    <a:p>
                      <a:r>
                        <a:rPr lang="en-US" sz="1000" dirty="0">
                          <a:latin typeface="Comic Sans MS" panose="030F0902030302020204" pitchFamily="66" charset="0"/>
                        </a:rPr>
                        <a:t>______________________</a:t>
                      </a:r>
                    </a:p>
                    <a:p>
                      <a:pPr algn="ctr"/>
                      <a:r>
                        <a:rPr lang="en-US" sz="1000" dirty="0">
                          <a:latin typeface="Comic Sans MS" panose="030F0902030302020204" pitchFamily="66" charset="0"/>
                        </a:rPr>
                        <a:t>Parent Signature</a:t>
                      </a:r>
                    </a:p>
                  </a:txBody>
                  <a:tcPr>
                    <a:lnL w="57150" cap="flat" cmpd="sng" algn="ctr">
                      <a:solidFill>
                        <a:schemeClr val="tx1"/>
                      </a:solidFill>
                      <a:prstDash val="solid"/>
                      <a:round/>
                      <a:headEnd type="none" w="med" len="med"/>
                      <a:tailEnd type="none" w="med" len="med"/>
                    </a:lnL>
                    <a:lnR w="57150" cap="flat" cmpd="sng" algn="ctr">
                      <a:no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omic Sans MS" panose="030F0902030302020204" pitchFamily="66" charset="0"/>
                      </a:endParaRPr>
                    </a:p>
                    <a:p>
                      <a:r>
                        <a:rPr lang="en-US" sz="1000" dirty="0">
                          <a:latin typeface="Comic Sans MS" panose="030F0902030302020204" pitchFamily="66" charset="0"/>
                        </a:rPr>
                        <a:t>______________________</a:t>
                      </a:r>
                    </a:p>
                    <a:p>
                      <a:pPr algn="ctr"/>
                      <a:r>
                        <a:rPr lang="en-US" sz="1000" dirty="0">
                          <a:latin typeface="Comic Sans MS" panose="030F0902030302020204" pitchFamily="66" charset="0"/>
                        </a:rPr>
                        <a:t>Date</a:t>
                      </a:r>
                    </a:p>
                  </a:txBody>
                  <a:tcPr>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000" dirty="0">
                        <a:latin typeface="Comic Sans MS" panose="030F0902030302020204" pitchFamily="66" charset="0"/>
                      </a:endParaRPr>
                    </a:p>
                    <a:p>
                      <a:pPr algn="ctr"/>
                      <a:r>
                        <a:rPr lang="en-US" sz="1000" dirty="0">
                          <a:latin typeface="Comic Sans MS" panose="030F0902030302020204" pitchFamily="66" charset="0"/>
                        </a:rPr>
                        <a:t>Valid for </a:t>
                      </a:r>
                    </a:p>
                    <a:p>
                      <a:pPr algn="ctr"/>
                      <a:r>
                        <a:rPr lang="en-US" sz="1000" dirty="0">
                          <a:latin typeface="Comic Sans MS" panose="030F0902030302020204" pitchFamily="66" charset="0"/>
                        </a:rPr>
                        <a:t>One Year</a:t>
                      </a:r>
                    </a:p>
                  </a:txBody>
                  <a:tcPr>
                    <a:lnL w="57150" cap="flat" cmpd="sng" algn="ctr">
                      <a:no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2358825"/>
                  </a:ext>
                </a:extLst>
              </a:tr>
            </a:tbl>
          </a:graphicData>
        </a:graphic>
      </p:graphicFrame>
      <p:graphicFrame>
        <p:nvGraphicFramePr>
          <p:cNvPr id="24" name="Table 10">
            <a:extLst>
              <a:ext uri="{FF2B5EF4-FFF2-40B4-BE49-F238E27FC236}">
                <a16:creationId xmlns:a16="http://schemas.microsoft.com/office/drawing/2014/main" id="{E71AC3EA-F62B-AC7D-8E5D-6B6C31A49DBB}"/>
              </a:ext>
            </a:extLst>
          </p:cNvPr>
          <p:cNvGraphicFramePr>
            <a:graphicFrameLocks noGrp="1"/>
          </p:cNvGraphicFramePr>
          <p:nvPr>
            <p:extLst>
              <p:ext uri="{D42A27DB-BD31-4B8C-83A1-F6EECF244321}">
                <p14:modId xmlns:p14="http://schemas.microsoft.com/office/powerpoint/2010/main" val="226798989"/>
              </p:ext>
            </p:extLst>
          </p:nvPr>
        </p:nvGraphicFramePr>
        <p:xfrm>
          <a:off x="159150" y="7861622"/>
          <a:ext cx="6470250" cy="1180992"/>
        </p:xfrm>
        <a:graphic>
          <a:graphicData uri="http://schemas.openxmlformats.org/drawingml/2006/table">
            <a:tbl>
              <a:tblPr firstRow="1" bandRow="1">
                <a:tableStyleId>{5940675A-B579-460E-94D1-54222C63F5DA}</a:tableStyleId>
              </a:tblPr>
              <a:tblGrid>
                <a:gridCol w="2156750">
                  <a:extLst>
                    <a:ext uri="{9D8B030D-6E8A-4147-A177-3AD203B41FA5}">
                      <a16:colId xmlns:a16="http://schemas.microsoft.com/office/drawing/2014/main" val="272813018"/>
                    </a:ext>
                  </a:extLst>
                </a:gridCol>
                <a:gridCol w="2596965">
                  <a:extLst>
                    <a:ext uri="{9D8B030D-6E8A-4147-A177-3AD203B41FA5}">
                      <a16:colId xmlns:a16="http://schemas.microsoft.com/office/drawing/2014/main" val="4057235032"/>
                    </a:ext>
                  </a:extLst>
                </a:gridCol>
                <a:gridCol w="1716535">
                  <a:extLst>
                    <a:ext uri="{9D8B030D-6E8A-4147-A177-3AD203B41FA5}">
                      <a16:colId xmlns:a16="http://schemas.microsoft.com/office/drawing/2014/main" val="2152932374"/>
                    </a:ext>
                  </a:extLst>
                </a:gridCol>
              </a:tblGrid>
              <a:tr h="392376">
                <a:tc>
                  <a:txBody>
                    <a:bodyPr/>
                    <a:lstStyle/>
                    <a:p>
                      <a:r>
                        <a:rPr lang="en-US" sz="1000" dirty="0"/>
                        <a:t>1</a:t>
                      </a:r>
                      <a:r>
                        <a:rPr lang="en-US" sz="1000" baseline="30000" dirty="0"/>
                        <a:t>st</a:t>
                      </a:r>
                      <a:r>
                        <a:rPr lang="en-US" sz="1000" dirty="0"/>
                        <a:t> Year Review</a:t>
                      </a:r>
                    </a:p>
                  </a:txBody>
                  <a:tcPr/>
                </a:tc>
                <a:tc>
                  <a:txBody>
                    <a:bodyPr/>
                    <a:lstStyle/>
                    <a:p>
                      <a:r>
                        <a:rPr lang="en-US" sz="1000" dirty="0"/>
                        <a:t>Signature:</a:t>
                      </a:r>
                    </a:p>
                  </a:txBody>
                  <a:tcPr/>
                </a:tc>
                <a:tc>
                  <a:txBody>
                    <a:bodyPr/>
                    <a:lstStyle/>
                    <a:p>
                      <a:r>
                        <a:rPr lang="en-US" sz="1000" dirty="0"/>
                        <a:t>Date:</a:t>
                      </a:r>
                    </a:p>
                  </a:txBody>
                  <a:tcPr/>
                </a:tc>
                <a:extLst>
                  <a:ext uri="{0D108BD9-81ED-4DB2-BD59-A6C34878D82A}">
                    <a16:rowId xmlns:a16="http://schemas.microsoft.com/office/drawing/2014/main" val="4221878813"/>
                  </a:ext>
                </a:extLst>
              </a:tr>
              <a:tr h="392376">
                <a:tc>
                  <a:txBody>
                    <a:bodyPr/>
                    <a:lstStyle/>
                    <a:p>
                      <a:r>
                        <a:rPr lang="en-US" sz="1000" dirty="0"/>
                        <a:t>2</a:t>
                      </a:r>
                      <a:r>
                        <a:rPr lang="en-US" sz="1000" baseline="30000" dirty="0"/>
                        <a:t>nd</a:t>
                      </a:r>
                      <a:r>
                        <a:rPr lang="en-US" sz="1000" dirty="0"/>
                        <a:t> Year Review</a:t>
                      </a:r>
                    </a:p>
                  </a:txBody>
                  <a:tcPr/>
                </a:tc>
                <a:tc>
                  <a:txBody>
                    <a:bodyPr/>
                    <a:lstStyle/>
                    <a:p>
                      <a:r>
                        <a:rPr lang="en-US" sz="1000" dirty="0"/>
                        <a:t>Signature:</a:t>
                      </a:r>
                    </a:p>
                  </a:txBody>
                  <a:tcPr/>
                </a:tc>
                <a:tc>
                  <a:txBody>
                    <a:bodyPr/>
                    <a:lstStyle/>
                    <a:p>
                      <a:r>
                        <a:rPr lang="en-US" sz="1000" dirty="0"/>
                        <a:t>Date:</a:t>
                      </a:r>
                    </a:p>
                  </a:txBody>
                  <a:tcPr/>
                </a:tc>
                <a:extLst>
                  <a:ext uri="{0D108BD9-81ED-4DB2-BD59-A6C34878D82A}">
                    <a16:rowId xmlns:a16="http://schemas.microsoft.com/office/drawing/2014/main" val="2794386788"/>
                  </a:ext>
                </a:extLst>
              </a:tr>
              <a:tr h="392376">
                <a:tc>
                  <a:txBody>
                    <a:bodyPr/>
                    <a:lstStyle/>
                    <a:p>
                      <a:r>
                        <a:rPr lang="en-US" sz="1000" dirty="0"/>
                        <a:t>3rd Year Review</a:t>
                      </a:r>
                    </a:p>
                  </a:txBody>
                  <a:tcPr/>
                </a:tc>
                <a:tc>
                  <a:txBody>
                    <a:bodyPr/>
                    <a:lstStyle/>
                    <a:p>
                      <a:r>
                        <a:rPr lang="en-US" sz="1000" dirty="0"/>
                        <a:t>Signature:</a:t>
                      </a:r>
                    </a:p>
                    <a:p>
                      <a:endParaRPr lang="en-US" sz="1000" dirty="0"/>
                    </a:p>
                  </a:txBody>
                  <a:tcPr/>
                </a:tc>
                <a:tc>
                  <a:txBody>
                    <a:bodyPr/>
                    <a:lstStyle/>
                    <a:p>
                      <a:r>
                        <a:rPr lang="en-US" sz="1000" dirty="0"/>
                        <a:t>Date:</a:t>
                      </a:r>
                    </a:p>
                  </a:txBody>
                  <a:tcPr/>
                </a:tc>
                <a:extLst>
                  <a:ext uri="{0D108BD9-81ED-4DB2-BD59-A6C34878D82A}">
                    <a16:rowId xmlns:a16="http://schemas.microsoft.com/office/drawing/2014/main" val="404487308"/>
                  </a:ext>
                </a:extLst>
              </a:tr>
            </a:tbl>
          </a:graphicData>
        </a:graphic>
      </p:graphicFrame>
      <p:sp>
        <p:nvSpPr>
          <p:cNvPr id="3" name="TextBox 2">
            <a:extLst>
              <a:ext uri="{FF2B5EF4-FFF2-40B4-BE49-F238E27FC236}">
                <a16:creationId xmlns:a16="http://schemas.microsoft.com/office/drawing/2014/main" id="{54A5132A-7A93-8C34-2293-D9976057AAA5}"/>
              </a:ext>
            </a:extLst>
          </p:cNvPr>
          <p:cNvSpPr txBox="1"/>
          <p:nvPr/>
        </p:nvSpPr>
        <p:spPr>
          <a:xfrm>
            <a:off x="6192516" y="8858151"/>
            <a:ext cx="622472" cy="230832"/>
          </a:xfrm>
          <a:prstGeom prst="rect">
            <a:avLst/>
          </a:prstGeom>
          <a:noFill/>
        </p:spPr>
        <p:txBody>
          <a:bodyPr wrap="square" rtlCol="0">
            <a:spAutoFit/>
          </a:bodyPr>
          <a:lstStyle/>
          <a:p>
            <a:r>
              <a:rPr lang="en-US" sz="900" dirty="0"/>
              <a:t>5 OF 5</a:t>
            </a:r>
          </a:p>
        </p:txBody>
      </p:sp>
      <p:sp>
        <p:nvSpPr>
          <p:cNvPr id="4" name="Rectangle 3">
            <a:extLst>
              <a:ext uri="{FF2B5EF4-FFF2-40B4-BE49-F238E27FC236}">
                <a16:creationId xmlns:a16="http://schemas.microsoft.com/office/drawing/2014/main" id="{E7B43508-8DAE-15FC-0EEF-37F6A7A5048C}"/>
              </a:ext>
            </a:extLst>
          </p:cNvPr>
          <p:cNvSpPr/>
          <p:nvPr/>
        </p:nvSpPr>
        <p:spPr>
          <a:xfrm>
            <a:off x="252808" y="2964504"/>
            <a:ext cx="6376592" cy="1803828"/>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D5E94B2-8C33-F518-4B1A-24ECD9EBDAB5}"/>
              </a:ext>
            </a:extLst>
          </p:cNvPr>
          <p:cNvSpPr txBox="1"/>
          <p:nvPr/>
        </p:nvSpPr>
        <p:spPr>
          <a:xfrm>
            <a:off x="1201837" y="3039324"/>
            <a:ext cx="4271289" cy="307777"/>
          </a:xfrm>
          <a:prstGeom prst="rect">
            <a:avLst/>
          </a:prstGeom>
          <a:noFill/>
        </p:spPr>
        <p:txBody>
          <a:bodyPr wrap="square">
            <a:spAutoFit/>
          </a:bodyPr>
          <a:lstStyle/>
          <a:p>
            <a:pPr marL="285750" indent="-285750">
              <a:buFont typeface="Arial" panose="020B0604020202020204" pitchFamily="34" charset="0"/>
              <a:buChar char="•"/>
            </a:pPr>
            <a:r>
              <a:rPr lang="en-US" sz="1400" b="1" dirty="0">
                <a:effectLst/>
                <a:latin typeface="Comic Sans MS" panose="030F0902030302020204" pitchFamily="66" charset="0"/>
              </a:rPr>
              <a:t>LIABILITY INSURANCE DECLARATION </a:t>
            </a:r>
          </a:p>
        </p:txBody>
      </p:sp>
      <p:sp>
        <p:nvSpPr>
          <p:cNvPr id="7" name="TextBox 6">
            <a:extLst>
              <a:ext uri="{FF2B5EF4-FFF2-40B4-BE49-F238E27FC236}">
                <a16:creationId xmlns:a16="http://schemas.microsoft.com/office/drawing/2014/main" id="{EAAEF9BB-1AE4-F650-B2D3-5A5D702DAACE}"/>
              </a:ext>
            </a:extLst>
          </p:cNvPr>
          <p:cNvSpPr txBox="1"/>
          <p:nvPr/>
        </p:nvSpPr>
        <p:spPr>
          <a:xfrm>
            <a:off x="544010" y="3303638"/>
            <a:ext cx="5769980" cy="907941"/>
          </a:xfrm>
          <a:prstGeom prst="rect">
            <a:avLst/>
          </a:prstGeom>
          <a:noFill/>
        </p:spPr>
        <p:txBody>
          <a:bodyPr wrap="square" rtlCol="0">
            <a:spAutoFit/>
          </a:bodyPr>
          <a:lstStyle/>
          <a:p>
            <a:pPr algn="just"/>
            <a:r>
              <a:rPr lang="en-US" sz="1100" dirty="0">
                <a:latin typeface="Comic Sans MS" panose="030F0902030302020204" pitchFamily="66" charset="0"/>
              </a:rPr>
              <a:t>I have liability insurance coverage in force on my family day home business in an amount that meets the minimum amount established by the Virginia Department of Education ($100,000 per occurrence and $300,000 aggregate). It is effective on 09/27/2022.</a:t>
            </a:r>
          </a:p>
          <a:p>
            <a:pPr algn="just"/>
            <a:endParaRPr lang="en-US" sz="900" dirty="0">
              <a:latin typeface="Comic Sans MS" panose="030F0902030302020204" pitchFamily="66" charset="0"/>
            </a:endParaRPr>
          </a:p>
        </p:txBody>
      </p:sp>
      <p:sp>
        <p:nvSpPr>
          <p:cNvPr id="9" name="TextBox 8">
            <a:extLst>
              <a:ext uri="{FF2B5EF4-FFF2-40B4-BE49-F238E27FC236}">
                <a16:creationId xmlns:a16="http://schemas.microsoft.com/office/drawing/2014/main" id="{0CEDFB12-67B9-5828-EFC7-246F08082476}"/>
              </a:ext>
            </a:extLst>
          </p:cNvPr>
          <p:cNvSpPr txBox="1"/>
          <p:nvPr/>
        </p:nvSpPr>
        <p:spPr>
          <a:xfrm>
            <a:off x="159150" y="306952"/>
            <a:ext cx="3431892" cy="276999"/>
          </a:xfrm>
          <a:prstGeom prst="rect">
            <a:avLst/>
          </a:prstGeom>
          <a:noFill/>
        </p:spPr>
        <p:txBody>
          <a:bodyPr wrap="square">
            <a:spAutoFit/>
          </a:bodyPr>
          <a:lstStyle/>
          <a:p>
            <a:r>
              <a:rPr lang="en-US" sz="1200" dirty="0">
                <a:latin typeface="Comic Sans MS" panose="030F0902030302020204" pitchFamily="66" charset="0"/>
              </a:rPr>
              <a:t>Child’s Name:______________________ </a:t>
            </a:r>
            <a:endParaRPr lang="en-US" sz="1200" dirty="0"/>
          </a:p>
        </p:txBody>
      </p:sp>
      <p:sp>
        <p:nvSpPr>
          <p:cNvPr id="19" name="TextBox 18">
            <a:extLst>
              <a:ext uri="{FF2B5EF4-FFF2-40B4-BE49-F238E27FC236}">
                <a16:creationId xmlns:a16="http://schemas.microsoft.com/office/drawing/2014/main" id="{F2EC2183-235C-65FB-8248-78DF3C91328A}"/>
              </a:ext>
            </a:extLst>
          </p:cNvPr>
          <p:cNvSpPr txBox="1"/>
          <p:nvPr/>
        </p:nvSpPr>
        <p:spPr>
          <a:xfrm>
            <a:off x="932509" y="4029774"/>
            <a:ext cx="3808071" cy="430887"/>
          </a:xfrm>
          <a:prstGeom prst="rect">
            <a:avLst/>
          </a:prstGeom>
          <a:noFill/>
        </p:spPr>
        <p:txBody>
          <a:bodyPr wrap="square" rtlCol="0">
            <a:spAutoFit/>
          </a:bodyPr>
          <a:lstStyle/>
          <a:p>
            <a:pPr algn="just"/>
            <a:endParaRPr lang="en-US" sz="1050" dirty="0">
              <a:latin typeface="Comic Sans MS" panose="030F0902030302020204" pitchFamily="66" charset="0"/>
            </a:endParaRPr>
          </a:p>
          <a:p>
            <a:pPr algn="just"/>
            <a:r>
              <a:rPr lang="en-US" sz="1050" dirty="0">
                <a:latin typeface="Comic Sans MS" panose="030F0902030302020204" pitchFamily="66" charset="0"/>
              </a:rPr>
              <a:t> I acknowledge having received the above notification</a:t>
            </a:r>
            <a:endParaRPr lang="en-US" sz="1050" dirty="0"/>
          </a:p>
        </p:txBody>
      </p:sp>
      <p:sp>
        <p:nvSpPr>
          <p:cNvPr id="20" name="Rectangle 19">
            <a:extLst>
              <a:ext uri="{FF2B5EF4-FFF2-40B4-BE49-F238E27FC236}">
                <a16:creationId xmlns:a16="http://schemas.microsoft.com/office/drawing/2014/main" id="{0451BFD7-7B69-56D7-76BD-E7381CF996E7}"/>
              </a:ext>
            </a:extLst>
          </p:cNvPr>
          <p:cNvSpPr/>
          <p:nvPr/>
        </p:nvSpPr>
        <p:spPr>
          <a:xfrm>
            <a:off x="716881" y="2167005"/>
            <a:ext cx="215628" cy="21544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Rectangle 20">
            <a:extLst>
              <a:ext uri="{FF2B5EF4-FFF2-40B4-BE49-F238E27FC236}">
                <a16:creationId xmlns:a16="http://schemas.microsoft.com/office/drawing/2014/main" id="{10E9732A-EAF0-B106-85B2-28ACE015C531}"/>
              </a:ext>
            </a:extLst>
          </p:cNvPr>
          <p:cNvSpPr/>
          <p:nvPr/>
        </p:nvSpPr>
        <p:spPr>
          <a:xfrm>
            <a:off x="716881" y="4188994"/>
            <a:ext cx="215628" cy="21544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6" name="TextBox 25">
            <a:extLst>
              <a:ext uri="{FF2B5EF4-FFF2-40B4-BE49-F238E27FC236}">
                <a16:creationId xmlns:a16="http://schemas.microsoft.com/office/drawing/2014/main" id="{06AA2CC4-7F5A-7C29-02EF-09507BBEC920}"/>
              </a:ext>
            </a:extLst>
          </p:cNvPr>
          <p:cNvSpPr txBox="1"/>
          <p:nvPr/>
        </p:nvSpPr>
        <p:spPr>
          <a:xfrm>
            <a:off x="327591" y="5487165"/>
            <a:ext cx="6133364" cy="600164"/>
          </a:xfrm>
          <a:prstGeom prst="rect">
            <a:avLst/>
          </a:prstGeom>
          <a:noFill/>
        </p:spPr>
        <p:txBody>
          <a:bodyPr wrap="square" rtlCol="0">
            <a:spAutoFit/>
          </a:bodyPr>
          <a:lstStyle/>
          <a:p>
            <a:r>
              <a:rPr lang="en-US" sz="1100" dirty="0">
                <a:effectLst/>
                <a:latin typeface="Comic Sans MS" panose="030F0902030302020204" pitchFamily="66" charset="0"/>
              </a:rPr>
              <a:t>As a parent/guardian, I acknowledge that I have received and reviewed the Tots Academy Family Handbook, and by signing, I agree to all the terms and conditions contained within it.</a:t>
            </a:r>
          </a:p>
        </p:txBody>
      </p:sp>
      <p:sp>
        <p:nvSpPr>
          <p:cNvPr id="27" name="Rectangle 26">
            <a:extLst>
              <a:ext uri="{FF2B5EF4-FFF2-40B4-BE49-F238E27FC236}">
                <a16:creationId xmlns:a16="http://schemas.microsoft.com/office/drawing/2014/main" id="{D122A92A-868E-8C2B-8FAC-7678D53C61D4}"/>
              </a:ext>
            </a:extLst>
          </p:cNvPr>
          <p:cNvSpPr/>
          <p:nvPr/>
        </p:nvSpPr>
        <p:spPr>
          <a:xfrm>
            <a:off x="240704" y="5057093"/>
            <a:ext cx="6376592" cy="1451823"/>
          </a:xfrm>
          <a:prstGeom prst="rect">
            <a:avLst/>
          </a:prstGeom>
          <a:noFill/>
          <a:ln w="476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4AA970E1-DDE0-7D29-FD0C-AAAC09341D30}"/>
              </a:ext>
            </a:extLst>
          </p:cNvPr>
          <p:cNvSpPr txBox="1"/>
          <p:nvPr/>
        </p:nvSpPr>
        <p:spPr>
          <a:xfrm>
            <a:off x="1201837" y="5164816"/>
            <a:ext cx="3855267" cy="276999"/>
          </a:xfrm>
          <a:prstGeom prst="rect">
            <a:avLst/>
          </a:prstGeom>
          <a:noFill/>
        </p:spPr>
        <p:txBody>
          <a:bodyPr wrap="square">
            <a:spAutoFit/>
          </a:bodyPr>
          <a:lstStyle/>
          <a:p>
            <a:pPr marL="171450" indent="-171450" algn="ctr">
              <a:buFont typeface="Arial" panose="020B0604020202020204" pitchFamily="34" charset="0"/>
              <a:buChar char="•"/>
            </a:pPr>
            <a:r>
              <a:rPr lang="en-US" sz="1200" b="1" dirty="0">
                <a:latin typeface="Comic Sans MS" panose="030F0902030302020204" pitchFamily="66" charset="0"/>
              </a:rPr>
              <a:t>TOTS ACADEMY FAMILY HANDBOOK</a:t>
            </a:r>
            <a:endParaRPr lang="en-US" sz="1200" b="1" dirty="0">
              <a:effectLst/>
              <a:latin typeface="Comic Sans MS" panose="030F0902030302020204" pitchFamily="66" charset="0"/>
            </a:endParaRPr>
          </a:p>
        </p:txBody>
      </p:sp>
      <p:sp>
        <p:nvSpPr>
          <p:cNvPr id="32" name="TextBox 31">
            <a:extLst>
              <a:ext uri="{FF2B5EF4-FFF2-40B4-BE49-F238E27FC236}">
                <a16:creationId xmlns:a16="http://schemas.microsoft.com/office/drawing/2014/main" id="{8AF89F60-C9CD-B1FC-CFE5-C8D17704AF38}"/>
              </a:ext>
            </a:extLst>
          </p:cNvPr>
          <p:cNvSpPr txBox="1"/>
          <p:nvPr/>
        </p:nvSpPr>
        <p:spPr>
          <a:xfrm>
            <a:off x="991328" y="5960775"/>
            <a:ext cx="3808071" cy="430887"/>
          </a:xfrm>
          <a:prstGeom prst="rect">
            <a:avLst/>
          </a:prstGeom>
          <a:noFill/>
        </p:spPr>
        <p:txBody>
          <a:bodyPr wrap="square" rtlCol="0">
            <a:spAutoFit/>
          </a:bodyPr>
          <a:lstStyle/>
          <a:p>
            <a:pPr algn="just"/>
            <a:endParaRPr lang="en-US" sz="1050" dirty="0">
              <a:latin typeface="Comic Sans MS" panose="030F0902030302020204" pitchFamily="66" charset="0"/>
            </a:endParaRPr>
          </a:p>
          <a:p>
            <a:pPr algn="just"/>
            <a:r>
              <a:rPr lang="en-US" sz="1050" dirty="0">
                <a:latin typeface="Comic Sans MS" panose="030F0902030302020204" pitchFamily="66" charset="0"/>
              </a:rPr>
              <a:t> I acknowledge having received the above information</a:t>
            </a:r>
            <a:endParaRPr lang="en-US" sz="1050" dirty="0"/>
          </a:p>
        </p:txBody>
      </p:sp>
      <p:sp>
        <p:nvSpPr>
          <p:cNvPr id="33" name="Rectangle 32">
            <a:extLst>
              <a:ext uri="{FF2B5EF4-FFF2-40B4-BE49-F238E27FC236}">
                <a16:creationId xmlns:a16="http://schemas.microsoft.com/office/drawing/2014/main" id="{D18A8DE0-512A-3F7D-D6EC-4D3092CED45A}"/>
              </a:ext>
            </a:extLst>
          </p:cNvPr>
          <p:cNvSpPr/>
          <p:nvPr/>
        </p:nvSpPr>
        <p:spPr>
          <a:xfrm>
            <a:off x="775700" y="6119995"/>
            <a:ext cx="215628" cy="21544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6923587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57433</TotalTime>
  <Words>1551</Words>
  <Application>Microsoft Macintosh PowerPoint</Application>
  <PresentationFormat>On-screen Show (4:3)</PresentationFormat>
  <Paragraphs>189</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 Naranjo Yépez</dc:creator>
  <cp:lastModifiedBy>Isabel Naranjo Yépez</cp:lastModifiedBy>
  <cp:revision>81</cp:revision>
  <cp:lastPrinted>2024-07-12T14:34:21Z</cp:lastPrinted>
  <dcterms:created xsi:type="dcterms:W3CDTF">2021-07-05T16:16:47Z</dcterms:created>
  <dcterms:modified xsi:type="dcterms:W3CDTF">2024-07-12T14:34:32Z</dcterms:modified>
</cp:coreProperties>
</file>