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1" d="100"/>
          <a:sy n="51" d="100"/>
        </p:scale>
        <p:origin x="1256"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215B-463E-AD66-B62B-68A9E06B8A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07A6742-C22C-1C3F-4E05-ABEDF3506E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D7BB64-F1E8-02ED-64BB-58940CC9345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89960D28-08BA-1FE0-E887-E2ED367D42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DCEC3E-0C4C-FD85-332A-2B252442674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65049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770AA-2CB6-4D0F-E4C7-6836040101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49A97D-DDD4-1EC6-B9A5-13567E8102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00D0E0-637D-CE0F-0F74-CE461B8553FE}"/>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494ED787-8DD9-05B1-C181-73C942DCA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049428-E7B3-B583-956D-84E30F30E7ED}"/>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6166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F692D5-2CA5-2F32-0799-B21050FF2C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D9CB3C7-CFE9-F104-660B-2F48347539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036253-5757-F78B-A0E2-A1331D552729}"/>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78CF3773-D48D-BF16-2BA8-E162230EC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0CE791-908D-7D3B-5006-395A1D1B7CA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24160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109DA8-4CE5-B24C-7B0C-97579EAAC9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85BF5C-9008-3C9D-3E8D-8CD27B8BEF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FC2818-FD63-EB55-4E87-CBC112166C73}"/>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58213F73-F6A1-2CB3-EB11-59619ECDD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99789B-3AF5-2477-C2DD-5287028A57BB}"/>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2805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95F2E-396F-1B4A-E54B-1BCA4F1780D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3C5FB8A-F5F9-52AC-4996-A050789E2CF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EDD068-1889-B2CC-E58B-2532CF4B7F85}"/>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05A53C2E-4BCB-E1B8-E964-944DC23CFF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725048-4BC3-CC58-DDCF-87A8C8124E00}"/>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389312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3C9E-0E30-87E7-46F5-E8301FF70D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538AB8-6D2C-0C97-B8A3-4508DC9A90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A48DE0-83F4-3BA9-5A0B-7CA35DC2CB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86F9C1-7E42-A753-252F-2A2B0303BAEA}"/>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7ADFFC0E-11E4-6D4B-43EA-FAE39DC55B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6DECFC-8452-F8D4-B60A-F877EDCC39E7}"/>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983635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E5F0-E445-A136-8306-D5EE03252E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1003AA-4493-392A-381A-A80C2E927F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CC4936-CA39-C9ED-5318-58ECA565440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52CB2D-CCE6-FA30-857A-3974D402D9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574383-4971-8D70-7B2D-2A4F88A0BA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6FFA10-B2BA-3539-6170-32BD31D0745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8" name="Footer Placeholder 7">
            <a:extLst>
              <a:ext uri="{FF2B5EF4-FFF2-40B4-BE49-F238E27FC236}">
                <a16:creationId xmlns:a16="http://schemas.microsoft.com/office/drawing/2014/main" id="{D69B5BBE-4A2D-26F9-570C-5BE9FCF8370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C3F1FC1-1AC6-6619-5EFE-96529B790373}"/>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4040122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F1E71-897E-77EA-E4D4-C33CA1D928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8CCAD7-DF03-EC37-7719-80BC9FB519E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4" name="Footer Placeholder 3">
            <a:extLst>
              <a:ext uri="{FF2B5EF4-FFF2-40B4-BE49-F238E27FC236}">
                <a16:creationId xmlns:a16="http://schemas.microsoft.com/office/drawing/2014/main" id="{9A428DCD-8450-2A75-587B-FB53F90AAFA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2460BF-FCB6-E2C8-1366-AF38A5F9B618}"/>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250686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F80242-89AE-659E-BA5E-B0D9FE9A95E7}"/>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3" name="Footer Placeholder 2">
            <a:extLst>
              <a:ext uri="{FF2B5EF4-FFF2-40B4-BE49-F238E27FC236}">
                <a16:creationId xmlns:a16="http://schemas.microsoft.com/office/drawing/2014/main" id="{548B8A33-DADC-3DE5-DEC9-8CEDFD9EACD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F8BE75-A007-D2A5-3134-106764370126}"/>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294868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D3A85-D5D6-5215-A6DF-2BB5C2D0CA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1BDDE9-7EDD-222E-FD65-732FCE5BF7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4C8769-E8D7-4717-993C-95347113D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DC9038-6721-0CAD-604F-94D9F81E4930}"/>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979C12C5-8B15-011D-F503-2EFD1D4D90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B106E9-FF01-182C-7FBB-024B523555B4}"/>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1528673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3C58C-DE6B-83F2-3404-C5E4AB5A7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83AF3E-BA1E-6CC6-14B1-863840EDC4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6109AA-F69E-EC1F-DCD5-B68A62F4AC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B55459-3E9A-F4EC-6A50-7829FF748446}"/>
              </a:ext>
            </a:extLst>
          </p:cNvPr>
          <p:cNvSpPr>
            <a:spLocks noGrp="1"/>
          </p:cNvSpPr>
          <p:nvPr>
            <p:ph type="dt" sz="half" idx="10"/>
          </p:nvPr>
        </p:nvSpPr>
        <p:spPr/>
        <p:txBody>
          <a:bodyPr/>
          <a:lstStyle/>
          <a:p>
            <a:fld id="{3C0ACA20-3ED0-48E7-B670-9C783C7A5B31}" type="datetimeFigureOut">
              <a:rPr lang="en-US" smtClean="0"/>
              <a:t>2/5/2025</a:t>
            </a:fld>
            <a:endParaRPr lang="en-US"/>
          </a:p>
        </p:txBody>
      </p:sp>
      <p:sp>
        <p:nvSpPr>
          <p:cNvPr id="6" name="Footer Placeholder 5">
            <a:extLst>
              <a:ext uri="{FF2B5EF4-FFF2-40B4-BE49-F238E27FC236}">
                <a16:creationId xmlns:a16="http://schemas.microsoft.com/office/drawing/2014/main" id="{2CA5218B-BD8C-16E6-B6E6-14547CE45B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5EF9CE-67F8-B525-DF1C-49DB0555EF81}"/>
              </a:ext>
            </a:extLst>
          </p:cNvPr>
          <p:cNvSpPr>
            <a:spLocks noGrp="1"/>
          </p:cNvSpPr>
          <p:nvPr>
            <p:ph type="sldNum" sz="quarter" idx="12"/>
          </p:nvPr>
        </p:nvSpPr>
        <p:spPr/>
        <p:txBody>
          <a:bodyPr/>
          <a:lstStyle/>
          <a:p>
            <a:fld id="{5C947C00-5D90-4906-9689-A236CC8DEE81}" type="slidenum">
              <a:rPr lang="en-US" smtClean="0"/>
              <a:t>‹#›</a:t>
            </a:fld>
            <a:endParaRPr lang="en-US"/>
          </a:p>
        </p:txBody>
      </p:sp>
    </p:spTree>
    <p:extLst>
      <p:ext uri="{BB962C8B-B14F-4D97-AF65-F5344CB8AC3E}">
        <p14:creationId xmlns:p14="http://schemas.microsoft.com/office/powerpoint/2010/main" val="3176334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BED186-F234-5C66-7984-0D77503EFD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568CD5-1E6F-2B94-1173-E4EC143F420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543BC9-55FD-63EE-5F5C-E3E147D59B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0ACA20-3ED0-48E7-B670-9C783C7A5B31}" type="datetimeFigureOut">
              <a:rPr lang="en-US" smtClean="0"/>
              <a:t>2/5/2025</a:t>
            </a:fld>
            <a:endParaRPr lang="en-US"/>
          </a:p>
        </p:txBody>
      </p:sp>
      <p:sp>
        <p:nvSpPr>
          <p:cNvPr id="5" name="Footer Placeholder 4">
            <a:extLst>
              <a:ext uri="{FF2B5EF4-FFF2-40B4-BE49-F238E27FC236}">
                <a16:creationId xmlns:a16="http://schemas.microsoft.com/office/drawing/2014/main" id="{9732FFDC-802E-64A8-9F3E-2E98B39D5E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F079BF59-7F9C-6DE3-37C4-E97F96E0D4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C947C00-5D90-4906-9689-A236CC8DEE81}" type="slidenum">
              <a:rPr lang="en-US" smtClean="0"/>
              <a:t>‹#›</a:t>
            </a:fld>
            <a:endParaRPr lang="en-US"/>
          </a:p>
        </p:txBody>
      </p:sp>
    </p:spTree>
    <p:extLst>
      <p:ext uri="{BB962C8B-B14F-4D97-AF65-F5344CB8AC3E}">
        <p14:creationId xmlns:p14="http://schemas.microsoft.com/office/powerpoint/2010/main" val="3293981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BB2FCFE5-30BF-384F-8C0F-3EFD61082C1B}"/>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284E52E-05E5-99AB-84F0-210412C0CF5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- 1.1: Mission (2 Credits)</a:t>
            </a:r>
          </a:p>
        </p:txBody>
      </p:sp>
      <p:sp>
        <p:nvSpPr>
          <p:cNvPr id="3" name="Subtitle 2">
            <a:extLst>
              <a:ext uri="{FF2B5EF4-FFF2-40B4-BE49-F238E27FC236}">
                <a16:creationId xmlns:a16="http://schemas.microsoft.com/office/drawing/2014/main" id="{CE03A0FF-EB16-006F-393B-E1AEF486544F}"/>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4838C973-0D65-3C92-C889-B4C8AC9B247F}"/>
              </a:ext>
            </a:extLst>
          </p:cNvPr>
          <p:cNvSpPr txBox="1">
            <a:spLocks/>
          </p:cNvSpPr>
          <p:nvPr/>
        </p:nvSpPr>
        <p:spPr>
          <a:xfrm>
            <a:off x="477980" y="2980368"/>
            <a:ext cx="4023359" cy="1208141"/>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2500" dirty="0">
                <a:solidFill>
                  <a:schemeClr val="bg1"/>
                </a:solidFill>
              </a:rPr>
              <a:t>This course introduces the strategy for developing and documenting the Restaurant Mission. Topics including why start a restaurant, community impact and mission statement. Upon completion, participants will be equipped to articulate and effectively communicate the Restaurant Mission to employees, customers and vendors. </a:t>
            </a:r>
          </a:p>
        </p:txBody>
      </p:sp>
    </p:spTree>
    <p:extLst>
      <p:ext uri="{BB962C8B-B14F-4D97-AF65-F5344CB8AC3E}">
        <p14:creationId xmlns:p14="http://schemas.microsoft.com/office/powerpoint/2010/main" val="927746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37C37E8-BBCE-12EF-0167-506541756C12}"/>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53B469-97F2-55D1-868D-A9F452B15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0942E86-7DD6-0558-9A80-D98C4FED7BD4}"/>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DCAC1D72-FE1E-7DC5-ECD4-EA031D7EA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19731FB-7D77-AF34-0BD7-E38DA05663C8}"/>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- 1.10: </a:t>
            </a:r>
            <a:br>
              <a:rPr lang="en-US" sz="4800" dirty="0">
                <a:solidFill>
                  <a:schemeClr val="bg1"/>
                </a:solidFill>
              </a:rPr>
            </a:br>
            <a:r>
              <a:rPr lang="en-US" sz="4800" dirty="0">
                <a:solidFill>
                  <a:schemeClr val="bg1"/>
                </a:solidFill>
              </a:rPr>
              <a:t>Bookkeeping (2 Credits)</a:t>
            </a:r>
          </a:p>
        </p:txBody>
      </p:sp>
      <p:sp>
        <p:nvSpPr>
          <p:cNvPr id="3" name="Subtitle 2">
            <a:extLst>
              <a:ext uri="{FF2B5EF4-FFF2-40B4-BE49-F238E27FC236}">
                <a16:creationId xmlns:a16="http://schemas.microsoft.com/office/drawing/2014/main" id="{D91B7692-31A0-FA52-37DF-CA8B8B3548C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F381711F-2112-D41F-C34A-91CDEA2238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37487F0C-9D0A-9626-12D1-01B1D3C4A3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86EB1D9-F259-5B31-0BD4-4E1D66DF5045}"/>
              </a:ext>
            </a:extLst>
          </p:cNvPr>
          <p:cNvSpPr txBox="1">
            <a:spLocks/>
          </p:cNvSpPr>
          <p:nvPr/>
        </p:nvSpPr>
        <p:spPr>
          <a:xfrm>
            <a:off x="477980" y="2980368"/>
            <a:ext cx="4023359" cy="1208141"/>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basic bookkeeping principles for a business. Topics include classifying expenses, identify a bookkeeping system or software, cash flow, product cost and pricing. Upon completion, participants should be able to organize, classify and maintain the basic business financial records.</a:t>
            </a:r>
          </a:p>
          <a:p>
            <a:pPr algn="l"/>
            <a:endParaRPr lang="en-US" sz="1300" dirty="0">
              <a:solidFill>
                <a:schemeClr val="bg1"/>
              </a:solidFill>
            </a:endParaRPr>
          </a:p>
          <a:p>
            <a:pPr algn="l"/>
            <a:endParaRPr lang="en-US" sz="1300" dirty="0">
              <a:solidFill>
                <a:schemeClr val="bg1"/>
              </a:solidFill>
            </a:endParaRPr>
          </a:p>
        </p:txBody>
      </p:sp>
    </p:spTree>
    <p:extLst>
      <p:ext uri="{BB962C8B-B14F-4D97-AF65-F5344CB8AC3E}">
        <p14:creationId xmlns:p14="http://schemas.microsoft.com/office/powerpoint/2010/main" val="15171096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953A509-CEDC-1766-4C4A-56C4B851C5F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D09FCF5-604A-157D-7F42-4FFF6482C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47C51D6-A32B-F5A5-2B95-BB4EBB0454E3}"/>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8FF7B550-F3D5-C9A0-CB0C-49541B296F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E6091FD-1C1F-30EE-2A35-F1F1A6D1870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- 1.11:</a:t>
            </a:r>
            <a:br>
              <a:rPr lang="en-US" sz="4800" dirty="0">
                <a:solidFill>
                  <a:schemeClr val="bg1"/>
                </a:solidFill>
              </a:rPr>
            </a:br>
            <a:r>
              <a:rPr lang="en-US" sz="4800" dirty="0">
                <a:solidFill>
                  <a:schemeClr val="bg1"/>
                </a:solidFill>
              </a:rPr>
              <a:t>Leadership Skills (2 Credits)</a:t>
            </a:r>
          </a:p>
        </p:txBody>
      </p:sp>
      <p:sp>
        <p:nvSpPr>
          <p:cNvPr id="3" name="Subtitle 2">
            <a:extLst>
              <a:ext uri="{FF2B5EF4-FFF2-40B4-BE49-F238E27FC236}">
                <a16:creationId xmlns:a16="http://schemas.microsoft.com/office/drawing/2014/main" id="{662C3AA1-E4EF-F871-A83E-A0DC3E3E1FF2}"/>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15F9F751-8267-2E9B-735C-B4A22AFB01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7582A018-03C4-B71D-6693-8F790D3FE8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A69C9D59-7968-D0DE-10FE-362C1F7AD364}"/>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fundamental leadership skills. Topics include servant leadership, self awareness, and personality types. Upon completion, participants will have a greater self awareness and understanding of how to effectively lead people of different personality types.</a:t>
            </a:r>
          </a:p>
        </p:txBody>
      </p:sp>
    </p:spTree>
    <p:extLst>
      <p:ext uri="{BB962C8B-B14F-4D97-AF65-F5344CB8AC3E}">
        <p14:creationId xmlns:p14="http://schemas.microsoft.com/office/powerpoint/2010/main" val="589743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0489DD4-97E0-C94A-884C-5C322DEE7FDA}"/>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732B54C-0843-0301-1218-C3BBCE4209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17F0561-B7C6-80B3-7E66-25949DEE2E5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AC45570-9203-84F3-BD88-2F21001013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8A8CF18-6F19-CD88-B592-6F88648301D5}"/>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- 1.12: Business Growth (2 Credits)</a:t>
            </a:r>
          </a:p>
        </p:txBody>
      </p:sp>
      <p:sp>
        <p:nvSpPr>
          <p:cNvPr id="3" name="Subtitle 2">
            <a:extLst>
              <a:ext uri="{FF2B5EF4-FFF2-40B4-BE49-F238E27FC236}">
                <a16:creationId xmlns:a16="http://schemas.microsoft.com/office/drawing/2014/main" id="{E377D0E6-3B29-51F1-71A0-0EF6FFB837C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4F0A477C-D470-B8E3-12E9-5B795651D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6B8E17B-CB4E-5D8E-8708-7BBCFAEA80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FCA2ABF7-495E-87EF-AC14-B2304977A259}"/>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b="0" i="0" dirty="0">
                <a:solidFill>
                  <a:schemeClr val="bg1"/>
                </a:solidFill>
                <a:effectLst/>
              </a:rPr>
              <a:t>This course introduces high level Business Growth strategy. Topics include sales channels and developing a core client base. Upon completion, participants will have a clear target client profile and sales channel to focus resources on.</a:t>
            </a:r>
          </a:p>
        </p:txBody>
      </p:sp>
    </p:spTree>
    <p:extLst>
      <p:ext uri="{BB962C8B-B14F-4D97-AF65-F5344CB8AC3E}">
        <p14:creationId xmlns:p14="http://schemas.microsoft.com/office/powerpoint/2010/main" val="134497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2D65A1C-FC7E-8F85-0026-C51B4EA57CEE}"/>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81327E-6613-E1C8-6C31-60FE0C69C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14430EA1-34DD-5EB4-EEB0-067D37C69B1A}"/>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2689D8F-4850-03E2-A38A-4293D27DE0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044DE23-775E-2D11-FF26-5B56A6ECB1F6}"/>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- 1.2:</a:t>
            </a:r>
            <a:br>
              <a:rPr lang="en-US" sz="4800" dirty="0">
                <a:solidFill>
                  <a:schemeClr val="bg1"/>
                </a:solidFill>
              </a:rPr>
            </a:br>
            <a:r>
              <a:rPr lang="en-US" sz="4800" dirty="0">
                <a:solidFill>
                  <a:schemeClr val="bg1"/>
                </a:solidFill>
              </a:rPr>
              <a:t>Food Industry (2 Credits)</a:t>
            </a:r>
          </a:p>
        </p:txBody>
      </p:sp>
      <p:sp>
        <p:nvSpPr>
          <p:cNvPr id="3" name="Subtitle 2">
            <a:extLst>
              <a:ext uri="{FF2B5EF4-FFF2-40B4-BE49-F238E27FC236}">
                <a16:creationId xmlns:a16="http://schemas.microsoft.com/office/drawing/2014/main" id="{7AB9479F-A822-0B75-C17F-98DADEBA2DC1}"/>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383C8319-581C-0F03-3A3E-7C16DB532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C58243CB-64F9-341E-E7C0-077A502CD6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B230A35F-6206-7C5F-986E-831838270609}"/>
              </a:ext>
            </a:extLst>
          </p:cNvPr>
          <p:cNvSpPr txBox="1">
            <a:spLocks/>
          </p:cNvSpPr>
          <p:nvPr/>
        </p:nvSpPr>
        <p:spPr>
          <a:xfrm>
            <a:off x="477980" y="2980368"/>
            <a:ext cx="4023359" cy="1208141"/>
          </a:xfrm>
          <a:prstGeom prst="rect">
            <a:avLst/>
          </a:prstGeom>
        </p:spPr>
        <p:txBody>
          <a:bodyPr vert="horz" lIns="91440" tIns="45720" rIns="91440" bIns="45720" rtlCol="0">
            <a:normAutofit fontScale="32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4400" dirty="0">
                <a:solidFill>
                  <a:schemeClr val="bg1"/>
                </a:solidFill>
              </a:rPr>
              <a:t>This course introduces an overview of the vast and fast paced Food Industry. Topics include restaurant types, food business models, role of the health department, food cycles and consumer food habits. Upon completion, participants will be equipped to determine the appropriate restaurant type and business model. </a:t>
            </a:r>
          </a:p>
        </p:txBody>
      </p:sp>
    </p:spTree>
    <p:extLst>
      <p:ext uri="{BB962C8B-B14F-4D97-AF65-F5344CB8AC3E}">
        <p14:creationId xmlns:p14="http://schemas.microsoft.com/office/powerpoint/2010/main" val="1122101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A1A1794-3616-4077-1358-91D2809580B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410172-AC53-80EA-F790-260892CBA4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640D01DE-269E-06B3-50A2-9840C71DB57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E27725BB-44BE-B689-9CF5-A214C56A17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7F74AEE-402E-C7BD-4A7D-F98EF2E99C17}"/>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- 1.3:</a:t>
            </a:r>
            <a:br>
              <a:rPr lang="en-US" sz="4800" dirty="0">
                <a:solidFill>
                  <a:schemeClr val="bg1"/>
                </a:solidFill>
              </a:rPr>
            </a:br>
            <a:r>
              <a:rPr lang="en-US" sz="4800" dirty="0">
                <a:solidFill>
                  <a:schemeClr val="bg1"/>
                </a:solidFill>
              </a:rPr>
              <a:t>Goal Setting (2 Credits)</a:t>
            </a:r>
          </a:p>
        </p:txBody>
      </p:sp>
      <p:sp>
        <p:nvSpPr>
          <p:cNvPr id="3" name="Subtitle 2">
            <a:extLst>
              <a:ext uri="{FF2B5EF4-FFF2-40B4-BE49-F238E27FC236}">
                <a16:creationId xmlns:a16="http://schemas.microsoft.com/office/drawing/2014/main" id="{1FF3EB81-C14C-87D0-FA11-20117EC1A20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234C62-9504-CB7F-C764-D33D8173A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4AF05FBD-65A7-42FC-AA9F-4F44FC28A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125EC3C8-C58D-8BBA-A3F6-5E16CEBC15EF}"/>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builds on the Restaurant Mission course with principles of goal setting. Topics include 12-month financial projections, business planning and staffing, Upon completion, participants will be equipped to develop short and long term goals, realistic financial projections, and daily sales targets. </a:t>
            </a:r>
          </a:p>
        </p:txBody>
      </p:sp>
    </p:spTree>
    <p:extLst>
      <p:ext uri="{BB962C8B-B14F-4D97-AF65-F5344CB8AC3E}">
        <p14:creationId xmlns:p14="http://schemas.microsoft.com/office/powerpoint/2010/main" val="3101134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C8431AF-FB82-6898-E040-B8F55BB60419}"/>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B4C07E-B66B-4F34-74CB-B3E8549445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A6C27374-2A8C-C807-5F70-34CFD75DC0E5}"/>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B99958AE-B666-356E-418A-3C802E1A3C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2CFCB6F-4C7C-21DD-A52A-84668DD39C93}"/>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- 1.4:</a:t>
            </a:r>
            <a:br>
              <a:rPr lang="en-US" sz="4800" dirty="0">
                <a:solidFill>
                  <a:schemeClr val="bg1"/>
                </a:solidFill>
              </a:rPr>
            </a:br>
            <a:r>
              <a:rPr lang="en-US" sz="4800" dirty="0">
                <a:solidFill>
                  <a:schemeClr val="bg1"/>
                </a:solidFill>
              </a:rPr>
              <a:t>Communication (2 Credits)</a:t>
            </a:r>
          </a:p>
        </p:txBody>
      </p:sp>
      <p:sp>
        <p:nvSpPr>
          <p:cNvPr id="3" name="Subtitle 2">
            <a:extLst>
              <a:ext uri="{FF2B5EF4-FFF2-40B4-BE49-F238E27FC236}">
                <a16:creationId xmlns:a16="http://schemas.microsoft.com/office/drawing/2014/main" id="{A06FB348-941E-805C-4B9D-4E1DFBE5A09E}"/>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DFEA3884-DC75-5E9A-5D18-02ADA2B1E2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89A66534-A8B4-9F50-5A63-284D858A47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4367D1A-BF32-6EBE-265D-D6F2175541B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builds on the Restaurant Mission course with principles of effective communication. Topics include communicating ideas, timing, and 360 communication. Upon completion, participants will be equipped to effectively communicate to team members, customers and the local community.</a:t>
            </a:r>
          </a:p>
        </p:txBody>
      </p:sp>
    </p:spTree>
    <p:extLst>
      <p:ext uri="{BB962C8B-B14F-4D97-AF65-F5344CB8AC3E}">
        <p14:creationId xmlns:p14="http://schemas.microsoft.com/office/powerpoint/2010/main" val="152550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DA0224-2024-D121-0F25-69FEB4DD7DF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5F50BA7-A64E-37B8-D0C9-D2FC6DD27B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EAF0174E-1A08-B9C1-3DF1-990D1B2C4138}"/>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C450CC48-C929-DF38-8FE7-1F74BA238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4F28249-A5C7-2D2A-F8CE-88DAFB0C674D}"/>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- 1.5: Time Management (2 Credits)</a:t>
            </a:r>
          </a:p>
        </p:txBody>
      </p:sp>
      <p:sp>
        <p:nvSpPr>
          <p:cNvPr id="3" name="Subtitle 2">
            <a:extLst>
              <a:ext uri="{FF2B5EF4-FFF2-40B4-BE49-F238E27FC236}">
                <a16:creationId xmlns:a16="http://schemas.microsoft.com/office/drawing/2014/main" id="{14B8261D-51C7-7C7E-2129-7CE185984977}"/>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0693E5C6-65E0-A3BA-9597-2C24473A9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B35A184C-89D3-CB47-5A3B-62E94FE317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2313AE03-BD47-D35A-8BF4-6ED5CEDFE7BE}"/>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builds on the Restaurant Mission course with principles of time management to support the mission. Topics include daily mission priorities, roles and responsibilities, outsourcing and delegation. Upon completion, participants will be able to plan, organize, and prioritize tasks and activities that support the restaurant mission daily. </a:t>
            </a:r>
          </a:p>
        </p:txBody>
      </p:sp>
    </p:spTree>
    <p:extLst>
      <p:ext uri="{BB962C8B-B14F-4D97-AF65-F5344CB8AC3E}">
        <p14:creationId xmlns:p14="http://schemas.microsoft.com/office/powerpoint/2010/main" val="1168276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6C0F263-8A27-74B0-F4D3-DC87BBC0F66D}"/>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396ACD6-759D-E2FD-8A30-DA133AFE3E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F63B0180-0BC4-39F9-059E-4FC8DE55ACEC}"/>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F589D676-17B3-CBB5-1522-227A0FC760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D6A1139-BB27-9A90-1A11-8EDFCCA5AB0F}"/>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- 1.6: Inventory (2 Credits)</a:t>
            </a:r>
          </a:p>
        </p:txBody>
      </p:sp>
      <p:sp>
        <p:nvSpPr>
          <p:cNvPr id="3" name="Subtitle 2">
            <a:extLst>
              <a:ext uri="{FF2B5EF4-FFF2-40B4-BE49-F238E27FC236}">
                <a16:creationId xmlns:a16="http://schemas.microsoft.com/office/drawing/2014/main" id="{F1D7D45A-9C22-3127-0695-0DF954387EFA}"/>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F3756BB2-AF9C-6B66-1642-C890CFA02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3A7062A-A2ED-E56A-8A42-B761A6ED2C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6B706A2A-6021-E996-C84A-78AE1482E577}"/>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principles of inventory management. Topics include effective inventory management system, daily checklists and purchasing strategy. Upon completion, participants understand the process of ordering, storing, and using company inventory.</a:t>
            </a:r>
          </a:p>
        </p:txBody>
      </p:sp>
    </p:spTree>
    <p:extLst>
      <p:ext uri="{BB962C8B-B14F-4D97-AF65-F5344CB8AC3E}">
        <p14:creationId xmlns:p14="http://schemas.microsoft.com/office/powerpoint/2010/main" val="8556362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D2586B2-8B75-EE23-1703-707D6670A5F4}"/>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1C2E781-674E-C358-91AA-DDC5D0D980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0D375925-75A4-CEDC-6563-C494BA72CF3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25062"/>
            <a:ext cx="8668512" cy="6857990"/>
          </a:xfrm>
          <a:prstGeom prst="rect">
            <a:avLst/>
          </a:prstGeom>
        </p:spPr>
      </p:pic>
      <p:sp>
        <p:nvSpPr>
          <p:cNvPr id="12" name="Rectangle 11">
            <a:extLst>
              <a:ext uri="{FF2B5EF4-FFF2-40B4-BE49-F238E27FC236}">
                <a16:creationId xmlns:a16="http://schemas.microsoft.com/office/drawing/2014/main" id="{92F3DBBE-60E8-82DA-FDA9-6A2B6EB16C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4391E62-DEDF-44BB-22C0-43AB76293989}"/>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- 1.7: Marketing (2 Credits)</a:t>
            </a:r>
          </a:p>
        </p:txBody>
      </p:sp>
      <p:sp>
        <p:nvSpPr>
          <p:cNvPr id="3" name="Subtitle 2">
            <a:extLst>
              <a:ext uri="{FF2B5EF4-FFF2-40B4-BE49-F238E27FC236}">
                <a16:creationId xmlns:a16="http://schemas.microsoft.com/office/drawing/2014/main" id="{7BABB2A7-D5CD-07A1-2DA0-D8684B64EBA0}"/>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err="1">
                <a:solidFill>
                  <a:schemeClr val="bg1"/>
                </a:solidFill>
              </a:rPr>
              <a:t>Ronke</a:t>
            </a:r>
            <a:r>
              <a:rPr lang="en-US" sz="1300" dirty="0">
                <a:solidFill>
                  <a:schemeClr val="bg1"/>
                </a:solidFill>
              </a:rPr>
              <a:t> </a:t>
            </a:r>
            <a:r>
              <a:rPr lang="en-US" sz="1300" dirty="0" err="1">
                <a:solidFill>
                  <a:schemeClr val="bg1"/>
                </a:solidFill>
              </a:rPr>
              <a:t>Adetolu</a:t>
            </a:r>
            <a:endParaRPr lang="en-US" sz="1300" dirty="0">
              <a:solidFill>
                <a:schemeClr val="bg1"/>
              </a:solidFill>
            </a:endParaRPr>
          </a:p>
          <a:p>
            <a:pPr algn="l"/>
            <a:r>
              <a:rPr lang="en-US" sz="1300" dirty="0">
                <a:solidFill>
                  <a:schemeClr val="bg1"/>
                </a:solidFill>
              </a:rPr>
              <a:t>Corporate Trainer and Leadership Coach</a:t>
            </a:r>
          </a:p>
        </p:txBody>
      </p:sp>
      <p:sp>
        <p:nvSpPr>
          <p:cNvPr id="14" name="Rectangle 13">
            <a:extLst>
              <a:ext uri="{FF2B5EF4-FFF2-40B4-BE49-F238E27FC236}">
                <a16:creationId xmlns:a16="http://schemas.microsoft.com/office/drawing/2014/main" id="{B05A0AFD-5941-122C-3ACB-A9531B5EAA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2F4FF226-CFAF-FC02-3A3A-094351758F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78DC6A6D-7A7A-76F9-26A7-D65506DF4EB3}"/>
              </a:ext>
            </a:extLst>
          </p:cNvPr>
          <p:cNvSpPr txBox="1">
            <a:spLocks/>
          </p:cNvSpPr>
          <p:nvPr/>
        </p:nvSpPr>
        <p:spPr>
          <a:xfrm>
            <a:off x="477980" y="2980368"/>
            <a:ext cx="4023359" cy="1208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300" dirty="0">
                <a:solidFill>
                  <a:schemeClr val="bg1"/>
                </a:solidFill>
              </a:rPr>
              <a:t>This course introduces the basics of marketing and branding. Topics include brand identity, marketing budget, target audience. Upon completion, participants be able to develop a basic marketing and branding plan.</a:t>
            </a:r>
          </a:p>
        </p:txBody>
      </p:sp>
    </p:spTree>
    <p:extLst>
      <p:ext uri="{BB962C8B-B14F-4D97-AF65-F5344CB8AC3E}">
        <p14:creationId xmlns:p14="http://schemas.microsoft.com/office/powerpoint/2010/main" val="319982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3F7D959-ECC1-5512-8D40-96C916D2D7C7}"/>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999E661-3620-FEED-F244-FB355EEFD3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4B0B06E5-ED18-E07A-FEED-653F6BF89081}"/>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71D88137-A403-F6A5-F453-F6C1429855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B95702A-E37E-2B8F-78E6-B4F3AB828104}"/>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- 1.8: Food Safety (2 Credits)</a:t>
            </a:r>
          </a:p>
        </p:txBody>
      </p:sp>
      <p:sp>
        <p:nvSpPr>
          <p:cNvPr id="3" name="Subtitle 2">
            <a:extLst>
              <a:ext uri="{FF2B5EF4-FFF2-40B4-BE49-F238E27FC236}">
                <a16:creationId xmlns:a16="http://schemas.microsoft.com/office/drawing/2014/main" id="{41D65938-FEFA-BCBA-B3CC-193923D94F98}"/>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1B37BEB2-9ECD-75EB-D1B5-14E5982CC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A93F79D4-DF8D-7E6B-42C5-EEE0C4C510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E7AB8BA-B26E-8BEC-2ACA-7E08A835F935}"/>
              </a:ext>
            </a:extLst>
          </p:cNvPr>
          <p:cNvSpPr txBox="1">
            <a:spLocks/>
          </p:cNvSpPr>
          <p:nvPr/>
        </p:nvSpPr>
        <p:spPr>
          <a:xfrm>
            <a:off x="477980" y="2980368"/>
            <a:ext cx="4023359" cy="12081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400" dirty="0">
                <a:solidFill>
                  <a:schemeClr val="bg1"/>
                </a:solidFill>
              </a:rPr>
              <a:t>This course introduces Food Safety principles in line with </a:t>
            </a:r>
            <a:r>
              <a:rPr lang="en-US" sz="1400" dirty="0" err="1">
                <a:solidFill>
                  <a:schemeClr val="bg1"/>
                </a:solidFill>
              </a:rPr>
              <a:t>ServSafe</a:t>
            </a:r>
            <a:r>
              <a:rPr lang="en-US" sz="1400" dirty="0">
                <a:solidFill>
                  <a:schemeClr val="bg1"/>
                </a:solidFill>
              </a:rPr>
              <a:t> standards. Topics include developing a Food Safety policy, Food Safety practices, and Daily Checklists. Upon completion, participants will be able to develop a Food Safety policy and supporting Daily Checklists.</a:t>
            </a:r>
          </a:p>
        </p:txBody>
      </p:sp>
    </p:spTree>
    <p:extLst>
      <p:ext uri="{BB962C8B-B14F-4D97-AF65-F5344CB8AC3E}">
        <p14:creationId xmlns:p14="http://schemas.microsoft.com/office/powerpoint/2010/main" val="2638104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4001FCD-08CC-CBEF-E9FA-CE47AAE8CF2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69509B9-2BC1-550F-5C14-A0A51A816D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logo with text on it&#10;&#10;Description automatically generated">
            <a:extLst>
              <a:ext uri="{FF2B5EF4-FFF2-40B4-BE49-F238E27FC236}">
                <a16:creationId xmlns:a16="http://schemas.microsoft.com/office/drawing/2014/main" id="{7BDD14FF-EF2B-4FD2-8EAF-E37B5946C5F6}"/>
              </a:ext>
            </a:extLst>
          </p:cNvPr>
          <p:cNvPicPr>
            <a:picLocks noChangeAspect="1"/>
          </p:cNvPicPr>
          <p:nvPr/>
        </p:nvPicPr>
        <p:blipFill>
          <a:blip r:embed="rId2">
            <a:extLst>
              <a:ext uri="{28A0092B-C50C-407E-A947-70E740481C1C}">
                <a14:useLocalDpi xmlns:a14="http://schemas.microsoft.com/office/drawing/2010/main" val="0"/>
              </a:ext>
            </a:extLst>
          </a:blip>
          <a:srcRect t="6130" r="9089" b="3966"/>
          <a:stretch/>
        </p:blipFill>
        <p:spPr>
          <a:xfrm>
            <a:off x="3523488" y="12536"/>
            <a:ext cx="8668512" cy="6857990"/>
          </a:xfrm>
          <a:prstGeom prst="rect">
            <a:avLst/>
          </a:prstGeom>
        </p:spPr>
      </p:pic>
      <p:sp>
        <p:nvSpPr>
          <p:cNvPr id="12" name="Rectangle 11">
            <a:extLst>
              <a:ext uri="{FF2B5EF4-FFF2-40B4-BE49-F238E27FC236}">
                <a16:creationId xmlns:a16="http://schemas.microsoft.com/office/drawing/2014/main" id="{5965E8FB-7B22-6DCA-07E4-5BA5BA9E3F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gs>
              <a:gs pos="33000">
                <a:schemeClr val="tx1">
                  <a:alpha val="64000"/>
                </a:schemeClr>
              </a:gs>
              <a:gs pos="0">
                <a:schemeClr val="tx1">
                  <a:alpha val="0"/>
                </a:schemeClr>
              </a:gs>
              <a:gs pos="100000">
                <a:schemeClr val="tx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7D54C84-168A-1620-1004-93307B369EF4}"/>
              </a:ext>
            </a:extLst>
          </p:cNvPr>
          <p:cNvSpPr>
            <a:spLocks noGrp="1"/>
          </p:cNvSpPr>
          <p:nvPr>
            <p:ph type="ctrTitle"/>
          </p:nvPr>
        </p:nvSpPr>
        <p:spPr>
          <a:xfrm>
            <a:off x="477981" y="1122363"/>
            <a:ext cx="4023360" cy="1444720"/>
          </a:xfrm>
        </p:spPr>
        <p:txBody>
          <a:bodyPr anchor="b">
            <a:normAutofit fontScale="90000"/>
          </a:bodyPr>
          <a:lstStyle/>
          <a:p>
            <a:pPr algn="l"/>
            <a:r>
              <a:rPr lang="en-US" sz="4800" dirty="0">
                <a:solidFill>
                  <a:schemeClr val="bg1"/>
                </a:solidFill>
              </a:rPr>
              <a:t>MSA - 1.9:</a:t>
            </a:r>
            <a:br>
              <a:rPr lang="en-US" sz="4800" dirty="0">
                <a:solidFill>
                  <a:schemeClr val="bg1"/>
                </a:solidFill>
              </a:rPr>
            </a:br>
            <a:r>
              <a:rPr lang="en-US" sz="4800" dirty="0">
                <a:solidFill>
                  <a:schemeClr val="bg1"/>
                </a:solidFill>
              </a:rPr>
              <a:t>Food Permit (2 Credits)</a:t>
            </a:r>
          </a:p>
        </p:txBody>
      </p:sp>
      <p:sp>
        <p:nvSpPr>
          <p:cNvPr id="3" name="Subtitle 2">
            <a:extLst>
              <a:ext uri="{FF2B5EF4-FFF2-40B4-BE49-F238E27FC236}">
                <a16:creationId xmlns:a16="http://schemas.microsoft.com/office/drawing/2014/main" id="{09D4CAE7-F969-BE75-AECF-429F3ECB5D85}"/>
              </a:ext>
            </a:extLst>
          </p:cNvPr>
          <p:cNvSpPr>
            <a:spLocks noGrp="1"/>
          </p:cNvSpPr>
          <p:nvPr>
            <p:ph type="subTitle" idx="1"/>
          </p:nvPr>
        </p:nvSpPr>
        <p:spPr>
          <a:xfrm>
            <a:off x="477980" y="4872922"/>
            <a:ext cx="4023359" cy="1208141"/>
          </a:xfrm>
        </p:spPr>
        <p:txBody>
          <a:bodyPr>
            <a:normAutofit/>
          </a:bodyPr>
          <a:lstStyle/>
          <a:p>
            <a:pPr algn="l"/>
            <a:r>
              <a:rPr lang="en-US" sz="1300" dirty="0">
                <a:solidFill>
                  <a:schemeClr val="bg1"/>
                </a:solidFill>
              </a:rPr>
              <a:t>Instructor: </a:t>
            </a:r>
          </a:p>
          <a:p>
            <a:pPr algn="l"/>
            <a:r>
              <a:rPr lang="en-US" sz="1300" dirty="0">
                <a:solidFill>
                  <a:schemeClr val="bg1"/>
                </a:solidFill>
              </a:rPr>
              <a:t>Joba Adekanmbi, MBA</a:t>
            </a:r>
          </a:p>
          <a:p>
            <a:pPr algn="l"/>
            <a:r>
              <a:rPr lang="en-US" sz="1300" dirty="0">
                <a:solidFill>
                  <a:schemeClr val="bg1"/>
                </a:solidFill>
              </a:rPr>
              <a:t>Registered </a:t>
            </a:r>
            <a:r>
              <a:rPr lang="en-US" sz="1300" dirty="0" err="1">
                <a:solidFill>
                  <a:schemeClr val="bg1"/>
                </a:solidFill>
              </a:rPr>
              <a:t>ServSafe</a:t>
            </a:r>
            <a:r>
              <a:rPr lang="en-US" sz="1300" dirty="0">
                <a:solidFill>
                  <a:schemeClr val="bg1"/>
                </a:solidFill>
              </a:rPr>
              <a:t> Exam Proctor</a:t>
            </a:r>
          </a:p>
          <a:p>
            <a:pPr algn="l"/>
            <a:r>
              <a:rPr lang="en-US" sz="1300" dirty="0">
                <a:solidFill>
                  <a:schemeClr val="bg1"/>
                </a:solidFill>
              </a:rPr>
              <a:t>Certified </a:t>
            </a:r>
            <a:r>
              <a:rPr lang="en-US" sz="1300" dirty="0" err="1">
                <a:solidFill>
                  <a:schemeClr val="bg1"/>
                </a:solidFill>
              </a:rPr>
              <a:t>ServSafe</a:t>
            </a:r>
            <a:r>
              <a:rPr lang="en-US" sz="1300" dirty="0">
                <a:solidFill>
                  <a:schemeClr val="bg1"/>
                </a:solidFill>
              </a:rPr>
              <a:t> Manager</a:t>
            </a:r>
          </a:p>
        </p:txBody>
      </p:sp>
      <p:sp>
        <p:nvSpPr>
          <p:cNvPr id="14" name="Rectangle 13">
            <a:extLst>
              <a:ext uri="{FF2B5EF4-FFF2-40B4-BE49-F238E27FC236}">
                <a16:creationId xmlns:a16="http://schemas.microsoft.com/office/drawing/2014/main" id="{608812AD-86E3-CDEE-C1DD-6BC72E5DBD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6" name="Rectangle 15">
            <a:extLst>
              <a:ext uri="{FF2B5EF4-FFF2-40B4-BE49-F238E27FC236}">
                <a16:creationId xmlns:a16="http://schemas.microsoft.com/office/drawing/2014/main" id="{6221E895-6FB6-79B2-E28F-A072823FB3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ubtitle 2">
            <a:extLst>
              <a:ext uri="{FF2B5EF4-FFF2-40B4-BE49-F238E27FC236}">
                <a16:creationId xmlns:a16="http://schemas.microsoft.com/office/drawing/2014/main" id="{E4FDDB7D-5D00-11EF-99E3-1C7BBC82B6DA}"/>
              </a:ext>
            </a:extLst>
          </p:cNvPr>
          <p:cNvSpPr txBox="1">
            <a:spLocks/>
          </p:cNvSpPr>
          <p:nvPr/>
        </p:nvSpPr>
        <p:spPr>
          <a:xfrm>
            <a:off x="477980" y="2980368"/>
            <a:ext cx="4023359" cy="1208141"/>
          </a:xfrm>
          <a:prstGeom prst="rect">
            <a:avLst/>
          </a:prstGeom>
        </p:spPr>
        <p:txBody>
          <a:bodyPr vert="horz" lIns="91440" tIns="45720" rIns="91440" bIns="45720" rtlCol="0">
            <a:normAutofit fontScale="775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600" dirty="0">
                <a:solidFill>
                  <a:schemeClr val="bg1"/>
                </a:solidFill>
              </a:rPr>
              <a:t>This course is a continuation of the study of food safety with in-depth coverage of the food permit process. Topics include o</a:t>
            </a:r>
            <a:r>
              <a:rPr lang="en-US" sz="1600" b="0" i="0" dirty="0">
                <a:solidFill>
                  <a:schemeClr val="bg1"/>
                </a:solidFill>
                <a:effectLst/>
              </a:rPr>
              <a:t>verview of plan review, food permit application, and menu documentation. Upon completion, participants will be ready to request a </a:t>
            </a:r>
            <a:r>
              <a:rPr lang="en-US" sz="1600" dirty="0">
                <a:solidFill>
                  <a:schemeClr val="bg1"/>
                </a:solidFill>
              </a:rPr>
              <a:t>h</a:t>
            </a:r>
            <a:r>
              <a:rPr lang="en-US" sz="1600" b="0" i="0" dirty="0">
                <a:solidFill>
                  <a:schemeClr val="bg1"/>
                </a:solidFill>
                <a:effectLst/>
              </a:rPr>
              <a:t>ealth department plan review and submit the food permit application form. </a:t>
            </a:r>
          </a:p>
          <a:p>
            <a:pPr algn="l"/>
            <a:endParaRPr lang="en-US" sz="1300" dirty="0">
              <a:solidFill>
                <a:schemeClr val="bg1"/>
              </a:solidFill>
            </a:endParaRPr>
          </a:p>
        </p:txBody>
      </p:sp>
    </p:spTree>
    <p:extLst>
      <p:ext uri="{BB962C8B-B14F-4D97-AF65-F5344CB8AC3E}">
        <p14:creationId xmlns:p14="http://schemas.microsoft.com/office/powerpoint/2010/main" val="8556998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1581</TotalTime>
  <Words>811</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Calibri</vt:lpstr>
      <vt:lpstr>Office Theme</vt:lpstr>
      <vt:lpstr>MSA - 1.1: Mission (2 Credits)</vt:lpstr>
      <vt:lpstr>MSA - 1.2: Food Industry (2 Credits)</vt:lpstr>
      <vt:lpstr>MSA - 1.3: Goal Setting (2 Credits)</vt:lpstr>
      <vt:lpstr>MSA - 1.4: Communication (2 Credits)</vt:lpstr>
      <vt:lpstr>MSA - 1.5: Time Management (2 Credits)</vt:lpstr>
      <vt:lpstr>MSA - 1.6: Inventory (2 Credits)</vt:lpstr>
      <vt:lpstr>MSA - 1.7: Marketing (2 Credits)</vt:lpstr>
      <vt:lpstr>MSA - 1.8: Food Safety (2 Credits)</vt:lpstr>
      <vt:lpstr>MSA - 1.9: Food Permit (2 Credits)</vt:lpstr>
      <vt:lpstr>MSA - 1.10:  Bookkeeping (2 Credits)</vt:lpstr>
      <vt:lpstr>MSA - 1.11: Leadership Skills (2 Credits)</vt:lpstr>
      <vt:lpstr>MSA - 1.12: Business Growth (2 Credits)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Joba Adekanmbi</dc:creator>
  <cp:lastModifiedBy>Joba Adekanmbi</cp:lastModifiedBy>
  <cp:revision>13</cp:revision>
  <dcterms:created xsi:type="dcterms:W3CDTF">2025-02-04T20:00:11Z</dcterms:created>
  <dcterms:modified xsi:type="dcterms:W3CDTF">2025-02-05T22:35:52Z</dcterms:modified>
</cp:coreProperties>
</file>