
<file path=[Content_Types].xml><?xml version="1.0" encoding="utf-8"?>
<Types xmlns="http://schemas.openxmlformats.org/package/2006/content-types">
  <Default Extension="jpeg" ContentType="image/jpeg"/>
  <Default Extension="jp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1" d="100"/>
          <a:sy n="51" d="100"/>
        </p:scale>
        <p:origin x="1256" y="2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8215B-463E-AD66-B62B-68A9E06B8A1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07A6742-C22C-1C3F-4E05-ABEDF3506E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ED7BB64-F1E8-02ED-64BB-58940CC9345A}"/>
              </a:ext>
            </a:extLst>
          </p:cNvPr>
          <p:cNvSpPr>
            <a:spLocks noGrp="1"/>
          </p:cNvSpPr>
          <p:nvPr>
            <p:ph type="dt" sz="half" idx="10"/>
          </p:nvPr>
        </p:nvSpPr>
        <p:spPr/>
        <p:txBody>
          <a:bodyPr/>
          <a:lstStyle/>
          <a:p>
            <a:fld id="{3C0ACA20-3ED0-48E7-B670-9C783C7A5B31}" type="datetimeFigureOut">
              <a:rPr lang="en-US" smtClean="0"/>
              <a:t>2/5/2025</a:t>
            </a:fld>
            <a:endParaRPr lang="en-US"/>
          </a:p>
        </p:txBody>
      </p:sp>
      <p:sp>
        <p:nvSpPr>
          <p:cNvPr id="5" name="Footer Placeholder 4">
            <a:extLst>
              <a:ext uri="{FF2B5EF4-FFF2-40B4-BE49-F238E27FC236}">
                <a16:creationId xmlns:a16="http://schemas.microsoft.com/office/drawing/2014/main" id="{89960D28-08BA-1FE0-E887-E2ED367D42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DCEC3E-0C4C-FD85-332A-2B2524426744}"/>
              </a:ext>
            </a:extLst>
          </p:cNvPr>
          <p:cNvSpPr>
            <a:spLocks noGrp="1"/>
          </p:cNvSpPr>
          <p:nvPr>
            <p:ph type="sldNum" sz="quarter" idx="12"/>
          </p:nvPr>
        </p:nvSpPr>
        <p:spPr/>
        <p:txBody>
          <a:bodyPr/>
          <a:lstStyle/>
          <a:p>
            <a:fld id="{5C947C00-5D90-4906-9689-A236CC8DEE81}" type="slidenum">
              <a:rPr lang="en-US" smtClean="0"/>
              <a:t>‹#›</a:t>
            </a:fld>
            <a:endParaRPr lang="en-US"/>
          </a:p>
        </p:txBody>
      </p:sp>
    </p:spTree>
    <p:extLst>
      <p:ext uri="{BB962C8B-B14F-4D97-AF65-F5344CB8AC3E}">
        <p14:creationId xmlns:p14="http://schemas.microsoft.com/office/powerpoint/2010/main" val="265049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770AA-2CB6-4D0F-E4C7-6836040101D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949A97D-DDD4-1EC6-B9A5-13567E81028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00D0E0-637D-CE0F-0F74-CE461B8553FE}"/>
              </a:ext>
            </a:extLst>
          </p:cNvPr>
          <p:cNvSpPr>
            <a:spLocks noGrp="1"/>
          </p:cNvSpPr>
          <p:nvPr>
            <p:ph type="dt" sz="half" idx="10"/>
          </p:nvPr>
        </p:nvSpPr>
        <p:spPr/>
        <p:txBody>
          <a:bodyPr/>
          <a:lstStyle/>
          <a:p>
            <a:fld id="{3C0ACA20-3ED0-48E7-B670-9C783C7A5B31}" type="datetimeFigureOut">
              <a:rPr lang="en-US" smtClean="0"/>
              <a:t>2/5/2025</a:t>
            </a:fld>
            <a:endParaRPr lang="en-US"/>
          </a:p>
        </p:txBody>
      </p:sp>
      <p:sp>
        <p:nvSpPr>
          <p:cNvPr id="5" name="Footer Placeholder 4">
            <a:extLst>
              <a:ext uri="{FF2B5EF4-FFF2-40B4-BE49-F238E27FC236}">
                <a16:creationId xmlns:a16="http://schemas.microsoft.com/office/drawing/2014/main" id="{494ED787-8DD9-05B1-C181-73C942DCA7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049428-E7B3-B583-956D-84E30F30E7ED}"/>
              </a:ext>
            </a:extLst>
          </p:cNvPr>
          <p:cNvSpPr>
            <a:spLocks noGrp="1"/>
          </p:cNvSpPr>
          <p:nvPr>
            <p:ph type="sldNum" sz="quarter" idx="12"/>
          </p:nvPr>
        </p:nvSpPr>
        <p:spPr/>
        <p:txBody>
          <a:bodyPr/>
          <a:lstStyle/>
          <a:p>
            <a:fld id="{5C947C00-5D90-4906-9689-A236CC8DEE81}" type="slidenum">
              <a:rPr lang="en-US" smtClean="0"/>
              <a:t>‹#›</a:t>
            </a:fld>
            <a:endParaRPr lang="en-US"/>
          </a:p>
        </p:txBody>
      </p:sp>
    </p:spTree>
    <p:extLst>
      <p:ext uri="{BB962C8B-B14F-4D97-AF65-F5344CB8AC3E}">
        <p14:creationId xmlns:p14="http://schemas.microsoft.com/office/powerpoint/2010/main" val="161662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F692D5-2CA5-2F32-0799-B21050FF2CF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D9CB3C7-CFE9-F104-660B-2F48347539F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036253-5757-F78B-A0E2-A1331D552729}"/>
              </a:ext>
            </a:extLst>
          </p:cNvPr>
          <p:cNvSpPr>
            <a:spLocks noGrp="1"/>
          </p:cNvSpPr>
          <p:nvPr>
            <p:ph type="dt" sz="half" idx="10"/>
          </p:nvPr>
        </p:nvSpPr>
        <p:spPr/>
        <p:txBody>
          <a:bodyPr/>
          <a:lstStyle/>
          <a:p>
            <a:fld id="{3C0ACA20-3ED0-48E7-B670-9C783C7A5B31}" type="datetimeFigureOut">
              <a:rPr lang="en-US" smtClean="0"/>
              <a:t>2/5/2025</a:t>
            </a:fld>
            <a:endParaRPr lang="en-US"/>
          </a:p>
        </p:txBody>
      </p:sp>
      <p:sp>
        <p:nvSpPr>
          <p:cNvPr id="5" name="Footer Placeholder 4">
            <a:extLst>
              <a:ext uri="{FF2B5EF4-FFF2-40B4-BE49-F238E27FC236}">
                <a16:creationId xmlns:a16="http://schemas.microsoft.com/office/drawing/2014/main" id="{78CF3773-D48D-BF16-2BA8-E162230EC8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0CE791-908D-7D3B-5006-395A1D1B7CA6}"/>
              </a:ext>
            </a:extLst>
          </p:cNvPr>
          <p:cNvSpPr>
            <a:spLocks noGrp="1"/>
          </p:cNvSpPr>
          <p:nvPr>
            <p:ph type="sldNum" sz="quarter" idx="12"/>
          </p:nvPr>
        </p:nvSpPr>
        <p:spPr/>
        <p:txBody>
          <a:bodyPr/>
          <a:lstStyle/>
          <a:p>
            <a:fld id="{5C947C00-5D90-4906-9689-A236CC8DEE81}" type="slidenum">
              <a:rPr lang="en-US" smtClean="0"/>
              <a:t>‹#›</a:t>
            </a:fld>
            <a:endParaRPr lang="en-US"/>
          </a:p>
        </p:txBody>
      </p:sp>
    </p:spTree>
    <p:extLst>
      <p:ext uri="{BB962C8B-B14F-4D97-AF65-F5344CB8AC3E}">
        <p14:creationId xmlns:p14="http://schemas.microsoft.com/office/powerpoint/2010/main" val="4241605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09DA8-4CE5-B24C-7B0C-97579EAAC9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85BF5C-9008-3C9D-3E8D-8CD27B8BEF0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FC2818-FD63-EB55-4E87-CBC112166C73}"/>
              </a:ext>
            </a:extLst>
          </p:cNvPr>
          <p:cNvSpPr>
            <a:spLocks noGrp="1"/>
          </p:cNvSpPr>
          <p:nvPr>
            <p:ph type="dt" sz="half" idx="10"/>
          </p:nvPr>
        </p:nvSpPr>
        <p:spPr/>
        <p:txBody>
          <a:bodyPr/>
          <a:lstStyle/>
          <a:p>
            <a:fld id="{3C0ACA20-3ED0-48E7-B670-9C783C7A5B31}" type="datetimeFigureOut">
              <a:rPr lang="en-US" smtClean="0"/>
              <a:t>2/5/2025</a:t>
            </a:fld>
            <a:endParaRPr lang="en-US"/>
          </a:p>
        </p:txBody>
      </p:sp>
      <p:sp>
        <p:nvSpPr>
          <p:cNvPr id="5" name="Footer Placeholder 4">
            <a:extLst>
              <a:ext uri="{FF2B5EF4-FFF2-40B4-BE49-F238E27FC236}">
                <a16:creationId xmlns:a16="http://schemas.microsoft.com/office/drawing/2014/main" id="{58213F73-F6A1-2CB3-EB11-59619ECDDA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99789B-3AF5-2477-C2DD-5287028A57BB}"/>
              </a:ext>
            </a:extLst>
          </p:cNvPr>
          <p:cNvSpPr>
            <a:spLocks noGrp="1"/>
          </p:cNvSpPr>
          <p:nvPr>
            <p:ph type="sldNum" sz="quarter" idx="12"/>
          </p:nvPr>
        </p:nvSpPr>
        <p:spPr/>
        <p:txBody>
          <a:bodyPr/>
          <a:lstStyle/>
          <a:p>
            <a:fld id="{5C947C00-5D90-4906-9689-A236CC8DEE81}" type="slidenum">
              <a:rPr lang="en-US" smtClean="0"/>
              <a:t>‹#›</a:t>
            </a:fld>
            <a:endParaRPr lang="en-US"/>
          </a:p>
        </p:txBody>
      </p:sp>
    </p:spTree>
    <p:extLst>
      <p:ext uri="{BB962C8B-B14F-4D97-AF65-F5344CB8AC3E}">
        <p14:creationId xmlns:p14="http://schemas.microsoft.com/office/powerpoint/2010/main" val="3172805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95F2E-396F-1B4A-E54B-1BCA4F1780D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3C5FB8A-F5F9-52AC-4996-A050789E2CF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CEDD068-1889-B2CC-E58B-2532CF4B7F85}"/>
              </a:ext>
            </a:extLst>
          </p:cNvPr>
          <p:cNvSpPr>
            <a:spLocks noGrp="1"/>
          </p:cNvSpPr>
          <p:nvPr>
            <p:ph type="dt" sz="half" idx="10"/>
          </p:nvPr>
        </p:nvSpPr>
        <p:spPr/>
        <p:txBody>
          <a:bodyPr/>
          <a:lstStyle/>
          <a:p>
            <a:fld id="{3C0ACA20-3ED0-48E7-B670-9C783C7A5B31}" type="datetimeFigureOut">
              <a:rPr lang="en-US" smtClean="0"/>
              <a:t>2/5/2025</a:t>
            </a:fld>
            <a:endParaRPr lang="en-US"/>
          </a:p>
        </p:txBody>
      </p:sp>
      <p:sp>
        <p:nvSpPr>
          <p:cNvPr id="5" name="Footer Placeholder 4">
            <a:extLst>
              <a:ext uri="{FF2B5EF4-FFF2-40B4-BE49-F238E27FC236}">
                <a16:creationId xmlns:a16="http://schemas.microsoft.com/office/drawing/2014/main" id="{05A53C2E-4BCB-E1B8-E964-944DC23CFF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725048-4BC3-CC58-DDCF-87A8C8124E00}"/>
              </a:ext>
            </a:extLst>
          </p:cNvPr>
          <p:cNvSpPr>
            <a:spLocks noGrp="1"/>
          </p:cNvSpPr>
          <p:nvPr>
            <p:ph type="sldNum" sz="quarter" idx="12"/>
          </p:nvPr>
        </p:nvSpPr>
        <p:spPr/>
        <p:txBody>
          <a:bodyPr/>
          <a:lstStyle/>
          <a:p>
            <a:fld id="{5C947C00-5D90-4906-9689-A236CC8DEE81}" type="slidenum">
              <a:rPr lang="en-US" smtClean="0"/>
              <a:t>‹#›</a:t>
            </a:fld>
            <a:endParaRPr lang="en-US"/>
          </a:p>
        </p:txBody>
      </p:sp>
    </p:spTree>
    <p:extLst>
      <p:ext uri="{BB962C8B-B14F-4D97-AF65-F5344CB8AC3E}">
        <p14:creationId xmlns:p14="http://schemas.microsoft.com/office/powerpoint/2010/main" val="3389312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E3C9E-0E30-87E7-46F5-E8301FF70DB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C538AB8-6D2C-0C97-B8A3-4508DC9A906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0A48DE0-83F4-3BA9-5A0B-7CA35DC2CB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986F9C1-7E42-A753-252F-2A2B0303BAEA}"/>
              </a:ext>
            </a:extLst>
          </p:cNvPr>
          <p:cNvSpPr>
            <a:spLocks noGrp="1"/>
          </p:cNvSpPr>
          <p:nvPr>
            <p:ph type="dt" sz="half" idx="10"/>
          </p:nvPr>
        </p:nvSpPr>
        <p:spPr/>
        <p:txBody>
          <a:bodyPr/>
          <a:lstStyle/>
          <a:p>
            <a:fld id="{3C0ACA20-3ED0-48E7-B670-9C783C7A5B31}" type="datetimeFigureOut">
              <a:rPr lang="en-US" smtClean="0"/>
              <a:t>2/5/2025</a:t>
            </a:fld>
            <a:endParaRPr lang="en-US"/>
          </a:p>
        </p:txBody>
      </p:sp>
      <p:sp>
        <p:nvSpPr>
          <p:cNvPr id="6" name="Footer Placeholder 5">
            <a:extLst>
              <a:ext uri="{FF2B5EF4-FFF2-40B4-BE49-F238E27FC236}">
                <a16:creationId xmlns:a16="http://schemas.microsoft.com/office/drawing/2014/main" id="{7ADFFC0E-11E4-6D4B-43EA-FAE39DC55B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6DECFC-8452-F8D4-B60A-F877EDCC39E7}"/>
              </a:ext>
            </a:extLst>
          </p:cNvPr>
          <p:cNvSpPr>
            <a:spLocks noGrp="1"/>
          </p:cNvSpPr>
          <p:nvPr>
            <p:ph type="sldNum" sz="quarter" idx="12"/>
          </p:nvPr>
        </p:nvSpPr>
        <p:spPr/>
        <p:txBody>
          <a:bodyPr/>
          <a:lstStyle/>
          <a:p>
            <a:fld id="{5C947C00-5D90-4906-9689-A236CC8DEE81}" type="slidenum">
              <a:rPr lang="en-US" smtClean="0"/>
              <a:t>‹#›</a:t>
            </a:fld>
            <a:endParaRPr lang="en-US"/>
          </a:p>
        </p:txBody>
      </p:sp>
    </p:spTree>
    <p:extLst>
      <p:ext uri="{BB962C8B-B14F-4D97-AF65-F5344CB8AC3E}">
        <p14:creationId xmlns:p14="http://schemas.microsoft.com/office/powerpoint/2010/main" val="3983635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CE5F0-E445-A136-8306-D5EE03252EC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61003AA-4493-392A-381A-A80C2E927F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CC4936-CA39-C9ED-5318-58ECA565440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952CB2D-CCE6-FA30-857A-3974D402D9B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5574383-4971-8D70-7B2D-2A4F88A0BA0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B6FFA10-B2BA-3539-6170-32BD31D07457}"/>
              </a:ext>
            </a:extLst>
          </p:cNvPr>
          <p:cNvSpPr>
            <a:spLocks noGrp="1"/>
          </p:cNvSpPr>
          <p:nvPr>
            <p:ph type="dt" sz="half" idx="10"/>
          </p:nvPr>
        </p:nvSpPr>
        <p:spPr/>
        <p:txBody>
          <a:bodyPr/>
          <a:lstStyle/>
          <a:p>
            <a:fld id="{3C0ACA20-3ED0-48E7-B670-9C783C7A5B31}" type="datetimeFigureOut">
              <a:rPr lang="en-US" smtClean="0"/>
              <a:t>2/5/2025</a:t>
            </a:fld>
            <a:endParaRPr lang="en-US"/>
          </a:p>
        </p:txBody>
      </p:sp>
      <p:sp>
        <p:nvSpPr>
          <p:cNvPr id="8" name="Footer Placeholder 7">
            <a:extLst>
              <a:ext uri="{FF2B5EF4-FFF2-40B4-BE49-F238E27FC236}">
                <a16:creationId xmlns:a16="http://schemas.microsoft.com/office/drawing/2014/main" id="{D69B5BBE-4A2D-26F9-570C-5BE9FCF8370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C3F1FC1-1AC6-6619-5EFE-96529B790373}"/>
              </a:ext>
            </a:extLst>
          </p:cNvPr>
          <p:cNvSpPr>
            <a:spLocks noGrp="1"/>
          </p:cNvSpPr>
          <p:nvPr>
            <p:ph type="sldNum" sz="quarter" idx="12"/>
          </p:nvPr>
        </p:nvSpPr>
        <p:spPr/>
        <p:txBody>
          <a:bodyPr/>
          <a:lstStyle/>
          <a:p>
            <a:fld id="{5C947C00-5D90-4906-9689-A236CC8DEE81}" type="slidenum">
              <a:rPr lang="en-US" smtClean="0"/>
              <a:t>‹#›</a:t>
            </a:fld>
            <a:endParaRPr lang="en-US"/>
          </a:p>
        </p:txBody>
      </p:sp>
    </p:spTree>
    <p:extLst>
      <p:ext uri="{BB962C8B-B14F-4D97-AF65-F5344CB8AC3E}">
        <p14:creationId xmlns:p14="http://schemas.microsoft.com/office/powerpoint/2010/main" val="4040122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F1E71-897E-77EA-E4D4-C33CA1D928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98CCAD7-DF03-EC37-7719-80BC9FB519E0}"/>
              </a:ext>
            </a:extLst>
          </p:cNvPr>
          <p:cNvSpPr>
            <a:spLocks noGrp="1"/>
          </p:cNvSpPr>
          <p:nvPr>
            <p:ph type="dt" sz="half" idx="10"/>
          </p:nvPr>
        </p:nvSpPr>
        <p:spPr/>
        <p:txBody>
          <a:bodyPr/>
          <a:lstStyle/>
          <a:p>
            <a:fld id="{3C0ACA20-3ED0-48E7-B670-9C783C7A5B31}" type="datetimeFigureOut">
              <a:rPr lang="en-US" smtClean="0"/>
              <a:t>2/5/2025</a:t>
            </a:fld>
            <a:endParaRPr lang="en-US"/>
          </a:p>
        </p:txBody>
      </p:sp>
      <p:sp>
        <p:nvSpPr>
          <p:cNvPr id="4" name="Footer Placeholder 3">
            <a:extLst>
              <a:ext uri="{FF2B5EF4-FFF2-40B4-BE49-F238E27FC236}">
                <a16:creationId xmlns:a16="http://schemas.microsoft.com/office/drawing/2014/main" id="{9A428DCD-8450-2A75-587B-FB53F90AAFA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2460BF-FCB6-E2C8-1366-AF38A5F9B618}"/>
              </a:ext>
            </a:extLst>
          </p:cNvPr>
          <p:cNvSpPr>
            <a:spLocks noGrp="1"/>
          </p:cNvSpPr>
          <p:nvPr>
            <p:ph type="sldNum" sz="quarter" idx="12"/>
          </p:nvPr>
        </p:nvSpPr>
        <p:spPr/>
        <p:txBody>
          <a:bodyPr/>
          <a:lstStyle/>
          <a:p>
            <a:fld id="{5C947C00-5D90-4906-9689-A236CC8DEE81}" type="slidenum">
              <a:rPr lang="en-US" smtClean="0"/>
              <a:t>‹#›</a:t>
            </a:fld>
            <a:endParaRPr lang="en-US"/>
          </a:p>
        </p:txBody>
      </p:sp>
    </p:spTree>
    <p:extLst>
      <p:ext uri="{BB962C8B-B14F-4D97-AF65-F5344CB8AC3E}">
        <p14:creationId xmlns:p14="http://schemas.microsoft.com/office/powerpoint/2010/main" val="2250686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3F80242-89AE-659E-BA5E-B0D9FE9A95E7}"/>
              </a:ext>
            </a:extLst>
          </p:cNvPr>
          <p:cNvSpPr>
            <a:spLocks noGrp="1"/>
          </p:cNvSpPr>
          <p:nvPr>
            <p:ph type="dt" sz="half" idx="10"/>
          </p:nvPr>
        </p:nvSpPr>
        <p:spPr/>
        <p:txBody>
          <a:bodyPr/>
          <a:lstStyle/>
          <a:p>
            <a:fld id="{3C0ACA20-3ED0-48E7-B670-9C783C7A5B31}" type="datetimeFigureOut">
              <a:rPr lang="en-US" smtClean="0"/>
              <a:t>2/5/2025</a:t>
            </a:fld>
            <a:endParaRPr lang="en-US"/>
          </a:p>
        </p:txBody>
      </p:sp>
      <p:sp>
        <p:nvSpPr>
          <p:cNvPr id="3" name="Footer Placeholder 2">
            <a:extLst>
              <a:ext uri="{FF2B5EF4-FFF2-40B4-BE49-F238E27FC236}">
                <a16:creationId xmlns:a16="http://schemas.microsoft.com/office/drawing/2014/main" id="{548B8A33-DADC-3DE5-DEC9-8CEDFD9EACD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F8BE75-A007-D2A5-3134-106764370126}"/>
              </a:ext>
            </a:extLst>
          </p:cNvPr>
          <p:cNvSpPr>
            <a:spLocks noGrp="1"/>
          </p:cNvSpPr>
          <p:nvPr>
            <p:ph type="sldNum" sz="quarter" idx="12"/>
          </p:nvPr>
        </p:nvSpPr>
        <p:spPr/>
        <p:txBody>
          <a:bodyPr/>
          <a:lstStyle/>
          <a:p>
            <a:fld id="{5C947C00-5D90-4906-9689-A236CC8DEE81}" type="slidenum">
              <a:rPr lang="en-US" smtClean="0"/>
              <a:t>‹#›</a:t>
            </a:fld>
            <a:endParaRPr lang="en-US"/>
          </a:p>
        </p:txBody>
      </p:sp>
    </p:spTree>
    <p:extLst>
      <p:ext uri="{BB962C8B-B14F-4D97-AF65-F5344CB8AC3E}">
        <p14:creationId xmlns:p14="http://schemas.microsoft.com/office/powerpoint/2010/main" val="294868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D3A85-D5D6-5215-A6DF-2BB5C2D0CA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1BDDE9-7EDD-222E-FD65-732FCE5BF7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D4C8769-E8D7-4717-993C-95347113D3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DC9038-6721-0CAD-604F-94D9F81E4930}"/>
              </a:ext>
            </a:extLst>
          </p:cNvPr>
          <p:cNvSpPr>
            <a:spLocks noGrp="1"/>
          </p:cNvSpPr>
          <p:nvPr>
            <p:ph type="dt" sz="half" idx="10"/>
          </p:nvPr>
        </p:nvSpPr>
        <p:spPr/>
        <p:txBody>
          <a:bodyPr/>
          <a:lstStyle/>
          <a:p>
            <a:fld id="{3C0ACA20-3ED0-48E7-B670-9C783C7A5B31}" type="datetimeFigureOut">
              <a:rPr lang="en-US" smtClean="0"/>
              <a:t>2/5/2025</a:t>
            </a:fld>
            <a:endParaRPr lang="en-US"/>
          </a:p>
        </p:txBody>
      </p:sp>
      <p:sp>
        <p:nvSpPr>
          <p:cNvPr id="6" name="Footer Placeholder 5">
            <a:extLst>
              <a:ext uri="{FF2B5EF4-FFF2-40B4-BE49-F238E27FC236}">
                <a16:creationId xmlns:a16="http://schemas.microsoft.com/office/drawing/2014/main" id="{979C12C5-8B15-011D-F503-2EFD1D4D90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B106E9-FF01-182C-7FBB-024B523555B4}"/>
              </a:ext>
            </a:extLst>
          </p:cNvPr>
          <p:cNvSpPr>
            <a:spLocks noGrp="1"/>
          </p:cNvSpPr>
          <p:nvPr>
            <p:ph type="sldNum" sz="quarter" idx="12"/>
          </p:nvPr>
        </p:nvSpPr>
        <p:spPr/>
        <p:txBody>
          <a:bodyPr/>
          <a:lstStyle/>
          <a:p>
            <a:fld id="{5C947C00-5D90-4906-9689-A236CC8DEE81}" type="slidenum">
              <a:rPr lang="en-US" smtClean="0"/>
              <a:t>‹#›</a:t>
            </a:fld>
            <a:endParaRPr lang="en-US"/>
          </a:p>
        </p:txBody>
      </p:sp>
    </p:spTree>
    <p:extLst>
      <p:ext uri="{BB962C8B-B14F-4D97-AF65-F5344CB8AC3E}">
        <p14:creationId xmlns:p14="http://schemas.microsoft.com/office/powerpoint/2010/main" val="1528673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3C58C-DE6B-83F2-3404-C5E4AB5A75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D83AF3E-BA1E-6CC6-14B1-863840EDC4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16109AA-F69E-EC1F-DCD5-B68A62F4AC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B55459-3E9A-F4EC-6A50-7829FF748446}"/>
              </a:ext>
            </a:extLst>
          </p:cNvPr>
          <p:cNvSpPr>
            <a:spLocks noGrp="1"/>
          </p:cNvSpPr>
          <p:nvPr>
            <p:ph type="dt" sz="half" idx="10"/>
          </p:nvPr>
        </p:nvSpPr>
        <p:spPr/>
        <p:txBody>
          <a:bodyPr/>
          <a:lstStyle/>
          <a:p>
            <a:fld id="{3C0ACA20-3ED0-48E7-B670-9C783C7A5B31}" type="datetimeFigureOut">
              <a:rPr lang="en-US" smtClean="0"/>
              <a:t>2/5/2025</a:t>
            </a:fld>
            <a:endParaRPr lang="en-US"/>
          </a:p>
        </p:txBody>
      </p:sp>
      <p:sp>
        <p:nvSpPr>
          <p:cNvPr id="6" name="Footer Placeholder 5">
            <a:extLst>
              <a:ext uri="{FF2B5EF4-FFF2-40B4-BE49-F238E27FC236}">
                <a16:creationId xmlns:a16="http://schemas.microsoft.com/office/drawing/2014/main" id="{2CA5218B-BD8C-16E6-B6E6-14547CE45B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5EF9CE-67F8-B525-DF1C-49DB0555EF81}"/>
              </a:ext>
            </a:extLst>
          </p:cNvPr>
          <p:cNvSpPr>
            <a:spLocks noGrp="1"/>
          </p:cNvSpPr>
          <p:nvPr>
            <p:ph type="sldNum" sz="quarter" idx="12"/>
          </p:nvPr>
        </p:nvSpPr>
        <p:spPr/>
        <p:txBody>
          <a:bodyPr/>
          <a:lstStyle/>
          <a:p>
            <a:fld id="{5C947C00-5D90-4906-9689-A236CC8DEE81}" type="slidenum">
              <a:rPr lang="en-US" smtClean="0"/>
              <a:t>‹#›</a:t>
            </a:fld>
            <a:endParaRPr lang="en-US"/>
          </a:p>
        </p:txBody>
      </p:sp>
    </p:spTree>
    <p:extLst>
      <p:ext uri="{BB962C8B-B14F-4D97-AF65-F5344CB8AC3E}">
        <p14:creationId xmlns:p14="http://schemas.microsoft.com/office/powerpoint/2010/main" val="3176334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BED186-F234-5C66-7984-0D77503EFD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D568CD5-1E6F-2B94-1173-E4EC143F42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543BC9-55FD-63EE-5F5C-E3E147D59B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C0ACA20-3ED0-48E7-B670-9C783C7A5B31}" type="datetimeFigureOut">
              <a:rPr lang="en-US" smtClean="0"/>
              <a:t>2/5/2025</a:t>
            </a:fld>
            <a:endParaRPr lang="en-US"/>
          </a:p>
        </p:txBody>
      </p:sp>
      <p:sp>
        <p:nvSpPr>
          <p:cNvPr id="5" name="Footer Placeholder 4">
            <a:extLst>
              <a:ext uri="{FF2B5EF4-FFF2-40B4-BE49-F238E27FC236}">
                <a16:creationId xmlns:a16="http://schemas.microsoft.com/office/drawing/2014/main" id="{9732FFDC-802E-64A8-9F3E-2E98B39D5E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F079BF59-7F9C-6DE3-37C4-E97F96E0D4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C947C00-5D90-4906-9689-A236CC8DEE81}" type="slidenum">
              <a:rPr lang="en-US" smtClean="0"/>
              <a:t>‹#›</a:t>
            </a:fld>
            <a:endParaRPr lang="en-US"/>
          </a:p>
        </p:txBody>
      </p:sp>
    </p:spTree>
    <p:extLst>
      <p:ext uri="{BB962C8B-B14F-4D97-AF65-F5344CB8AC3E}">
        <p14:creationId xmlns:p14="http://schemas.microsoft.com/office/powerpoint/2010/main" val="32939818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logo with text on it&#10;&#10;Description automatically generated">
            <a:extLst>
              <a:ext uri="{FF2B5EF4-FFF2-40B4-BE49-F238E27FC236}">
                <a16:creationId xmlns:a16="http://schemas.microsoft.com/office/drawing/2014/main" id="{BB2FCFE5-30BF-384F-8C0F-3EFD61082C1B}"/>
              </a:ext>
            </a:extLst>
          </p:cNvPr>
          <p:cNvPicPr>
            <a:picLocks noChangeAspect="1"/>
          </p:cNvPicPr>
          <p:nvPr/>
        </p:nvPicPr>
        <p:blipFill>
          <a:blip r:embed="rId2">
            <a:extLst>
              <a:ext uri="{28A0092B-C50C-407E-A947-70E740481C1C}">
                <a14:useLocalDpi xmlns:a14="http://schemas.microsoft.com/office/drawing/2010/main" val="0"/>
              </a:ext>
            </a:extLst>
          </a:blip>
          <a:srcRect t="6130" r="9089" b="3966"/>
          <a:stretch/>
        </p:blipFill>
        <p:spPr>
          <a:xfrm>
            <a:off x="3523488" y="12536"/>
            <a:ext cx="8668512" cy="6857990"/>
          </a:xfrm>
          <a:prstGeom prst="rect">
            <a:avLst/>
          </a:prstGeom>
        </p:spPr>
      </p:pic>
      <p:sp>
        <p:nvSpPr>
          <p:cNvPr id="12" name="Rectangle 11">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284E52E-05E5-99AB-84F0-210412C0CF59}"/>
              </a:ext>
            </a:extLst>
          </p:cNvPr>
          <p:cNvSpPr>
            <a:spLocks noGrp="1"/>
          </p:cNvSpPr>
          <p:nvPr>
            <p:ph type="ctrTitle"/>
          </p:nvPr>
        </p:nvSpPr>
        <p:spPr>
          <a:xfrm>
            <a:off x="477980" y="1122363"/>
            <a:ext cx="4269383" cy="1444720"/>
          </a:xfrm>
        </p:spPr>
        <p:txBody>
          <a:bodyPr anchor="b">
            <a:normAutofit fontScale="90000"/>
          </a:bodyPr>
          <a:lstStyle/>
          <a:p>
            <a:pPr algn="l"/>
            <a:r>
              <a:rPr lang="en-US" sz="4800" dirty="0">
                <a:solidFill>
                  <a:schemeClr val="bg1"/>
                </a:solidFill>
              </a:rPr>
              <a:t>MSA - 2.1: Customer Service (2 Credits)</a:t>
            </a:r>
          </a:p>
        </p:txBody>
      </p:sp>
      <p:sp>
        <p:nvSpPr>
          <p:cNvPr id="3" name="Subtitle 2">
            <a:extLst>
              <a:ext uri="{FF2B5EF4-FFF2-40B4-BE49-F238E27FC236}">
                <a16:creationId xmlns:a16="http://schemas.microsoft.com/office/drawing/2014/main" id="{CE03A0FF-EB16-006F-393B-E1AEF486544F}"/>
              </a:ext>
            </a:extLst>
          </p:cNvPr>
          <p:cNvSpPr>
            <a:spLocks noGrp="1"/>
          </p:cNvSpPr>
          <p:nvPr>
            <p:ph type="subTitle" idx="1"/>
          </p:nvPr>
        </p:nvSpPr>
        <p:spPr>
          <a:xfrm>
            <a:off x="477980" y="4872922"/>
            <a:ext cx="4023359" cy="1208141"/>
          </a:xfrm>
        </p:spPr>
        <p:txBody>
          <a:bodyPr>
            <a:normAutofit/>
          </a:bodyPr>
          <a:lstStyle/>
          <a:p>
            <a:pPr algn="l"/>
            <a:r>
              <a:rPr lang="en-US" sz="1300" dirty="0">
                <a:solidFill>
                  <a:schemeClr val="bg1"/>
                </a:solidFill>
              </a:rPr>
              <a:t>Instructor: </a:t>
            </a:r>
          </a:p>
          <a:p>
            <a:pPr algn="l"/>
            <a:r>
              <a:rPr lang="en-US" sz="1300" dirty="0">
                <a:solidFill>
                  <a:schemeClr val="bg1"/>
                </a:solidFill>
              </a:rPr>
              <a:t>Joba Adekanmbi, MBA</a:t>
            </a:r>
          </a:p>
          <a:p>
            <a:pPr algn="l"/>
            <a:r>
              <a:rPr lang="en-US" sz="1300" dirty="0">
                <a:solidFill>
                  <a:schemeClr val="bg1"/>
                </a:solidFill>
              </a:rPr>
              <a:t>Smashburger Franchisee (since 2020)</a:t>
            </a:r>
          </a:p>
        </p:txBody>
      </p:sp>
      <p:sp>
        <p:nvSpPr>
          <p:cNvPr id="14" name="Rectangle 13">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ubtitle 2">
            <a:extLst>
              <a:ext uri="{FF2B5EF4-FFF2-40B4-BE49-F238E27FC236}">
                <a16:creationId xmlns:a16="http://schemas.microsoft.com/office/drawing/2014/main" id="{4838C973-0D65-3C92-C889-B4C8AC9B247F}"/>
              </a:ext>
            </a:extLst>
          </p:cNvPr>
          <p:cNvSpPr txBox="1">
            <a:spLocks/>
          </p:cNvSpPr>
          <p:nvPr/>
        </p:nvSpPr>
        <p:spPr>
          <a:xfrm>
            <a:off x="477980" y="2980368"/>
            <a:ext cx="4023359" cy="120814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400" dirty="0">
                <a:solidFill>
                  <a:schemeClr val="bg1"/>
                </a:solidFill>
              </a:rPr>
              <a:t>This course introduces Customer Service principles in support of business objectives. Topics include first impressions, complaint resolution, customer interaction, and frequently asked questions. Upon completion, participants will be equipped to provide exceptional support and assistance to customers before, during and after they purchase a product or service. </a:t>
            </a:r>
          </a:p>
        </p:txBody>
      </p:sp>
    </p:spTree>
    <p:extLst>
      <p:ext uri="{BB962C8B-B14F-4D97-AF65-F5344CB8AC3E}">
        <p14:creationId xmlns:p14="http://schemas.microsoft.com/office/powerpoint/2010/main" val="9277468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37C37E8-BBCE-12EF-0167-506541756C12}"/>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453B469-97F2-55D1-868D-A9F452B15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logo with text on it&#10;&#10;Description automatically generated">
            <a:extLst>
              <a:ext uri="{FF2B5EF4-FFF2-40B4-BE49-F238E27FC236}">
                <a16:creationId xmlns:a16="http://schemas.microsoft.com/office/drawing/2014/main" id="{E0942E86-7DD6-0558-9A80-D98C4FED7BD4}"/>
              </a:ext>
            </a:extLst>
          </p:cNvPr>
          <p:cNvPicPr>
            <a:picLocks noChangeAspect="1"/>
          </p:cNvPicPr>
          <p:nvPr/>
        </p:nvPicPr>
        <p:blipFill>
          <a:blip r:embed="rId2">
            <a:extLst>
              <a:ext uri="{28A0092B-C50C-407E-A947-70E740481C1C}">
                <a14:useLocalDpi xmlns:a14="http://schemas.microsoft.com/office/drawing/2010/main" val="0"/>
              </a:ext>
            </a:extLst>
          </a:blip>
          <a:srcRect t="6130" r="9089" b="3966"/>
          <a:stretch/>
        </p:blipFill>
        <p:spPr>
          <a:xfrm>
            <a:off x="3523488" y="12536"/>
            <a:ext cx="8668512" cy="6857990"/>
          </a:xfrm>
          <a:prstGeom prst="rect">
            <a:avLst/>
          </a:prstGeom>
        </p:spPr>
      </p:pic>
      <p:sp>
        <p:nvSpPr>
          <p:cNvPr id="12" name="Rectangle 11">
            <a:extLst>
              <a:ext uri="{FF2B5EF4-FFF2-40B4-BE49-F238E27FC236}">
                <a16:creationId xmlns:a16="http://schemas.microsoft.com/office/drawing/2014/main" id="{DCAC1D72-FE1E-7DC5-ECD4-EA031D7EA7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19731FB-7D77-AF34-0BD7-E38DA05663C8}"/>
              </a:ext>
            </a:extLst>
          </p:cNvPr>
          <p:cNvSpPr>
            <a:spLocks noGrp="1"/>
          </p:cNvSpPr>
          <p:nvPr>
            <p:ph type="ctrTitle"/>
          </p:nvPr>
        </p:nvSpPr>
        <p:spPr>
          <a:xfrm>
            <a:off x="477981" y="1122363"/>
            <a:ext cx="4023360" cy="1444720"/>
          </a:xfrm>
        </p:spPr>
        <p:txBody>
          <a:bodyPr anchor="b">
            <a:normAutofit fontScale="90000"/>
          </a:bodyPr>
          <a:lstStyle/>
          <a:p>
            <a:pPr algn="l"/>
            <a:r>
              <a:rPr lang="en-US" sz="4800" dirty="0">
                <a:solidFill>
                  <a:schemeClr val="bg1"/>
                </a:solidFill>
              </a:rPr>
              <a:t>MSA - 2.10: </a:t>
            </a:r>
            <a:br>
              <a:rPr lang="en-US" sz="4800" dirty="0">
                <a:solidFill>
                  <a:schemeClr val="bg1"/>
                </a:solidFill>
              </a:rPr>
            </a:br>
            <a:r>
              <a:rPr lang="en-US" sz="4800" dirty="0">
                <a:solidFill>
                  <a:schemeClr val="bg1"/>
                </a:solidFill>
              </a:rPr>
              <a:t>Bookkeeping (2 Credits)</a:t>
            </a:r>
          </a:p>
        </p:txBody>
      </p:sp>
      <p:sp>
        <p:nvSpPr>
          <p:cNvPr id="3" name="Subtitle 2">
            <a:extLst>
              <a:ext uri="{FF2B5EF4-FFF2-40B4-BE49-F238E27FC236}">
                <a16:creationId xmlns:a16="http://schemas.microsoft.com/office/drawing/2014/main" id="{D91B7692-31A0-FA52-37DF-CA8B8B3548C5}"/>
              </a:ext>
            </a:extLst>
          </p:cNvPr>
          <p:cNvSpPr>
            <a:spLocks noGrp="1"/>
          </p:cNvSpPr>
          <p:nvPr>
            <p:ph type="subTitle" idx="1"/>
          </p:nvPr>
        </p:nvSpPr>
        <p:spPr>
          <a:xfrm>
            <a:off x="477980" y="4872922"/>
            <a:ext cx="4023359" cy="1208141"/>
          </a:xfrm>
        </p:spPr>
        <p:txBody>
          <a:bodyPr>
            <a:normAutofit/>
          </a:bodyPr>
          <a:lstStyle/>
          <a:p>
            <a:pPr algn="l"/>
            <a:r>
              <a:rPr lang="en-US" sz="1300" dirty="0">
                <a:solidFill>
                  <a:schemeClr val="bg1"/>
                </a:solidFill>
              </a:rPr>
              <a:t>Instructor: </a:t>
            </a:r>
          </a:p>
          <a:p>
            <a:pPr algn="l"/>
            <a:r>
              <a:rPr lang="en-US" sz="1300" dirty="0">
                <a:solidFill>
                  <a:schemeClr val="bg1"/>
                </a:solidFill>
              </a:rPr>
              <a:t>Joba Adekanmbi, MBA</a:t>
            </a:r>
          </a:p>
          <a:p>
            <a:pPr algn="l"/>
            <a:r>
              <a:rPr lang="en-US" sz="1300" dirty="0">
                <a:solidFill>
                  <a:schemeClr val="bg1"/>
                </a:solidFill>
              </a:rPr>
              <a:t>Smashburger Franchisee (since 2020)</a:t>
            </a:r>
          </a:p>
        </p:txBody>
      </p:sp>
      <p:sp>
        <p:nvSpPr>
          <p:cNvPr id="14" name="Rectangle 13">
            <a:extLst>
              <a:ext uri="{FF2B5EF4-FFF2-40B4-BE49-F238E27FC236}">
                <a16:creationId xmlns:a16="http://schemas.microsoft.com/office/drawing/2014/main" id="{F381711F-2112-D41F-C34A-91CDEA2238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37487F0C-9D0A-9626-12D1-01B1D3C4A3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ubtitle 2">
            <a:extLst>
              <a:ext uri="{FF2B5EF4-FFF2-40B4-BE49-F238E27FC236}">
                <a16:creationId xmlns:a16="http://schemas.microsoft.com/office/drawing/2014/main" id="{A86EB1D9-F259-5B31-0BD4-4E1D66DF5045}"/>
              </a:ext>
            </a:extLst>
          </p:cNvPr>
          <p:cNvSpPr txBox="1">
            <a:spLocks/>
          </p:cNvSpPr>
          <p:nvPr/>
        </p:nvSpPr>
        <p:spPr>
          <a:xfrm>
            <a:off x="477980" y="2980368"/>
            <a:ext cx="4023359" cy="1208141"/>
          </a:xfrm>
          <a:prstGeom prst="rect">
            <a:avLst/>
          </a:prstGeom>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400" dirty="0">
                <a:solidFill>
                  <a:schemeClr val="bg1"/>
                </a:solidFill>
              </a:rPr>
              <a:t>This course introduces basic Bookkeeping principles for a business. Topics include classifying expenses, identify a bookkeeping system or software, cash flow, product cost and pricing. Upon completion, participants should be able to organize, classify and maintain the basic business financial records.</a:t>
            </a:r>
          </a:p>
          <a:p>
            <a:pPr algn="l"/>
            <a:endParaRPr lang="en-US" sz="1300" dirty="0">
              <a:solidFill>
                <a:schemeClr val="bg1"/>
              </a:solidFill>
            </a:endParaRPr>
          </a:p>
          <a:p>
            <a:pPr algn="l"/>
            <a:endParaRPr lang="en-US" sz="1300" dirty="0">
              <a:solidFill>
                <a:schemeClr val="bg1"/>
              </a:solidFill>
            </a:endParaRPr>
          </a:p>
        </p:txBody>
      </p:sp>
    </p:spTree>
    <p:extLst>
      <p:ext uri="{BB962C8B-B14F-4D97-AF65-F5344CB8AC3E}">
        <p14:creationId xmlns:p14="http://schemas.microsoft.com/office/powerpoint/2010/main" val="15171096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953A509-CEDC-1766-4C4A-56C4B851C5FC}"/>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D09FCF5-604A-157D-7F42-4FFF6482C9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logo with text on it&#10;&#10;Description automatically generated">
            <a:extLst>
              <a:ext uri="{FF2B5EF4-FFF2-40B4-BE49-F238E27FC236}">
                <a16:creationId xmlns:a16="http://schemas.microsoft.com/office/drawing/2014/main" id="{747C51D6-A32B-F5A5-2B95-BB4EBB0454E3}"/>
              </a:ext>
            </a:extLst>
          </p:cNvPr>
          <p:cNvPicPr>
            <a:picLocks noChangeAspect="1"/>
          </p:cNvPicPr>
          <p:nvPr/>
        </p:nvPicPr>
        <p:blipFill>
          <a:blip r:embed="rId2">
            <a:extLst>
              <a:ext uri="{28A0092B-C50C-407E-A947-70E740481C1C}">
                <a14:useLocalDpi xmlns:a14="http://schemas.microsoft.com/office/drawing/2010/main" val="0"/>
              </a:ext>
            </a:extLst>
          </a:blip>
          <a:srcRect t="6130" r="9089" b="3966"/>
          <a:stretch/>
        </p:blipFill>
        <p:spPr>
          <a:xfrm>
            <a:off x="3523488" y="12536"/>
            <a:ext cx="8668512" cy="6857990"/>
          </a:xfrm>
          <a:prstGeom prst="rect">
            <a:avLst/>
          </a:prstGeom>
        </p:spPr>
      </p:pic>
      <p:sp>
        <p:nvSpPr>
          <p:cNvPr id="12" name="Rectangle 11">
            <a:extLst>
              <a:ext uri="{FF2B5EF4-FFF2-40B4-BE49-F238E27FC236}">
                <a16:creationId xmlns:a16="http://schemas.microsoft.com/office/drawing/2014/main" id="{8FF7B550-F3D5-C9A0-CB0C-49541B296F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E6091FD-1C1F-30EE-2A35-F1F1A6D18709}"/>
              </a:ext>
            </a:extLst>
          </p:cNvPr>
          <p:cNvSpPr>
            <a:spLocks noGrp="1"/>
          </p:cNvSpPr>
          <p:nvPr>
            <p:ph type="ctrTitle"/>
          </p:nvPr>
        </p:nvSpPr>
        <p:spPr>
          <a:xfrm>
            <a:off x="477981" y="1122363"/>
            <a:ext cx="4023360" cy="1444720"/>
          </a:xfrm>
        </p:spPr>
        <p:txBody>
          <a:bodyPr anchor="b">
            <a:normAutofit fontScale="90000"/>
          </a:bodyPr>
          <a:lstStyle/>
          <a:p>
            <a:pPr algn="l"/>
            <a:r>
              <a:rPr lang="en-US" sz="4800" dirty="0">
                <a:solidFill>
                  <a:schemeClr val="bg1"/>
                </a:solidFill>
              </a:rPr>
              <a:t>MSA - 2.11:</a:t>
            </a:r>
            <a:br>
              <a:rPr lang="en-US" sz="4800" dirty="0">
                <a:solidFill>
                  <a:schemeClr val="bg1"/>
                </a:solidFill>
              </a:rPr>
            </a:br>
            <a:r>
              <a:rPr lang="en-US" sz="4800" dirty="0">
                <a:solidFill>
                  <a:schemeClr val="bg1"/>
                </a:solidFill>
              </a:rPr>
              <a:t>Leadership Skills (2 Credits)</a:t>
            </a:r>
          </a:p>
        </p:txBody>
      </p:sp>
      <p:sp>
        <p:nvSpPr>
          <p:cNvPr id="3" name="Subtitle 2">
            <a:extLst>
              <a:ext uri="{FF2B5EF4-FFF2-40B4-BE49-F238E27FC236}">
                <a16:creationId xmlns:a16="http://schemas.microsoft.com/office/drawing/2014/main" id="{662C3AA1-E4EF-F871-A83E-A0DC3E3E1FF2}"/>
              </a:ext>
            </a:extLst>
          </p:cNvPr>
          <p:cNvSpPr>
            <a:spLocks noGrp="1"/>
          </p:cNvSpPr>
          <p:nvPr>
            <p:ph type="subTitle" idx="1"/>
          </p:nvPr>
        </p:nvSpPr>
        <p:spPr>
          <a:xfrm>
            <a:off x="477980" y="4872922"/>
            <a:ext cx="4023359" cy="1208141"/>
          </a:xfrm>
        </p:spPr>
        <p:txBody>
          <a:bodyPr>
            <a:normAutofit/>
          </a:bodyPr>
          <a:lstStyle/>
          <a:p>
            <a:pPr algn="l"/>
            <a:r>
              <a:rPr lang="en-US" sz="1300" dirty="0">
                <a:solidFill>
                  <a:schemeClr val="bg1"/>
                </a:solidFill>
              </a:rPr>
              <a:t>Instructor: </a:t>
            </a:r>
          </a:p>
          <a:p>
            <a:pPr algn="l"/>
            <a:r>
              <a:rPr lang="en-US" sz="1300" dirty="0" err="1">
                <a:solidFill>
                  <a:schemeClr val="bg1"/>
                </a:solidFill>
              </a:rPr>
              <a:t>Ronke</a:t>
            </a:r>
            <a:r>
              <a:rPr lang="en-US" sz="1300" dirty="0">
                <a:solidFill>
                  <a:schemeClr val="bg1"/>
                </a:solidFill>
              </a:rPr>
              <a:t> </a:t>
            </a:r>
            <a:r>
              <a:rPr lang="en-US" sz="1300" dirty="0" err="1">
                <a:solidFill>
                  <a:schemeClr val="bg1"/>
                </a:solidFill>
              </a:rPr>
              <a:t>Adetolu</a:t>
            </a:r>
            <a:endParaRPr lang="en-US" sz="1300" dirty="0">
              <a:solidFill>
                <a:schemeClr val="bg1"/>
              </a:solidFill>
            </a:endParaRPr>
          </a:p>
          <a:p>
            <a:pPr algn="l"/>
            <a:r>
              <a:rPr lang="en-US" sz="1300" dirty="0">
                <a:solidFill>
                  <a:schemeClr val="bg1"/>
                </a:solidFill>
              </a:rPr>
              <a:t>Corporate Trainer and Leadership Coach</a:t>
            </a:r>
          </a:p>
        </p:txBody>
      </p:sp>
      <p:sp>
        <p:nvSpPr>
          <p:cNvPr id="14" name="Rectangle 13">
            <a:extLst>
              <a:ext uri="{FF2B5EF4-FFF2-40B4-BE49-F238E27FC236}">
                <a16:creationId xmlns:a16="http://schemas.microsoft.com/office/drawing/2014/main" id="{15F9F751-8267-2E9B-735C-B4A22AFB01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7582A018-03C4-B71D-6693-8F790D3FE8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ubtitle 2">
            <a:extLst>
              <a:ext uri="{FF2B5EF4-FFF2-40B4-BE49-F238E27FC236}">
                <a16:creationId xmlns:a16="http://schemas.microsoft.com/office/drawing/2014/main" id="{A69C9D59-7968-D0DE-10FE-362C1F7AD364}"/>
              </a:ext>
            </a:extLst>
          </p:cNvPr>
          <p:cNvSpPr txBox="1">
            <a:spLocks/>
          </p:cNvSpPr>
          <p:nvPr/>
        </p:nvSpPr>
        <p:spPr>
          <a:xfrm>
            <a:off x="477980" y="2980368"/>
            <a:ext cx="4023359" cy="120814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400" dirty="0">
                <a:solidFill>
                  <a:schemeClr val="bg1"/>
                </a:solidFill>
              </a:rPr>
              <a:t>This course introduces fundamental Leadership Skills. Topics include servant leadership, self awareness, and personality types. Upon completion, participants will have a greater self awareness and understanding of how to effectively lead people of different personality types.</a:t>
            </a:r>
          </a:p>
        </p:txBody>
      </p:sp>
    </p:spTree>
    <p:extLst>
      <p:ext uri="{BB962C8B-B14F-4D97-AF65-F5344CB8AC3E}">
        <p14:creationId xmlns:p14="http://schemas.microsoft.com/office/powerpoint/2010/main" val="5897432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0489DD4-97E0-C94A-884C-5C322DEE7FDA}"/>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732B54C-0843-0301-1218-C3BBCE4209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logo with text on it&#10;&#10;Description automatically generated">
            <a:extLst>
              <a:ext uri="{FF2B5EF4-FFF2-40B4-BE49-F238E27FC236}">
                <a16:creationId xmlns:a16="http://schemas.microsoft.com/office/drawing/2014/main" id="{417F0561-B7C6-80B3-7E66-25949DEE2E58}"/>
              </a:ext>
            </a:extLst>
          </p:cNvPr>
          <p:cNvPicPr>
            <a:picLocks noChangeAspect="1"/>
          </p:cNvPicPr>
          <p:nvPr/>
        </p:nvPicPr>
        <p:blipFill>
          <a:blip r:embed="rId2">
            <a:extLst>
              <a:ext uri="{28A0092B-C50C-407E-A947-70E740481C1C}">
                <a14:useLocalDpi xmlns:a14="http://schemas.microsoft.com/office/drawing/2010/main" val="0"/>
              </a:ext>
            </a:extLst>
          </a:blip>
          <a:srcRect t="6130" r="9089" b="3966"/>
          <a:stretch/>
        </p:blipFill>
        <p:spPr>
          <a:xfrm>
            <a:off x="3523488" y="12536"/>
            <a:ext cx="8668512" cy="6857990"/>
          </a:xfrm>
          <a:prstGeom prst="rect">
            <a:avLst/>
          </a:prstGeom>
        </p:spPr>
      </p:pic>
      <p:sp>
        <p:nvSpPr>
          <p:cNvPr id="12" name="Rectangle 11">
            <a:extLst>
              <a:ext uri="{FF2B5EF4-FFF2-40B4-BE49-F238E27FC236}">
                <a16:creationId xmlns:a16="http://schemas.microsoft.com/office/drawing/2014/main" id="{5AC45570-9203-84F3-BD88-2F21001013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8A8CF18-6F19-CD88-B592-6F88648301D5}"/>
              </a:ext>
            </a:extLst>
          </p:cNvPr>
          <p:cNvSpPr>
            <a:spLocks noGrp="1"/>
          </p:cNvSpPr>
          <p:nvPr>
            <p:ph type="ctrTitle"/>
          </p:nvPr>
        </p:nvSpPr>
        <p:spPr>
          <a:xfrm>
            <a:off x="477981" y="1122363"/>
            <a:ext cx="4023360" cy="1444720"/>
          </a:xfrm>
        </p:spPr>
        <p:txBody>
          <a:bodyPr anchor="b">
            <a:normAutofit fontScale="90000"/>
          </a:bodyPr>
          <a:lstStyle/>
          <a:p>
            <a:pPr algn="l"/>
            <a:r>
              <a:rPr lang="en-US" sz="4800" dirty="0">
                <a:solidFill>
                  <a:schemeClr val="bg1"/>
                </a:solidFill>
              </a:rPr>
              <a:t>MSA - 2.12: Business Growth (2 Credits)</a:t>
            </a:r>
          </a:p>
        </p:txBody>
      </p:sp>
      <p:sp>
        <p:nvSpPr>
          <p:cNvPr id="3" name="Subtitle 2">
            <a:extLst>
              <a:ext uri="{FF2B5EF4-FFF2-40B4-BE49-F238E27FC236}">
                <a16:creationId xmlns:a16="http://schemas.microsoft.com/office/drawing/2014/main" id="{E377D0E6-3B29-51F1-71A0-0EF6FFB837C0}"/>
              </a:ext>
            </a:extLst>
          </p:cNvPr>
          <p:cNvSpPr>
            <a:spLocks noGrp="1"/>
          </p:cNvSpPr>
          <p:nvPr>
            <p:ph type="subTitle" idx="1"/>
          </p:nvPr>
        </p:nvSpPr>
        <p:spPr>
          <a:xfrm>
            <a:off x="477980" y="4872922"/>
            <a:ext cx="4023359" cy="1208141"/>
          </a:xfrm>
        </p:spPr>
        <p:txBody>
          <a:bodyPr>
            <a:normAutofit/>
          </a:bodyPr>
          <a:lstStyle/>
          <a:p>
            <a:pPr algn="l"/>
            <a:r>
              <a:rPr lang="en-US" sz="1300" dirty="0">
                <a:solidFill>
                  <a:schemeClr val="bg1"/>
                </a:solidFill>
              </a:rPr>
              <a:t>Instructor: </a:t>
            </a:r>
          </a:p>
          <a:p>
            <a:pPr algn="l"/>
            <a:r>
              <a:rPr lang="en-US" sz="1300" dirty="0" err="1">
                <a:solidFill>
                  <a:schemeClr val="bg1"/>
                </a:solidFill>
              </a:rPr>
              <a:t>Ronke</a:t>
            </a:r>
            <a:r>
              <a:rPr lang="en-US" sz="1300" dirty="0">
                <a:solidFill>
                  <a:schemeClr val="bg1"/>
                </a:solidFill>
              </a:rPr>
              <a:t> </a:t>
            </a:r>
            <a:r>
              <a:rPr lang="en-US" sz="1300" dirty="0" err="1">
                <a:solidFill>
                  <a:schemeClr val="bg1"/>
                </a:solidFill>
              </a:rPr>
              <a:t>Adetolu</a:t>
            </a:r>
            <a:endParaRPr lang="en-US" sz="1300" dirty="0">
              <a:solidFill>
                <a:schemeClr val="bg1"/>
              </a:solidFill>
            </a:endParaRPr>
          </a:p>
          <a:p>
            <a:pPr algn="l"/>
            <a:r>
              <a:rPr lang="en-US" sz="1300" dirty="0">
                <a:solidFill>
                  <a:schemeClr val="bg1"/>
                </a:solidFill>
              </a:rPr>
              <a:t>Corporate Trainer and Leadership Coach</a:t>
            </a:r>
          </a:p>
        </p:txBody>
      </p:sp>
      <p:sp>
        <p:nvSpPr>
          <p:cNvPr id="14" name="Rectangle 13">
            <a:extLst>
              <a:ext uri="{FF2B5EF4-FFF2-40B4-BE49-F238E27FC236}">
                <a16:creationId xmlns:a16="http://schemas.microsoft.com/office/drawing/2014/main" id="{4F0A477C-D470-B8E3-12E9-5B795651D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C6B8E17B-CB4E-5D8E-8708-7BBCFAEA80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ubtitle 2">
            <a:extLst>
              <a:ext uri="{FF2B5EF4-FFF2-40B4-BE49-F238E27FC236}">
                <a16:creationId xmlns:a16="http://schemas.microsoft.com/office/drawing/2014/main" id="{FCA2ABF7-495E-87EF-AC14-B2304977A259}"/>
              </a:ext>
            </a:extLst>
          </p:cNvPr>
          <p:cNvSpPr txBox="1">
            <a:spLocks/>
          </p:cNvSpPr>
          <p:nvPr/>
        </p:nvSpPr>
        <p:spPr>
          <a:xfrm>
            <a:off x="477980" y="2980368"/>
            <a:ext cx="4023359" cy="120814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400" b="0" i="0" dirty="0">
                <a:solidFill>
                  <a:schemeClr val="bg1"/>
                </a:solidFill>
                <a:effectLst/>
              </a:rPr>
              <a:t>This course introduces high level Business Growth strategy. Topics include sales channels and developing a core client base. Upon completion, participants will have a clear target client profile and sales channel to focus resources on.</a:t>
            </a:r>
          </a:p>
        </p:txBody>
      </p:sp>
    </p:spTree>
    <p:extLst>
      <p:ext uri="{BB962C8B-B14F-4D97-AF65-F5344CB8AC3E}">
        <p14:creationId xmlns:p14="http://schemas.microsoft.com/office/powerpoint/2010/main" val="13449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2D65A1C-FC7E-8F85-0026-C51B4EA57CEE}"/>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181327E-6613-E1C8-6C31-60FE0C69C8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logo with text on it&#10;&#10;Description automatically generated">
            <a:extLst>
              <a:ext uri="{FF2B5EF4-FFF2-40B4-BE49-F238E27FC236}">
                <a16:creationId xmlns:a16="http://schemas.microsoft.com/office/drawing/2014/main" id="{14430EA1-34DD-5EB4-EEB0-067D37C69B1A}"/>
              </a:ext>
            </a:extLst>
          </p:cNvPr>
          <p:cNvPicPr>
            <a:picLocks noChangeAspect="1"/>
          </p:cNvPicPr>
          <p:nvPr/>
        </p:nvPicPr>
        <p:blipFill>
          <a:blip r:embed="rId2">
            <a:extLst>
              <a:ext uri="{28A0092B-C50C-407E-A947-70E740481C1C}">
                <a14:useLocalDpi xmlns:a14="http://schemas.microsoft.com/office/drawing/2010/main" val="0"/>
              </a:ext>
            </a:extLst>
          </a:blip>
          <a:srcRect t="6130" r="9089" b="3966"/>
          <a:stretch/>
        </p:blipFill>
        <p:spPr>
          <a:xfrm>
            <a:off x="3523488" y="12536"/>
            <a:ext cx="8668512" cy="6857990"/>
          </a:xfrm>
          <a:prstGeom prst="rect">
            <a:avLst/>
          </a:prstGeom>
        </p:spPr>
      </p:pic>
      <p:sp>
        <p:nvSpPr>
          <p:cNvPr id="12" name="Rectangle 11">
            <a:extLst>
              <a:ext uri="{FF2B5EF4-FFF2-40B4-BE49-F238E27FC236}">
                <a16:creationId xmlns:a16="http://schemas.microsoft.com/office/drawing/2014/main" id="{72689D8F-4850-03E2-A38A-4293D27DE0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044DE23-775E-2D11-FF26-5B56A6ECB1F6}"/>
              </a:ext>
            </a:extLst>
          </p:cNvPr>
          <p:cNvSpPr>
            <a:spLocks noGrp="1"/>
          </p:cNvSpPr>
          <p:nvPr>
            <p:ph type="ctrTitle"/>
          </p:nvPr>
        </p:nvSpPr>
        <p:spPr>
          <a:xfrm>
            <a:off x="477981" y="1122363"/>
            <a:ext cx="4023360" cy="1444720"/>
          </a:xfrm>
        </p:spPr>
        <p:txBody>
          <a:bodyPr anchor="b">
            <a:normAutofit fontScale="90000"/>
          </a:bodyPr>
          <a:lstStyle/>
          <a:p>
            <a:pPr algn="l"/>
            <a:r>
              <a:rPr lang="en-US" sz="4800" dirty="0">
                <a:solidFill>
                  <a:schemeClr val="bg1"/>
                </a:solidFill>
              </a:rPr>
              <a:t>MSA - 2.2:</a:t>
            </a:r>
            <a:br>
              <a:rPr lang="en-US" sz="4800" dirty="0">
                <a:solidFill>
                  <a:schemeClr val="bg1"/>
                </a:solidFill>
              </a:rPr>
            </a:br>
            <a:r>
              <a:rPr lang="en-US" sz="4800" dirty="0">
                <a:solidFill>
                  <a:schemeClr val="bg1"/>
                </a:solidFill>
              </a:rPr>
              <a:t>Quality Control (2 Credits)</a:t>
            </a:r>
          </a:p>
        </p:txBody>
      </p:sp>
      <p:sp>
        <p:nvSpPr>
          <p:cNvPr id="3" name="Subtitle 2">
            <a:extLst>
              <a:ext uri="{FF2B5EF4-FFF2-40B4-BE49-F238E27FC236}">
                <a16:creationId xmlns:a16="http://schemas.microsoft.com/office/drawing/2014/main" id="{7AB9479F-A822-0B75-C17F-98DADEBA2DC1}"/>
              </a:ext>
            </a:extLst>
          </p:cNvPr>
          <p:cNvSpPr>
            <a:spLocks noGrp="1"/>
          </p:cNvSpPr>
          <p:nvPr>
            <p:ph type="subTitle" idx="1"/>
          </p:nvPr>
        </p:nvSpPr>
        <p:spPr>
          <a:xfrm>
            <a:off x="477980" y="4872922"/>
            <a:ext cx="4023359" cy="1208141"/>
          </a:xfrm>
        </p:spPr>
        <p:txBody>
          <a:bodyPr>
            <a:normAutofit/>
          </a:bodyPr>
          <a:lstStyle/>
          <a:p>
            <a:pPr algn="l"/>
            <a:r>
              <a:rPr lang="en-US" sz="1300" dirty="0">
                <a:solidFill>
                  <a:schemeClr val="bg1"/>
                </a:solidFill>
              </a:rPr>
              <a:t>Instructor: </a:t>
            </a:r>
          </a:p>
          <a:p>
            <a:pPr algn="l"/>
            <a:r>
              <a:rPr lang="en-US" sz="1300" dirty="0">
                <a:solidFill>
                  <a:schemeClr val="bg1"/>
                </a:solidFill>
              </a:rPr>
              <a:t>Joba Adekanmbi, MBA</a:t>
            </a:r>
          </a:p>
          <a:p>
            <a:pPr algn="l"/>
            <a:r>
              <a:rPr lang="en-US" sz="1300" dirty="0">
                <a:solidFill>
                  <a:schemeClr val="bg1"/>
                </a:solidFill>
              </a:rPr>
              <a:t>Smashburger Franchisee (since 2020)</a:t>
            </a:r>
          </a:p>
        </p:txBody>
      </p:sp>
      <p:sp>
        <p:nvSpPr>
          <p:cNvPr id="14" name="Rectangle 13">
            <a:extLst>
              <a:ext uri="{FF2B5EF4-FFF2-40B4-BE49-F238E27FC236}">
                <a16:creationId xmlns:a16="http://schemas.microsoft.com/office/drawing/2014/main" id="{383C8319-581C-0F03-3A3E-7C16DB5327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C58243CB-64F9-341E-E7C0-077A502CD6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ubtitle 2">
            <a:extLst>
              <a:ext uri="{FF2B5EF4-FFF2-40B4-BE49-F238E27FC236}">
                <a16:creationId xmlns:a16="http://schemas.microsoft.com/office/drawing/2014/main" id="{B230A35F-6206-7C5F-986E-831838270609}"/>
              </a:ext>
            </a:extLst>
          </p:cNvPr>
          <p:cNvSpPr txBox="1">
            <a:spLocks/>
          </p:cNvSpPr>
          <p:nvPr/>
        </p:nvSpPr>
        <p:spPr>
          <a:xfrm>
            <a:off x="477980" y="2980368"/>
            <a:ext cx="4023359" cy="1208141"/>
          </a:xfrm>
          <a:prstGeom prst="rect">
            <a:avLst/>
          </a:prstGeom>
        </p:spPr>
        <p:txBody>
          <a:bodyPr vert="horz" lIns="91440" tIns="45720" rIns="91440" bIns="45720" rtlCol="0">
            <a:normAutofit fontScale="3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4400" dirty="0">
                <a:solidFill>
                  <a:schemeClr val="bg1"/>
                </a:solidFill>
              </a:rPr>
              <a:t>This course introduces Quality Control principles in support of business objectives. Topics include quality control process, quality control measures, and quality control management. Upon completion, participants are equipped to ensure product quality is maintained and improved. </a:t>
            </a:r>
          </a:p>
        </p:txBody>
      </p:sp>
    </p:spTree>
    <p:extLst>
      <p:ext uri="{BB962C8B-B14F-4D97-AF65-F5344CB8AC3E}">
        <p14:creationId xmlns:p14="http://schemas.microsoft.com/office/powerpoint/2010/main" val="1122101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A1A1794-3616-4077-1358-91D2809580B4}"/>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B410172-AC53-80EA-F790-260892CBA4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logo with text on it&#10;&#10;Description automatically generated">
            <a:extLst>
              <a:ext uri="{FF2B5EF4-FFF2-40B4-BE49-F238E27FC236}">
                <a16:creationId xmlns:a16="http://schemas.microsoft.com/office/drawing/2014/main" id="{640D01DE-269E-06B3-50A2-9840C71DB571}"/>
              </a:ext>
            </a:extLst>
          </p:cNvPr>
          <p:cNvPicPr>
            <a:picLocks noChangeAspect="1"/>
          </p:cNvPicPr>
          <p:nvPr/>
        </p:nvPicPr>
        <p:blipFill>
          <a:blip r:embed="rId2">
            <a:extLst>
              <a:ext uri="{28A0092B-C50C-407E-A947-70E740481C1C}">
                <a14:useLocalDpi xmlns:a14="http://schemas.microsoft.com/office/drawing/2010/main" val="0"/>
              </a:ext>
            </a:extLst>
          </a:blip>
          <a:srcRect t="6130" r="9089" b="3966"/>
          <a:stretch/>
        </p:blipFill>
        <p:spPr>
          <a:xfrm>
            <a:off x="3523488" y="12536"/>
            <a:ext cx="8668512" cy="6857990"/>
          </a:xfrm>
          <a:prstGeom prst="rect">
            <a:avLst/>
          </a:prstGeom>
        </p:spPr>
      </p:pic>
      <p:sp>
        <p:nvSpPr>
          <p:cNvPr id="12" name="Rectangle 11">
            <a:extLst>
              <a:ext uri="{FF2B5EF4-FFF2-40B4-BE49-F238E27FC236}">
                <a16:creationId xmlns:a16="http://schemas.microsoft.com/office/drawing/2014/main" id="{E27725BB-44BE-B689-9CF5-A214C56A17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7F74AEE-402E-C7BD-4A7D-F98EF2E99C17}"/>
              </a:ext>
            </a:extLst>
          </p:cNvPr>
          <p:cNvSpPr>
            <a:spLocks noGrp="1"/>
          </p:cNvSpPr>
          <p:nvPr>
            <p:ph type="ctrTitle"/>
          </p:nvPr>
        </p:nvSpPr>
        <p:spPr>
          <a:xfrm>
            <a:off x="477980" y="1122363"/>
            <a:ext cx="4933263" cy="1444720"/>
          </a:xfrm>
        </p:spPr>
        <p:txBody>
          <a:bodyPr anchor="b">
            <a:normAutofit fontScale="90000"/>
          </a:bodyPr>
          <a:lstStyle/>
          <a:p>
            <a:pPr algn="l"/>
            <a:r>
              <a:rPr lang="en-US" sz="4800" dirty="0">
                <a:solidFill>
                  <a:schemeClr val="bg1"/>
                </a:solidFill>
              </a:rPr>
              <a:t>MSA - 2.3:</a:t>
            </a:r>
            <a:br>
              <a:rPr lang="en-US" sz="4800" dirty="0">
                <a:solidFill>
                  <a:schemeClr val="bg1"/>
                </a:solidFill>
              </a:rPr>
            </a:br>
            <a:r>
              <a:rPr lang="en-US" sz="4800" dirty="0">
                <a:solidFill>
                  <a:schemeClr val="bg1"/>
                </a:solidFill>
              </a:rPr>
              <a:t>Conflict Resolution (2 Credits)</a:t>
            </a:r>
          </a:p>
        </p:txBody>
      </p:sp>
      <p:sp>
        <p:nvSpPr>
          <p:cNvPr id="3" name="Subtitle 2">
            <a:extLst>
              <a:ext uri="{FF2B5EF4-FFF2-40B4-BE49-F238E27FC236}">
                <a16:creationId xmlns:a16="http://schemas.microsoft.com/office/drawing/2014/main" id="{1FF3EB81-C14C-87D0-FA11-20117EC1A205}"/>
              </a:ext>
            </a:extLst>
          </p:cNvPr>
          <p:cNvSpPr>
            <a:spLocks noGrp="1"/>
          </p:cNvSpPr>
          <p:nvPr>
            <p:ph type="subTitle" idx="1"/>
          </p:nvPr>
        </p:nvSpPr>
        <p:spPr>
          <a:xfrm>
            <a:off x="477980" y="4872922"/>
            <a:ext cx="4023359" cy="1208141"/>
          </a:xfrm>
        </p:spPr>
        <p:txBody>
          <a:bodyPr>
            <a:normAutofit/>
          </a:bodyPr>
          <a:lstStyle/>
          <a:p>
            <a:pPr algn="l"/>
            <a:r>
              <a:rPr lang="en-US" sz="1300" dirty="0">
                <a:solidFill>
                  <a:schemeClr val="bg1"/>
                </a:solidFill>
              </a:rPr>
              <a:t>Instructor: </a:t>
            </a:r>
          </a:p>
          <a:p>
            <a:pPr algn="l"/>
            <a:r>
              <a:rPr lang="en-US" sz="1300" dirty="0" err="1">
                <a:solidFill>
                  <a:schemeClr val="bg1"/>
                </a:solidFill>
              </a:rPr>
              <a:t>Ronke</a:t>
            </a:r>
            <a:r>
              <a:rPr lang="en-US" sz="1300" dirty="0">
                <a:solidFill>
                  <a:schemeClr val="bg1"/>
                </a:solidFill>
              </a:rPr>
              <a:t> </a:t>
            </a:r>
            <a:r>
              <a:rPr lang="en-US" sz="1300" dirty="0" err="1">
                <a:solidFill>
                  <a:schemeClr val="bg1"/>
                </a:solidFill>
              </a:rPr>
              <a:t>Adetolu</a:t>
            </a:r>
            <a:endParaRPr lang="en-US" sz="1300" dirty="0">
              <a:solidFill>
                <a:schemeClr val="bg1"/>
              </a:solidFill>
            </a:endParaRPr>
          </a:p>
          <a:p>
            <a:pPr algn="l"/>
            <a:r>
              <a:rPr lang="en-US" sz="1300" dirty="0">
                <a:solidFill>
                  <a:schemeClr val="bg1"/>
                </a:solidFill>
              </a:rPr>
              <a:t>Corporate Trainer and Leadership Coach</a:t>
            </a:r>
          </a:p>
        </p:txBody>
      </p:sp>
      <p:sp>
        <p:nvSpPr>
          <p:cNvPr id="14" name="Rectangle 13">
            <a:extLst>
              <a:ext uri="{FF2B5EF4-FFF2-40B4-BE49-F238E27FC236}">
                <a16:creationId xmlns:a16="http://schemas.microsoft.com/office/drawing/2014/main" id="{B0234C62-9504-CB7F-C764-D33D8173A8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4AF05FBD-65A7-42FC-AA9F-4F44FC28A7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ubtitle 2">
            <a:extLst>
              <a:ext uri="{FF2B5EF4-FFF2-40B4-BE49-F238E27FC236}">
                <a16:creationId xmlns:a16="http://schemas.microsoft.com/office/drawing/2014/main" id="{125EC3C8-C58D-8BBA-A3F6-5E16CEBC15EF}"/>
              </a:ext>
            </a:extLst>
          </p:cNvPr>
          <p:cNvSpPr txBox="1">
            <a:spLocks/>
          </p:cNvSpPr>
          <p:nvPr/>
        </p:nvSpPr>
        <p:spPr>
          <a:xfrm>
            <a:off x="477980" y="2980368"/>
            <a:ext cx="4023359" cy="120814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300" dirty="0">
                <a:solidFill>
                  <a:schemeClr val="bg1"/>
                </a:solidFill>
              </a:rPr>
              <a:t>This course introduces Conflict Resolution principles to proactively identify and resolves conflicts. Topics include sources of conflict, conflict identification, conflict de-escalation, and conflict mitigation, Upon completion, participants will be equipped to effectively identify, deescalate and mitigate conflict. </a:t>
            </a:r>
          </a:p>
        </p:txBody>
      </p:sp>
    </p:spTree>
    <p:extLst>
      <p:ext uri="{BB962C8B-B14F-4D97-AF65-F5344CB8AC3E}">
        <p14:creationId xmlns:p14="http://schemas.microsoft.com/office/powerpoint/2010/main" val="3101134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C8431AF-FB82-6898-E040-B8F55BB60419}"/>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6B4C07E-B66B-4F34-74CB-B3E8549445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logo with text on it&#10;&#10;Description automatically generated">
            <a:extLst>
              <a:ext uri="{FF2B5EF4-FFF2-40B4-BE49-F238E27FC236}">
                <a16:creationId xmlns:a16="http://schemas.microsoft.com/office/drawing/2014/main" id="{A6C27374-2A8C-C807-5F70-34CFD75DC0E5}"/>
              </a:ext>
            </a:extLst>
          </p:cNvPr>
          <p:cNvPicPr>
            <a:picLocks noChangeAspect="1"/>
          </p:cNvPicPr>
          <p:nvPr/>
        </p:nvPicPr>
        <p:blipFill>
          <a:blip r:embed="rId2">
            <a:extLst>
              <a:ext uri="{28A0092B-C50C-407E-A947-70E740481C1C}">
                <a14:useLocalDpi xmlns:a14="http://schemas.microsoft.com/office/drawing/2010/main" val="0"/>
              </a:ext>
            </a:extLst>
          </a:blip>
          <a:srcRect t="6130" r="9089" b="3966"/>
          <a:stretch/>
        </p:blipFill>
        <p:spPr>
          <a:xfrm>
            <a:off x="3523488" y="12536"/>
            <a:ext cx="8668512" cy="6857990"/>
          </a:xfrm>
          <a:prstGeom prst="rect">
            <a:avLst/>
          </a:prstGeom>
        </p:spPr>
      </p:pic>
      <p:sp>
        <p:nvSpPr>
          <p:cNvPr id="12" name="Rectangle 11">
            <a:extLst>
              <a:ext uri="{FF2B5EF4-FFF2-40B4-BE49-F238E27FC236}">
                <a16:creationId xmlns:a16="http://schemas.microsoft.com/office/drawing/2014/main" id="{B99958AE-B666-356E-418A-3C802E1A3C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2CFCB6F-4C7C-21DD-A52A-84668DD39C93}"/>
              </a:ext>
            </a:extLst>
          </p:cNvPr>
          <p:cNvSpPr>
            <a:spLocks noGrp="1"/>
          </p:cNvSpPr>
          <p:nvPr>
            <p:ph type="ctrTitle"/>
          </p:nvPr>
        </p:nvSpPr>
        <p:spPr>
          <a:xfrm>
            <a:off x="477980" y="1122363"/>
            <a:ext cx="5935346" cy="1444720"/>
          </a:xfrm>
        </p:spPr>
        <p:txBody>
          <a:bodyPr anchor="b">
            <a:normAutofit fontScale="90000"/>
          </a:bodyPr>
          <a:lstStyle/>
          <a:p>
            <a:pPr algn="l"/>
            <a:r>
              <a:rPr lang="en-US" sz="4800" dirty="0">
                <a:solidFill>
                  <a:schemeClr val="bg1"/>
                </a:solidFill>
              </a:rPr>
              <a:t>MSA - 2.4:</a:t>
            </a:r>
            <a:br>
              <a:rPr lang="en-US" sz="4800" dirty="0">
                <a:solidFill>
                  <a:schemeClr val="bg1"/>
                </a:solidFill>
              </a:rPr>
            </a:br>
            <a:r>
              <a:rPr lang="en-US" sz="4800" dirty="0">
                <a:solidFill>
                  <a:schemeClr val="bg1"/>
                </a:solidFill>
              </a:rPr>
              <a:t>Effective Communication (2 Credits)</a:t>
            </a:r>
          </a:p>
        </p:txBody>
      </p:sp>
      <p:sp>
        <p:nvSpPr>
          <p:cNvPr id="3" name="Subtitle 2">
            <a:extLst>
              <a:ext uri="{FF2B5EF4-FFF2-40B4-BE49-F238E27FC236}">
                <a16:creationId xmlns:a16="http://schemas.microsoft.com/office/drawing/2014/main" id="{A06FB348-941E-805C-4B9D-4E1DFBE5A09E}"/>
              </a:ext>
            </a:extLst>
          </p:cNvPr>
          <p:cNvSpPr>
            <a:spLocks noGrp="1"/>
          </p:cNvSpPr>
          <p:nvPr>
            <p:ph type="subTitle" idx="1"/>
          </p:nvPr>
        </p:nvSpPr>
        <p:spPr>
          <a:xfrm>
            <a:off x="477980" y="4872922"/>
            <a:ext cx="4023359" cy="1208141"/>
          </a:xfrm>
        </p:spPr>
        <p:txBody>
          <a:bodyPr>
            <a:normAutofit/>
          </a:bodyPr>
          <a:lstStyle/>
          <a:p>
            <a:pPr algn="l"/>
            <a:r>
              <a:rPr lang="en-US" sz="1300" dirty="0">
                <a:solidFill>
                  <a:schemeClr val="bg1"/>
                </a:solidFill>
              </a:rPr>
              <a:t>Instructor: </a:t>
            </a:r>
          </a:p>
          <a:p>
            <a:pPr algn="l"/>
            <a:r>
              <a:rPr lang="en-US" sz="1300" dirty="0" err="1">
                <a:solidFill>
                  <a:schemeClr val="bg1"/>
                </a:solidFill>
              </a:rPr>
              <a:t>Ronke</a:t>
            </a:r>
            <a:r>
              <a:rPr lang="en-US" sz="1300" dirty="0">
                <a:solidFill>
                  <a:schemeClr val="bg1"/>
                </a:solidFill>
              </a:rPr>
              <a:t> </a:t>
            </a:r>
            <a:r>
              <a:rPr lang="en-US" sz="1300" dirty="0" err="1">
                <a:solidFill>
                  <a:schemeClr val="bg1"/>
                </a:solidFill>
              </a:rPr>
              <a:t>Adetolu</a:t>
            </a:r>
            <a:endParaRPr lang="en-US" sz="1300" dirty="0">
              <a:solidFill>
                <a:schemeClr val="bg1"/>
              </a:solidFill>
            </a:endParaRPr>
          </a:p>
          <a:p>
            <a:pPr algn="l"/>
            <a:r>
              <a:rPr lang="en-US" sz="1300" dirty="0">
                <a:solidFill>
                  <a:schemeClr val="bg1"/>
                </a:solidFill>
              </a:rPr>
              <a:t>Corporate Trainer and Leadership Coach</a:t>
            </a:r>
          </a:p>
        </p:txBody>
      </p:sp>
      <p:sp>
        <p:nvSpPr>
          <p:cNvPr id="14" name="Rectangle 13">
            <a:extLst>
              <a:ext uri="{FF2B5EF4-FFF2-40B4-BE49-F238E27FC236}">
                <a16:creationId xmlns:a16="http://schemas.microsoft.com/office/drawing/2014/main" id="{DFEA3884-DC75-5E9A-5D18-02ADA2B1E2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89A66534-A8B4-9F50-5A63-284D858A4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ubtitle 2">
            <a:extLst>
              <a:ext uri="{FF2B5EF4-FFF2-40B4-BE49-F238E27FC236}">
                <a16:creationId xmlns:a16="http://schemas.microsoft.com/office/drawing/2014/main" id="{64367D1A-BF32-6EBE-265D-D6F2175541B7}"/>
              </a:ext>
            </a:extLst>
          </p:cNvPr>
          <p:cNvSpPr txBox="1">
            <a:spLocks/>
          </p:cNvSpPr>
          <p:nvPr/>
        </p:nvSpPr>
        <p:spPr>
          <a:xfrm>
            <a:off x="477980" y="2980368"/>
            <a:ext cx="4023359" cy="120814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300" dirty="0">
                <a:solidFill>
                  <a:schemeClr val="bg1"/>
                </a:solidFill>
              </a:rPr>
              <a:t>This course introduces Effective Communication principles to support the business goals. Topics include communicating ideas, timing, and 360 communication. Upon completion, participants will be equipped to effectively communicate to team members, customers and the local community.</a:t>
            </a:r>
          </a:p>
        </p:txBody>
      </p:sp>
    </p:spTree>
    <p:extLst>
      <p:ext uri="{BB962C8B-B14F-4D97-AF65-F5344CB8AC3E}">
        <p14:creationId xmlns:p14="http://schemas.microsoft.com/office/powerpoint/2010/main" val="1525508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5DA0224-2024-D121-0F25-69FEB4DD7DF5}"/>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5F50BA7-A64E-37B8-D0C9-D2FC6DD27B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logo with text on it&#10;&#10;Description automatically generated">
            <a:extLst>
              <a:ext uri="{FF2B5EF4-FFF2-40B4-BE49-F238E27FC236}">
                <a16:creationId xmlns:a16="http://schemas.microsoft.com/office/drawing/2014/main" id="{EAF0174E-1A08-B9C1-3DF1-990D1B2C4138}"/>
              </a:ext>
            </a:extLst>
          </p:cNvPr>
          <p:cNvPicPr>
            <a:picLocks noChangeAspect="1"/>
          </p:cNvPicPr>
          <p:nvPr/>
        </p:nvPicPr>
        <p:blipFill>
          <a:blip r:embed="rId2">
            <a:extLst>
              <a:ext uri="{28A0092B-C50C-407E-A947-70E740481C1C}">
                <a14:useLocalDpi xmlns:a14="http://schemas.microsoft.com/office/drawing/2010/main" val="0"/>
              </a:ext>
            </a:extLst>
          </a:blip>
          <a:srcRect t="6130" r="9089" b="3966"/>
          <a:stretch/>
        </p:blipFill>
        <p:spPr>
          <a:xfrm>
            <a:off x="3523488" y="12536"/>
            <a:ext cx="8668512" cy="6857990"/>
          </a:xfrm>
          <a:prstGeom prst="rect">
            <a:avLst/>
          </a:prstGeom>
        </p:spPr>
      </p:pic>
      <p:sp>
        <p:nvSpPr>
          <p:cNvPr id="12" name="Rectangle 11">
            <a:extLst>
              <a:ext uri="{FF2B5EF4-FFF2-40B4-BE49-F238E27FC236}">
                <a16:creationId xmlns:a16="http://schemas.microsoft.com/office/drawing/2014/main" id="{C450CC48-C929-DF38-8FE7-1F74BA2384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4F28249-A5C7-2D2A-F8CE-88DAFB0C674D}"/>
              </a:ext>
            </a:extLst>
          </p:cNvPr>
          <p:cNvSpPr>
            <a:spLocks noGrp="1"/>
          </p:cNvSpPr>
          <p:nvPr>
            <p:ph type="ctrTitle"/>
          </p:nvPr>
        </p:nvSpPr>
        <p:spPr>
          <a:xfrm>
            <a:off x="477981" y="1122363"/>
            <a:ext cx="4023360" cy="1444720"/>
          </a:xfrm>
        </p:spPr>
        <p:txBody>
          <a:bodyPr anchor="b">
            <a:normAutofit fontScale="90000"/>
          </a:bodyPr>
          <a:lstStyle/>
          <a:p>
            <a:pPr algn="l"/>
            <a:r>
              <a:rPr lang="en-US" sz="4800" dirty="0">
                <a:solidFill>
                  <a:schemeClr val="bg1"/>
                </a:solidFill>
              </a:rPr>
              <a:t>MSA - 2.5: Time Management (2 Credits)</a:t>
            </a:r>
          </a:p>
        </p:txBody>
      </p:sp>
      <p:sp>
        <p:nvSpPr>
          <p:cNvPr id="3" name="Subtitle 2">
            <a:extLst>
              <a:ext uri="{FF2B5EF4-FFF2-40B4-BE49-F238E27FC236}">
                <a16:creationId xmlns:a16="http://schemas.microsoft.com/office/drawing/2014/main" id="{14B8261D-51C7-7C7E-2129-7CE185984977}"/>
              </a:ext>
            </a:extLst>
          </p:cNvPr>
          <p:cNvSpPr>
            <a:spLocks noGrp="1"/>
          </p:cNvSpPr>
          <p:nvPr>
            <p:ph type="subTitle" idx="1"/>
          </p:nvPr>
        </p:nvSpPr>
        <p:spPr>
          <a:xfrm>
            <a:off x="477980" y="4872922"/>
            <a:ext cx="4023359" cy="1208141"/>
          </a:xfrm>
        </p:spPr>
        <p:txBody>
          <a:bodyPr>
            <a:normAutofit/>
          </a:bodyPr>
          <a:lstStyle/>
          <a:p>
            <a:pPr algn="l"/>
            <a:r>
              <a:rPr lang="en-US" sz="1300" dirty="0">
                <a:solidFill>
                  <a:schemeClr val="bg1"/>
                </a:solidFill>
              </a:rPr>
              <a:t>Instructor: </a:t>
            </a:r>
          </a:p>
          <a:p>
            <a:pPr algn="l"/>
            <a:r>
              <a:rPr lang="en-US" sz="1300" dirty="0" err="1">
                <a:solidFill>
                  <a:schemeClr val="bg1"/>
                </a:solidFill>
              </a:rPr>
              <a:t>Ronke</a:t>
            </a:r>
            <a:r>
              <a:rPr lang="en-US" sz="1300" dirty="0">
                <a:solidFill>
                  <a:schemeClr val="bg1"/>
                </a:solidFill>
              </a:rPr>
              <a:t> </a:t>
            </a:r>
            <a:r>
              <a:rPr lang="en-US" sz="1300" dirty="0" err="1">
                <a:solidFill>
                  <a:schemeClr val="bg1"/>
                </a:solidFill>
              </a:rPr>
              <a:t>Adetolu</a:t>
            </a:r>
            <a:endParaRPr lang="en-US" sz="1300" dirty="0">
              <a:solidFill>
                <a:schemeClr val="bg1"/>
              </a:solidFill>
            </a:endParaRPr>
          </a:p>
          <a:p>
            <a:pPr algn="l"/>
            <a:r>
              <a:rPr lang="en-US" sz="1300" dirty="0">
                <a:solidFill>
                  <a:schemeClr val="bg1"/>
                </a:solidFill>
              </a:rPr>
              <a:t>Corporate Trainer and Leadership Coach</a:t>
            </a:r>
          </a:p>
        </p:txBody>
      </p:sp>
      <p:sp>
        <p:nvSpPr>
          <p:cNvPr id="14" name="Rectangle 13">
            <a:extLst>
              <a:ext uri="{FF2B5EF4-FFF2-40B4-BE49-F238E27FC236}">
                <a16:creationId xmlns:a16="http://schemas.microsoft.com/office/drawing/2014/main" id="{0693E5C6-65E0-A3BA-9597-2C24473A97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B35A184C-89D3-CB47-5A3B-62E94FE317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ubtitle 2">
            <a:extLst>
              <a:ext uri="{FF2B5EF4-FFF2-40B4-BE49-F238E27FC236}">
                <a16:creationId xmlns:a16="http://schemas.microsoft.com/office/drawing/2014/main" id="{2313AE03-BD47-D35A-8BF4-6ED5CEDFE7BE}"/>
              </a:ext>
            </a:extLst>
          </p:cNvPr>
          <p:cNvSpPr txBox="1">
            <a:spLocks/>
          </p:cNvSpPr>
          <p:nvPr/>
        </p:nvSpPr>
        <p:spPr>
          <a:xfrm>
            <a:off x="477980" y="2980368"/>
            <a:ext cx="4023359" cy="120814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400" dirty="0">
                <a:solidFill>
                  <a:schemeClr val="bg1"/>
                </a:solidFill>
              </a:rPr>
              <a:t>This course introduces Time Management principles to support the business goals. Topics include daily business priorities, roles and responsibilities, outsourcing and delegation. Upon completion, participants will be able to plan, organize, and prioritize tasks and activities that support the business mission daily. </a:t>
            </a:r>
          </a:p>
        </p:txBody>
      </p:sp>
    </p:spTree>
    <p:extLst>
      <p:ext uri="{BB962C8B-B14F-4D97-AF65-F5344CB8AC3E}">
        <p14:creationId xmlns:p14="http://schemas.microsoft.com/office/powerpoint/2010/main" val="1168276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6C0F263-8A27-74B0-F4D3-DC87BBC0F66D}"/>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396ACD6-759D-E2FD-8A30-DA133AFE3E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logo with text on it&#10;&#10;Description automatically generated">
            <a:extLst>
              <a:ext uri="{FF2B5EF4-FFF2-40B4-BE49-F238E27FC236}">
                <a16:creationId xmlns:a16="http://schemas.microsoft.com/office/drawing/2014/main" id="{F63B0180-0BC4-39F9-059E-4FC8DE55ACEC}"/>
              </a:ext>
            </a:extLst>
          </p:cNvPr>
          <p:cNvPicPr>
            <a:picLocks noChangeAspect="1"/>
          </p:cNvPicPr>
          <p:nvPr/>
        </p:nvPicPr>
        <p:blipFill>
          <a:blip r:embed="rId2">
            <a:extLst>
              <a:ext uri="{28A0092B-C50C-407E-A947-70E740481C1C}">
                <a14:useLocalDpi xmlns:a14="http://schemas.microsoft.com/office/drawing/2010/main" val="0"/>
              </a:ext>
            </a:extLst>
          </a:blip>
          <a:srcRect t="6130" r="9089" b="3966"/>
          <a:stretch/>
        </p:blipFill>
        <p:spPr>
          <a:xfrm>
            <a:off x="3523488" y="12536"/>
            <a:ext cx="8668512" cy="6857990"/>
          </a:xfrm>
          <a:prstGeom prst="rect">
            <a:avLst/>
          </a:prstGeom>
        </p:spPr>
      </p:pic>
      <p:sp>
        <p:nvSpPr>
          <p:cNvPr id="12" name="Rectangle 11">
            <a:extLst>
              <a:ext uri="{FF2B5EF4-FFF2-40B4-BE49-F238E27FC236}">
                <a16:creationId xmlns:a16="http://schemas.microsoft.com/office/drawing/2014/main" id="{F589D676-17B3-CBB5-1522-227A0FC760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D6A1139-BB27-9A90-1A11-8EDFCCA5AB0F}"/>
              </a:ext>
            </a:extLst>
          </p:cNvPr>
          <p:cNvSpPr>
            <a:spLocks noGrp="1"/>
          </p:cNvSpPr>
          <p:nvPr>
            <p:ph type="ctrTitle"/>
          </p:nvPr>
        </p:nvSpPr>
        <p:spPr>
          <a:xfrm>
            <a:off x="477980" y="1122363"/>
            <a:ext cx="5246415" cy="1444720"/>
          </a:xfrm>
        </p:spPr>
        <p:txBody>
          <a:bodyPr anchor="b">
            <a:normAutofit fontScale="90000"/>
          </a:bodyPr>
          <a:lstStyle/>
          <a:p>
            <a:pPr algn="l"/>
            <a:r>
              <a:rPr lang="en-US" sz="4800" dirty="0">
                <a:solidFill>
                  <a:schemeClr val="bg1"/>
                </a:solidFill>
              </a:rPr>
              <a:t>MSA - 2.6: Inventory Management (2 Credits)</a:t>
            </a:r>
          </a:p>
        </p:txBody>
      </p:sp>
      <p:sp>
        <p:nvSpPr>
          <p:cNvPr id="3" name="Subtitle 2">
            <a:extLst>
              <a:ext uri="{FF2B5EF4-FFF2-40B4-BE49-F238E27FC236}">
                <a16:creationId xmlns:a16="http://schemas.microsoft.com/office/drawing/2014/main" id="{F1D7D45A-9C22-3127-0695-0DF954387EFA}"/>
              </a:ext>
            </a:extLst>
          </p:cNvPr>
          <p:cNvSpPr>
            <a:spLocks noGrp="1"/>
          </p:cNvSpPr>
          <p:nvPr>
            <p:ph type="subTitle" idx="1"/>
          </p:nvPr>
        </p:nvSpPr>
        <p:spPr>
          <a:xfrm>
            <a:off x="477980" y="4872922"/>
            <a:ext cx="4023359" cy="1208141"/>
          </a:xfrm>
        </p:spPr>
        <p:txBody>
          <a:bodyPr>
            <a:normAutofit/>
          </a:bodyPr>
          <a:lstStyle/>
          <a:p>
            <a:pPr algn="l"/>
            <a:r>
              <a:rPr lang="en-US" sz="1300" dirty="0">
                <a:solidFill>
                  <a:schemeClr val="bg1"/>
                </a:solidFill>
              </a:rPr>
              <a:t>Instructor: </a:t>
            </a:r>
          </a:p>
          <a:p>
            <a:pPr algn="l"/>
            <a:r>
              <a:rPr lang="en-US" sz="1300" dirty="0">
                <a:solidFill>
                  <a:schemeClr val="bg1"/>
                </a:solidFill>
              </a:rPr>
              <a:t>Joba Adekanmbi, MBA</a:t>
            </a:r>
          </a:p>
          <a:p>
            <a:pPr algn="l"/>
            <a:r>
              <a:rPr lang="en-US" sz="1300" dirty="0">
                <a:solidFill>
                  <a:schemeClr val="bg1"/>
                </a:solidFill>
              </a:rPr>
              <a:t>Smashburger Franchisee (since 2020)</a:t>
            </a:r>
          </a:p>
        </p:txBody>
      </p:sp>
      <p:sp>
        <p:nvSpPr>
          <p:cNvPr id="14" name="Rectangle 13">
            <a:extLst>
              <a:ext uri="{FF2B5EF4-FFF2-40B4-BE49-F238E27FC236}">
                <a16:creationId xmlns:a16="http://schemas.microsoft.com/office/drawing/2014/main" id="{F3756BB2-AF9C-6B66-1642-C890CFA02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23A7062A-A2ED-E56A-8A42-B761A6ED2C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ubtitle 2">
            <a:extLst>
              <a:ext uri="{FF2B5EF4-FFF2-40B4-BE49-F238E27FC236}">
                <a16:creationId xmlns:a16="http://schemas.microsoft.com/office/drawing/2014/main" id="{6B706A2A-6021-E996-C84A-78AE1482E577}"/>
              </a:ext>
            </a:extLst>
          </p:cNvPr>
          <p:cNvSpPr txBox="1">
            <a:spLocks/>
          </p:cNvSpPr>
          <p:nvPr/>
        </p:nvSpPr>
        <p:spPr>
          <a:xfrm>
            <a:off x="477980" y="2980368"/>
            <a:ext cx="4023359" cy="120814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300" dirty="0">
                <a:solidFill>
                  <a:schemeClr val="bg1"/>
                </a:solidFill>
              </a:rPr>
              <a:t>This course introduces principles of Inventory Management. Topics include effective inventory management system, daily checklists and purchasing strategy. Upon completion, participants understand the process of ordering, storing, and using company inventory.</a:t>
            </a:r>
          </a:p>
        </p:txBody>
      </p:sp>
    </p:spTree>
    <p:extLst>
      <p:ext uri="{BB962C8B-B14F-4D97-AF65-F5344CB8AC3E}">
        <p14:creationId xmlns:p14="http://schemas.microsoft.com/office/powerpoint/2010/main" val="855636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D2586B2-8B75-EE23-1703-707D6670A5F4}"/>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1C2E781-674E-C358-91AA-DDC5D0D980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logo with text on it&#10;&#10;Description automatically generated">
            <a:extLst>
              <a:ext uri="{FF2B5EF4-FFF2-40B4-BE49-F238E27FC236}">
                <a16:creationId xmlns:a16="http://schemas.microsoft.com/office/drawing/2014/main" id="{0D375925-75A4-CEDC-6563-C494BA72CF36}"/>
              </a:ext>
            </a:extLst>
          </p:cNvPr>
          <p:cNvPicPr>
            <a:picLocks noChangeAspect="1"/>
          </p:cNvPicPr>
          <p:nvPr/>
        </p:nvPicPr>
        <p:blipFill>
          <a:blip r:embed="rId2">
            <a:extLst>
              <a:ext uri="{28A0092B-C50C-407E-A947-70E740481C1C}">
                <a14:useLocalDpi xmlns:a14="http://schemas.microsoft.com/office/drawing/2010/main" val="0"/>
              </a:ext>
            </a:extLst>
          </a:blip>
          <a:srcRect t="6130" r="9089" b="3966"/>
          <a:stretch/>
        </p:blipFill>
        <p:spPr>
          <a:xfrm>
            <a:off x="3523488" y="25062"/>
            <a:ext cx="8668512" cy="6857990"/>
          </a:xfrm>
          <a:prstGeom prst="rect">
            <a:avLst/>
          </a:prstGeom>
        </p:spPr>
      </p:pic>
      <p:sp>
        <p:nvSpPr>
          <p:cNvPr id="12" name="Rectangle 11">
            <a:extLst>
              <a:ext uri="{FF2B5EF4-FFF2-40B4-BE49-F238E27FC236}">
                <a16:creationId xmlns:a16="http://schemas.microsoft.com/office/drawing/2014/main" id="{92F3DBBE-60E8-82DA-FDA9-6A2B6EB16C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4391E62-DEDF-44BB-22C0-43AB76293989}"/>
              </a:ext>
            </a:extLst>
          </p:cNvPr>
          <p:cNvSpPr>
            <a:spLocks noGrp="1"/>
          </p:cNvSpPr>
          <p:nvPr>
            <p:ph type="ctrTitle"/>
          </p:nvPr>
        </p:nvSpPr>
        <p:spPr>
          <a:xfrm>
            <a:off x="477981" y="1122363"/>
            <a:ext cx="4023360" cy="1444720"/>
          </a:xfrm>
        </p:spPr>
        <p:txBody>
          <a:bodyPr anchor="b">
            <a:normAutofit fontScale="90000"/>
          </a:bodyPr>
          <a:lstStyle/>
          <a:p>
            <a:pPr algn="l"/>
            <a:r>
              <a:rPr lang="en-US" sz="4800" dirty="0">
                <a:solidFill>
                  <a:schemeClr val="bg1"/>
                </a:solidFill>
              </a:rPr>
              <a:t>MSA - 2.7: Marketing (2 Credits)</a:t>
            </a:r>
          </a:p>
        </p:txBody>
      </p:sp>
      <p:sp>
        <p:nvSpPr>
          <p:cNvPr id="3" name="Subtitle 2">
            <a:extLst>
              <a:ext uri="{FF2B5EF4-FFF2-40B4-BE49-F238E27FC236}">
                <a16:creationId xmlns:a16="http://schemas.microsoft.com/office/drawing/2014/main" id="{7BABB2A7-D5CD-07A1-2DA0-D8684B64EBA0}"/>
              </a:ext>
            </a:extLst>
          </p:cNvPr>
          <p:cNvSpPr>
            <a:spLocks noGrp="1"/>
          </p:cNvSpPr>
          <p:nvPr>
            <p:ph type="subTitle" idx="1"/>
          </p:nvPr>
        </p:nvSpPr>
        <p:spPr>
          <a:xfrm>
            <a:off x="477980" y="4872922"/>
            <a:ext cx="4023359" cy="1208141"/>
          </a:xfrm>
        </p:spPr>
        <p:txBody>
          <a:bodyPr>
            <a:normAutofit/>
          </a:bodyPr>
          <a:lstStyle/>
          <a:p>
            <a:pPr algn="l"/>
            <a:r>
              <a:rPr lang="en-US" sz="1300" dirty="0">
                <a:solidFill>
                  <a:schemeClr val="bg1"/>
                </a:solidFill>
              </a:rPr>
              <a:t>Instructor: </a:t>
            </a:r>
          </a:p>
          <a:p>
            <a:pPr algn="l"/>
            <a:r>
              <a:rPr lang="en-US" sz="1300" dirty="0" err="1">
                <a:solidFill>
                  <a:schemeClr val="bg1"/>
                </a:solidFill>
              </a:rPr>
              <a:t>Ronke</a:t>
            </a:r>
            <a:r>
              <a:rPr lang="en-US" sz="1300" dirty="0">
                <a:solidFill>
                  <a:schemeClr val="bg1"/>
                </a:solidFill>
              </a:rPr>
              <a:t> </a:t>
            </a:r>
            <a:r>
              <a:rPr lang="en-US" sz="1300" dirty="0" err="1">
                <a:solidFill>
                  <a:schemeClr val="bg1"/>
                </a:solidFill>
              </a:rPr>
              <a:t>Adetolu</a:t>
            </a:r>
            <a:endParaRPr lang="en-US" sz="1300" dirty="0">
              <a:solidFill>
                <a:schemeClr val="bg1"/>
              </a:solidFill>
            </a:endParaRPr>
          </a:p>
          <a:p>
            <a:pPr algn="l"/>
            <a:r>
              <a:rPr lang="en-US" sz="1300" dirty="0">
                <a:solidFill>
                  <a:schemeClr val="bg1"/>
                </a:solidFill>
              </a:rPr>
              <a:t>Corporate Trainer and Leadership Coach</a:t>
            </a:r>
          </a:p>
        </p:txBody>
      </p:sp>
      <p:sp>
        <p:nvSpPr>
          <p:cNvPr id="14" name="Rectangle 13">
            <a:extLst>
              <a:ext uri="{FF2B5EF4-FFF2-40B4-BE49-F238E27FC236}">
                <a16:creationId xmlns:a16="http://schemas.microsoft.com/office/drawing/2014/main" id="{B05A0AFD-5941-122C-3ACB-A9531B5EAA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2F4FF226-CFAF-FC02-3A3A-094351758F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ubtitle 2">
            <a:extLst>
              <a:ext uri="{FF2B5EF4-FFF2-40B4-BE49-F238E27FC236}">
                <a16:creationId xmlns:a16="http://schemas.microsoft.com/office/drawing/2014/main" id="{78DC6A6D-7A7A-76F9-26A7-D65506DF4EB3}"/>
              </a:ext>
            </a:extLst>
          </p:cNvPr>
          <p:cNvSpPr txBox="1">
            <a:spLocks/>
          </p:cNvSpPr>
          <p:nvPr/>
        </p:nvSpPr>
        <p:spPr>
          <a:xfrm>
            <a:off x="477980" y="2980368"/>
            <a:ext cx="4023359" cy="120814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400" dirty="0">
                <a:solidFill>
                  <a:schemeClr val="bg1"/>
                </a:solidFill>
              </a:rPr>
              <a:t>This course introduces the basics of Marketing and Branding. Topics include brand identity, marketing budget, target audience. Upon completion, participants be able to develop a basic marketing and branding plan.</a:t>
            </a:r>
          </a:p>
        </p:txBody>
      </p:sp>
    </p:spTree>
    <p:extLst>
      <p:ext uri="{BB962C8B-B14F-4D97-AF65-F5344CB8AC3E}">
        <p14:creationId xmlns:p14="http://schemas.microsoft.com/office/powerpoint/2010/main" val="3199826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3F7D959-ECC1-5512-8D40-96C916D2D7C7}"/>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999E661-3620-FEED-F244-FB355EEFD3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logo with text on it&#10;&#10;Description automatically generated">
            <a:extLst>
              <a:ext uri="{FF2B5EF4-FFF2-40B4-BE49-F238E27FC236}">
                <a16:creationId xmlns:a16="http://schemas.microsoft.com/office/drawing/2014/main" id="{4B0B06E5-ED18-E07A-FEED-653F6BF89081}"/>
              </a:ext>
            </a:extLst>
          </p:cNvPr>
          <p:cNvPicPr>
            <a:picLocks noChangeAspect="1"/>
          </p:cNvPicPr>
          <p:nvPr/>
        </p:nvPicPr>
        <p:blipFill>
          <a:blip r:embed="rId2">
            <a:extLst>
              <a:ext uri="{28A0092B-C50C-407E-A947-70E740481C1C}">
                <a14:useLocalDpi xmlns:a14="http://schemas.microsoft.com/office/drawing/2010/main" val="0"/>
              </a:ext>
            </a:extLst>
          </a:blip>
          <a:srcRect t="6130" r="9089" b="3966"/>
          <a:stretch/>
        </p:blipFill>
        <p:spPr>
          <a:xfrm>
            <a:off x="3523488" y="12536"/>
            <a:ext cx="8668512" cy="6857990"/>
          </a:xfrm>
          <a:prstGeom prst="rect">
            <a:avLst/>
          </a:prstGeom>
        </p:spPr>
      </p:pic>
      <p:sp>
        <p:nvSpPr>
          <p:cNvPr id="12" name="Rectangle 11">
            <a:extLst>
              <a:ext uri="{FF2B5EF4-FFF2-40B4-BE49-F238E27FC236}">
                <a16:creationId xmlns:a16="http://schemas.microsoft.com/office/drawing/2014/main" id="{71D88137-A403-F6A5-F453-F6C1429855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B95702A-E37E-2B8F-78E6-B4F3AB828104}"/>
              </a:ext>
            </a:extLst>
          </p:cNvPr>
          <p:cNvSpPr>
            <a:spLocks noGrp="1"/>
          </p:cNvSpPr>
          <p:nvPr>
            <p:ph type="ctrTitle"/>
          </p:nvPr>
        </p:nvSpPr>
        <p:spPr>
          <a:xfrm>
            <a:off x="477981" y="1122363"/>
            <a:ext cx="4023360" cy="1444720"/>
          </a:xfrm>
        </p:spPr>
        <p:txBody>
          <a:bodyPr anchor="b">
            <a:normAutofit fontScale="90000"/>
          </a:bodyPr>
          <a:lstStyle/>
          <a:p>
            <a:pPr algn="l"/>
            <a:r>
              <a:rPr lang="en-US" sz="4800" dirty="0">
                <a:solidFill>
                  <a:schemeClr val="bg1"/>
                </a:solidFill>
              </a:rPr>
              <a:t>MSA - 2.8: Workplace Safety (2 Credits)</a:t>
            </a:r>
          </a:p>
        </p:txBody>
      </p:sp>
      <p:sp>
        <p:nvSpPr>
          <p:cNvPr id="3" name="Subtitle 2">
            <a:extLst>
              <a:ext uri="{FF2B5EF4-FFF2-40B4-BE49-F238E27FC236}">
                <a16:creationId xmlns:a16="http://schemas.microsoft.com/office/drawing/2014/main" id="{41D65938-FEFA-BCBA-B3CC-193923D94F98}"/>
              </a:ext>
            </a:extLst>
          </p:cNvPr>
          <p:cNvSpPr>
            <a:spLocks noGrp="1"/>
          </p:cNvSpPr>
          <p:nvPr>
            <p:ph type="subTitle" idx="1"/>
          </p:nvPr>
        </p:nvSpPr>
        <p:spPr>
          <a:xfrm>
            <a:off x="477980" y="4872922"/>
            <a:ext cx="4023359" cy="1208141"/>
          </a:xfrm>
        </p:spPr>
        <p:txBody>
          <a:bodyPr>
            <a:normAutofit/>
          </a:bodyPr>
          <a:lstStyle/>
          <a:p>
            <a:pPr algn="l"/>
            <a:r>
              <a:rPr lang="en-US" sz="1300" dirty="0">
                <a:solidFill>
                  <a:schemeClr val="bg1"/>
                </a:solidFill>
              </a:rPr>
              <a:t>Instructor: </a:t>
            </a:r>
          </a:p>
          <a:p>
            <a:pPr algn="l"/>
            <a:r>
              <a:rPr lang="en-US" sz="1300" dirty="0">
                <a:solidFill>
                  <a:schemeClr val="bg1"/>
                </a:solidFill>
              </a:rPr>
              <a:t>Joba Adekanmbi, MBA</a:t>
            </a:r>
          </a:p>
          <a:p>
            <a:pPr algn="l"/>
            <a:r>
              <a:rPr lang="en-US" sz="1300" dirty="0">
                <a:solidFill>
                  <a:schemeClr val="bg1"/>
                </a:solidFill>
              </a:rPr>
              <a:t>Smashburger Franchisee (since 2020)</a:t>
            </a:r>
          </a:p>
        </p:txBody>
      </p:sp>
      <p:sp>
        <p:nvSpPr>
          <p:cNvPr id="14" name="Rectangle 13">
            <a:extLst>
              <a:ext uri="{FF2B5EF4-FFF2-40B4-BE49-F238E27FC236}">
                <a16:creationId xmlns:a16="http://schemas.microsoft.com/office/drawing/2014/main" id="{1B37BEB2-9ECD-75EB-D1B5-14E5982CC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A93F79D4-DF8D-7E6B-42C5-EEE0C4C51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ubtitle 2">
            <a:extLst>
              <a:ext uri="{FF2B5EF4-FFF2-40B4-BE49-F238E27FC236}">
                <a16:creationId xmlns:a16="http://schemas.microsoft.com/office/drawing/2014/main" id="{EE7AB8BA-B26E-8BEC-2ACA-7E08A835F935}"/>
              </a:ext>
            </a:extLst>
          </p:cNvPr>
          <p:cNvSpPr txBox="1">
            <a:spLocks/>
          </p:cNvSpPr>
          <p:nvPr/>
        </p:nvSpPr>
        <p:spPr>
          <a:xfrm>
            <a:off x="477980" y="2980368"/>
            <a:ext cx="4023359" cy="120814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400" dirty="0">
                <a:solidFill>
                  <a:schemeClr val="bg1"/>
                </a:solidFill>
              </a:rPr>
              <a:t>This course introduces Workplace Safety principles in line with Occupational Safety and Health Administration (OSHA) standards. Topics include safe working conditions, employee safety training, and enforcing OSHA standards. Upon completion, participants will be equipped to setup safe and healthy working conditions in line with OSHA standards.</a:t>
            </a:r>
          </a:p>
        </p:txBody>
      </p:sp>
    </p:spTree>
    <p:extLst>
      <p:ext uri="{BB962C8B-B14F-4D97-AF65-F5344CB8AC3E}">
        <p14:creationId xmlns:p14="http://schemas.microsoft.com/office/powerpoint/2010/main" val="2638104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4001FCD-08CC-CBEF-E9FA-CE47AAE8CF2C}"/>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69509B9-2BC1-550F-5C14-A0A51A816D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logo with text on it&#10;&#10;Description automatically generated">
            <a:extLst>
              <a:ext uri="{FF2B5EF4-FFF2-40B4-BE49-F238E27FC236}">
                <a16:creationId xmlns:a16="http://schemas.microsoft.com/office/drawing/2014/main" id="{7BDD14FF-EF2B-4FD2-8EAF-E37B5946C5F6}"/>
              </a:ext>
            </a:extLst>
          </p:cNvPr>
          <p:cNvPicPr>
            <a:picLocks noChangeAspect="1"/>
          </p:cNvPicPr>
          <p:nvPr/>
        </p:nvPicPr>
        <p:blipFill>
          <a:blip r:embed="rId2">
            <a:extLst>
              <a:ext uri="{28A0092B-C50C-407E-A947-70E740481C1C}">
                <a14:useLocalDpi xmlns:a14="http://schemas.microsoft.com/office/drawing/2010/main" val="0"/>
              </a:ext>
            </a:extLst>
          </a:blip>
          <a:srcRect t="6130" r="9089" b="3966"/>
          <a:stretch/>
        </p:blipFill>
        <p:spPr>
          <a:xfrm>
            <a:off x="3523488" y="12536"/>
            <a:ext cx="8668512" cy="6857990"/>
          </a:xfrm>
          <a:prstGeom prst="rect">
            <a:avLst/>
          </a:prstGeom>
        </p:spPr>
      </p:pic>
      <p:sp>
        <p:nvSpPr>
          <p:cNvPr id="12" name="Rectangle 11">
            <a:extLst>
              <a:ext uri="{FF2B5EF4-FFF2-40B4-BE49-F238E27FC236}">
                <a16:creationId xmlns:a16="http://schemas.microsoft.com/office/drawing/2014/main" id="{5965E8FB-7B22-6DCA-07E4-5BA5BA9E3F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7D54C84-168A-1620-1004-93307B369EF4}"/>
              </a:ext>
            </a:extLst>
          </p:cNvPr>
          <p:cNvSpPr>
            <a:spLocks noGrp="1"/>
          </p:cNvSpPr>
          <p:nvPr>
            <p:ph type="ctrTitle"/>
          </p:nvPr>
        </p:nvSpPr>
        <p:spPr>
          <a:xfrm>
            <a:off x="477980" y="1122363"/>
            <a:ext cx="5618019" cy="1444720"/>
          </a:xfrm>
        </p:spPr>
        <p:txBody>
          <a:bodyPr anchor="b">
            <a:normAutofit fontScale="90000"/>
          </a:bodyPr>
          <a:lstStyle/>
          <a:p>
            <a:pPr algn="l"/>
            <a:r>
              <a:rPr lang="en-US" sz="4800" dirty="0">
                <a:solidFill>
                  <a:schemeClr val="bg1"/>
                </a:solidFill>
              </a:rPr>
              <a:t>MSA - 2.9:</a:t>
            </a:r>
            <a:br>
              <a:rPr lang="en-US" sz="4800" dirty="0">
                <a:solidFill>
                  <a:schemeClr val="bg1"/>
                </a:solidFill>
              </a:rPr>
            </a:br>
            <a:r>
              <a:rPr lang="en-US" sz="4800" dirty="0">
                <a:solidFill>
                  <a:schemeClr val="bg1"/>
                </a:solidFill>
              </a:rPr>
              <a:t>Performance Management (2 Credits)</a:t>
            </a:r>
          </a:p>
        </p:txBody>
      </p:sp>
      <p:sp>
        <p:nvSpPr>
          <p:cNvPr id="3" name="Subtitle 2">
            <a:extLst>
              <a:ext uri="{FF2B5EF4-FFF2-40B4-BE49-F238E27FC236}">
                <a16:creationId xmlns:a16="http://schemas.microsoft.com/office/drawing/2014/main" id="{09D4CAE7-F969-BE75-AECF-429F3ECB5D85}"/>
              </a:ext>
            </a:extLst>
          </p:cNvPr>
          <p:cNvSpPr>
            <a:spLocks noGrp="1"/>
          </p:cNvSpPr>
          <p:nvPr>
            <p:ph type="subTitle" idx="1"/>
          </p:nvPr>
        </p:nvSpPr>
        <p:spPr>
          <a:xfrm>
            <a:off x="477980" y="4872922"/>
            <a:ext cx="4023359" cy="1208141"/>
          </a:xfrm>
        </p:spPr>
        <p:txBody>
          <a:bodyPr>
            <a:normAutofit/>
          </a:bodyPr>
          <a:lstStyle/>
          <a:p>
            <a:pPr algn="l"/>
            <a:r>
              <a:rPr lang="en-US" sz="1300" dirty="0">
                <a:solidFill>
                  <a:schemeClr val="bg1"/>
                </a:solidFill>
              </a:rPr>
              <a:t>Instructor: </a:t>
            </a:r>
          </a:p>
          <a:p>
            <a:pPr algn="l"/>
            <a:r>
              <a:rPr lang="en-US" sz="1300" dirty="0">
                <a:solidFill>
                  <a:schemeClr val="bg1"/>
                </a:solidFill>
              </a:rPr>
              <a:t>Joba Adekanmbi, MBA</a:t>
            </a:r>
          </a:p>
          <a:p>
            <a:pPr algn="l"/>
            <a:r>
              <a:rPr lang="en-US" sz="1300" dirty="0">
                <a:solidFill>
                  <a:schemeClr val="bg1"/>
                </a:solidFill>
              </a:rPr>
              <a:t>Smashburger Franchisee (since 2020)</a:t>
            </a:r>
          </a:p>
        </p:txBody>
      </p:sp>
      <p:sp>
        <p:nvSpPr>
          <p:cNvPr id="14" name="Rectangle 13">
            <a:extLst>
              <a:ext uri="{FF2B5EF4-FFF2-40B4-BE49-F238E27FC236}">
                <a16:creationId xmlns:a16="http://schemas.microsoft.com/office/drawing/2014/main" id="{608812AD-86E3-CDEE-C1DD-6BC72E5DBD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6221E895-6FB6-79B2-E28F-A072823FB3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ubtitle 2">
            <a:extLst>
              <a:ext uri="{FF2B5EF4-FFF2-40B4-BE49-F238E27FC236}">
                <a16:creationId xmlns:a16="http://schemas.microsoft.com/office/drawing/2014/main" id="{E4FDDB7D-5D00-11EF-99E3-1C7BBC82B6DA}"/>
              </a:ext>
            </a:extLst>
          </p:cNvPr>
          <p:cNvSpPr txBox="1">
            <a:spLocks/>
          </p:cNvSpPr>
          <p:nvPr/>
        </p:nvSpPr>
        <p:spPr>
          <a:xfrm>
            <a:off x="477980" y="2980368"/>
            <a:ext cx="4023359" cy="1208141"/>
          </a:xfrm>
          <a:prstGeom prst="rect">
            <a:avLst/>
          </a:prstGeom>
        </p:spPr>
        <p:txBody>
          <a:bodyPr vert="horz" lIns="91440" tIns="45720" rIns="91440" bIns="45720" rtlCol="0">
            <a:normAutofit fontScale="8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600" dirty="0">
                <a:solidFill>
                  <a:schemeClr val="bg1"/>
                </a:solidFill>
              </a:rPr>
              <a:t>This course introduces principles of Performance Management. Topics include performance metrics, performance evaluations, and performance goal setting</a:t>
            </a:r>
            <a:r>
              <a:rPr lang="en-US" sz="1600" b="0" i="0" dirty="0">
                <a:solidFill>
                  <a:schemeClr val="bg1"/>
                </a:solidFill>
                <a:effectLst/>
              </a:rPr>
              <a:t>. Upon completion, participants will be equipped to set clear performance goals, define clear performance </a:t>
            </a:r>
            <a:r>
              <a:rPr lang="en-US" sz="1600" dirty="0">
                <a:solidFill>
                  <a:schemeClr val="bg1"/>
                </a:solidFill>
              </a:rPr>
              <a:t>metrics and periodically evaluate performance.</a:t>
            </a:r>
            <a:endParaRPr lang="en-US" sz="1300" dirty="0">
              <a:solidFill>
                <a:schemeClr val="bg1"/>
              </a:solidFill>
            </a:endParaRPr>
          </a:p>
        </p:txBody>
      </p:sp>
    </p:spTree>
    <p:extLst>
      <p:ext uri="{BB962C8B-B14F-4D97-AF65-F5344CB8AC3E}">
        <p14:creationId xmlns:p14="http://schemas.microsoft.com/office/powerpoint/2010/main" val="8556998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1630</TotalTime>
  <Words>786</Words>
  <Application>Microsoft Office PowerPoint</Application>
  <PresentationFormat>Widescreen</PresentationFormat>
  <Paragraphs>60</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Aptos</vt:lpstr>
      <vt:lpstr>Aptos Display</vt:lpstr>
      <vt:lpstr>Arial</vt:lpstr>
      <vt:lpstr>Calibri</vt:lpstr>
      <vt:lpstr>Office Theme</vt:lpstr>
      <vt:lpstr>MSA - 2.1: Customer Service (2 Credits)</vt:lpstr>
      <vt:lpstr>MSA - 2.2: Quality Control (2 Credits)</vt:lpstr>
      <vt:lpstr>MSA - 2.3: Conflict Resolution (2 Credits)</vt:lpstr>
      <vt:lpstr>MSA - 2.4: Effective Communication (2 Credits)</vt:lpstr>
      <vt:lpstr>MSA - 2.5: Time Management (2 Credits)</vt:lpstr>
      <vt:lpstr>MSA - 2.6: Inventory Management (2 Credits)</vt:lpstr>
      <vt:lpstr>MSA - 2.7: Marketing (2 Credits)</vt:lpstr>
      <vt:lpstr>MSA - 2.8: Workplace Safety (2 Credits)</vt:lpstr>
      <vt:lpstr>MSA - 2.9: Performance Management (2 Credits)</vt:lpstr>
      <vt:lpstr>MSA - 2.10:  Bookkeeping (2 Credits)</vt:lpstr>
      <vt:lpstr>MSA - 2.11: Leadership Skills (2 Credits)</vt:lpstr>
      <vt:lpstr>MSA - 2.12: Business Growth (2 Credits)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Joba Adekanmbi</dc:creator>
  <cp:lastModifiedBy>Joba Adekanmbi</cp:lastModifiedBy>
  <cp:revision>15</cp:revision>
  <dcterms:created xsi:type="dcterms:W3CDTF">2025-02-04T20:00:11Z</dcterms:created>
  <dcterms:modified xsi:type="dcterms:W3CDTF">2025-02-05T23:32:14Z</dcterms:modified>
</cp:coreProperties>
</file>