
<file path=[Content_Types].xml><?xml version="1.0" encoding="utf-8"?>
<Types xmlns="http://schemas.openxmlformats.org/package/2006/content-types">
  <Default Extension="jpeg" ContentType="image/jpeg"/>
  <Default Extension="jp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1" d="100"/>
          <a:sy n="51" d="100"/>
        </p:scale>
        <p:origin x="1256"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8215B-463E-AD66-B62B-68A9E06B8A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7A6742-C22C-1C3F-4E05-ABEDF3506E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D7BB64-F1E8-02ED-64BB-58940CC9345A}"/>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89960D28-08BA-1FE0-E887-E2ED367D42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DCEC3E-0C4C-FD85-332A-2B2524426744}"/>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26504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770AA-2CB6-4D0F-E4C7-6836040101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49A97D-DDD4-1EC6-B9A5-13567E8102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00D0E0-637D-CE0F-0F74-CE461B8553FE}"/>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494ED787-8DD9-05B1-C181-73C942DCA7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049428-E7B3-B583-956D-84E30F30E7ED}"/>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161662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F692D5-2CA5-2F32-0799-B21050FF2C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9CB3C7-CFE9-F104-660B-2F48347539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036253-5757-F78B-A0E2-A1331D552729}"/>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78CF3773-D48D-BF16-2BA8-E162230EC8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0CE791-908D-7D3B-5006-395A1D1B7CA6}"/>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424160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09DA8-4CE5-B24C-7B0C-97579EAAC9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85BF5C-9008-3C9D-3E8D-8CD27B8BEF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FC2818-FD63-EB55-4E87-CBC112166C73}"/>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58213F73-F6A1-2CB3-EB11-59619ECDDA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99789B-3AF5-2477-C2DD-5287028A57BB}"/>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172805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95F2E-396F-1B4A-E54B-1BCA4F1780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C5FB8A-F5F9-52AC-4996-A050789E2CF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EDD068-1889-B2CC-E58B-2532CF4B7F85}"/>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05A53C2E-4BCB-E1B8-E964-944DC23CFF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725048-4BC3-CC58-DDCF-87A8C8124E00}"/>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389312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3C9E-0E30-87E7-46F5-E8301FF70D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538AB8-6D2C-0C97-B8A3-4508DC9A90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A48DE0-83F4-3BA9-5A0B-7CA35DC2CB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86F9C1-7E42-A753-252F-2A2B0303BAEA}"/>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6" name="Footer Placeholder 5">
            <a:extLst>
              <a:ext uri="{FF2B5EF4-FFF2-40B4-BE49-F238E27FC236}">
                <a16:creationId xmlns:a16="http://schemas.microsoft.com/office/drawing/2014/main" id="{7ADFFC0E-11E4-6D4B-43EA-FAE39DC55B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6DECFC-8452-F8D4-B60A-F877EDCC39E7}"/>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98363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E5F0-E445-A136-8306-D5EE03252E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61003AA-4493-392A-381A-A80C2E927F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CC4936-CA39-C9ED-5318-58ECA56544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52CB2D-CCE6-FA30-857A-3974D402D9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574383-4971-8D70-7B2D-2A4F88A0BA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6FFA10-B2BA-3539-6170-32BD31D07457}"/>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8" name="Footer Placeholder 7">
            <a:extLst>
              <a:ext uri="{FF2B5EF4-FFF2-40B4-BE49-F238E27FC236}">
                <a16:creationId xmlns:a16="http://schemas.microsoft.com/office/drawing/2014/main" id="{D69B5BBE-4A2D-26F9-570C-5BE9FCF837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3F1FC1-1AC6-6619-5EFE-96529B790373}"/>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4040122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F1E71-897E-77EA-E4D4-C33CA1D928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8CCAD7-DF03-EC37-7719-80BC9FB519E0}"/>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4" name="Footer Placeholder 3">
            <a:extLst>
              <a:ext uri="{FF2B5EF4-FFF2-40B4-BE49-F238E27FC236}">
                <a16:creationId xmlns:a16="http://schemas.microsoft.com/office/drawing/2014/main" id="{9A428DCD-8450-2A75-587B-FB53F90AAF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2460BF-FCB6-E2C8-1366-AF38A5F9B618}"/>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225068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F80242-89AE-659E-BA5E-B0D9FE9A95E7}"/>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3" name="Footer Placeholder 2">
            <a:extLst>
              <a:ext uri="{FF2B5EF4-FFF2-40B4-BE49-F238E27FC236}">
                <a16:creationId xmlns:a16="http://schemas.microsoft.com/office/drawing/2014/main" id="{548B8A33-DADC-3DE5-DEC9-8CEDFD9EAC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F8BE75-A007-D2A5-3134-106764370126}"/>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2948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D3A85-D5D6-5215-A6DF-2BB5C2D0CA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1BDDE9-7EDD-222E-FD65-732FCE5BF7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4C8769-E8D7-4717-993C-95347113D3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DC9038-6721-0CAD-604F-94D9F81E4930}"/>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6" name="Footer Placeholder 5">
            <a:extLst>
              <a:ext uri="{FF2B5EF4-FFF2-40B4-BE49-F238E27FC236}">
                <a16:creationId xmlns:a16="http://schemas.microsoft.com/office/drawing/2014/main" id="{979C12C5-8B15-011D-F503-2EFD1D4D90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B106E9-FF01-182C-7FBB-024B523555B4}"/>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1528673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3C58C-DE6B-83F2-3404-C5E4AB5A7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83AF3E-BA1E-6CC6-14B1-863840EDC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6109AA-F69E-EC1F-DCD5-B68A62F4AC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B55459-3E9A-F4EC-6A50-7829FF748446}"/>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6" name="Footer Placeholder 5">
            <a:extLst>
              <a:ext uri="{FF2B5EF4-FFF2-40B4-BE49-F238E27FC236}">
                <a16:creationId xmlns:a16="http://schemas.microsoft.com/office/drawing/2014/main" id="{2CA5218B-BD8C-16E6-B6E6-14547CE45B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5EF9CE-67F8-B525-DF1C-49DB0555EF81}"/>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176334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BED186-F234-5C66-7984-0D77503EFD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568CD5-1E6F-2B94-1173-E4EC143F4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543BC9-55FD-63EE-5F5C-E3E147D59B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9732FFDC-802E-64A8-9F3E-2E98B39D5E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079BF59-7F9C-6DE3-37C4-E97F96E0D4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C947C00-5D90-4906-9689-A236CC8DEE81}" type="slidenum">
              <a:rPr lang="en-US" smtClean="0"/>
              <a:t>‹#›</a:t>
            </a:fld>
            <a:endParaRPr lang="en-US"/>
          </a:p>
        </p:txBody>
      </p:sp>
    </p:spTree>
    <p:extLst>
      <p:ext uri="{BB962C8B-B14F-4D97-AF65-F5344CB8AC3E}">
        <p14:creationId xmlns:p14="http://schemas.microsoft.com/office/powerpoint/2010/main" val="3293981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BB2FCFE5-30BF-384F-8C0F-3EFD61082C1B}"/>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284E52E-05E5-99AB-84F0-210412C0CF59}"/>
              </a:ext>
            </a:extLst>
          </p:cNvPr>
          <p:cNvSpPr>
            <a:spLocks noGrp="1"/>
          </p:cNvSpPr>
          <p:nvPr>
            <p:ph type="ctrTitle"/>
          </p:nvPr>
        </p:nvSpPr>
        <p:spPr>
          <a:xfrm>
            <a:off x="477980" y="1122363"/>
            <a:ext cx="4269383" cy="1444720"/>
          </a:xfrm>
        </p:spPr>
        <p:txBody>
          <a:bodyPr anchor="b">
            <a:normAutofit fontScale="90000"/>
          </a:bodyPr>
          <a:lstStyle/>
          <a:p>
            <a:pPr algn="l"/>
            <a:r>
              <a:rPr lang="en-US" sz="4800" dirty="0">
                <a:solidFill>
                  <a:schemeClr val="bg1"/>
                </a:solidFill>
              </a:rPr>
              <a:t>MSA - 3.1: Customer Service (2 Credits)</a:t>
            </a:r>
          </a:p>
        </p:txBody>
      </p:sp>
      <p:sp>
        <p:nvSpPr>
          <p:cNvPr id="3" name="Subtitle 2">
            <a:extLst>
              <a:ext uri="{FF2B5EF4-FFF2-40B4-BE49-F238E27FC236}">
                <a16:creationId xmlns:a16="http://schemas.microsoft.com/office/drawing/2014/main" id="{CE03A0FF-EB16-006F-393B-E1AEF486544F}"/>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4838C973-0D65-3C92-C889-B4C8AC9B247F}"/>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Customer Service principles in support of business objectives. Topics include first impressions, complaint resolution, customer interaction, and frequently asked questions. Upon completion, participants will be equipped to provide exceptional support and assistance to customers before, during and after they purchase a product or service. </a:t>
            </a:r>
          </a:p>
        </p:txBody>
      </p:sp>
    </p:spTree>
    <p:extLst>
      <p:ext uri="{BB962C8B-B14F-4D97-AF65-F5344CB8AC3E}">
        <p14:creationId xmlns:p14="http://schemas.microsoft.com/office/powerpoint/2010/main" val="927746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37C37E8-BBCE-12EF-0167-506541756C12}"/>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53B469-97F2-55D1-868D-A9F452B15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E0942E86-7DD6-0558-9A80-D98C4FED7BD4}"/>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DCAC1D72-FE1E-7DC5-ECD4-EA031D7EA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19731FB-7D77-AF34-0BD7-E38DA05663C8}"/>
              </a:ext>
            </a:extLst>
          </p:cNvPr>
          <p:cNvSpPr>
            <a:spLocks noGrp="1"/>
          </p:cNvSpPr>
          <p:nvPr>
            <p:ph type="ctrTitle"/>
          </p:nvPr>
        </p:nvSpPr>
        <p:spPr>
          <a:xfrm>
            <a:off x="477980" y="1122363"/>
            <a:ext cx="4382119" cy="1444720"/>
          </a:xfrm>
        </p:spPr>
        <p:txBody>
          <a:bodyPr anchor="b">
            <a:normAutofit fontScale="90000"/>
          </a:bodyPr>
          <a:lstStyle/>
          <a:p>
            <a:pPr algn="l"/>
            <a:r>
              <a:rPr lang="en-US" sz="4800" dirty="0">
                <a:solidFill>
                  <a:schemeClr val="bg1"/>
                </a:solidFill>
              </a:rPr>
              <a:t>MSA - 3.10: </a:t>
            </a:r>
            <a:br>
              <a:rPr lang="en-US" sz="4800" dirty="0">
                <a:solidFill>
                  <a:schemeClr val="bg1"/>
                </a:solidFill>
              </a:rPr>
            </a:br>
            <a:r>
              <a:rPr lang="en-US" sz="4800" dirty="0">
                <a:solidFill>
                  <a:schemeClr val="bg1"/>
                </a:solidFill>
              </a:rPr>
              <a:t>Cash Management (2 Credits)</a:t>
            </a:r>
          </a:p>
        </p:txBody>
      </p:sp>
      <p:sp>
        <p:nvSpPr>
          <p:cNvPr id="3" name="Subtitle 2">
            <a:extLst>
              <a:ext uri="{FF2B5EF4-FFF2-40B4-BE49-F238E27FC236}">
                <a16:creationId xmlns:a16="http://schemas.microsoft.com/office/drawing/2014/main" id="{D91B7692-31A0-FA52-37DF-CA8B8B3548C5}"/>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a:p>
            <a:pPr algn="l"/>
            <a:endParaRPr lang="en-US" sz="1300" dirty="0">
              <a:solidFill>
                <a:schemeClr val="bg1"/>
              </a:solidFill>
            </a:endParaRPr>
          </a:p>
        </p:txBody>
      </p:sp>
      <p:sp>
        <p:nvSpPr>
          <p:cNvPr id="14" name="Rectangle 13">
            <a:extLst>
              <a:ext uri="{FF2B5EF4-FFF2-40B4-BE49-F238E27FC236}">
                <a16:creationId xmlns:a16="http://schemas.microsoft.com/office/drawing/2014/main" id="{F381711F-2112-D41F-C34A-91CDEA2238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37487F0C-9D0A-9626-12D1-01B1D3C4A3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A86EB1D9-F259-5B31-0BD4-4E1D66DF5045}"/>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the basics of a Cash Management plan. Topics include fraud detection, cash handling, bank deposit and daily counts. Upon completion, participants will be equipped to develop and maintain a cash management plan.</a:t>
            </a:r>
          </a:p>
          <a:p>
            <a:pPr algn="l"/>
            <a:endParaRPr lang="en-US" sz="1300" dirty="0">
              <a:solidFill>
                <a:schemeClr val="bg1"/>
              </a:solidFill>
            </a:endParaRPr>
          </a:p>
          <a:p>
            <a:pPr algn="l"/>
            <a:endParaRPr lang="en-US" sz="1300" dirty="0">
              <a:solidFill>
                <a:schemeClr val="bg1"/>
              </a:solidFill>
            </a:endParaRPr>
          </a:p>
        </p:txBody>
      </p:sp>
    </p:spTree>
    <p:extLst>
      <p:ext uri="{BB962C8B-B14F-4D97-AF65-F5344CB8AC3E}">
        <p14:creationId xmlns:p14="http://schemas.microsoft.com/office/powerpoint/2010/main" val="1517109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953A509-CEDC-1766-4C4A-56C4B851C5FC}"/>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D09FCF5-604A-157D-7F42-4FFF6482C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747C51D6-A32B-F5A5-2B95-BB4EBB0454E3}"/>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8FF7B550-F3D5-C9A0-CB0C-49541B296F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E6091FD-1C1F-30EE-2A35-F1F1A6D18709}"/>
              </a:ext>
            </a:extLst>
          </p:cNvPr>
          <p:cNvSpPr>
            <a:spLocks noGrp="1"/>
          </p:cNvSpPr>
          <p:nvPr>
            <p:ph type="ctrTitle"/>
          </p:nvPr>
        </p:nvSpPr>
        <p:spPr>
          <a:xfrm>
            <a:off x="477980" y="1122363"/>
            <a:ext cx="4945789" cy="1444720"/>
          </a:xfrm>
        </p:spPr>
        <p:txBody>
          <a:bodyPr anchor="b">
            <a:normAutofit fontScale="90000"/>
          </a:bodyPr>
          <a:lstStyle/>
          <a:p>
            <a:pPr algn="l"/>
            <a:r>
              <a:rPr lang="en-US" sz="4800" dirty="0">
                <a:solidFill>
                  <a:schemeClr val="bg1"/>
                </a:solidFill>
              </a:rPr>
              <a:t>MSA - 3.11:</a:t>
            </a:r>
            <a:br>
              <a:rPr lang="en-US" sz="4800" dirty="0">
                <a:solidFill>
                  <a:schemeClr val="bg1"/>
                </a:solidFill>
              </a:rPr>
            </a:br>
            <a:r>
              <a:rPr lang="en-US" sz="4800" dirty="0">
                <a:solidFill>
                  <a:schemeClr val="bg1"/>
                </a:solidFill>
              </a:rPr>
              <a:t>Upselling (2 Credits)</a:t>
            </a:r>
          </a:p>
        </p:txBody>
      </p:sp>
      <p:sp>
        <p:nvSpPr>
          <p:cNvPr id="3" name="Subtitle 2">
            <a:extLst>
              <a:ext uri="{FF2B5EF4-FFF2-40B4-BE49-F238E27FC236}">
                <a16:creationId xmlns:a16="http://schemas.microsoft.com/office/drawing/2014/main" id="{662C3AA1-E4EF-F871-A83E-A0DC3E3E1FF2}"/>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15F9F751-8267-2E9B-735C-B4A22AFB0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7582A018-03C4-B71D-6693-8F790D3FE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A69C9D59-7968-D0DE-10FE-362C1F7AD364}"/>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basics of Upselling that positively impacts the business finances. Topics include featured items, customer engagement and invitation techniques. Upon completion, participants will be equipped to effectively invite customers to purchase more profitable menu items that enhance the bottom line.</a:t>
            </a:r>
          </a:p>
        </p:txBody>
      </p:sp>
    </p:spTree>
    <p:extLst>
      <p:ext uri="{BB962C8B-B14F-4D97-AF65-F5344CB8AC3E}">
        <p14:creationId xmlns:p14="http://schemas.microsoft.com/office/powerpoint/2010/main" val="589743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0489DD4-97E0-C94A-884C-5C322DEE7FDA}"/>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732B54C-0843-0301-1218-C3BBCE420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417F0561-B7C6-80B3-7E66-25949DEE2E58}"/>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5AC45570-9203-84F3-BD88-2F21001013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8A8CF18-6F19-CD88-B592-6F88648301D5}"/>
              </a:ext>
            </a:extLst>
          </p:cNvPr>
          <p:cNvSpPr>
            <a:spLocks noGrp="1"/>
          </p:cNvSpPr>
          <p:nvPr>
            <p:ph type="ctrTitle"/>
          </p:nvPr>
        </p:nvSpPr>
        <p:spPr>
          <a:xfrm>
            <a:off x="477980" y="1122363"/>
            <a:ext cx="4858107" cy="1444720"/>
          </a:xfrm>
        </p:spPr>
        <p:txBody>
          <a:bodyPr anchor="b">
            <a:normAutofit fontScale="90000"/>
          </a:bodyPr>
          <a:lstStyle/>
          <a:p>
            <a:pPr algn="l"/>
            <a:r>
              <a:rPr lang="en-US" sz="4800" dirty="0">
                <a:solidFill>
                  <a:schemeClr val="bg1"/>
                </a:solidFill>
              </a:rPr>
              <a:t>MSA - 3.12: Ticket Time Management</a:t>
            </a:r>
            <a:br>
              <a:rPr lang="en-US" sz="4800" dirty="0">
                <a:solidFill>
                  <a:schemeClr val="bg1"/>
                </a:solidFill>
              </a:rPr>
            </a:br>
            <a:r>
              <a:rPr lang="en-US" sz="4800" dirty="0">
                <a:solidFill>
                  <a:schemeClr val="bg1"/>
                </a:solidFill>
              </a:rPr>
              <a:t> (2 Credits)</a:t>
            </a:r>
          </a:p>
        </p:txBody>
      </p:sp>
      <p:sp>
        <p:nvSpPr>
          <p:cNvPr id="3" name="Subtitle 2">
            <a:extLst>
              <a:ext uri="{FF2B5EF4-FFF2-40B4-BE49-F238E27FC236}">
                <a16:creationId xmlns:a16="http://schemas.microsoft.com/office/drawing/2014/main" id="{E377D0E6-3B29-51F1-71A0-0EF6FFB837C0}"/>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4F0A477C-D470-B8E3-12E9-5B795651D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C6B8E17B-CB4E-5D8E-8708-7BBCFAEA80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FCA2ABF7-495E-87EF-AC14-B2304977A259}"/>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b="0" i="0" dirty="0">
                <a:solidFill>
                  <a:schemeClr val="bg1"/>
                </a:solidFill>
                <a:effectLst/>
              </a:rPr>
              <a:t>This course introduces Ticket Time Management </a:t>
            </a:r>
            <a:r>
              <a:rPr lang="en-US" sz="1400" dirty="0">
                <a:solidFill>
                  <a:schemeClr val="bg1"/>
                </a:solidFill>
              </a:rPr>
              <a:t>techniques for fast paced restaurant environments. </a:t>
            </a:r>
            <a:r>
              <a:rPr lang="en-US" sz="1400" b="0" i="0" dirty="0">
                <a:solidFill>
                  <a:schemeClr val="bg1"/>
                </a:solidFill>
                <a:effectLst/>
              </a:rPr>
              <a:t>Topics include </a:t>
            </a:r>
            <a:r>
              <a:rPr lang="en-US" sz="1400" dirty="0">
                <a:solidFill>
                  <a:schemeClr val="bg1"/>
                </a:solidFill>
              </a:rPr>
              <a:t>p</a:t>
            </a:r>
            <a:r>
              <a:rPr lang="en-US" sz="1400" b="0" i="0" dirty="0">
                <a:solidFill>
                  <a:schemeClr val="bg1"/>
                </a:solidFill>
                <a:effectLst/>
              </a:rPr>
              <a:t>recooking time savers, kitchen flow, and BOH rapid cook technology. Upon completion, participants will be equipped to effectively set and meet business enhancing ticket times.</a:t>
            </a:r>
          </a:p>
        </p:txBody>
      </p:sp>
    </p:spTree>
    <p:extLst>
      <p:ext uri="{BB962C8B-B14F-4D97-AF65-F5344CB8AC3E}">
        <p14:creationId xmlns:p14="http://schemas.microsoft.com/office/powerpoint/2010/main" val="1344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2D65A1C-FC7E-8F85-0026-C51B4EA57CEE}"/>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81327E-6613-E1C8-6C31-60FE0C69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14430EA1-34DD-5EB4-EEB0-067D37C69B1A}"/>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72689D8F-4850-03E2-A38A-4293D27DE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044DE23-775E-2D11-FF26-5B56A6ECB1F6}"/>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- 3.2:</a:t>
            </a:r>
            <a:br>
              <a:rPr lang="en-US" sz="4800" dirty="0">
                <a:solidFill>
                  <a:schemeClr val="bg1"/>
                </a:solidFill>
              </a:rPr>
            </a:br>
            <a:r>
              <a:rPr lang="en-US" sz="4800" dirty="0">
                <a:solidFill>
                  <a:schemeClr val="bg1"/>
                </a:solidFill>
              </a:rPr>
              <a:t>Quality Control (2 Credits)</a:t>
            </a:r>
          </a:p>
        </p:txBody>
      </p:sp>
      <p:sp>
        <p:nvSpPr>
          <p:cNvPr id="3" name="Subtitle 2">
            <a:extLst>
              <a:ext uri="{FF2B5EF4-FFF2-40B4-BE49-F238E27FC236}">
                <a16:creationId xmlns:a16="http://schemas.microsoft.com/office/drawing/2014/main" id="{7AB9479F-A822-0B75-C17F-98DADEBA2DC1}"/>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p:txBody>
      </p:sp>
      <p:sp>
        <p:nvSpPr>
          <p:cNvPr id="14" name="Rectangle 13">
            <a:extLst>
              <a:ext uri="{FF2B5EF4-FFF2-40B4-BE49-F238E27FC236}">
                <a16:creationId xmlns:a16="http://schemas.microsoft.com/office/drawing/2014/main" id="{383C8319-581C-0F03-3A3E-7C16DB532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C58243CB-64F9-341E-E7C0-077A502CD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B230A35F-6206-7C5F-986E-831838270609}"/>
              </a:ext>
            </a:extLst>
          </p:cNvPr>
          <p:cNvSpPr txBox="1">
            <a:spLocks/>
          </p:cNvSpPr>
          <p:nvPr/>
        </p:nvSpPr>
        <p:spPr>
          <a:xfrm>
            <a:off x="477980" y="2980368"/>
            <a:ext cx="4023359" cy="1208141"/>
          </a:xfrm>
          <a:prstGeom prst="rect">
            <a:avLst/>
          </a:prstGeom>
        </p:spPr>
        <p:txBody>
          <a:bodyPr vert="horz" lIns="91440" tIns="45720" rIns="91440" bIns="45720" rtlCol="0">
            <a:normAutofit fontScale="3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400" dirty="0">
                <a:solidFill>
                  <a:schemeClr val="bg1"/>
                </a:solidFill>
              </a:rPr>
              <a:t>This course introduces Quality Control principles in support of business objectives. Topics include quality control process, quality control measures, and quality control management. Upon completion, participants are equipped to ensure product quality is maintained and improved. </a:t>
            </a:r>
          </a:p>
        </p:txBody>
      </p:sp>
    </p:spTree>
    <p:extLst>
      <p:ext uri="{BB962C8B-B14F-4D97-AF65-F5344CB8AC3E}">
        <p14:creationId xmlns:p14="http://schemas.microsoft.com/office/powerpoint/2010/main" val="1122101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A1A1794-3616-4077-1358-91D2809580B4}"/>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B410172-AC53-80EA-F790-260892CBA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640D01DE-269E-06B3-50A2-9840C71DB571}"/>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E27725BB-44BE-B689-9CF5-A214C56A1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7F74AEE-402E-C7BD-4A7D-F98EF2E99C17}"/>
              </a:ext>
            </a:extLst>
          </p:cNvPr>
          <p:cNvSpPr>
            <a:spLocks noGrp="1"/>
          </p:cNvSpPr>
          <p:nvPr>
            <p:ph type="ctrTitle"/>
          </p:nvPr>
        </p:nvSpPr>
        <p:spPr>
          <a:xfrm>
            <a:off x="477980" y="1122363"/>
            <a:ext cx="4933263" cy="1444720"/>
          </a:xfrm>
        </p:spPr>
        <p:txBody>
          <a:bodyPr anchor="b">
            <a:normAutofit fontScale="90000"/>
          </a:bodyPr>
          <a:lstStyle/>
          <a:p>
            <a:pPr algn="l"/>
            <a:r>
              <a:rPr lang="en-US" sz="4800" dirty="0">
                <a:solidFill>
                  <a:schemeClr val="bg1"/>
                </a:solidFill>
              </a:rPr>
              <a:t>MSA - 3.3:</a:t>
            </a:r>
            <a:br>
              <a:rPr lang="en-US" sz="4800" dirty="0">
                <a:solidFill>
                  <a:schemeClr val="bg1"/>
                </a:solidFill>
              </a:rPr>
            </a:br>
            <a:r>
              <a:rPr lang="en-US" sz="4800" dirty="0">
                <a:solidFill>
                  <a:schemeClr val="bg1"/>
                </a:solidFill>
              </a:rPr>
              <a:t>Conflict Resolution (2 Credits)</a:t>
            </a:r>
          </a:p>
        </p:txBody>
      </p:sp>
      <p:sp>
        <p:nvSpPr>
          <p:cNvPr id="3" name="Subtitle 2">
            <a:extLst>
              <a:ext uri="{FF2B5EF4-FFF2-40B4-BE49-F238E27FC236}">
                <a16:creationId xmlns:a16="http://schemas.microsoft.com/office/drawing/2014/main" id="{1FF3EB81-C14C-87D0-FA11-20117EC1A205}"/>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B0234C62-9504-CB7F-C764-D33D8173A8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4AF05FBD-65A7-42FC-AA9F-4F44FC28A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125EC3C8-C58D-8BBA-A3F6-5E16CEBC15EF}"/>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300" dirty="0">
                <a:solidFill>
                  <a:schemeClr val="bg1"/>
                </a:solidFill>
              </a:rPr>
              <a:t>This course introduces Conflict Resolution principles to proactively identify and resolves conflicts. Topics include sources of conflict, conflict identification, conflict de-escalation, and conflict mitigation, Upon completion, participants will be equipped to effectively identify, deescalate and mitigate conflict. </a:t>
            </a:r>
          </a:p>
        </p:txBody>
      </p:sp>
    </p:spTree>
    <p:extLst>
      <p:ext uri="{BB962C8B-B14F-4D97-AF65-F5344CB8AC3E}">
        <p14:creationId xmlns:p14="http://schemas.microsoft.com/office/powerpoint/2010/main" val="3101134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C8431AF-FB82-6898-E040-B8F55BB60419}"/>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6B4C07E-B66B-4F34-74CB-B3E8549445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A6C27374-2A8C-C807-5F70-34CFD75DC0E5}"/>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B99958AE-B666-356E-418A-3C802E1A3C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2CFCB6F-4C7C-21DD-A52A-84668DD39C93}"/>
              </a:ext>
            </a:extLst>
          </p:cNvPr>
          <p:cNvSpPr>
            <a:spLocks noGrp="1"/>
          </p:cNvSpPr>
          <p:nvPr>
            <p:ph type="ctrTitle"/>
          </p:nvPr>
        </p:nvSpPr>
        <p:spPr>
          <a:xfrm>
            <a:off x="477980" y="1122363"/>
            <a:ext cx="5935346" cy="1444720"/>
          </a:xfrm>
        </p:spPr>
        <p:txBody>
          <a:bodyPr anchor="b">
            <a:normAutofit fontScale="90000"/>
          </a:bodyPr>
          <a:lstStyle/>
          <a:p>
            <a:pPr algn="l"/>
            <a:r>
              <a:rPr lang="en-US" sz="4800" dirty="0">
                <a:solidFill>
                  <a:schemeClr val="bg1"/>
                </a:solidFill>
              </a:rPr>
              <a:t>MSA - 3.4:</a:t>
            </a:r>
            <a:br>
              <a:rPr lang="en-US" sz="4800" dirty="0">
                <a:solidFill>
                  <a:schemeClr val="bg1"/>
                </a:solidFill>
              </a:rPr>
            </a:br>
            <a:r>
              <a:rPr lang="en-US" sz="4800" dirty="0">
                <a:solidFill>
                  <a:schemeClr val="bg1"/>
                </a:solidFill>
              </a:rPr>
              <a:t>Effective Communication (2 Credits)</a:t>
            </a:r>
          </a:p>
        </p:txBody>
      </p:sp>
      <p:sp>
        <p:nvSpPr>
          <p:cNvPr id="3" name="Subtitle 2">
            <a:extLst>
              <a:ext uri="{FF2B5EF4-FFF2-40B4-BE49-F238E27FC236}">
                <a16:creationId xmlns:a16="http://schemas.microsoft.com/office/drawing/2014/main" id="{A06FB348-941E-805C-4B9D-4E1DFBE5A09E}"/>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DFEA3884-DC75-5E9A-5D18-02ADA2B1E2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89A66534-A8B4-9F50-5A63-284D858A4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64367D1A-BF32-6EBE-265D-D6F2175541B7}"/>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300" dirty="0">
                <a:solidFill>
                  <a:schemeClr val="bg1"/>
                </a:solidFill>
              </a:rPr>
              <a:t>This course introduces Effective Communication principles to support the business goals. Topics include communicating ideas, timing, and 360 communication. Upon completion, participants will be equipped to effectively communicate to team members, customers and the local community.</a:t>
            </a:r>
          </a:p>
        </p:txBody>
      </p:sp>
    </p:spTree>
    <p:extLst>
      <p:ext uri="{BB962C8B-B14F-4D97-AF65-F5344CB8AC3E}">
        <p14:creationId xmlns:p14="http://schemas.microsoft.com/office/powerpoint/2010/main" val="1525508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5DA0224-2024-D121-0F25-69FEB4DD7DF5}"/>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F50BA7-A64E-37B8-D0C9-D2FC6DD27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EAF0174E-1A08-B9C1-3DF1-990D1B2C4138}"/>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C450CC48-C929-DF38-8FE7-1F74BA238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4F28249-A5C7-2D2A-F8CE-88DAFB0C674D}"/>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- 3.5: Time Management (2 Credits)</a:t>
            </a:r>
          </a:p>
        </p:txBody>
      </p:sp>
      <p:sp>
        <p:nvSpPr>
          <p:cNvPr id="3" name="Subtitle 2">
            <a:extLst>
              <a:ext uri="{FF2B5EF4-FFF2-40B4-BE49-F238E27FC236}">
                <a16:creationId xmlns:a16="http://schemas.microsoft.com/office/drawing/2014/main" id="{14B8261D-51C7-7C7E-2129-7CE185984977}"/>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0693E5C6-65E0-A3BA-9597-2C24473A97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B35A184C-89D3-CB47-5A3B-62E94FE317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2313AE03-BD47-D35A-8BF4-6ED5CEDFE7BE}"/>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Time Management principles to support the business goals. Topics include daily business priorities, roles and responsibilities, outsourcing and delegation. Upon completion, participants will be able to plan, organize, and prioritize tasks and activities that support the business mission daily. </a:t>
            </a:r>
          </a:p>
        </p:txBody>
      </p:sp>
    </p:spTree>
    <p:extLst>
      <p:ext uri="{BB962C8B-B14F-4D97-AF65-F5344CB8AC3E}">
        <p14:creationId xmlns:p14="http://schemas.microsoft.com/office/powerpoint/2010/main" val="1168276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6C0F263-8A27-74B0-F4D3-DC87BBC0F66D}"/>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396ACD6-759D-E2FD-8A30-DA133AFE3E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F63B0180-0BC4-39F9-059E-4FC8DE55ACEC}"/>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F589D676-17B3-CBB5-1522-227A0FC760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6A1139-BB27-9A90-1A11-8EDFCCA5AB0F}"/>
              </a:ext>
            </a:extLst>
          </p:cNvPr>
          <p:cNvSpPr>
            <a:spLocks noGrp="1"/>
          </p:cNvSpPr>
          <p:nvPr>
            <p:ph type="ctrTitle"/>
          </p:nvPr>
        </p:nvSpPr>
        <p:spPr>
          <a:xfrm>
            <a:off x="477980" y="1122363"/>
            <a:ext cx="5246415" cy="1444720"/>
          </a:xfrm>
        </p:spPr>
        <p:txBody>
          <a:bodyPr anchor="b">
            <a:normAutofit fontScale="90000"/>
          </a:bodyPr>
          <a:lstStyle/>
          <a:p>
            <a:pPr algn="l"/>
            <a:r>
              <a:rPr lang="en-US" sz="4800" dirty="0">
                <a:solidFill>
                  <a:schemeClr val="bg1"/>
                </a:solidFill>
              </a:rPr>
              <a:t>MSA - 3.6: Inventory Management (2 Credits)</a:t>
            </a:r>
          </a:p>
        </p:txBody>
      </p:sp>
      <p:sp>
        <p:nvSpPr>
          <p:cNvPr id="3" name="Subtitle 2">
            <a:extLst>
              <a:ext uri="{FF2B5EF4-FFF2-40B4-BE49-F238E27FC236}">
                <a16:creationId xmlns:a16="http://schemas.microsoft.com/office/drawing/2014/main" id="{F1D7D45A-9C22-3127-0695-0DF954387EFA}"/>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p:txBody>
      </p:sp>
      <p:sp>
        <p:nvSpPr>
          <p:cNvPr id="14" name="Rectangle 13">
            <a:extLst>
              <a:ext uri="{FF2B5EF4-FFF2-40B4-BE49-F238E27FC236}">
                <a16:creationId xmlns:a16="http://schemas.microsoft.com/office/drawing/2014/main" id="{F3756BB2-AF9C-6B66-1642-C890CFA02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23A7062A-A2ED-E56A-8A42-B761A6ED2C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6B706A2A-6021-E996-C84A-78AE1482E577}"/>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300" dirty="0">
                <a:solidFill>
                  <a:schemeClr val="bg1"/>
                </a:solidFill>
              </a:rPr>
              <a:t>This course introduces principles of Inventory Management. Topics include effective inventory management system, daily checklists and purchasing strategy. Upon completion, participants understand the process of ordering, storing, and using company inventory.</a:t>
            </a:r>
          </a:p>
        </p:txBody>
      </p:sp>
    </p:spTree>
    <p:extLst>
      <p:ext uri="{BB962C8B-B14F-4D97-AF65-F5344CB8AC3E}">
        <p14:creationId xmlns:p14="http://schemas.microsoft.com/office/powerpoint/2010/main" val="85563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D2586B2-8B75-EE23-1703-707D6670A5F4}"/>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1C2E781-674E-C358-91AA-DDC5D0D980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0D375925-75A4-CEDC-6563-C494BA72CF36}"/>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25062"/>
            <a:ext cx="8668512" cy="6857990"/>
          </a:xfrm>
          <a:prstGeom prst="rect">
            <a:avLst/>
          </a:prstGeom>
        </p:spPr>
      </p:pic>
      <p:sp>
        <p:nvSpPr>
          <p:cNvPr id="12" name="Rectangle 11">
            <a:extLst>
              <a:ext uri="{FF2B5EF4-FFF2-40B4-BE49-F238E27FC236}">
                <a16:creationId xmlns:a16="http://schemas.microsoft.com/office/drawing/2014/main" id="{92F3DBBE-60E8-82DA-FDA9-6A2B6EB16C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4391E62-DEDF-44BB-22C0-43AB76293989}"/>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- 3.7: Scheduling </a:t>
            </a:r>
            <a:br>
              <a:rPr lang="en-US" sz="4800" dirty="0">
                <a:solidFill>
                  <a:schemeClr val="bg1"/>
                </a:solidFill>
              </a:rPr>
            </a:br>
            <a:r>
              <a:rPr lang="en-US" sz="4800" dirty="0">
                <a:solidFill>
                  <a:schemeClr val="bg1"/>
                </a:solidFill>
              </a:rPr>
              <a:t>(2 Credits)</a:t>
            </a:r>
          </a:p>
        </p:txBody>
      </p:sp>
      <p:sp>
        <p:nvSpPr>
          <p:cNvPr id="3" name="Subtitle 2">
            <a:extLst>
              <a:ext uri="{FF2B5EF4-FFF2-40B4-BE49-F238E27FC236}">
                <a16:creationId xmlns:a16="http://schemas.microsoft.com/office/drawing/2014/main" id="{7BABB2A7-D5CD-07A1-2DA0-D8684B64EBA0}"/>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B05A0AFD-5941-122C-3ACB-A9531B5EAA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2F4FF226-CFAF-FC02-3A3A-094351758F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78DC6A6D-7A7A-76F9-26A7-D65506DF4EB3}"/>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the principles of effective team Scheduling. Topics include staff strengths and weaknesses, level of demand, and labor regulations. Upon completion, participants will be equipped to effectively manage labor cost.</a:t>
            </a:r>
          </a:p>
        </p:txBody>
      </p:sp>
    </p:spTree>
    <p:extLst>
      <p:ext uri="{BB962C8B-B14F-4D97-AF65-F5344CB8AC3E}">
        <p14:creationId xmlns:p14="http://schemas.microsoft.com/office/powerpoint/2010/main" val="319982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3F7D959-ECC1-5512-8D40-96C916D2D7C7}"/>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999E661-3620-FEED-F244-FB355EE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4B0B06E5-ED18-E07A-FEED-653F6BF89081}"/>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71D88137-A403-F6A5-F453-F6C142985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95702A-E37E-2B8F-78E6-B4F3AB828104}"/>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- 3.8: Food Safety (2 Credits)</a:t>
            </a:r>
          </a:p>
        </p:txBody>
      </p:sp>
      <p:sp>
        <p:nvSpPr>
          <p:cNvPr id="3" name="Subtitle 2">
            <a:extLst>
              <a:ext uri="{FF2B5EF4-FFF2-40B4-BE49-F238E27FC236}">
                <a16:creationId xmlns:a16="http://schemas.microsoft.com/office/drawing/2014/main" id="{41D65938-FEFA-BCBA-B3CC-193923D94F98}"/>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p:txBody>
      </p:sp>
      <p:sp>
        <p:nvSpPr>
          <p:cNvPr id="14" name="Rectangle 13">
            <a:extLst>
              <a:ext uri="{FF2B5EF4-FFF2-40B4-BE49-F238E27FC236}">
                <a16:creationId xmlns:a16="http://schemas.microsoft.com/office/drawing/2014/main" id="{1B37BEB2-9ECD-75EB-D1B5-14E5982CC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A93F79D4-DF8D-7E6B-42C5-EEE0C4C51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EE7AB8BA-B26E-8BEC-2ACA-7E08A835F935}"/>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Food Safety principles in line with </a:t>
            </a:r>
            <a:r>
              <a:rPr lang="en-US" sz="1400" dirty="0" err="1">
                <a:solidFill>
                  <a:schemeClr val="bg1"/>
                </a:solidFill>
              </a:rPr>
              <a:t>ServSafe</a:t>
            </a:r>
            <a:r>
              <a:rPr lang="en-US" sz="1400" dirty="0">
                <a:solidFill>
                  <a:schemeClr val="bg1"/>
                </a:solidFill>
              </a:rPr>
              <a:t> standards. Topics include developing a Food Safety policy, Food Safety practices, and Daily Checklists. Upon completion, participants will be able to develop a Food Safety policy and supporting Daily Checklists.</a:t>
            </a:r>
          </a:p>
          <a:p>
            <a:pPr algn="l"/>
            <a:endParaRPr lang="en-US" sz="1400" dirty="0">
              <a:solidFill>
                <a:schemeClr val="bg1"/>
              </a:solidFill>
            </a:endParaRPr>
          </a:p>
        </p:txBody>
      </p:sp>
    </p:spTree>
    <p:extLst>
      <p:ext uri="{BB962C8B-B14F-4D97-AF65-F5344CB8AC3E}">
        <p14:creationId xmlns:p14="http://schemas.microsoft.com/office/powerpoint/2010/main" val="2638104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4001FCD-08CC-CBEF-E9FA-CE47AAE8CF2C}"/>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69509B9-2BC1-550F-5C14-A0A51A816D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7BDD14FF-EF2B-4FD2-8EAF-E37B5946C5F6}"/>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5965E8FB-7B22-6DCA-07E4-5BA5BA9E3F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7D54C84-168A-1620-1004-93307B369EF4}"/>
              </a:ext>
            </a:extLst>
          </p:cNvPr>
          <p:cNvSpPr>
            <a:spLocks noGrp="1"/>
          </p:cNvSpPr>
          <p:nvPr>
            <p:ph type="ctrTitle"/>
          </p:nvPr>
        </p:nvSpPr>
        <p:spPr>
          <a:xfrm>
            <a:off x="477980" y="1122363"/>
            <a:ext cx="5618019" cy="1444720"/>
          </a:xfrm>
        </p:spPr>
        <p:txBody>
          <a:bodyPr anchor="b">
            <a:normAutofit fontScale="90000"/>
          </a:bodyPr>
          <a:lstStyle/>
          <a:p>
            <a:pPr algn="l"/>
            <a:r>
              <a:rPr lang="en-US" sz="4800" dirty="0">
                <a:solidFill>
                  <a:schemeClr val="bg1"/>
                </a:solidFill>
              </a:rPr>
              <a:t>MSA - 3.9:</a:t>
            </a:r>
            <a:br>
              <a:rPr lang="en-US" sz="4800" dirty="0">
                <a:solidFill>
                  <a:schemeClr val="bg1"/>
                </a:solidFill>
              </a:rPr>
            </a:br>
            <a:r>
              <a:rPr lang="en-US" sz="4800" dirty="0">
                <a:solidFill>
                  <a:schemeClr val="bg1"/>
                </a:solidFill>
              </a:rPr>
              <a:t>Performance Management (2 Credits)</a:t>
            </a:r>
          </a:p>
        </p:txBody>
      </p:sp>
      <p:sp>
        <p:nvSpPr>
          <p:cNvPr id="3" name="Subtitle 2">
            <a:extLst>
              <a:ext uri="{FF2B5EF4-FFF2-40B4-BE49-F238E27FC236}">
                <a16:creationId xmlns:a16="http://schemas.microsoft.com/office/drawing/2014/main" id="{09D4CAE7-F969-BE75-AECF-429F3ECB5D85}"/>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p:txBody>
      </p:sp>
      <p:sp>
        <p:nvSpPr>
          <p:cNvPr id="14" name="Rectangle 13">
            <a:extLst>
              <a:ext uri="{FF2B5EF4-FFF2-40B4-BE49-F238E27FC236}">
                <a16:creationId xmlns:a16="http://schemas.microsoft.com/office/drawing/2014/main" id="{608812AD-86E3-CDEE-C1DD-6BC72E5DBD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6221E895-6FB6-79B2-E28F-A072823FB3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E4FDDB7D-5D00-11EF-99E3-1C7BBC82B6DA}"/>
              </a:ext>
            </a:extLst>
          </p:cNvPr>
          <p:cNvSpPr txBox="1">
            <a:spLocks/>
          </p:cNvSpPr>
          <p:nvPr/>
        </p:nvSpPr>
        <p:spPr>
          <a:xfrm>
            <a:off x="477980" y="2980368"/>
            <a:ext cx="4023359" cy="1208141"/>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600" dirty="0">
                <a:solidFill>
                  <a:schemeClr val="bg1"/>
                </a:solidFill>
              </a:rPr>
              <a:t>This course introduces principles of Performance Management. Topics include performance metrics, performance evaluations, and performance goal setting</a:t>
            </a:r>
            <a:r>
              <a:rPr lang="en-US" sz="1600" b="0" i="0" dirty="0">
                <a:solidFill>
                  <a:schemeClr val="bg1"/>
                </a:solidFill>
                <a:effectLst/>
              </a:rPr>
              <a:t>. Upon completion, participants will be equipped to set clear performance goals, define clear performance </a:t>
            </a:r>
            <a:r>
              <a:rPr lang="en-US" sz="1600" dirty="0">
                <a:solidFill>
                  <a:schemeClr val="bg1"/>
                </a:solidFill>
              </a:rPr>
              <a:t>metrics and periodically evaluate performance.</a:t>
            </a:r>
            <a:endParaRPr lang="en-US" sz="1300" dirty="0">
              <a:solidFill>
                <a:schemeClr val="bg1"/>
              </a:solidFill>
            </a:endParaRPr>
          </a:p>
        </p:txBody>
      </p:sp>
    </p:spTree>
    <p:extLst>
      <p:ext uri="{BB962C8B-B14F-4D97-AF65-F5344CB8AC3E}">
        <p14:creationId xmlns:p14="http://schemas.microsoft.com/office/powerpoint/2010/main" val="855699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1724</TotalTime>
  <Words>793</Words>
  <Application>Microsoft Office PowerPoint</Application>
  <PresentationFormat>Widescreen</PresentationFormat>
  <Paragraphs>66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Aptos Display</vt:lpstr>
      <vt:lpstr>Arial</vt:lpstr>
      <vt:lpstr>Calibri</vt:lpstr>
      <vt:lpstr>Office Theme</vt:lpstr>
      <vt:lpstr>MSA - 3.1: Customer Service (2 Credits)</vt:lpstr>
      <vt:lpstr>MSA - 3.2: Quality Control (2 Credits)</vt:lpstr>
      <vt:lpstr>MSA - 3.3: Conflict Resolution (2 Credits)</vt:lpstr>
      <vt:lpstr>MSA - 3.4: Effective Communication (2 Credits)</vt:lpstr>
      <vt:lpstr>MSA - 3.5: Time Management (2 Credits)</vt:lpstr>
      <vt:lpstr>MSA - 3.6: Inventory Management (2 Credits)</vt:lpstr>
      <vt:lpstr>MSA - 3.7: Scheduling  (2 Credits)</vt:lpstr>
      <vt:lpstr>MSA - 3.8: Food Safety (2 Credits)</vt:lpstr>
      <vt:lpstr>MSA - 3.9: Performance Management (2 Credits)</vt:lpstr>
      <vt:lpstr>MSA - 3.10:  Cash Management (2 Credits)</vt:lpstr>
      <vt:lpstr>MSA - 3.11: Upselling (2 Credits)</vt:lpstr>
      <vt:lpstr>MSA - 3.12: Ticket Time Management  (2 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Joba Adekanmbi</dc:creator>
  <cp:lastModifiedBy>Joba Adekanmbi</cp:lastModifiedBy>
  <cp:revision>20</cp:revision>
  <dcterms:created xsi:type="dcterms:W3CDTF">2025-02-04T20:00:11Z</dcterms:created>
  <dcterms:modified xsi:type="dcterms:W3CDTF">2025-02-06T01:12:39Z</dcterms:modified>
</cp:coreProperties>
</file>