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57" r:id="rId6"/>
    <p:sldId id="258" r:id="rId7"/>
    <p:sldId id="264" r:id="rId8"/>
    <p:sldId id="265" r:id="rId9"/>
    <p:sldId id="295" r:id="rId10"/>
    <p:sldId id="300" r:id="rId11"/>
    <p:sldId id="309" r:id="rId12"/>
    <p:sldId id="296" r:id="rId13"/>
    <p:sldId id="307" r:id="rId14"/>
    <p:sldId id="308" r:id="rId15"/>
    <p:sldId id="297" r:id="rId16"/>
    <p:sldId id="298" r:id="rId17"/>
    <p:sldId id="303" r:id="rId18"/>
    <p:sldId id="304" r:id="rId19"/>
    <p:sldId id="302" r:id="rId20"/>
    <p:sldId id="301" r:id="rId21"/>
    <p:sldId id="293" r:id="rId22"/>
    <p:sldId id="279" r:id="rId23"/>
    <p:sldId id="305" r:id="rId24"/>
    <p:sldId id="285" r:id="rId25"/>
    <p:sldId id="286" r:id="rId26"/>
    <p:sldId id="272" r:id="rId27"/>
    <p:sldId id="270" r:id="rId28"/>
    <p:sldId id="267" r:id="rId29"/>
    <p:sldId id="277" r:id="rId30"/>
    <p:sldId id="268" r:id="rId31"/>
    <p:sldId id="276" r:id="rId32"/>
    <p:sldId id="269" r:id="rId33"/>
    <p:sldId id="271" r:id="rId34"/>
    <p:sldId id="273" r:id="rId35"/>
    <p:sldId id="274" r:id="rId36"/>
    <p:sldId id="288" r:id="rId37"/>
    <p:sldId id="278" r:id="rId38"/>
  </p:sldIdLst>
  <p:sldSz cx="9144000" cy="6858000" type="screen4x3"/>
  <p:notesSz cx="6858000" cy="9144000"/>
  <p:custShowLst>
    <p:custShow name="Custom Show 1" id="0">
      <p:sldLst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FF"/>
    </p:penClr>
  </p:showPr>
  <p:clrMru>
    <a:srgbClr val="990000"/>
    <a:srgbClr val="FF3399"/>
    <a:srgbClr val="FF3300"/>
    <a:srgbClr val="FCD8F9"/>
    <a:srgbClr val="0B74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6416" autoAdjust="0"/>
  </p:normalViewPr>
  <p:slideViewPr>
    <p:cSldViewPr>
      <p:cViewPr>
        <p:scale>
          <a:sx n="69" d="100"/>
          <a:sy n="69" d="100"/>
        </p:scale>
        <p:origin x="-140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A3C2-2433-4D63-AA2E-50DED7C8F83F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69E8D-B45D-407F-ACBC-DB5981CE2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9E8D-B45D-407F-ACBC-DB5981CE25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ecomixsoftware@ecomixonline.com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ecomixonline.com/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tiff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25.jpeg"/><Relationship Id="rId4" Type="http://schemas.openxmlformats.org/officeDocument/2006/relationships/image" Target="../media/image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1.pn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29.png"/><Relationship Id="rId5" Type="http://schemas.openxmlformats.org/officeDocument/2006/relationships/image" Target="../media/image16.jpeg"/><Relationship Id="rId15" Type="http://schemas.openxmlformats.org/officeDocument/2006/relationships/image" Target="../media/image3.jpeg"/><Relationship Id="rId10" Type="http://schemas.openxmlformats.org/officeDocument/2006/relationships/image" Target="../media/image28.png"/><Relationship Id="rId4" Type="http://schemas.openxmlformats.org/officeDocument/2006/relationships/image" Target="../media/image9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34.png"/><Relationship Id="rId4" Type="http://schemas.openxmlformats.org/officeDocument/2006/relationships/image" Target="../media/image9.jpe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38.png"/><Relationship Id="rId4" Type="http://schemas.openxmlformats.org/officeDocument/2006/relationships/image" Target="../media/image9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41.jpeg"/><Relationship Id="rId5" Type="http://schemas.openxmlformats.org/officeDocument/2006/relationships/image" Target="../media/image16.jpeg"/><Relationship Id="rId10" Type="http://schemas.openxmlformats.org/officeDocument/2006/relationships/image" Target="../media/image40.jpeg"/><Relationship Id="rId4" Type="http://schemas.openxmlformats.org/officeDocument/2006/relationships/image" Target="../media/image9.jpe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47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45.jpeg"/><Relationship Id="rId5" Type="http://schemas.openxmlformats.org/officeDocument/2006/relationships/image" Target="../media/image16.jpeg"/><Relationship Id="rId10" Type="http://schemas.openxmlformats.org/officeDocument/2006/relationships/image" Target="../media/image44.jpeg"/><Relationship Id="rId4" Type="http://schemas.openxmlformats.org/officeDocument/2006/relationships/image" Target="../media/image9.jpeg"/><Relationship Id="rId9" Type="http://schemas.openxmlformats.org/officeDocument/2006/relationships/image" Target="../media/image43.png"/><Relationship Id="rId1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52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50.jpeg"/><Relationship Id="rId5" Type="http://schemas.openxmlformats.org/officeDocument/2006/relationships/image" Target="../media/image16.jpeg"/><Relationship Id="rId15" Type="http://schemas.openxmlformats.org/officeDocument/2006/relationships/image" Target="../media/image3.jpeg"/><Relationship Id="rId10" Type="http://schemas.openxmlformats.org/officeDocument/2006/relationships/image" Target="../media/image49.jpeg"/><Relationship Id="rId4" Type="http://schemas.openxmlformats.org/officeDocument/2006/relationships/image" Target="../media/image9.jpe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55.jpeg"/><Relationship Id="rId4" Type="http://schemas.openxmlformats.org/officeDocument/2006/relationships/image" Target="../media/image9.jpe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57.jpeg"/><Relationship Id="rId4" Type="http://schemas.openxmlformats.org/officeDocument/2006/relationships/image" Target="../media/image9.jpe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59.jpeg"/><Relationship Id="rId4" Type="http://schemas.openxmlformats.org/officeDocument/2006/relationships/image" Target="../media/image9.jpe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61.jpeg"/><Relationship Id="rId4" Type="http://schemas.openxmlformats.org/officeDocument/2006/relationships/image" Target="../media/image9.jpe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9.jpeg"/><Relationship Id="rId7" Type="http://schemas.openxmlformats.org/officeDocument/2006/relationships/image" Target="../media/image72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82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4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50.jpeg"/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12" Type="http://schemas.openxmlformats.org/officeDocument/2006/relationships/image" Target="../media/image55.jpe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33.png"/><Relationship Id="rId5" Type="http://schemas.openxmlformats.org/officeDocument/2006/relationships/image" Target="../media/image59.jpeg"/><Relationship Id="rId15" Type="http://schemas.openxmlformats.org/officeDocument/2006/relationships/image" Target="../media/image37.jpeg"/><Relationship Id="rId10" Type="http://schemas.openxmlformats.org/officeDocument/2006/relationships/image" Target="../media/image29.png"/><Relationship Id="rId4" Type="http://schemas.openxmlformats.org/officeDocument/2006/relationships/image" Target="../media/image57.jpeg"/><Relationship Id="rId9" Type="http://schemas.openxmlformats.org/officeDocument/2006/relationships/image" Target="../media/image86.png"/><Relationship Id="rId1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91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0.jpe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tiff"/><Relationship Id="rId7" Type="http://schemas.openxmlformats.org/officeDocument/2006/relationships/image" Target="../media/image18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2209800"/>
            <a:ext cx="6705600" cy="571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3399"/>
                </a:solidFill>
              </a:rPr>
              <a:t>         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Presentation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Mr. Y.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Srinivas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+91 98490 39200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ecomixsoftware@ecomixonline.com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www.ecomixonline.com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 descr="D:\Kalyani\logos\Y Sriniv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438400"/>
            <a:ext cx="1371600" cy="137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95400" y="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ECO-MIX 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LEAST COST FEED                                      FORMULATION SOFTWARE ) for any kind of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LIVESTOCK FEEDS</a:t>
            </a:r>
            <a:endParaRPr lang="en-US" sz="3000" b="1" dirty="0"/>
          </a:p>
        </p:txBody>
      </p:sp>
      <p:pic>
        <p:nvPicPr>
          <p:cNvPr id="4" name="Picture 3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989" y="1659560"/>
            <a:ext cx="2173811" cy="2531439"/>
          </a:xfrm>
          <a:prstGeom prst="rect">
            <a:avLst/>
          </a:prstGeom>
          <a:noFill/>
        </p:spPr>
      </p:pic>
      <p:pic>
        <p:nvPicPr>
          <p:cNvPr id="8" name="Picture 3" descr="C:\Users\User1\Desktop\Logos\Phone symbo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419600"/>
            <a:ext cx="640773" cy="671286"/>
          </a:xfrm>
          <a:prstGeom prst="rect">
            <a:avLst/>
          </a:prstGeom>
          <a:noFill/>
        </p:spPr>
      </p:pic>
      <p:pic>
        <p:nvPicPr>
          <p:cNvPr id="1026" name="Picture 2" descr="C:\Users\User1\Desktop\Logos\Website Symbo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943600"/>
            <a:ext cx="914400" cy="914400"/>
          </a:xfrm>
          <a:prstGeom prst="rect">
            <a:avLst/>
          </a:prstGeom>
          <a:noFill/>
        </p:spPr>
      </p:pic>
      <p:pic>
        <p:nvPicPr>
          <p:cNvPr id="1027" name="Picture 3" descr="C:\Users\User1\Desktop\Logos\email symb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164836"/>
            <a:ext cx="685800" cy="7406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-5715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Broiler</a:t>
            </a:r>
            <a:r>
              <a:rPr lang="en-US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Feed Formula </a:t>
            </a:r>
            <a:endParaRPr lang="en-US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6" name="Picture 3" descr="C:\Users\Admin\Desktop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8235" y="0"/>
            <a:ext cx="1185765" cy="1162050"/>
          </a:xfrm>
          <a:prstGeom prst="rect">
            <a:avLst/>
          </a:prstGeom>
          <a:noFill/>
        </p:spPr>
      </p:pic>
      <p:pic>
        <p:nvPicPr>
          <p:cNvPr id="3078" name="Picture 6" descr="C:\Users\Admin\Desktop\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33400"/>
            <a:ext cx="3441700" cy="914400"/>
          </a:xfrm>
          <a:prstGeom prst="rect">
            <a:avLst/>
          </a:prstGeom>
          <a:noFill/>
        </p:spPr>
      </p:pic>
      <p:pic>
        <p:nvPicPr>
          <p:cNvPr id="15" name="Picture 6" descr="C:\Users\Admin\Desktop\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638800"/>
            <a:ext cx="3365500" cy="1219200"/>
          </a:xfrm>
          <a:prstGeom prst="rect">
            <a:avLst/>
          </a:prstGeom>
          <a:noFill/>
        </p:spPr>
      </p:pic>
      <p:pic>
        <p:nvPicPr>
          <p:cNvPr id="16" name="Picture 6" descr="C:\Users\Admin\Desktop\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638800"/>
            <a:ext cx="3365500" cy="1219200"/>
          </a:xfrm>
          <a:prstGeom prst="rect">
            <a:avLst/>
          </a:prstGeom>
          <a:noFill/>
        </p:spPr>
      </p:pic>
      <p:pic>
        <p:nvPicPr>
          <p:cNvPr id="17" name="Picture 3" descr="C:\Users\Admin\Desktop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695950"/>
            <a:ext cx="1185765" cy="1162050"/>
          </a:xfrm>
          <a:prstGeom prst="rect">
            <a:avLst/>
          </a:prstGeom>
          <a:noFill/>
        </p:spPr>
      </p:pic>
      <p:pic>
        <p:nvPicPr>
          <p:cNvPr id="3080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0"/>
            <a:ext cx="2209800" cy="1143000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3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362200"/>
            <a:ext cx="1003300" cy="819150"/>
          </a:xfrm>
          <a:prstGeom prst="rect">
            <a:avLst/>
          </a:prstGeom>
          <a:noFill/>
        </p:spPr>
      </p:pic>
      <p:pic>
        <p:nvPicPr>
          <p:cNvPr id="33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34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5029200"/>
            <a:ext cx="1003300" cy="819150"/>
          </a:xfrm>
          <a:prstGeom prst="rect">
            <a:avLst/>
          </a:prstGeom>
          <a:noFill/>
        </p:spPr>
      </p:pic>
      <p:pic>
        <p:nvPicPr>
          <p:cNvPr id="18" name="Picture 17" descr="C:\Users\Admin\Desktop\4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371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Br. Breeder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143000" cy="1285029"/>
          </a:xfrm>
          <a:prstGeom prst="rect">
            <a:avLst/>
          </a:prstGeom>
          <a:noFill/>
        </p:spPr>
      </p:pic>
      <p:pic>
        <p:nvPicPr>
          <p:cNvPr id="2056" name="Picture 8" descr="C:\Users\Admin\Desktop\Untitled-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0"/>
            <a:ext cx="990600" cy="1071563"/>
          </a:xfrm>
          <a:prstGeom prst="rect">
            <a:avLst/>
          </a:prstGeom>
          <a:noFill/>
        </p:spPr>
      </p:pic>
      <p:pic>
        <p:nvPicPr>
          <p:cNvPr id="28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0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1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2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044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0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6" name="Picture 25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219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2192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Cattle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0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924550"/>
            <a:ext cx="1143000" cy="9334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051" name="Picture 3" descr="D:\ECO-MIX TASKS\Eco-Mix Html\4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0"/>
            <a:ext cx="1158240" cy="838200"/>
          </a:xfrm>
          <a:prstGeom prst="rect">
            <a:avLst/>
          </a:prstGeom>
          <a:noFill/>
        </p:spPr>
      </p:pic>
      <p:pic>
        <p:nvPicPr>
          <p:cNvPr id="2052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5867400"/>
            <a:ext cx="542925" cy="885825"/>
          </a:xfrm>
          <a:prstGeom prst="rect">
            <a:avLst/>
          </a:prstGeom>
          <a:noFill/>
        </p:spPr>
      </p:pic>
      <p:pic>
        <p:nvPicPr>
          <p:cNvPr id="29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38275" y="5867400"/>
            <a:ext cx="542925" cy="885825"/>
          </a:xfrm>
          <a:prstGeom prst="rect">
            <a:avLst/>
          </a:prstGeom>
          <a:noFill/>
        </p:spPr>
      </p:pic>
      <p:pic>
        <p:nvPicPr>
          <p:cNvPr id="33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5867400"/>
            <a:ext cx="542925" cy="885825"/>
          </a:xfrm>
          <a:prstGeom prst="rect">
            <a:avLst/>
          </a:prstGeom>
          <a:noFill/>
        </p:spPr>
      </p:pic>
      <p:pic>
        <p:nvPicPr>
          <p:cNvPr id="37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5867400"/>
            <a:ext cx="542925" cy="885825"/>
          </a:xfrm>
          <a:prstGeom prst="rect">
            <a:avLst/>
          </a:prstGeom>
          <a:noFill/>
        </p:spPr>
      </p:pic>
      <p:pic>
        <p:nvPicPr>
          <p:cNvPr id="38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5867400"/>
            <a:ext cx="542925" cy="885825"/>
          </a:xfrm>
          <a:prstGeom prst="rect">
            <a:avLst/>
          </a:prstGeom>
          <a:noFill/>
        </p:spPr>
      </p:pic>
      <p:pic>
        <p:nvPicPr>
          <p:cNvPr id="39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867400"/>
            <a:ext cx="542925" cy="885825"/>
          </a:xfrm>
          <a:prstGeom prst="rect">
            <a:avLst/>
          </a:prstGeom>
          <a:noFill/>
        </p:spPr>
      </p:pic>
      <p:pic>
        <p:nvPicPr>
          <p:cNvPr id="40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5895975"/>
            <a:ext cx="542925" cy="885825"/>
          </a:xfrm>
          <a:prstGeom prst="rect">
            <a:avLst/>
          </a:prstGeom>
          <a:noFill/>
        </p:spPr>
      </p:pic>
      <p:pic>
        <p:nvPicPr>
          <p:cNvPr id="41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62275" y="5895975"/>
            <a:ext cx="542925" cy="885825"/>
          </a:xfrm>
          <a:prstGeom prst="rect">
            <a:avLst/>
          </a:prstGeom>
          <a:noFill/>
        </p:spPr>
      </p:pic>
      <p:pic>
        <p:nvPicPr>
          <p:cNvPr id="30" name="Picture 29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219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219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 descr="D:\ECO-MIX TASKS\Eco-Mix Html\1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0"/>
            <a:ext cx="542925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Vannamei</a:t>
            </a:r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Pel</a:t>
            </a:r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11g-19g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3741" y="0"/>
            <a:ext cx="824459" cy="83820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0"/>
            <a:ext cx="1534160" cy="10668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7602" y="0"/>
            <a:ext cx="101759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850890"/>
            <a:ext cx="990600" cy="100711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95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8" name="AutoShape 4" descr="Image result for vannam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AutoShape 6" descr="Image result for vannam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2" name="AutoShape 8" descr="Image result for vannam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53" name="Picture 9" descr="C:\Users\User1\Desktop\0000306_vannamei-prawn_87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76200"/>
            <a:ext cx="1828800" cy="1143000"/>
          </a:xfrm>
          <a:prstGeom prst="rect">
            <a:avLst/>
          </a:prstGeom>
          <a:noFill/>
        </p:spPr>
      </p:pic>
      <p:pic>
        <p:nvPicPr>
          <p:cNvPr id="31" name="Picture 9" descr="C:\Users\User1\Desktop\0000306_vannamei-prawn_87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019800"/>
            <a:ext cx="914400" cy="653143"/>
          </a:xfrm>
          <a:prstGeom prst="rect">
            <a:avLst/>
          </a:prstGeom>
          <a:noFill/>
        </p:spPr>
      </p:pic>
      <p:pic>
        <p:nvPicPr>
          <p:cNvPr id="32" name="Picture 9" descr="C:\Users\User1\Desktop\0000306_vannamei-prawn_87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6096000"/>
            <a:ext cx="1524000" cy="762000"/>
          </a:xfrm>
          <a:prstGeom prst="rect">
            <a:avLst/>
          </a:prstGeom>
          <a:noFill/>
        </p:spPr>
      </p:pic>
      <p:pic>
        <p:nvPicPr>
          <p:cNvPr id="39" name="Picture 9" descr="C:\Users\User1\Desktop\0000306_vannamei-prawn_87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5715000"/>
            <a:ext cx="1371600" cy="979714"/>
          </a:xfrm>
          <a:prstGeom prst="rect">
            <a:avLst/>
          </a:prstGeom>
          <a:noFill/>
        </p:spPr>
      </p:pic>
      <p:pic>
        <p:nvPicPr>
          <p:cNvPr id="40" name="Picture 9" descr="C:\Users\User1\Desktop\0000306_vannamei-prawn_87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5715000"/>
            <a:ext cx="1905000" cy="1143000"/>
          </a:xfrm>
          <a:prstGeom prst="rect">
            <a:avLst/>
          </a:prstGeom>
          <a:noFill/>
        </p:spPr>
      </p:pic>
      <p:pic>
        <p:nvPicPr>
          <p:cNvPr id="28" name="Picture 27" descr="C:\Users\Admin\Desktop\4.jpg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Tiger </a:t>
            </a:r>
            <a:r>
              <a:rPr lang="en-US" sz="29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Shr-Pe</a:t>
            </a:r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11g-19g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9941" y="0"/>
            <a:ext cx="1053059" cy="106680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0"/>
            <a:ext cx="1534160" cy="10668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7602" y="0"/>
            <a:ext cx="101759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791200"/>
            <a:ext cx="990600" cy="100711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sp>
        <p:nvSpPr>
          <p:cNvPr id="82948" name="AutoShape 4" descr="Image result for vannam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AutoShape 6" descr="Image result for vannam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2" name="AutoShape 8" descr="Image result for vannam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18" name="Picture 2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118933"/>
            <a:ext cx="1576227" cy="1024067"/>
          </a:xfrm>
          <a:prstGeom prst="rect">
            <a:avLst/>
          </a:prstGeom>
          <a:noFill/>
        </p:spPr>
      </p:pic>
      <p:pic>
        <p:nvPicPr>
          <p:cNvPr id="86020" name="Picture 4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867400"/>
            <a:ext cx="914400" cy="838200"/>
          </a:xfrm>
          <a:prstGeom prst="rect">
            <a:avLst/>
          </a:prstGeom>
          <a:noFill/>
        </p:spPr>
      </p:pic>
      <p:pic>
        <p:nvPicPr>
          <p:cNvPr id="86022" name="Picture 6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5837767"/>
            <a:ext cx="1295400" cy="791633"/>
          </a:xfrm>
          <a:prstGeom prst="rect">
            <a:avLst/>
          </a:prstGeom>
          <a:noFill/>
        </p:spPr>
      </p:pic>
      <p:pic>
        <p:nvPicPr>
          <p:cNvPr id="33" name="Picture 6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5791200"/>
            <a:ext cx="1524000" cy="900545"/>
          </a:xfrm>
          <a:prstGeom prst="rect">
            <a:avLst/>
          </a:prstGeom>
          <a:noFill/>
        </p:spPr>
      </p:pic>
      <p:pic>
        <p:nvPicPr>
          <p:cNvPr id="37" name="Picture 6" descr="Related ima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5638800"/>
            <a:ext cx="1600199" cy="1066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219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Tilapia Grower 61g to 150g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2341" y="0"/>
            <a:ext cx="900659" cy="99060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0640" y="0"/>
            <a:ext cx="1534160" cy="10668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8602" y="0"/>
            <a:ext cx="101759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850890"/>
            <a:ext cx="990600" cy="100711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954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C:\Users\Admin\Desktop\download cop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:\Users\Admin\Desktop\download cop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5867400"/>
            <a:ext cx="1371600" cy="8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:\Users\Admin\Desktop\download cop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943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C:\Users\Admin\Desktop\download cop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5943600"/>
            <a:ext cx="914400" cy="7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:\Users\Admin\Desktop\download cop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6096000"/>
            <a:ext cx="762000" cy="6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0668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Swine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2192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6" name="Picture 6" descr="C:\Users\User1\Desktop\Untit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76200"/>
            <a:ext cx="1570566" cy="1066800"/>
          </a:xfrm>
          <a:prstGeom prst="rect">
            <a:avLst/>
          </a:prstGeom>
          <a:noFill/>
        </p:spPr>
      </p:pic>
      <p:pic>
        <p:nvPicPr>
          <p:cNvPr id="27" name="Picture 6" descr="C:\Users\User1\Desktop\Untit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200" y="5897592"/>
            <a:ext cx="965200" cy="655608"/>
          </a:xfrm>
          <a:prstGeom prst="rect">
            <a:avLst/>
          </a:prstGeom>
          <a:noFill/>
        </p:spPr>
      </p:pic>
      <p:pic>
        <p:nvPicPr>
          <p:cNvPr id="29" name="Picture 6" descr="C:\Users\User1\Desktop\Untit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5801264"/>
            <a:ext cx="1219200" cy="828136"/>
          </a:xfrm>
          <a:prstGeom prst="rect">
            <a:avLst/>
          </a:prstGeom>
          <a:noFill/>
        </p:spPr>
      </p:pic>
      <p:pic>
        <p:nvPicPr>
          <p:cNvPr id="33" name="Picture 6" descr="C:\Users\User1\Desktop\Untit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5592792"/>
            <a:ext cx="1676400" cy="1112808"/>
          </a:xfrm>
          <a:prstGeom prst="rect">
            <a:avLst/>
          </a:prstGeom>
          <a:noFill/>
        </p:spPr>
      </p:pic>
      <p:pic>
        <p:nvPicPr>
          <p:cNvPr id="37" name="Picture 6" descr="C:\Users\User1\Desktop\Untitl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697747"/>
            <a:ext cx="1371600" cy="93165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2954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Quail </a:t>
            </a:r>
            <a:r>
              <a:rPr lang="en-US" sz="49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Strtr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7338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sp>
        <p:nvSpPr>
          <p:cNvPr id="2054" name="AutoShape 6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371601"/>
            <a:ext cx="78486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mage result for quai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199" y="76200"/>
            <a:ext cx="1524001" cy="1084881"/>
          </a:xfrm>
          <a:prstGeom prst="rect">
            <a:avLst/>
          </a:prstGeom>
          <a:noFill/>
        </p:spPr>
      </p:pic>
      <p:pic>
        <p:nvPicPr>
          <p:cNvPr id="1030" name="Picture 6" descr="Image result for quail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731" y="6172200"/>
            <a:ext cx="857250" cy="533400"/>
          </a:xfrm>
          <a:prstGeom prst="rect">
            <a:avLst/>
          </a:prstGeom>
          <a:noFill/>
        </p:spPr>
      </p:pic>
      <p:pic>
        <p:nvPicPr>
          <p:cNvPr id="33" name="Picture 4" descr="Image result for quail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764">
            <a:off x="1969770" y="6019800"/>
            <a:ext cx="1011555" cy="685800"/>
          </a:xfrm>
          <a:prstGeom prst="rect">
            <a:avLst/>
          </a:prstGeom>
          <a:noFill/>
        </p:spPr>
      </p:pic>
      <p:pic>
        <p:nvPicPr>
          <p:cNvPr id="37" name="Picture 4" descr="Image result for quai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5791200"/>
            <a:ext cx="1295400" cy="914400"/>
          </a:xfrm>
          <a:prstGeom prst="rect">
            <a:avLst/>
          </a:prstGeom>
          <a:noFill/>
        </p:spPr>
      </p:pic>
      <p:pic>
        <p:nvPicPr>
          <p:cNvPr id="40" name="Picture 4" descr="Image result for quai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5638800"/>
            <a:ext cx="1600200" cy="1066800"/>
          </a:xfrm>
          <a:prstGeom prst="rect">
            <a:avLst/>
          </a:prstGeom>
          <a:noFill/>
        </p:spPr>
      </p:pic>
      <p:pic>
        <p:nvPicPr>
          <p:cNvPr id="28" name="Picture 27" descr="C:\Users\Admin\Desktop\4.jp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Gauran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Broiler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7338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sp>
        <p:nvSpPr>
          <p:cNvPr id="2054" name="AutoShape 6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3716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4" descr="Image result for Gauran Desi bird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Image result for Gauran Desi birds imag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0"/>
            <a:ext cx="1447800" cy="1219200"/>
          </a:xfrm>
          <a:prstGeom prst="rect">
            <a:avLst/>
          </a:prstGeom>
          <a:noFill/>
        </p:spPr>
      </p:pic>
      <p:pic>
        <p:nvPicPr>
          <p:cNvPr id="1032" name="Picture 8" descr="Image result for Gauran Desi birds imag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5867400"/>
            <a:ext cx="762000" cy="762000"/>
          </a:xfrm>
          <a:prstGeom prst="rect">
            <a:avLst/>
          </a:prstGeom>
          <a:noFill/>
        </p:spPr>
      </p:pic>
      <p:pic>
        <p:nvPicPr>
          <p:cNvPr id="32" name="Picture 8" descr="Image result for Gauran Desi birds imag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5785338"/>
            <a:ext cx="914400" cy="844062"/>
          </a:xfrm>
          <a:prstGeom prst="rect">
            <a:avLst/>
          </a:prstGeom>
          <a:noFill/>
        </p:spPr>
      </p:pic>
      <p:pic>
        <p:nvPicPr>
          <p:cNvPr id="38" name="Picture 8" descr="Image result for Gauran Desi birds imag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5757332"/>
            <a:ext cx="1219200" cy="948267"/>
          </a:xfrm>
          <a:prstGeom prst="rect">
            <a:avLst/>
          </a:prstGeom>
          <a:noFill/>
        </p:spPr>
      </p:pic>
      <p:pic>
        <p:nvPicPr>
          <p:cNvPr id="39" name="Picture 8" descr="Image result for Gauran Desi birds imag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5638800"/>
            <a:ext cx="1676400" cy="1066800"/>
          </a:xfrm>
          <a:prstGeom prst="rect">
            <a:avLst/>
          </a:prstGeom>
          <a:noFill/>
        </p:spPr>
      </p:pic>
      <p:pic>
        <p:nvPicPr>
          <p:cNvPr id="29" name="Picture 28" descr="C:\Users\Admin\Desktop\4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Horse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7338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96604"/>
            <a:ext cx="7924800" cy="41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AutoShape 6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User1\Desktop\6946618-cute-white-hors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76200"/>
            <a:ext cx="1676400" cy="990600"/>
          </a:xfrm>
          <a:prstGeom prst="rect">
            <a:avLst/>
          </a:prstGeom>
          <a:noFill/>
        </p:spPr>
      </p:pic>
      <p:pic>
        <p:nvPicPr>
          <p:cNvPr id="31" name="Picture 11" descr="C:\Users\User1\Desktop\6946618-cute-white-hors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6096000"/>
            <a:ext cx="914400" cy="609600"/>
          </a:xfrm>
          <a:prstGeom prst="rect">
            <a:avLst/>
          </a:prstGeom>
          <a:noFill/>
        </p:spPr>
      </p:pic>
      <p:pic>
        <p:nvPicPr>
          <p:cNvPr id="32" name="Picture 11" descr="C:\Users\User1\Desktop\6946618-cute-white-hors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919787"/>
            <a:ext cx="1143000" cy="785813"/>
          </a:xfrm>
          <a:prstGeom prst="rect">
            <a:avLst/>
          </a:prstGeom>
          <a:noFill/>
        </p:spPr>
      </p:pic>
      <p:pic>
        <p:nvPicPr>
          <p:cNvPr id="38" name="Picture 11" descr="C:\Users\User1\Desktop\6946618-cute-white-hors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5715000"/>
            <a:ext cx="1295400" cy="990600"/>
          </a:xfrm>
          <a:prstGeom prst="rect">
            <a:avLst/>
          </a:prstGeom>
          <a:noFill/>
        </p:spPr>
      </p:pic>
      <p:pic>
        <p:nvPicPr>
          <p:cNvPr id="39" name="Picture 11" descr="C:\Users\User1\Desktop\6946618-cute-white-hors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5638800"/>
            <a:ext cx="1600200" cy="1066800"/>
          </a:xfrm>
          <a:prstGeom prst="rect">
            <a:avLst/>
          </a:prstGeom>
          <a:noFill/>
        </p:spPr>
      </p:pic>
      <p:pic>
        <p:nvPicPr>
          <p:cNvPr id="28" name="Picture 27" descr="C:\Users\Admin\Desktop\4.jpg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3400" y="2819400"/>
            <a:ext cx="7992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you are well aware, the cost of feed represents more than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70-75 %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total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Poultry, Dairy,  Aqua, Swine, Sheep, Goat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any kind of Livestock production.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0" y="2209800"/>
            <a:ext cx="6568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 is my 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pleasure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share some of my views on Least cost rations: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3657600"/>
            <a:ext cx="81526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quality and cost of the feed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the main pivotal things, which determine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the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profit margin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 livestock farming. So any attempt to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minimize the cost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feed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while balancing the nutrients to the optimum levels will certainly increase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profit margins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8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ECO-MIX 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LEAST COST FEED             FORMULATION SOFTWARE DETAILS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105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i="1" dirty="0" smtClean="0">
                <a:ea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 this software, feed formulas can be prepared for various kinds of  Livestock like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Pre-Broiler Starter, Broiler Starter, Broiler Finisher,  Layer Chick, Grower, Layer diets, Cattle,  Aqua, Swine, Sheep and Goat feed etc., 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Admin\Desktop\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886" y="0"/>
            <a:ext cx="1177828" cy="1371600"/>
          </a:xfrm>
          <a:prstGeom prst="rect">
            <a:avLst/>
          </a:prstGeom>
          <a:noFill/>
        </p:spPr>
      </p:pic>
      <p:pic>
        <p:nvPicPr>
          <p:cNvPr id="14" name="Picture 8" descr="C:\Users\Admin\Desktop\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209800" cy="14478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Rabbit 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7338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95400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0"/>
            <a:ext cx="1828800" cy="1143000"/>
          </a:xfrm>
          <a:prstGeom prst="rect">
            <a:avLst/>
          </a:prstGeom>
          <a:noFill/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893" y="6019800"/>
            <a:ext cx="769907" cy="685800"/>
          </a:xfrm>
          <a:prstGeom prst="rect">
            <a:avLst/>
          </a:prstGeom>
          <a:noFill/>
        </p:spPr>
      </p:pic>
      <p:pic>
        <p:nvPicPr>
          <p:cNvPr id="28" name="Picture 6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5791200"/>
            <a:ext cx="1066800" cy="914400"/>
          </a:xfrm>
          <a:prstGeom prst="rect">
            <a:avLst/>
          </a:prstGeom>
          <a:noFill/>
        </p:spPr>
      </p:pic>
      <p:pic>
        <p:nvPicPr>
          <p:cNvPr id="30" name="Picture 6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791200"/>
            <a:ext cx="1447800" cy="914400"/>
          </a:xfrm>
          <a:prstGeom prst="rect">
            <a:avLst/>
          </a:prstGeom>
          <a:noFill/>
        </p:spPr>
      </p:pic>
      <p:pic>
        <p:nvPicPr>
          <p:cNvPr id="31" name="Picture 6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5715000"/>
            <a:ext cx="1600200" cy="990600"/>
          </a:xfrm>
          <a:prstGeom prst="rect">
            <a:avLst/>
          </a:prstGeom>
          <a:noFill/>
        </p:spPr>
      </p:pic>
      <p:pic>
        <p:nvPicPr>
          <p:cNvPr id="25" name="Picture 24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Sheep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954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Users\User1\Documents\Unnamed Site 1\ImageSliders\images\img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76200"/>
            <a:ext cx="1247775" cy="990600"/>
          </a:xfrm>
          <a:prstGeom prst="rect">
            <a:avLst/>
          </a:prstGeom>
          <a:noFill/>
        </p:spPr>
      </p:pic>
      <p:pic>
        <p:nvPicPr>
          <p:cNvPr id="28" name="Picture 2" descr="C:\Users\User1\Documents\Unnamed Site 1\ImageSliders\images\img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380998" y="5867400"/>
            <a:ext cx="990602" cy="786431"/>
          </a:xfrm>
          <a:prstGeom prst="rect">
            <a:avLst/>
          </a:prstGeom>
          <a:noFill/>
        </p:spPr>
      </p:pic>
      <p:pic>
        <p:nvPicPr>
          <p:cNvPr id="30" name="Picture 2" descr="C:\Users\User1\Documents\Unnamed Site 1\ImageSliders\images\img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1724890" y="5847080"/>
            <a:ext cx="1170709" cy="858520"/>
          </a:xfrm>
          <a:prstGeom prst="rect">
            <a:avLst/>
          </a:prstGeom>
          <a:noFill/>
        </p:spPr>
      </p:pic>
      <p:pic>
        <p:nvPicPr>
          <p:cNvPr id="31" name="Picture 2" descr="C:\Users\User1\Documents\Unnamed Site 1\ImageSliders\images\img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6324600" y="5638800"/>
            <a:ext cx="1676400" cy="1066800"/>
          </a:xfrm>
          <a:prstGeom prst="rect">
            <a:avLst/>
          </a:prstGeom>
          <a:noFill/>
        </p:spPr>
      </p:pic>
      <p:pic>
        <p:nvPicPr>
          <p:cNvPr id="32" name="Picture 2" descr="C:\Users\User1\Documents\Unnamed Site 1\ImageSliders\images\img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4572000" y="5764530"/>
            <a:ext cx="1447800" cy="941070"/>
          </a:xfrm>
          <a:prstGeom prst="rect">
            <a:avLst/>
          </a:prstGeom>
          <a:noFill/>
        </p:spPr>
      </p:pic>
      <p:pic>
        <p:nvPicPr>
          <p:cNvPr id="26" name="Picture 25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219200"/>
            <a:ext cx="7848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Image result for india goat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0"/>
            <a:ext cx="1371600" cy="990600"/>
          </a:xfrm>
          <a:prstGeom prst="rect">
            <a:avLst/>
          </a:prstGeom>
          <a:noFill/>
        </p:spPr>
      </p:pic>
      <p:pic>
        <p:nvPicPr>
          <p:cNvPr id="38" name="Picture 2" descr="Image result for india goat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5923280"/>
            <a:ext cx="1066800" cy="782320"/>
          </a:xfrm>
          <a:prstGeom prst="rect">
            <a:avLst/>
          </a:prstGeom>
          <a:noFill/>
        </p:spPr>
      </p:pic>
      <p:pic>
        <p:nvPicPr>
          <p:cNvPr id="39" name="Picture 2" descr="Image result for india goat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5867400"/>
            <a:ext cx="1219200" cy="880533"/>
          </a:xfrm>
          <a:prstGeom prst="rect">
            <a:avLst/>
          </a:prstGeom>
          <a:noFill/>
        </p:spPr>
      </p:pic>
      <p:pic>
        <p:nvPicPr>
          <p:cNvPr id="40" name="Picture 2" descr="Image result for india goat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5715000"/>
            <a:ext cx="1371600" cy="990600"/>
          </a:xfrm>
          <a:prstGeom prst="rect">
            <a:avLst/>
          </a:prstGeom>
          <a:noFill/>
        </p:spPr>
      </p:pic>
      <p:pic>
        <p:nvPicPr>
          <p:cNvPr id="41" name="Picture 2" descr="Image result for india goat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5638800"/>
            <a:ext cx="1600200" cy="1066800"/>
          </a:xfrm>
          <a:prstGeom prst="rect">
            <a:avLst/>
          </a:prstGeom>
          <a:noFill/>
        </p:spPr>
      </p:pic>
      <p:pic>
        <p:nvPicPr>
          <p:cNvPr id="25" name="Picture 24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Emu Breeder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04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1629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37338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sp>
        <p:nvSpPr>
          <p:cNvPr id="2054" name="AutoShape 6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horse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Gauran Desi bird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2954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 descr="Image result for Emu b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9" y="76200"/>
            <a:ext cx="1755321" cy="1143000"/>
          </a:xfrm>
          <a:prstGeom prst="rect">
            <a:avLst/>
          </a:prstGeom>
          <a:noFill/>
        </p:spPr>
      </p:pic>
      <p:pic>
        <p:nvPicPr>
          <p:cNvPr id="80902" name="Picture 6" descr="Image result for Emu b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6096000"/>
            <a:ext cx="612014" cy="593224"/>
          </a:xfrm>
          <a:prstGeom prst="rect">
            <a:avLst/>
          </a:prstGeom>
          <a:noFill/>
        </p:spPr>
      </p:pic>
      <p:pic>
        <p:nvPicPr>
          <p:cNvPr id="33" name="Picture 6" descr="Image result for Emu b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5791200"/>
            <a:ext cx="1143000" cy="838200"/>
          </a:xfrm>
          <a:prstGeom prst="rect">
            <a:avLst/>
          </a:prstGeom>
          <a:noFill/>
        </p:spPr>
      </p:pic>
      <p:pic>
        <p:nvPicPr>
          <p:cNvPr id="37" name="Picture 6" descr="Image result for Emu b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715000"/>
            <a:ext cx="1447801" cy="990600"/>
          </a:xfrm>
          <a:prstGeom prst="rect">
            <a:avLst/>
          </a:prstGeom>
          <a:noFill/>
        </p:spPr>
      </p:pic>
      <p:pic>
        <p:nvPicPr>
          <p:cNvPr id="40" name="Picture 6" descr="Image result for Emu bi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7708" y="5638800"/>
            <a:ext cx="1723292" cy="1066800"/>
          </a:xfrm>
          <a:prstGeom prst="rect">
            <a:avLst/>
          </a:prstGeom>
          <a:noFill/>
        </p:spPr>
      </p:pic>
      <p:pic>
        <p:nvPicPr>
          <p:cNvPr id="29" name="Picture 28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 Nutrient Results in the                      	              Layer Feed Formula </a:t>
            </a:r>
            <a:endParaRPr lang="en-US" sz="3600" dirty="0"/>
          </a:p>
        </p:txBody>
      </p:sp>
      <p:pic>
        <p:nvPicPr>
          <p:cNvPr id="4" name="Picture 3" descr="C:\Users\Admin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5" name="Picture 3" descr="C:\Users\Admin\Desktop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6" descr="C:\Users\Admin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1"/>
            <a:ext cx="8839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1\Desktop\Protein-Analysis-Mach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4305" y="762001"/>
            <a:ext cx="1380295" cy="838200"/>
          </a:xfrm>
          <a:prstGeom prst="rect">
            <a:avLst/>
          </a:prstGeom>
          <a:noFill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0"/>
            <a:ext cx="1112393" cy="1295400"/>
          </a:xfrm>
          <a:prstGeom prst="rect">
            <a:avLst/>
          </a:prstGeom>
          <a:noFill/>
        </p:spPr>
      </p:pic>
      <p:pic>
        <p:nvPicPr>
          <p:cNvPr id="9" name="Picture 8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31607" y="0"/>
            <a:ext cx="1112393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Cut-off / Future price of 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Ingredients in the formula</a:t>
            </a:r>
            <a:endParaRPr lang="en-US" sz="4000" dirty="0"/>
          </a:p>
        </p:txBody>
      </p:sp>
      <p:pic>
        <p:nvPicPr>
          <p:cNvPr id="4" name="Picture 3" descr="C:\Users\Admin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6" name="Picture 3" descr="C:\Users\Admin\Desktop\Ch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1600200"/>
          </a:xfrm>
          <a:prstGeom prst="rect">
            <a:avLst/>
          </a:prstGeom>
          <a:noFill/>
        </p:spPr>
      </p:pic>
      <p:pic>
        <p:nvPicPr>
          <p:cNvPr id="7" name="Picture 4" descr="C:\Users\Admi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426719" cy="304799"/>
          </a:xfrm>
          <a:prstGeom prst="rect">
            <a:avLst/>
          </a:prstGeom>
          <a:noFill/>
        </p:spPr>
      </p:pic>
      <p:pic>
        <p:nvPicPr>
          <p:cNvPr id="8" name="Picture 2" descr="D:\ECO-MIX TASKS\Task Sheet\Ingredient Images\New folder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0999" y="0"/>
            <a:ext cx="439917" cy="304800"/>
          </a:xfrm>
          <a:prstGeom prst="rect">
            <a:avLst/>
          </a:prstGeom>
          <a:noFill/>
        </p:spPr>
      </p:pic>
      <p:pic>
        <p:nvPicPr>
          <p:cNvPr id="9" name="Picture 4" descr="C:\Users\Admi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8681" y="0"/>
            <a:ext cx="426719" cy="304799"/>
          </a:xfrm>
          <a:prstGeom prst="rect">
            <a:avLst/>
          </a:prstGeom>
          <a:noFill/>
        </p:spPr>
      </p:pic>
      <p:pic>
        <p:nvPicPr>
          <p:cNvPr id="10" name="Picture 2" descr="C:\Users\Admin\Desktop\download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0999" y="460828"/>
            <a:ext cx="304801" cy="22497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6764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:\Users\Admin\Desktop\4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Nutrient Value Details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8" name="Picture 2" descr="D:\ECO-MIX TASKS\Task Sheet\Ingredient Images\New folder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14400"/>
            <a:ext cx="990600" cy="686344"/>
          </a:xfrm>
          <a:prstGeom prst="rect">
            <a:avLst/>
          </a:prstGeom>
          <a:noFill/>
        </p:spPr>
      </p:pic>
      <p:pic>
        <p:nvPicPr>
          <p:cNvPr id="9" name="Picture 3" descr="D:\ECO-MIX TASKS\Task Sheet\Ingredient Images\New folder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897467"/>
            <a:ext cx="990600" cy="702733"/>
          </a:xfrm>
          <a:prstGeom prst="rect">
            <a:avLst/>
          </a:prstGeom>
          <a:noFill/>
        </p:spPr>
      </p:pic>
      <p:pic>
        <p:nvPicPr>
          <p:cNvPr id="10" name="Picture 4" descr="D:\ECO-MIX TASKS\Task Sheet\Ingredient Images\New folder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3770" y="914400"/>
            <a:ext cx="925830" cy="685800"/>
          </a:xfrm>
          <a:prstGeom prst="rect">
            <a:avLst/>
          </a:prstGeom>
          <a:noFill/>
        </p:spPr>
      </p:pic>
      <p:pic>
        <p:nvPicPr>
          <p:cNvPr id="11" name="Picture 5" descr="D:\ECO-MIX TASKS\Task Sheet\Ingredient Images\New folder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914400"/>
            <a:ext cx="1066800" cy="685800"/>
          </a:xfrm>
          <a:prstGeom prst="rect">
            <a:avLst/>
          </a:prstGeom>
          <a:noFill/>
        </p:spPr>
      </p:pic>
      <p:pic>
        <p:nvPicPr>
          <p:cNvPr id="12" name="Picture 6" descr="D:\ECO-MIX TASKS\Task Sheet\Ingredient Images\New folder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3057" y="914400"/>
            <a:ext cx="1139743" cy="685800"/>
          </a:xfrm>
          <a:prstGeom prst="rect">
            <a:avLst/>
          </a:prstGeom>
          <a:noFill/>
        </p:spPr>
      </p:pic>
      <p:pic>
        <p:nvPicPr>
          <p:cNvPr id="13" name="Picture 7" descr="D:\ECO-MIX TASKS\Task Sheet\Ingredient Images\New folder\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939800"/>
            <a:ext cx="1066800" cy="660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704976"/>
            <a:ext cx="8839200" cy="50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1\Desktop\Protein-Analysis-Machin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76200"/>
            <a:ext cx="1228165" cy="762000"/>
          </a:xfrm>
          <a:prstGeom prst="rect">
            <a:avLst/>
          </a:prstGeom>
          <a:noFill/>
        </p:spPr>
      </p:pic>
      <p:pic>
        <p:nvPicPr>
          <p:cNvPr id="14" name="Picture 13" descr="C:\Users\Admin\Desktop\4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Other Options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6" name="Picture 2" descr="C:\Users\Admin\Desktop\LIFE project cluster repo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1400175" cy="1143179"/>
          </a:xfrm>
          <a:prstGeom prst="rect">
            <a:avLst/>
          </a:prstGeom>
          <a:noFill/>
        </p:spPr>
      </p:pic>
      <p:pic>
        <p:nvPicPr>
          <p:cNvPr id="7" name="Picture 6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</p:spPr>
      </p:pic>
      <p:pic>
        <p:nvPicPr>
          <p:cNvPr id="8" name="Picture 2" descr="C:\Users\Admin\Desktop\LIFE project cluster repo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1400175" cy="114317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5400"/>
            <a:ext cx="8839200" cy="54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0"/>
            <a:ext cx="1112393" cy="1295400"/>
          </a:xfrm>
          <a:prstGeom prst="rect">
            <a:avLst/>
          </a:prstGeom>
          <a:noFill/>
        </p:spPr>
      </p:pic>
      <p:pic>
        <p:nvPicPr>
          <p:cNvPr id="10" name="Picture 9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31607" y="0"/>
            <a:ext cx="1112393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Maize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Nutrient Values 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1219200" cy="1143000"/>
          </a:xfrm>
          <a:prstGeom prst="rect">
            <a:avLst/>
          </a:prstGeom>
          <a:noFill/>
        </p:spPr>
      </p:pic>
      <p:pic>
        <p:nvPicPr>
          <p:cNvPr id="4098" name="Picture 2" descr="C:\Users\Admin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"/>
            <a:ext cx="1295400" cy="10668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3716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User1\Desktop\Protein-Analysis-Mach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762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6" descr="C:\Users\Admin\Desktop\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0"/>
            <a:ext cx="1112393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Alternatives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for  Maize  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1219200" cy="1143000"/>
          </a:xfrm>
          <a:prstGeom prst="rect">
            <a:avLst/>
          </a:prstGeom>
          <a:noFill/>
        </p:spPr>
      </p:pic>
      <p:pic>
        <p:nvPicPr>
          <p:cNvPr id="8" name="Picture 2" descr="C:\Users\Admin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"/>
            <a:ext cx="1447800" cy="1143000"/>
          </a:xfrm>
          <a:prstGeom prst="rect">
            <a:avLst/>
          </a:prstGeom>
          <a:noFill/>
        </p:spPr>
      </p:pic>
      <p:pic>
        <p:nvPicPr>
          <p:cNvPr id="13" name="Picture 10" descr="C:\Users\Admin\Desktop\so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331259" cy="1066800"/>
          </a:xfrm>
          <a:prstGeom prst="rect">
            <a:avLst/>
          </a:prstGeom>
          <a:noFill/>
        </p:spPr>
      </p:pic>
      <p:pic>
        <p:nvPicPr>
          <p:cNvPr id="14" name="Picture 6" descr="D:\ECO-MIX TASKS\Task Sheet\Ingredient Images\New folder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8600"/>
            <a:ext cx="1371600" cy="10668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8763"/>
            <a:ext cx="88392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:\Users\Admin\Desktop\4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2514600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Software is compatible to include and modify any number of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Ingredients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Nutrient values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it is very much user friendly. This software also display the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available  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ubstitute feed Ingredients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</a:rPr>
              <a:t>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8100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i="1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Already we have provided our software to some of the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Poultry Farmers, Feed Manufacturer (Poultry, Cattle,  Aqua , Swine, Sheep, Goat &amp; Livestock), Hatcheries, Consultants, Doctors, Pharmaceutical Companies throughout India who are enjoying the fruits of this software.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ECO-MIX 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LEAST COST FEED             FORMULATION SOFTWARE DETAILS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10" name="Picture 8" descr="C:\Users\Admin\Desktop\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240" y="0"/>
            <a:ext cx="2651760" cy="13716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6886" y="0"/>
            <a:ext cx="117782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 Values in all Ingredients 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15" name="Picture 10" descr="C:\Users\Admin\Desktop\so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141" y="762000"/>
            <a:ext cx="1483659" cy="990600"/>
          </a:xfrm>
          <a:prstGeom prst="rect">
            <a:avLst/>
          </a:prstGeom>
          <a:noFill/>
        </p:spPr>
      </p:pic>
      <p:pic>
        <p:nvPicPr>
          <p:cNvPr id="16" name="Picture 7" descr="D:\ECO-MIX TASKS\Task Sheet\Ingredient Images\New folder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762000"/>
            <a:ext cx="1600200" cy="990600"/>
          </a:xfrm>
          <a:prstGeom prst="rect">
            <a:avLst/>
          </a:prstGeom>
          <a:noFill/>
        </p:spPr>
      </p:pic>
      <p:pic>
        <p:nvPicPr>
          <p:cNvPr id="17" name="Picture 6" descr="D:\ECO-MIX TASKS\Task Sheet\Ingredient Images\New folder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762000"/>
            <a:ext cx="1600200" cy="990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828800"/>
            <a:ext cx="88392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 sources of Ingredients</a:t>
            </a:r>
            <a:r>
              <a:rPr lang="en-US" sz="3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1030" name="Picture 6" descr="D:\ECO-MIX TASKS\Task Sheet\Ingredient Images\New folder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0"/>
            <a:ext cx="1752600" cy="990600"/>
          </a:xfrm>
          <a:prstGeom prst="rect">
            <a:avLst/>
          </a:prstGeom>
          <a:noFill/>
        </p:spPr>
      </p:pic>
      <p:pic>
        <p:nvPicPr>
          <p:cNvPr id="1031" name="Picture 7" descr="D:\ECO-MIX TASKS\Task Sheet\Ingredient Images\New folder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762000"/>
            <a:ext cx="1600200" cy="990600"/>
          </a:xfrm>
          <a:prstGeom prst="rect">
            <a:avLst/>
          </a:prstGeom>
          <a:noFill/>
        </p:spPr>
      </p:pic>
      <p:pic>
        <p:nvPicPr>
          <p:cNvPr id="1034" name="Picture 10" descr="C:\Users\Admin\Desktop\so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762000"/>
            <a:ext cx="1483659" cy="9906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8288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 Standards for all the Feeds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10" name="Picture 2" descr="C:\Users\User1\Documents\Unnamed Site 1\ImageSliders\images\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657600"/>
            <a:ext cx="1066800" cy="838200"/>
          </a:xfrm>
          <a:prstGeom prst="rect">
            <a:avLst/>
          </a:prstGeom>
          <a:noFill/>
        </p:spPr>
      </p:pic>
      <p:pic>
        <p:nvPicPr>
          <p:cNvPr id="11" name="Picture 2" descr="Image result for india goat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4648200"/>
            <a:ext cx="990600" cy="838200"/>
          </a:xfrm>
          <a:prstGeom prst="rect">
            <a:avLst/>
          </a:prstGeom>
          <a:noFill/>
        </p:spPr>
      </p:pic>
      <p:pic>
        <p:nvPicPr>
          <p:cNvPr id="7" name="Picture 8" descr="C:\Users\Admin\Desktop\Untitled-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0"/>
            <a:ext cx="1066800" cy="914400"/>
          </a:xfrm>
          <a:prstGeom prst="rect">
            <a:avLst/>
          </a:prstGeom>
          <a:noFill/>
        </p:spPr>
      </p:pic>
      <p:pic>
        <p:nvPicPr>
          <p:cNvPr id="8" name="Picture 3" descr="D:\ECO-MIX TASKS\Eco-Mix Html\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0"/>
            <a:ext cx="1158240" cy="838200"/>
          </a:xfrm>
          <a:prstGeom prst="rect">
            <a:avLst/>
          </a:prstGeom>
          <a:noFill/>
        </p:spPr>
      </p:pic>
      <p:pic>
        <p:nvPicPr>
          <p:cNvPr id="9" name="Picture 8" descr="C:\Users\Admin\Desktop\download cop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0"/>
            <a:ext cx="1143000" cy="8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6764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 descr="C:\Users\User1\Desktop\0000306_vannamei-prawn_87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0"/>
            <a:ext cx="1219200" cy="805543"/>
          </a:xfrm>
          <a:prstGeom prst="rect">
            <a:avLst/>
          </a:prstGeom>
          <a:noFill/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0"/>
            <a:ext cx="1149927" cy="914400"/>
          </a:xfrm>
          <a:prstGeom prst="rect">
            <a:avLst/>
          </a:prstGeom>
          <a:noFill/>
        </p:spPr>
      </p:pic>
      <p:pic>
        <p:nvPicPr>
          <p:cNvPr id="14" name="Picture 6" descr="Related ima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00" y="2667000"/>
            <a:ext cx="1066800" cy="914400"/>
          </a:xfrm>
          <a:prstGeom prst="rect">
            <a:avLst/>
          </a:prstGeom>
          <a:noFill/>
        </p:spPr>
      </p:pic>
      <p:pic>
        <p:nvPicPr>
          <p:cNvPr id="15" name="Picture 11" descr="C:\Users\User1\Desktop\6946618-cute-white-hors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1828800"/>
            <a:ext cx="1066800" cy="762000"/>
          </a:xfrm>
          <a:prstGeom prst="rect">
            <a:avLst/>
          </a:prstGeom>
          <a:noFill/>
        </p:spPr>
      </p:pic>
      <p:pic>
        <p:nvPicPr>
          <p:cNvPr id="17" name="Picture 8" descr="Image result for Gauran Desi birds imag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5638800"/>
            <a:ext cx="1066800" cy="838200"/>
          </a:xfrm>
          <a:prstGeom prst="rect">
            <a:avLst/>
          </a:prstGeom>
          <a:noFill/>
        </p:spPr>
      </p:pic>
      <p:pic>
        <p:nvPicPr>
          <p:cNvPr id="18" name="Picture 6" descr="C:\Users\User1\Desktop\Untitle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990600"/>
            <a:ext cx="1066800" cy="731808"/>
          </a:xfrm>
          <a:prstGeom prst="rect">
            <a:avLst/>
          </a:prstGeom>
          <a:noFill/>
        </p:spPr>
      </p:pic>
      <p:pic>
        <p:nvPicPr>
          <p:cNvPr id="19" name="Picture 3" descr="C:\Users\Admin\Desktop\egg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14600" y="0"/>
            <a:ext cx="1143000" cy="1056429"/>
          </a:xfrm>
          <a:prstGeom prst="rect">
            <a:avLst/>
          </a:prstGeom>
          <a:noFill/>
        </p:spPr>
      </p:pic>
      <p:pic>
        <p:nvPicPr>
          <p:cNvPr id="20" name="Picture 19" descr="C:\Users\Admin\Desktop\4.jp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Protein Contribution </a:t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details in the Layer Feed Formula   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6" name="Picture 2" descr="C:\Users\Admin\Desktop\LIFE project cluster repo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52400"/>
            <a:ext cx="990600" cy="9144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User1\Desktop\download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"/>
            <a:ext cx="1752600" cy="838200"/>
          </a:xfrm>
          <a:prstGeom prst="rect">
            <a:avLst/>
          </a:prstGeom>
          <a:noFill/>
        </p:spPr>
      </p:pic>
      <p:pic>
        <p:nvPicPr>
          <p:cNvPr id="7" name="Picture 6" descr="C:\Users\Admin\Desktop\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Profit and Loss</a:t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bag / ton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1026" name="Picture 2" descr="C:\Users\Admin\Desktop\mon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1414462" cy="1143000"/>
          </a:xfrm>
          <a:prstGeom prst="rect">
            <a:avLst/>
          </a:prstGeom>
          <a:noFill/>
        </p:spPr>
      </p:pic>
      <p:pic>
        <p:nvPicPr>
          <p:cNvPr id="1027" name="Picture 3" descr="D:\ECO-MIX TASKS\Images folder\success-st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0"/>
            <a:ext cx="1752600" cy="1219200"/>
          </a:xfrm>
          <a:prstGeom prst="rect">
            <a:avLst/>
          </a:prstGeom>
          <a:noFill/>
        </p:spPr>
      </p:pic>
      <p:pic>
        <p:nvPicPr>
          <p:cNvPr id="7" name="Picture 2" descr="C:\Users\Admin\Desktop\mon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1414462" cy="1143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3716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Competitor Feed Comparison / bag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</p:spPr>
      </p:pic>
      <p:pic>
        <p:nvPicPr>
          <p:cNvPr id="7" name="Picture 2" descr="C:\Users\Admin\Desktop\LIFE project cluster repor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3384"/>
            <a:ext cx="1371600" cy="120821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47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www.ecomixonline.com</a:t>
            </a:r>
            <a:endParaRPr lang="en-US" sz="4900" dirty="0"/>
          </a:p>
        </p:txBody>
      </p:sp>
      <p:pic>
        <p:nvPicPr>
          <p:cNvPr id="5" name="Picture 2" descr="C:\Users\Admin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990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067800" cy="52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1\Desktop\Logos\Website Symb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4478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638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Please contact  </a:t>
            </a:r>
          </a:p>
          <a:p>
            <a:pPr algn="ctr">
              <a:buNone/>
            </a:pPr>
            <a:r>
              <a:rPr lang="en-US" sz="6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Mr. Y. SRINIVAS </a:t>
            </a:r>
          </a:p>
          <a:p>
            <a:pPr algn="ctr">
              <a:buNone/>
            </a:pPr>
            <a:r>
              <a:rPr lang="en-US" sz="9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+91 98490 39200</a:t>
            </a:r>
            <a:endParaRPr lang="en-US" sz="6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Kalyani\logos\Y Sriniv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1371600" cy="1371600"/>
          </a:xfrm>
          <a:prstGeom prst="rect">
            <a:avLst/>
          </a:prstGeom>
          <a:noFill/>
        </p:spPr>
      </p:pic>
      <p:pic>
        <p:nvPicPr>
          <p:cNvPr id="4099" name="Picture 3" descr="D:\ECO-MIX TASKS\Images folder\handshake_silhouette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2166109" cy="1507548"/>
          </a:xfrm>
          <a:prstGeom prst="rect">
            <a:avLst/>
          </a:prstGeom>
          <a:noFill/>
        </p:spPr>
      </p:pic>
      <p:pic>
        <p:nvPicPr>
          <p:cNvPr id="8" name="Picture 3" descr="D:\ECO-MIX TASKS\Images folder\success-st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0"/>
            <a:ext cx="2819400" cy="1676400"/>
          </a:xfrm>
          <a:prstGeom prst="rect">
            <a:avLst/>
          </a:prstGeom>
          <a:noFill/>
        </p:spPr>
      </p:pic>
      <p:pic>
        <p:nvPicPr>
          <p:cNvPr id="9" name="Picture 8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429000" y="838200"/>
            <a:ext cx="2438400" cy="2590800"/>
          </a:xfrm>
          <a:prstGeom prst="rect">
            <a:avLst/>
          </a:prstGeom>
          <a:noFill/>
        </p:spPr>
      </p:pic>
      <p:pic>
        <p:nvPicPr>
          <p:cNvPr id="11" name="Picture 3" descr="C:\Users\User1\Desktop\Logos\Phone symbo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5105400"/>
            <a:ext cx="918775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ECOMIX\Brochure - Eco-Mix\ECO-MIX BROCH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99" y="1524000"/>
            <a:ext cx="4264701" cy="4953000"/>
          </a:xfrm>
          <a:prstGeom prst="rect">
            <a:avLst/>
          </a:prstGeom>
          <a:noFill/>
        </p:spPr>
      </p:pic>
      <p:pic>
        <p:nvPicPr>
          <p:cNvPr id="21507" name="Picture 3" descr="D:\ECOMIX\Brochure - Eco-Mix\ECO-MIX BROCHURE - HIN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26946"/>
            <a:ext cx="4495800" cy="495005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English &amp; Hindi Brochures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6886" y="0"/>
            <a:ext cx="117782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ECO-MIX FEATURES</a:t>
            </a:r>
            <a:endParaRPr lang="en-US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5240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Eco-Mix software is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user friendly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provided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Help Manual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2057401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selecting two buttons you can prepare any kind of  balanced feed    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with least cost.  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Feed type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b)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Execute button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124201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Provided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Nutrient Values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minimum and maximum ranges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Ingredients to use in formula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8100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Specifications for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Standard Feed types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 available as default. Even you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can modify as per your feed type specification.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648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You can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save money </a:t>
            </a:r>
            <a:r>
              <a:rPr lang="en-US" dirty="0" smtClean="0"/>
              <a:t>by using </a:t>
            </a:r>
            <a:r>
              <a:rPr lang="en-US" b="1" i="1" dirty="0" smtClean="0"/>
              <a:t>Eco-Mix Software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5181601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17" name="Picture 8" descr="C:\Users\Admin\Desktop\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240" y="0"/>
            <a:ext cx="2651760" cy="160020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C:\Users\Admin\Desktop\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6886" y="0"/>
            <a:ext cx="117782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52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You can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ADD / Copy / Modify / Delete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any items &amp; Get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Customised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Balanced Formulations &amp; Reports as per your exact requirements for any kind of Livestock Feeds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743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reduce the cost of the feed, this software will indicate  the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Substitutes and Nutrient Sources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 Ingredients with the rate as ascending 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  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You can monitor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Shadow Pricing / Opportunity Cost / Cut-off price / Future Costing / Shadow Quantity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of each Ingredient in the formula 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3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106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762000"/>
            <a:ext cx="6553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ECO-MIX FEATURES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457200" y="43434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You can monitor other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Competitor feed Cost/bag</a:t>
            </a:r>
            <a:r>
              <a:rPr lang="en-US" b="1" i="1" dirty="0" smtClean="0"/>
              <a:t> </a:t>
            </a:r>
            <a:r>
              <a:rPr lang="en-US" dirty="0" smtClean="0"/>
              <a:t>in the Market with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Profit / Loss per Ton  </a:t>
            </a:r>
          </a:p>
        </p:txBody>
      </p:sp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pic>
        <p:nvPicPr>
          <p:cNvPr id="9" name="Picture 8" descr="C:\Users\Admin\Desktop\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240" y="0"/>
            <a:ext cx="2651760" cy="17526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:\Users\Admin\Desktop\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6886" y="0"/>
            <a:ext cx="117782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Create New Formula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839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2240" y="0"/>
            <a:ext cx="2651760" cy="13716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1600200" cy="92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:\Users\Admin\Desktop\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0" y="0"/>
            <a:ext cx="117782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Formula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</p:spPr>
      </p:pic>
      <p:sp>
        <p:nvSpPr>
          <p:cNvPr id="34818" name="AutoShape 2" descr="P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Image result for pig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:\Users\Admin\Desktop\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186" y="0"/>
            <a:ext cx="2944814" cy="1066800"/>
          </a:xfrm>
          <a:prstGeom prst="rect">
            <a:avLst/>
          </a:prstGeom>
          <a:noFill/>
        </p:spPr>
      </p:pic>
      <p:pic>
        <p:nvPicPr>
          <p:cNvPr id="8" name="Picture 7" descr="C:\Users\Admin\Desktop\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6886" y="0"/>
            <a:ext cx="1177828" cy="1371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447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Layer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Feed Formula</a:t>
            </a:r>
            <a:b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:\Kalyani\logos\ECO-MIX 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914400" cy="1066800"/>
          </a:xfrm>
          <a:prstGeom prst="rect">
            <a:avLst/>
          </a:prstGeom>
          <a:noFill/>
        </p:spPr>
      </p:pic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143000"/>
          </a:xfrm>
          <a:prstGeom prst="rect">
            <a:avLst/>
          </a:prstGeom>
          <a:noFill/>
        </p:spPr>
      </p:pic>
      <p:pic>
        <p:nvPicPr>
          <p:cNvPr id="7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0"/>
            <a:ext cx="1143000" cy="1162050"/>
          </a:xfrm>
          <a:prstGeom prst="rect">
            <a:avLst/>
          </a:prstGeom>
          <a:noFill/>
        </p:spPr>
      </p:pic>
      <p:sp>
        <p:nvSpPr>
          <p:cNvPr id="39941" name="AutoShape 5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AutoShape 7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AutoShape 9" descr="data:image/jpeg;base64,/9j/4AAQSkZJRgABAQAAAQABAAD/2wCEAAkGBwwPDhAMDw0NDA4NDQ0MDA0MDQ8MDw0MFREWFhQRFBQYHCggGBolJxQVJTEhJSkrLi8uFx8zRDUsNzQtLjcBCgoKDA0MDg0NDisZFBk3LCwrKysrLCsrKys3LCwrKysrKysrKysrKysrKywrKysrKysrKywrLCsrKysrKysrK//AABEIAMkA+wMBIgACEQEDEQH/xAAbAAEAAgMBAQAAAAAAAAAAAAAAAwQCBQYBB//EADwQAQACAQEEBQgHBwUAAAAAAAABAgMEBREhMRJBUWFxBhNCUoGRocEUIiMykrHRJDNicoKy8RZDU2Ph/8QAFQEBAQAAAAAAAAAAAAAAAAAAAAH/xAAWEQEBAQAAAAAAAAAAAAAAAAAAEQH/2gAMAwEAAhEDEQA/APuIAAAAAAAAAAAAAAAAAAAAAAACKcFZ477c9/C9oj3b0oCLzFe2/wCO36k6evPfbt+/bmlAQ309Z5zf2ZL1/KWE6KvD6+Xh/wBt+zd2rICvGkrHpZO/7S/H4pqUisREb90dszaffLIAAAAAAAAAAAAABV1OvxY+Ez0rerXjMePYC0NTbaWS33a1rH4peRqM0+nPuiAbca2mpyx17/GIWcerj0o3d8cYBZHkTE8Y4vQAAAAAAAAAAAAAAAAAAAAAAHkz18nrn9tbR6UzgpP1YndktHpT6vgDPX7Vm0zTFO6vKbxwm3h2Qq4qIcNF7DRFZ46J60e46J61ERxR70UvRe9FRFS814x7Y6pXMeSLR+cditNWMTMTvj/ILwxpeJjfH+GQAAAAAAAAAAAAAAAAAAAPL2iIm0zuiImZnsiAa3bmv81ToVn7TJviP4a9dnOYavdXqZzZbZZ5TO6serSOUJMMIq1hqvYqq2GF3FAJscJohjSEsKjzcbme43AjmEdoTTDC0AwxX6M908/1XFGyxpr743dcfkCYAAAAAAAAAAAAAAAAABp/KbVdDFGKJ45Z3T/JHP5fFuHHbe1HnNRaOrHuxx7OfxmQVcULuGFTEuYUVdwwu4lPCu4hFiiWEVUsKMgAeSwtCSWFgQ2YY79G0T1cp8Gd1fIDaCLTX6VIn2T4wlAAAAAAAAAAAAAAAABhlyRWtrzyrWbT4RG9wPTm0zaedpm0+M8ZdltzJ0dNlntr0PxTFfm4yiaLONcxKWNbxSKv4ZXcUqGGVzFIi5RJCGkpaqM3ryHoDGzJjIIbquWVm6pmlBZ2Zff0q9kxPv8A8LzUbMv9rMdtZ9++G3UAAAAAAAAAAAAAAAAanynndprd96R8d/yclR1vlRH7NPdek/FyFZQWscrWKVKkrOORV/FK7ilr8VlzFYRexynrKrjlYrKiWHrCGQPWMvXlgQ5JUs8reSVHPKKx2fb7enf0v7Zb5zuzZ/aKf1/2y6JUAAAAAAAAAAAAAAAAa7ygp0tLljsitvdaJ+Tiay+hanF08d8fr0tT3xufO43xwnhMcJ8QWaSsY5VKynxygvYpXMVmvxSuYrA2GOyzSVHFZapILNZZRKKss4lRlvY2kmWFpFRZZa/U2XM1ms1N0E2xI36jf6tLT8Yj5uhaTycx/vMnfWkezjP5w3aoAAAAAAAAAAAAAAAAOG8oNN5rU39XJ9rX+rn8d7uWl8qdD5zD52sb74d9vHH6UflPsByVZT0lVrKalkF7FZbxWa7HZbxWFbHFZax2a/Fdax3EXa2SRKrW6TpqqabIb3Y2yIMuUGOfI1epyJ9RlYbM0/ns0RP3KfXv4Ryj2/qg6DZOn83hpWY3WmOnb+aeP/nsXAVAAAAAAAAAAAAAAAAAAHDbf2ZOnydKsfZZJmafwz10/Tua6tn0TWaXHmpbFeN9bR7YnqmO9wO1tn5NLfo240n93kiOFo+U9yD3Hdax3aqmZPTOK3GPIs0ytNTUJ66kG4rmZefaf6W8tq+8G1vqFXLqGuvrO9BbUzMxWN8zM7oiOMzPZEAuXvNpitYm1rTEREc5l1mytFGHHFed7fWyT227PCFLYWyZxR53JG/LaOEc/Nx2eLcqgAAAAAAAAAAAAAAAA83jC0gz3vJvCvktKpmy2BsZyx2q+rrhy0nFkrF6W5xP5xPVPe02o1OSO1rNRrs0dUgo7b2Lk08zfHM5sPPfH38cfxR1+MfBpq6vvbTUbU1Mcq2c/tDNktM2+j2i087U3V3+Mckg2NdZ3s/pve5i2fUx/sZJ8Nzz6Vn/AODN+GP1FdPbX96G+0e9zls+pnlgy+2Ij5ptNTLM774Mk92/ox8OIN/or5tRfzeKs3t19Vax22nlEO82DsjDpo6d7RlzzHG/o07qR8+fg4nQbQzUrFKYvN1j0axEQ3Gn2hnnnEqjuYzV7WUZIctp9XkntbLBmuDcdJ7vU8V5WKyCUYwyAAAAAAAAAAAAB48mGQCOaQjtp4lYAUraKsorbMpPU2QDT22NjnqhFbYOKfRhvQHPz5O4vVj3PP8ATmL1YdCA56PJ3F6sM48n8Xqx7m+AaWuxMcdUJa7JpHVDagKFdBWOpNXTRCyAijFEM4qyAebno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data:image/jpeg;base64,/9j/4AAQSkZJRgABAQAAAQABAAD/2wCEAAkGBwwODg8NDQ4NDQ0NDA0NDQ0MDA8MDg0NFBEWFhQRFBQYHCggGBolGxQUITEhJSkrLi4uFx8zODMsNygtOjcBCgoKDQ0NFA8PFCwcFBwrMSssLCwsLCssLCw4LDcrOCssLCsrLCwrNyw3LCw3LDIrLCwsKys3KysrLCwrKywrK//AABEIAOEA4QMBIgACEQEDEQH/xAAbAAEAAwEBAQEAAAAAAAAAAAAAAQIDBAUGB//EAC8QAQEAAgEDAgQFAwUBAAAAAAABAgMRBCExElEFQWFxE4GRocEiMrEVI0JichT/xAAXAQEBAQEAAAAAAAAAAAAAAAAAAQID/8QAGhEBAQEAAwEAAAAAAAAAAAAAAAERAiExEv/aAAwDAQACEQMRAD8A/cQAAAAAAAAAAAAAAAAAAAAAAAAAAAAAAAAAAAAAAAAAAAAAAAAAAAAAAAAAAAAAAAAAAAARllJ5BIxy3e0/VS7MvdNHSOO7Mveo/Gznz/aGjtHJOrs8zn7dm2vfhl4vf2varo1AAAAAAAAAAAAAAAAAAAABXZlxAVzz47TyyBlUIqUUFapVqrUFKzyXtZ5UGunrMse2XfH949HDOZTmXmV4edX6Tqrry7/23zP5WUe2IllnM7y+EtIAAAAAAAAAAAAAAAAMdt7/AGbOfPzfulEAIqValW1BXJnV8qpU0UrPJpWeSKxzc+x0ZufYD1vg+/1Y3C+cfH2eg8H4Nl/u8e+N5e7zHSeM1ICgAAAAAAAAAAAACmecn39gXc+3tTLZb9FOEtE+pHriFayq34kRcozqlRWlqlrO5VW7E0aWqZKXYr6+bxPNZ1cTlOe071ph0XPfK/lHTp0zGfX51q1ImscNOGP9sk+07pyi9VrSKevKeLZ+bTX1vHbOfnGWTDYaPYxylnMvM+iXi6epy133x+cexrzmUmWPeVqXUWAUAAAAAAAU258T60Fdmz5TyyQllUAVBWopVaCMqzq1rPKoqKzzx5WtQzRwbNlxtl8x3/C8OZdl+2P8vP8AjOPpmOz/ALTC8e98Pc6bX6MMcfaRnjO2+V6agiurmiq1aqUGeTHNrkxzqDDY6PhXU+nL0Xxl4+mTm21z+riyzzO5KPqhno2zPHHL3krR0QAAAAAAcueXN5b7bxP2c6UAEURS1W1BFqmVTaplUVFrPKrZVnlUEcnKvJKlVPUa5ljMb49eF/TJ6UeXtz49P12Y/wCXpys8PavLyJKIdWEVXJaqZAzzYZts659lSq59lc2db7a5c6g9r4Z1H9Enta9PDZy+e6PLh6/T5OkZrtiVcVlAAAEWgz6jxPuwbbrzGHKVUo5RycshapaWq2iotVtLVLUEZVnam1S1A5TKpyrt2TGXK+JEVyfFOo4uGM+WUzv5PoNeXMl93yG3K55XK/P9o+i+E7vVrkvnH+m/wnH1rlOnoCOR0c0VTJaqZIrPNzba3zrl2VBz7a5cr3b7awnkV16L4et0teLqy7vX6R0jNenguz1tFQAAUq6tgMsmOeLosUygOflFqdkZWs4q1qlqLVLUUuSlpVbALVDPLHHvlZJ9bw493xDGdtc9V9/ES9LI6dmzHGc5XiPL6jqLsvtjL2n81GUzzvOVt+nyjfV01Yu1uZGOvW9HoLcL9L2pq6Z1YampxS13TJPLn15cdq09TTC9rPJNrPKoM9lcuyt9lcm2orDZWOzL0zn53tGm7LHGerK8T/LzrtuzLnxPlPaA9HpbzXudHPDxuhwe70uLcZruwaKYLtIAAAArYrli0RYDnywYbNTtuKlwB5mevOeK588ts+WP6V7GWtndKYuvFz2b/lMZ+VrHKdRl/wA7P/Mke9/88PwInyv0+fnQZXvlbfvbW+v4e9uaFpqPmH1Xl6+jk+TfHp3f+En8NcTXHNSfQ6/w0ehTXLcGd5n1jsuCuWtMNcnrnurk22dPK5dnSX6/lUxVNn17fd53U9bhj2x/ry+nj9XVs6C3zzfv3U/076M5V6eLs/E2Zc5flJ4jr6Xpq9TX0HHydWrpePks4lrLpdPD1dGLPVp4dWGLbDTFZESAAAAAAAjhICvCPSuAp6T0rgKelPpWARwcJARwi4rAKXFX0NUcAyuCt1t+DgHPdMR+DPZ08HAOaaYvNbbg4BnMF5E8J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AutoShape 15" descr="data:image/jpeg;base64,/9j/4AAQSkZJRgABAQAAAQABAAD/2wCEAAkGBhQSERUUExQVFRUVFxQVFBUXFRQVHBcYFBcdFBQXFBcXHCYfFxwjHBQUHy8gJCcpLCwsFR4xNTAqNSYrLCkBCQoKDgwOGg8PGiwkHyQsLCwsLCwsLCkpLCwsLCwsLCwsLCwsLCwpKSwpLCwsLCwsLCwsLCwsLCwsLCwsLCwsLP/AABEIAMIBAwMBIgACEQEDEQH/xAAbAAABBQEBAAAAAAAAAAAAAAACAAEDBAUGB//EAD4QAAEDAgMFBQYDBwMFAAAAAAEAAhEDIQQSMQVBUWFxBiKBkaETMrHB0fBCUuEUI2JygpLCFaLxJDNDstL/xAAZAQADAQEBAAAAAAAAAAAAAAAAAQIDBAX/xAAgEQEBAAIDAAMBAQEAAAAAAAAAAQIRAyExEkFRE2Ei/9oADAMBAAIRAxEAPwDztmEaNGhS5UUJ4Xn2tzQiASARAIAQE8J4TgIPRoTwnATwgaNCUIoTwgaDCUI4TwmYISyo4SyoIMJQjypQgAypZUcJQigGVNlUkJQgI8qbKpIShARZU0KWExCZI4TZUeVNlSGkcJEI4TQmSJ9MHUBRnCjcrEJoVTKwtRSfguB81HVw7o4+S0ITQqnJlE/CMsUTwPkktPKnVf2/xH84IBPCIBIBc7oIJwE8J4QZoTgIoTgJgMJw1EGp4QYQE8IoT5UAMJQpXUSBJBHMghS4DBmrVbTbqdTwA1J+94RoK0JwF6lsns9TpNAa0TvMXPUqvtzstTqtNsrtzgBI+o5Fb/xumX9Jtx2wezbsT3pysmJiSTvy/X4rdxXYBuXuPcHfxQR4gALodj02UqbW2AAAA6WWpna4WIPT5rXHix12zy5L9PG8Xg3U3ljxBGvyI5KHKvQNt9nhXrs3AA5yNY/CB4z6rewGxKdNsMaGjkPidSsv43el/wBJp5DCbKvRO1PZ1r2F7WgPAkEWmNx4rg6OGc8w1pceABPwWeeFxul45TJWypQruI2bUYJex7RxLSB5qqWqFI4TQpMqYtQSMtQlqlhNCAiITEKWExamERahhSlqaEgjhCQpC1MQmlGkjyJkFpIE4anATgKWhoTgIgEQagwwiAV6nsOu4SKT46R6Eyq1XDlhhzS08CCPinqhGAtLDdnK7xLaZjmWtnwJBWl2L2QKrjVeJa0wwcxq7w3eK9DpYYQtuPi+U3WeeevHkGNwT6P/AHGlvCd/QixXcdk+zTWsa97Qahve+Wdw581ubT2Yyo0tc0Ec+IuD1UuBrtAA+p+C2x4ZjdovJuJquAaRBAI4Fc7h+zzKGINRggPERuBBk5eANrcl1TMS02m/AyPiqT6YqVCPwtMdTv8ALTzWuUlZy1JRxTRv8gT8AnxVYFvdIJJgffRXGYURoqeLwUHMBcJkkwmBAGibFYEaixGhG5WKGIblBkAc1I/ENNg4IkhMjBNOZxdrPygK9+1t5noCfVUm4bPWd+Vto4nUz0mPNbNPDCEodY20sQCwxqbAEEXOlj92S2NsNlJkNHU7yeJV/G4IEcxonwuJGWTbceoRZujfSLFbPa5pBAvyXmW39iGlXysaSH3a0AnqAAvVKmMB0a8jjA+ZlUMPh2vql8XFhIuB05/IKM8ZlDwyuNecjsjics5B0zNn6LKxGFcx2V7S08D93Xt5w4hc32l2EKrDbvC7TwP0WWXD100nL328uLU0KarTgkHUEg+FitLB9l69USGQNxcY9NVzyW9RtbJ6xS1NC1do7ArURL2938wuB13hZpaiyz0p34jLUJCkLUMJAEISFIQhITACEkUJJdEkDU4CcLX2bsA1Gh7jladIuSNx5Ikt8VuRkOMLsexmwxlFV4Bc67f4Ru8SsjbPZ5racszSATcgyBc9DC7rYwAaANwAC34+P/rtGWXXTVp4URosrbmwmVmFrh0I1B4hblNypbQryQxupuTwGg8TB8l1WTTCesTs1h/Y0hTNy2QYBuZmV0NLGN3yOoI9dEWEwgA0U9TDAjRLGah27VMbVkhg1NyeA/X5FWsLgwBoqFLDhtSeIAHKJIA8ytqkqhK9fCAjRVMFTDSW+Pnr981rOWRiJdUhhiNT1Gnz8k70UageALkDrZV8dUAbIvMAcydPvkmpbNG+54m5UdfZwF2iIM8uGnifNLY0kwOBAF7n6qzWwgI0RYOoC2fPqrJTJjYegKb43Ek+JufmtNpVHarg1pdwv5JsJSfUEvsD+EbuRO/4JeGtVXjiPMLN2fhcxLzvMgcBu9Ilah2a2NB5KBjPZuj8J9P0SoWRQEKhi8PBzNsR9weS1ZVbE6Kkgo1w5oPH7IVPG1RpqeAE/wDCoUcW5z3UmWg5nu4B3utHMkO6AcwtnDYMAaJbPThsN2b/AOrdVqiKdiwfxHUujSItzM7l2lHDiLKxWwwhUsM7I/IfdMlvIi5HlJ8EscZBllajx2CDgQRqvLNv7M9jWLR7pu3pw++S9drmy4btVs41atINE3IcbwBrcjTT7MKOXHcVx5ariqdBzjDQSeAElW3bArgT7J3p8Jlej7G2Cyk3ugX1PHxWq/CCNFnODfqryvE30iDBBB4ER6ICF6P2m2A2o0kABw0PyPJeePYRY7ljnhcGmOUyiEtSRwko6Ukp4cvc1g/Eb9Bc+gK7zDthoAta3Tcs7Z2zmMggAu3u1P0HgtMLp48Pizyy34ixdPMwt4zHiI+Ck2PjyabSOETzFj6g+SbEVcrXEzYE+V/ki2NhclIM4AA9Yl3qSrvvRTxrU9rkRmFjaboMDiM9Wo7+NzR0Ycn+PqoalOQR5KvsaoGZwbQ90/1HN/kn35Q6+grBCyKO0WjWfJS4vaYFIuabmGt/mcYHlM+C03EaDWGd8N3G55jgrbNmiLyfEoNmUYaFrU2IgZb6bmaEuHAn4HcoNkUjEu94yXdTc+q2K1Oyy21sjyLnfARYI1qbUNZohVm16m5o8SVDjsS4sy5YkgEgyI38+XijYR4ZjnE5SWtJ3anx3K0dmjW88ZM+anwdKAFdDLIgc9jcM/ugmWhwJnW2gnrB8FrYZkBPiqMhVsPjA1veOhj6RxOiNE0YVHH0wWlF7d7vdGUcTc+Wg9UFXCvI94nwHyCZM+jtYuIYwZiAMx3AkaczyVsYRzveJ6CwUey8EKfc3yTP5iTJPX73LZaxKf6GH/pnsyXM1NzztF/ABX8LVDhwIsRwVupTWXiKopPzEw0ggk8rj6eKeguVVh7arimBUM91wNtTeIA4mY8Vf/aXP9wQOJB9Aq+I2U58ZnEwQ4WESLjclf8AAhw1N9QS+0/hG7kTvPorn7GI0TYarlIa8QTodx5cirxCJE1i1aZpnM3Te3cf15q8KrXNBGhuE2MbZYlHaIphzTPvGAL2N/jKfheptpGxXA1NkMc97jO8xMAAayuo2jtZpB19PqsZzYoOdvdHkTP6rPOTJWO4wzs9m4H+5JWM6Sz+GJ/OqWzMe+m4AnMDZs8fyk+Np6LqsHjW1BI8eIPAjcVwldhdbcdVdwe0XAg5i14AGbc+Ld8aTp15LPjysdOWO3X4xhflA0kF3QX8ZIA8VfpaBc/gO0lI1BSqEMqkSAT3XcMjtL8NV0LVrLtl4MBZ9Zh9u2NCMz/6D3fMn/ar1SMpUdN/eNrDL9T8k6IvNpAESDfdKq4kd5u5oeHQbTDXNAH90+CuPdLmnr8FDiHZgYIEAxMXO7wT0Nug2ZWzNBuOqDHsa6vTa8w3I6e9l0Ji6yMDtVzu60EQAXWvJmBfgB6hHiapc9ue8A+9Eeqr5QtNPFYWjTbmaSXAjKPaEy6bSJ048ghw9UMMZXVHnvENEnqeCzH12GpSDWtb3XueRYZpaGif7jC2MDXbTrPzkNzhhaTYEAQRPVP0eL2A2gyo5zQHAtALswiNxB5iFWrbVYQTkqGnp7TL3eHWOaHD1BVq4n2ZnNSDQeJgtkeNkdHadIYUAuAIZkLDrmAykZevxTJNszFBzQbwRInWOaj2jjc72UmvytILqjmm8CwaDulQ7Gw2emydA2APHfxU2OpijWp1SP3ZaabzHuyZaTyn4I2EeI2Q0NzUHEPGhzkg8Q6ZWfQeM5qvky7JTY28kd15aN8kRPBo4rV2li6TWFzXtLj7oaQSSdNFQw1P2LsOX2a1pYSfwuLYE/XqlQ18Bj2ud7MsdTfEhrxEjkd60SxZOJrtqYig1hDiwue4tMw3LFyOP0Ww2q0kgEEgw4AzB4HgqLShi6G8ai46qanWBaDylHiiA0kqhh8GSO8ZG4bhN/mgtJ345nGegcfgFRxIbVeBqBfx3WPBarcMOCr4nBjUWI0KAejQhSupqPB18wg+8NfkQp3FBMraWHBBQYLFZmAnUS13Ub/EQfFWsa6y5U4pwc8NJAkutbcJ0voEW6KTbaxlWy5Z/ee87m38YTv2k8k3JEbzKVZmSi7iQZ6ut848FNuzk0w6jpmd+qnxzh7FskD8TjawCpYrFspjM8xrDRq7oPmuc2ptZ1a3usGjfrxWeWWul447Xn7aE91oI3TqksFMsd39afCNnKoqlFWGtRZVzupj4nCNcIc0H73Lc2Ft6qyGOJeALAm5A/KfzADTQ7ouoKmHlQ/s8LWZpuDuKGPZVALajQJGYGAehBuLrRY8RYE84t5rz2vii5haYIcMpJEmN/K6yP8ATWgQ2W/yOc2OkFa/NleN7DRItYfRNVDdIjmF51sbtbWw0Nrk1aQ/8kd9oj8cajTvea9BqMNQWMEgHS/KeCuZbiLjotistmP4szvCYaPK/itQ0QdQD1EqLCYbLppDQPD7CsKomszFUg2rTMd12YRFpIDhb+k/3LUfVcL5WVGGO66BB5SLyqm06WZmXQ6g8C02KrbKqvqPl4y5QWxM3JgnxynwjinvQ9joNn2L3vc1rngNaGgwwNECLXN58FSxzqhAY5lIvfpWES4NgkxEjUKdlHmqVQEYmnJ7uWpA5k0z/ifJPdKadFszDhjGt4ABaGQEQQCDqDdU8M6yuNKpKuzZtNpltNjTxDQP+FXxFMTcAg2IIkFaJWZtGpJDG66nkJt8PRATYdlOmO6GMngA2fqjZWpgnKWguuYgSeJ4qGhgt5ueJVh2EEaICtiK2Z4b+WCep09P/ZW6TFRdhQx2YDXX4fRaFJ0hAqTKoqoUsqKq5MmU5+Wq3+KWnxuPUBT1cawauEjms3bNSIjWR8VkVjlY07zMdBv9UrdCRrY/GjKSCD0K59wik551dp42HpdRPNr7zcceCsbRb+7aOJk/H5hK0eMeFBtbbbaVPK6HPtDZvP8AFwCp7Z24KcspXfvfubxDeJXLOG877nmd5Kyyy/GuOH3TY3FOquLnmT6AcAoWUSVZpYaVbbSiwWFya6VhhR9ymVrKko2pIAiARNaiyqGkCAnyIg1GAg1WphlGcKVoFqRan8qbGx+BLqbmixOh6X+S7DY/b2kQBiGupVTAdLXFhP5g8AgA6wYjidVkGnKr1acaK8c0ZYSuwb2+wuYA1gM1gSyq0eLnMAHmujo1w4Ag66XkEcivJqlAOEEAg6ggFFsjalfBOa2mTUoOe1vsXH3C90fuydJJ0/5W0z/WWXH+PT8VWiZ6BFsijAHG7j42A8B8CkKIfNuU/RXabI8QFrPWN8TqptBnu1PyOE/yu7p8pB8FbCTmSCDobHoU6UWsJWsrLdos4z0v5Lkn4x7c1JwNgIfIIcwyAOIdYg8r74Gtg6JDAJuAGnwF0/l9QabYxrTvjqs3ZdX2n7w/j73QH3R4CB4KLE4aWOEm4I4aiDHmm7Ov/cs/lb8Eb7H06CmFIQoqblJmTShrssqmEqwS3xHz++at1nLA2lWLXDKYJBE8J1I52VeBsVNoMBgm411PwVeptFpsDfyWI18MJ3l0N8r/AAVcu148VMtFifG1PaVA0aC7uip7Vd3wODR6k/QK5gmANmZJu76LN2lXawuqVDDQYHOLAAb0r+hWItmJDWi5J3Qua232jc9xbSMMFs293TgPXooNq7YfWJGjAe60cN2biVm5VhlnvxvjhruoHNUlLCbyrVLC8VPlWNy/Gulf2aYtU5agIU7JFlSRkJkEkaiCTWogpakAiATgImpGbKnDUQaiyoMORA6hKnAShAVjhFQ2nhX5Q6n79NzajbTdhnRbQCTqaqZCx03ZftXSxVMZC0VAJqUphzTo6AdWzv8AmuhYQV5HjNlgvD2udTqNu2owlpHWNV0nZztdUA9nihme2f3jQJc2YD8o1G4xpaRBldOPI5s+PXju2qKvVgoMLjGvaHNcHA7wZUOLqyDGpO5a76Y6u0OHGerJ0HeP+I++C2sKO6Od/O6zcNhy1oGhdE+UAeS02lGIqQlUMA8U3up8DIH8L+83ykj+lXVj7Za4fvKYLnskFo1c2Zho3kXIHUb06J+Ono1lN7VcphtuFzAWgid5BbEa2N53afBWG1O40m5I0+ZT+X4Wm5WrLnsfVzPAH3z8pSNZ1zv3D5KPAtlwJ946jhe/yTtES40ABoG6fQfqqR0hWsfd3AAXJ3byuZ2t2jA7lE9an/z9VOWUxPHG5eLu0dssoAicz/yg6fzHcuQx20H1TLyTwGgE8B80DySZ8SeaZtOdFzZZbdOOExQ5JsFYo4eNdVYp0MqLKsrdqQ5U2VTlqAtSCAhAWqYhRkJJRkJIoSQQgjDUmhGhrDBqPKmajCRnyIgEgEeVMFlSyp4RBIBaE4CLKnDUGrvpKJ1CY1BBkEGCDuIO79VeDUxpKpRoWFrvZ3qbsrrSIGV8ay3cen6LpNk9pKVWoaJIZXaJNMm5HFv5hvsuXylZW0tisquDxLKrTLajbOBGh5rXHPTLPjles023U8LzTs/21q0qgoYx0kwKVYNMVCTAa7KLO0AgfInu8JtdjyWgw5urTIPkbromUc2WNjRlVqtUEElSmpYqhiX94DmJV1EV8uZ0cdemqtVtfARyQUKZGZ3h9fWPJKs658B8ksTtR5pTnFCk0vcQ0Tr8hxVfH49lBsuu4+6zefoFyOOxr6zi55k7huA4AblGeeul4cdy7WNs7ddXMCQzhx4Zo+CyiEZapKdCdVz3L7dMmuogp0ZKtMpAaKZtOAkWrO00UJFqlhCQkERCjIU7goyEJQkIHNUxCAhBVFlSUkJISTQiASY1G1qTaE0IgE8IwEGYNTgImtRAIBAImtTgJ4QZsqQCkASDUAICfKnyohCABzFA6iraUI2bOqYYOaWuAIIgggEEcwdVewjy5rWPuWgBtSRJDT3c1vejePeg2BNydR4JNYrxz0i47beztrFpDKptbLU5mwD+F7ToeS0m4KTJd5b1yjakWgOB/CfvTksykzFMzZMZWaDo0tpvDeQzDT6areckYXir0lsAGSOTfVYm0tttpEtaM1T/AGt6nf0+C5tuLrlgZUr1Kkbxlpz/ADezALuhJUbgjLl/Bjw/p8TXc92Z5knf8hwUGVS5FYp0I1WFrdXo4beVZyosiKFO9kiypFqkhCQgI3NUZCmKGEFtE4IHKUtQlqCRFqAsUpCBzUyqIhJHCSNJM1EAmDUYCTWHAUgQhG0IM8ogkGokgWVO0IoTtQeyATwnDUSAGEQaiSyoAQUQaihIi6RbKE5HJINSQET2Ku4K9l4qN1JVKNqkJhTVn2CNtKEbLaJlKEcI8qeUhsEJnCyOEyC2jhNCkIshKBUZQkI4QQmQHBC4KQhLKOMeaVuhO0JCAqbKOKDIOPol84NVFlSTuF0yvTMzUSSSTX7ExGEkkD7G0qRqSSmqpwiCSSf0VKUYSSQUOUbUkkjp3aJzoPBJJNIEaSSSsi3lOmSQRDVIJkk6RJRcpJJwEhKdJIgFCkkggb0JSSQQUxSSR9i+Bco/1SSVfZIyUkkk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0"/>
            <a:ext cx="1143000" cy="1285029"/>
          </a:xfrm>
          <a:prstGeom prst="rect">
            <a:avLst/>
          </a:prstGeom>
          <a:noFill/>
        </p:spPr>
      </p:pic>
      <p:pic>
        <p:nvPicPr>
          <p:cNvPr id="2056" name="Picture 8" descr="C:\Users\Admin\Desktop\Untitled-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0"/>
            <a:ext cx="990600" cy="1071563"/>
          </a:xfrm>
          <a:prstGeom prst="rect">
            <a:avLst/>
          </a:prstGeom>
          <a:noFill/>
        </p:spPr>
      </p:pic>
      <p:pic>
        <p:nvPicPr>
          <p:cNvPr id="28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0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1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2" name="Picture 3" descr="C:\Users\Admin\Desktop\eg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572971"/>
            <a:ext cx="1524000" cy="1285029"/>
          </a:xfrm>
          <a:prstGeom prst="rect">
            <a:avLst/>
          </a:prstGeom>
          <a:noFill/>
        </p:spPr>
      </p:pic>
      <p:pic>
        <p:nvPicPr>
          <p:cNvPr id="34" name="Picture 8" descr="C:\Users\Admin\Desktop\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0"/>
            <a:ext cx="1915160" cy="990600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0"/>
            <a:ext cx="1371600" cy="7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C:\Users\Admin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695950"/>
            <a:ext cx="1143000" cy="1162050"/>
          </a:xfrm>
          <a:prstGeom prst="rect">
            <a:avLst/>
          </a:prstGeom>
          <a:noFill/>
        </p:spPr>
      </p:pic>
      <p:pic>
        <p:nvPicPr>
          <p:cNvPr id="48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1295400"/>
            <a:ext cx="1003300" cy="819150"/>
          </a:xfrm>
          <a:prstGeom prst="rect">
            <a:avLst/>
          </a:prstGeom>
          <a:noFill/>
        </p:spPr>
      </p:pic>
      <p:pic>
        <p:nvPicPr>
          <p:cNvPr id="49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2438400"/>
            <a:ext cx="1003300" cy="819150"/>
          </a:xfrm>
          <a:prstGeom prst="rect">
            <a:avLst/>
          </a:prstGeom>
          <a:noFill/>
        </p:spPr>
      </p:pic>
      <p:pic>
        <p:nvPicPr>
          <p:cNvPr id="50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3657600"/>
            <a:ext cx="1003300" cy="819150"/>
          </a:xfrm>
          <a:prstGeom prst="rect">
            <a:avLst/>
          </a:prstGeom>
          <a:noFill/>
        </p:spPr>
      </p:pic>
      <p:pic>
        <p:nvPicPr>
          <p:cNvPr id="51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4800600"/>
            <a:ext cx="1003300" cy="819150"/>
          </a:xfrm>
          <a:prstGeom prst="rect">
            <a:avLst/>
          </a:prstGeom>
          <a:noFill/>
        </p:spPr>
      </p:pic>
      <p:pic>
        <p:nvPicPr>
          <p:cNvPr id="52" name="Picture 9" descr="C:\Users\Admin\Desktop\11p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0700" y="6019800"/>
            <a:ext cx="1003300" cy="819150"/>
          </a:xfrm>
          <a:prstGeom prst="rect">
            <a:avLst/>
          </a:prstGeom>
          <a:noFill/>
        </p:spPr>
      </p:pic>
      <p:pic>
        <p:nvPicPr>
          <p:cNvPr id="26" name="Picture 25" descr="C:\Users\Admin\Desktop\4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0"/>
            <a:ext cx="1143000" cy="133104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3716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3732</TotalTime>
  <Words>260</Words>
  <Application>Microsoft Office PowerPoint</Application>
  <PresentationFormat>On-screen Show (4:3)</PresentationFormat>
  <Paragraphs>118</Paragraphs>
  <Slides>37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Flow</vt:lpstr>
      <vt:lpstr>                                                                      Presentation By                                     Mr. Y. Srinivas          +91 98490 39200  ecomixsoftware@ecomixonline.com    www.ecomixonline.com  </vt:lpstr>
      <vt:lpstr> </vt:lpstr>
      <vt:lpstr>Slide 3</vt:lpstr>
      <vt:lpstr>    English &amp; Hindi Brochures</vt:lpstr>
      <vt:lpstr>        ECO-MIX FEATURES</vt:lpstr>
      <vt:lpstr>Slide 6</vt:lpstr>
      <vt:lpstr>         Create New Formula</vt:lpstr>
      <vt:lpstr>Select  New Formula</vt:lpstr>
      <vt:lpstr>             Layer    Feed Formula   </vt:lpstr>
      <vt:lpstr>      Broiler Feed Formula </vt:lpstr>
      <vt:lpstr>          Br. Breeder    Feed Formula   </vt:lpstr>
      <vt:lpstr>             Cattle   Feed Formula   </vt:lpstr>
      <vt:lpstr> Vannamei Pel. 11g-19g    Feed Formula   </vt:lpstr>
      <vt:lpstr>Tiger Shr-Pe 11g-19g    Feed Formula   </vt:lpstr>
      <vt:lpstr>Tilapia Grower 61g to 150g    Feed Formula   </vt:lpstr>
      <vt:lpstr>             Swine   Feed Formula   </vt:lpstr>
      <vt:lpstr>         Quail Strtr.   Feed Formula   </vt:lpstr>
      <vt:lpstr>         Gauran Broiler    Feed Formula   </vt:lpstr>
      <vt:lpstr>             Horse   Feed Formula   </vt:lpstr>
      <vt:lpstr>             Rabbit     Feed Formula   </vt:lpstr>
      <vt:lpstr>             Sheep   Feed Formula   </vt:lpstr>
      <vt:lpstr>             Goat   Feed Formula   </vt:lpstr>
      <vt:lpstr>         Emu Breeder    Feed Formula   </vt:lpstr>
      <vt:lpstr>         Other Nutrient Results in the                                     Layer Feed Formula </vt:lpstr>
      <vt:lpstr> Cut-off / Future price of        Ingredients in the formula</vt:lpstr>
      <vt:lpstr>Nutrient Value Details </vt:lpstr>
      <vt:lpstr>  Other Options</vt:lpstr>
      <vt:lpstr>Maize Nutrient Values </vt:lpstr>
      <vt:lpstr>                    Alternatives                      for  Maize  </vt:lpstr>
      <vt:lpstr>   Protein Values in all Ingredients </vt:lpstr>
      <vt:lpstr> Protein sources of Ingredients </vt:lpstr>
      <vt:lpstr>Feed Standards for all the Feeds</vt:lpstr>
      <vt:lpstr>            Protein Contribution              details in the Layer Feed Formula   </vt:lpstr>
      <vt:lpstr>                     Profit and Loss                           bag / ton</vt:lpstr>
      <vt:lpstr>                   Competitor Feed Comparison / bag </vt:lpstr>
      <vt:lpstr>www.ecomixonline.com</vt:lpstr>
      <vt:lpstr>Thank you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By  Mr. Srinivas  0 98490 39200 sriniyhyd@</dc:title>
  <dc:creator/>
  <cp:lastModifiedBy>User1</cp:lastModifiedBy>
  <cp:revision>621</cp:revision>
  <dcterms:created xsi:type="dcterms:W3CDTF">2006-08-16T00:00:00Z</dcterms:created>
  <dcterms:modified xsi:type="dcterms:W3CDTF">2021-06-30T14:07:07Z</dcterms:modified>
</cp:coreProperties>
</file>