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  <p:embeddedFont>
      <p:font typeface="Merriweather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-bold.fntdata"/><Relationship Id="rId50" Type="http://schemas.openxmlformats.org/officeDocument/2006/relationships/font" Target="fonts/Merriweather-regular.fntdata"/><Relationship Id="rId53" Type="http://schemas.openxmlformats.org/officeDocument/2006/relationships/font" Target="fonts/Merriweather-boldItalic.fntdata"/><Relationship Id="rId52" Type="http://schemas.openxmlformats.org/officeDocument/2006/relationships/font" Target="fonts/Merriweather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a792fd50a_3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4a792fd50a_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a792fd50a_3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a792fd50a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a792fd50a_3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a792fd50a_3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a792fd50a_3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a792fd50a_3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a792fd50a_3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4a792fd50a_3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a792fd50a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a792fd50a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a7de9cc6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a7de9cc6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a7de9cc6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a7de9cc6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a7de9cc60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a7de9cc60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ba41a9db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ba41a9db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Base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operate spike, motors, sensors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Base robot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attachment drop on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axle → motor attachment, how it can complete missions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a792fd50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a792fd50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a7de9cc6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a7de9cc6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a792fd50a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a792fd50a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a792fd50a_3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4a792fd50a_3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a792fd50a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a792fd50a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4a792fd50a_3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4a792fd50a_3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a792fd50a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4a792fd50a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a792fd50a_3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4a792fd50a_3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a792fd50a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4a792fd50a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a792fd50a_3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a792fd50a_3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a792fd50a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a792fd50a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a792fd50a_3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a792fd50a_3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4a792fd50a_3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4a792fd50a_3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a792fd50a_3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a792fd50a_3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a792fd50a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a792fd50a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4a792fd50a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4a792fd50a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4a792fd50a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4a792fd50a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4a792fd50a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4a792fd50a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4a792fd50a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4a792fd50a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4a792fd50a_4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4a792fd50a_4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a7de9cc6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a7de9cc6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a792fd50a_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4a792fd50a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a792fd50a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4a792fd50a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a792fd50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4a792fd50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a792fd50a_3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a792fd50a_3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a792fd50a_3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a792fd50a_3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a792fd50a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a792fd50a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a792fd50a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4a792fd50a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a792fd50a_3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a792fd50a_3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>
                <a:solidFill>
                  <a:srgbClr val="000000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hyperlink" Target="http://laduestem.org" TargetMode="External"/><Relationship Id="rId5" Type="http://schemas.openxmlformats.org/officeDocument/2006/relationships/hyperlink" Target="mailto:laduestem@gmail.co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 for FLL Coaches - Robot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345150"/>
            <a:ext cx="5006100" cy="24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1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Aditya Jain and Rohan Suri:</a:t>
            </a:r>
            <a:endParaRPr sz="1816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1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Co-</a:t>
            </a:r>
            <a:r>
              <a:rPr lang="en" sz="181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Presidents of LCSRC </a:t>
            </a:r>
            <a:endParaRPr sz="1816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1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(Ladue Community STEM and Robotics Club)</a:t>
            </a:r>
            <a:endParaRPr sz="1816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525" y="3336350"/>
            <a:ext cx="3710325" cy="13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/>
          <p:nvPr/>
        </p:nvSpPr>
        <p:spPr>
          <a:xfrm rot="-146666">
            <a:off x="8036721" y="2344199"/>
            <a:ext cx="281356" cy="13953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/>
          <p:nvPr/>
        </p:nvSpPr>
        <p:spPr>
          <a:xfrm rot="-146666">
            <a:off x="8036721" y="2344199"/>
            <a:ext cx="281356" cy="13953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/>
          <p:nvPr/>
        </p:nvSpPr>
        <p:spPr>
          <a:xfrm rot="-6154952">
            <a:off x="6756131" y="1569565"/>
            <a:ext cx="1388139" cy="559420"/>
          </a:xfrm>
          <a:prstGeom prst="uturnArrow">
            <a:avLst>
              <a:gd fmla="val 25000" name="adj1"/>
              <a:gd fmla="val 25000" name="adj2"/>
              <a:gd fmla="val 25000" name="adj3"/>
              <a:gd fmla="val 50000" name="adj4"/>
              <a:gd fmla="val 75000" name="adj5"/>
            </a:avLst>
          </a:prstGeom>
          <a:solidFill>
            <a:srgbClr val="FF0000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 rot="-146666">
            <a:off x="8036721" y="2344199"/>
            <a:ext cx="281356" cy="13953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4"/>
          <p:cNvSpPr/>
          <p:nvPr/>
        </p:nvSpPr>
        <p:spPr>
          <a:xfrm rot="-6154952">
            <a:off x="6756131" y="1569565"/>
            <a:ext cx="1388139" cy="559420"/>
          </a:xfrm>
          <a:prstGeom prst="uturnArrow">
            <a:avLst>
              <a:gd fmla="val 25000" name="adj1"/>
              <a:gd fmla="val 25000" name="adj2"/>
              <a:gd fmla="val 25000" name="adj3"/>
              <a:gd fmla="val 50000" name="adj4"/>
              <a:gd fmla="val 75000" name="adj5"/>
            </a:avLst>
          </a:prstGeom>
          <a:solidFill>
            <a:srgbClr val="FF0000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/>
          <p:nvPr/>
        </p:nvSpPr>
        <p:spPr>
          <a:xfrm rot="-342636">
            <a:off x="7543411" y="1327919"/>
            <a:ext cx="340691" cy="248764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 rot="-146666">
            <a:off x="8036721" y="2344199"/>
            <a:ext cx="281356" cy="13953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/>
          <p:nvPr/>
        </p:nvSpPr>
        <p:spPr>
          <a:xfrm rot="-6154952">
            <a:off x="6756131" y="1569565"/>
            <a:ext cx="1388139" cy="559420"/>
          </a:xfrm>
          <a:prstGeom prst="uturnArrow">
            <a:avLst>
              <a:gd fmla="val 25000" name="adj1"/>
              <a:gd fmla="val 25000" name="adj2"/>
              <a:gd fmla="val 25000" name="adj3"/>
              <a:gd fmla="val 50000" name="adj4"/>
              <a:gd fmla="val 75000" name="adj5"/>
            </a:avLst>
          </a:prstGeom>
          <a:solidFill>
            <a:srgbClr val="FF0000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/>
          <p:nvPr/>
        </p:nvSpPr>
        <p:spPr>
          <a:xfrm rot="-342636">
            <a:off x="7543411" y="1327919"/>
            <a:ext cx="340691" cy="248764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/>
          <p:nvPr/>
        </p:nvSpPr>
        <p:spPr>
          <a:xfrm flipH="1" rot="-4261338">
            <a:off x="6035826" y="1032486"/>
            <a:ext cx="1602398" cy="701578"/>
          </a:xfrm>
          <a:prstGeom prst="bentArrow">
            <a:avLst>
              <a:gd fmla="val 25000" name="adj1"/>
              <a:gd fmla="val 25000" name="adj2"/>
              <a:gd fmla="val 25000" name="adj3"/>
              <a:gd fmla="val 87500" name="adj4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/>
          <p:nvPr/>
        </p:nvSpPr>
        <p:spPr>
          <a:xfrm rot="-146666">
            <a:off x="8036721" y="2344199"/>
            <a:ext cx="281356" cy="139537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6"/>
          <p:cNvSpPr/>
          <p:nvPr/>
        </p:nvSpPr>
        <p:spPr>
          <a:xfrm rot="-6154952">
            <a:off x="6756131" y="1569565"/>
            <a:ext cx="1388139" cy="559420"/>
          </a:xfrm>
          <a:prstGeom prst="uturnArrow">
            <a:avLst>
              <a:gd fmla="val 25000" name="adj1"/>
              <a:gd fmla="val 25000" name="adj2"/>
              <a:gd fmla="val 25000" name="adj3"/>
              <a:gd fmla="val 50000" name="adj4"/>
              <a:gd fmla="val 75000" name="adj5"/>
            </a:avLst>
          </a:prstGeom>
          <a:solidFill>
            <a:srgbClr val="FF0000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6"/>
          <p:cNvSpPr/>
          <p:nvPr/>
        </p:nvSpPr>
        <p:spPr>
          <a:xfrm rot="-342636">
            <a:off x="7543411" y="1327919"/>
            <a:ext cx="340691" cy="248764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/>
          <p:nvPr/>
        </p:nvSpPr>
        <p:spPr>
          <a:xfrm flipH="1" rot="-4261338">
            <a:off x="6035826" y="1032486"/>
            <a:ext cx="1602398" cy="701578"/>
          </a:xfrm>
          <a:prstGeom prst="bentArrow">
            <a:avLst>
              <a:gd fmla="val 25000" name="adj1"/>
              <a:gd fmla="val 25000" name="adj2"/>
              <a:gd fmla="val 25000" name="adj3"/>
              <a:gd fmla="val 87500" name="adj4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/>
          <p:nvPr/>
        </p:nvSpPr>
        <p:spPr>
          <a:xfrm rot="-2022167">
            <a:off x="6894314" y="2227941"/>
            <a:ext cx="374672" cy="164679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b="9142" l="2910" r="-2910" t="7965"/>
          <a:stretch/>
        </p:blipFill>
        <p:spPr>
          <a:xfrm>
            <a:off x="4635325" y="0"/>
            <a:ext cx="46537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0"/>
            <a:ext cx="45689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/>
          <p:nvPr/>
        </p:nvSpPr>
        <p:spPr>
          <a:xfrm>
            <a:off x="4635325" y="4070775"/>
            <a:ext cx="4508700" cy="66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 txBox="1"/>
          <p:nvPr/>
        </p:nvSpPr>
        <p:spPr>
          <a:xfrm>
            <a:off x="5095490" y="4094925"/>
            <a:ext cx="259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M08: Smart Grid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 (+10)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311725" y="500925"/>
            <a:ext cx="37860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Lego SPIKE Prime </a:t>
            </a:r>
            <a:endParaRPr/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How’s does it compare to Mindstorms?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New Brick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Battery Life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Startup time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Consistency 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Units on SPIKE Prime App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“Competition Ready” - great for new teams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Motors/Sensors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Embedded gyro sensor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Programming interface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Word blocks or python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		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	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LEGO® Education SPIKE™ Prime Expansion Set 45680 | LEGO® Education | Buy  online at the Official LEGO® Shop US"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25" y="1246925"/>
            <a:ext cx="2551700" cy="20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Types of Sensors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Ultrasonic Sensor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Track Distance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Color Sensor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1 vs 2 Color Sensors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Force Sensor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Tracks force instead of only touch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Embedded Gyro Sensor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Driving perfectly straight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Perfect turns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LEGO 51515 Robot Inventor vs. SPIKE Prime set 45678" id="181" name="Google Shape;181;p29"/>
          <p:cNvPicPr preferRelativeResize="0"/>
          <p:nvPr/>
        </p:nvPicPr>
        <p:blipFill rotWithShape="1">
          <a:blip r:embed="rId3">
            <a:alphaModFix/>
          </a:blip>
          <a:srcRect b="16812" l="41710" r="7496" t="21603"/>
          <a:stretch/>
        </p:blipFill>
        <p:spPr>
          <a:xfrm>
            <a:off x="402400" y="1241800"/>
            <a:ext cx="2978400" cy="20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Motors/Wiring</a:t>
            </a:r>
            <a:endParaRPr/>
          </a:p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Two Types of Motors: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Large Motors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Great for Attachments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New Shape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Medium Motors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Great for Driving Base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Wiring Changes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Wire Clips!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3">
            <a:alphaModFix/>
          </a:blip>
          <a:srcRect b="8483" l="0" r="0" t="0"/>
          <a:stretch/>
        </p:blipFill>
        <p:spPr>
          <a:xfrm>
            <a:off x="311725" y="1254950"/>
            <a:ext cx="3127301" cy="1907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IKE Prime: new parts | Brickset: LEGO set guide and database"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650" y="3595450"/>
            <a:ext cx="1639800" cy="12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878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SPIKE Demonstration!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ctrTitle"/>
          </p:nvPr>
        </p:nvSpPr>
        <p:spPr>
          <a:xfrm>
            <a:off x="311700" y="539725"/>
            <a:ext cx="8520600" cy="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we?</a:t>
            </a:r>
            <a:endParaRPr/>
          </a:p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311700" y="1302625"/>
            <a:ext cx="37251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Char char="●"/>
            </a:pP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Involved with FIRST</a:t>
            </a: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for 10+ years</a:t>
            </a:r>
            <a:endParaRPr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Char char="○"/>
            </a:pP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JFLL to FLL to FRC</a:t>
            </a:r>
            <a:endParaRPr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Char char="●"/>
            </a:pP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 run robotics events and programs throughout the year</a:t>
            </a:r>
            <a:endParaRPr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Char char="●"/>
            </a:pP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Mentor and Coach several FLL Challenge Teams</a:t>
            </a:r>
            <a:endParaRPr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eorgia"/>
              <a:buChar char="●"/>
            </a:pPr>
            <a:r>
              <a:rPr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Entirely run by students in high school</a:t>
            </a:r>
            <a:endParaRPr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b="13235" l="0" r="0" t="3680"/>
          <a:stretch/>
        </p:blipFill>
        <p:spPr>
          <a:xfrm>
            <a:off x="4967025" y="232500"/>
            <a:ext cx="3505725" cy="2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/>
          </a:blip>
          <a:srcRect b="10265" l="0" r="0" t="0"/>
          <a:stretch/>
        </p:blipFill>
        <p:spPr>
          <a:xfrm>
            <a:off x="4967025" y="2571750"/>
            <a:ext cx="3505725" cy="235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25" y="3485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Tips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Advanced </a:t>
            </a: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Building Tips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Base Robot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Driving Base 1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Flat Edges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Driving Base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What type of motors?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Typical Types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Easy to attach attachments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Attaching straight to the motor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Drop On Attachments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Dog Gears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13165" l="20435" r="16667" t="15518"/>
          <a:stretch/>
        </p:blipFill>
        <p:spPr>
          <a:xfrm>
            <a:off x="401025" y="1113175"/>
            <a:ext cx="3439973" cy="291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/>
          <p:nvPr/>
        </p:nvSpPr>
        <p:spPr>
          <a:xfrm>
            <a:off x="4978400" y="3632200"/>
            <a:ext cx="3162300" cy="13590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5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59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/>
          <p:nvPr/>
        </p:nvSpPr>
        <p:spPr>
          <a:xfrm>
            <a:off x="4927600" y="1898700"/>
            <a:ext cx="2057400" cy="15303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/>
          <p:nvPr/>
        </p:nvSpPr>
        <p:spPr>
          <a:xfrm>
            <a:off x="4127550" y="2311400"/>
            <a:ext cx="888900" cy="13209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0"/>
          <p:cNvSpPr/>
          <p:nvPr/>
        </p:nvSpPr>
        <p:spPr>
          <a:xfrm>
            <a:off x="1790700" y="190500"/>
            <a:ext cx="1485900" cy="901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675" y="798600"/>
            <a:ext cx="67935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SUPERPOWERED Board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2"/>
          <p:cNvSpPr/>
          <p:nvPr/>
        </p:nvSpPr>
        <p:spPr>
          <a:xfrm>
            <a:off x="7505700" y="927100"/>
            <a:ext cx="673200" cy="4191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4"/>
          <p:cNvSpPr/>
          <p:nvPr/>
        </p:nvSpPr>
        <p:spPr>
          <a:xfrm>
            <a:off x="2286000" y="279400"/>
            <a:ext cx="419100" cy="36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/>
          <p:nvPr/>
        </p:nvSpPr>
        <p:spPr>
          <a:xfrm>
            <a:off x="412500" y="4723800"/>
            <a:ext cx="419100" cy="419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6"/>
          <p:cNvPicPr preferRelativeResize="0"/>
          <p:nvPr/>
        </p:nvPicPr>
        <p:blipFill rotWithShape="1">
          <a:blip r:embed="rId3">
            <a:alphaModFix/>
          </a:blip>
          <a:srcRect b="5034" l="0" r="0" t="4263"/>
          <a:stretch/>
        </p:blipFill>
        <p:spPr>
          <a:xfrm>
            <a:off x="318450" y="0"/>
            <a:ext cx="850710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6"/>
          <p:cNvSpPr/>
          <p:nvPr/>
        </p:nvSpPr>
        <p:spPr>
          <a:xfrm>
            <a:off x="5211150" y="3800050"/>
            <a:ext cx="39327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6"/>
          <p:cNvSpPr txBox="1"/>
          <p:nvPr/>
        </p:nvSpPr>
        <p:spPr>
          <a:xfrm>
            <a:off x="5541362" y="3800050"/>
            <a:ext cx="208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Basic Driving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7"/>
          <p:cNvPicPr preferRelativeResize="0"/>
          <p:nvPr/>
        </p:nvPicPr>
        <p:blipFill rotWithShape="1">
          <a:blip r:embed="rId3">
            <a:alphaModFix/>
          </a:blip>
          <a:srcRect b="5036" l="0" r="0" t="4045"/>
          <a:stretch/>
        </p:blipFill>
        <p:spPr>
          <a:xfrm>
            <a:off x="327775" y="0"/>
            <a:ext cx="84884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7"/>
          <p:cNvSpPr/>
          <p:nvPr/>
        </p:nvSpPr>
        <p:spPr>
          <a:xfrm>
            <a:off x="5211150" y="3800050"/>
            <a:ext cx="39327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7"/>
          <p:cNvSpPr txBox="1"/>
          <p:nvPr/>
        </p:nvSpPr>
        <p:spPr>
          <a:xfrm>
            <a:off x="5541362" y="3800050"/>
            <a:ext cx="208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Distance Sensor: Stop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8"/>
          <p:cNvPicPr preferRelativeResize="0"/>
          <p:nvPr/>
        </p:nvPicPr>
        <p:blipFill rotWithShape="1">
          <a:blip r:embed="rId3">
            <a:alphaModFix/>
          </a:blip>
          <a:srcRect b="5038" l="0" r="0" t="3853"/>
          <a:stretch/>
        </p:blipFill>
        <p:spPr>
          <a:xfrm>
            <a:off x="337088" y="0"/>
            <a:ext cx="84698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8"/>
          <p:cNvSpPr/>
          <p:nvPr/>
        </p:nvSpPr>
        <p:spPr>
          <a:xfrm>
            <a:off x="5211150" y="3800050"/>
            <a:ext cx="39327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8"/>
          <p:cNvSpPr txBox="1"/>
          <p:nvPr/>
        </p:nvSpPr>
        <p:spPr>
          <a:xfrm>
            <a:off x="5541344" y="3800050"/>
            <a:ext cx="315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 Sensor: Stop at Black Line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9"/>
          <p:cNvPicPr preferRelativeResize="0"/>
          <p:nvPr/>
        </p:nvPicPr>
        <p:blipFill rotWithShape="1">
          <a:blip r:embed="rId3">
            <a:alphaModFix/>
          </a:blip>
          <a:srcRect b="5036" l="0" r="0" t="4045"/>
          <a:stretch/>
        </p:blipFill>
        <p:spPr>
          <a:xfrm>
            <a:off x="327775" y="0"/>
            <a:ext cx="84884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9"/>
          <p:cNvSpPr/>
          <p:nvPr/>
        </p:nvSpPr>
        <p:spPr>
          <a:xfrm>
            <a:off x="5211150" y="3800050"/>
            <a:ext cx="39327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9"/>
          <p:cNvSpPr txBox="1"/>
          <p:nvPr/>
        </p:nvSpPr>
        <p:spPr>
          <a:xfrm>
            <a:off x="5541344" y="3800050"/>
            <a:ext cx="30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Embedded Gyro Sensor: Turn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/>
          <p:nvPr>
            <p:ph type="title"/>
          </p:nvPr>
        </p:nvSpPr>
        <p:spPr>
          <a:xfrm>
            <a:off x="369000" y="52255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Coding Tips</a:t>
            </a:r>
            <a:endParaRPr/>
          </a:p>
        </p:txBody>
      </p:sp>
      <p:sp>
        <p:nvSpPr>
          <p:cNvPr id="307" name="Google Shape;307;p5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Coding Tips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Don’t Overcomplicate!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Make sure the kids can explain each step of their code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Print out code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The judges love to see a printout of the code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Word Blocks vs Python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-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SPIKE offers both this year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Kids do the work!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8" name="Google Shape;3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672450"/>
            <a:ext cx="3821051" cy="21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Day!</a:t>
            </a:r>
            <a:endParaRPr/>
          </a:p>
        </p:txBody>
      </p:sp>
      <p:sp>
        <p:nvSpPr>
          <p:cNvPr id="314" name="Google Shape;314;p51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What to do on Competition day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Have a clear plan of who is bringing what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3655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Make sure to have a backup of the code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Have the kids hold EVERYTHING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If you can, bring spare parts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Things will go wrong, and that is ok!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00"/>
              <a:buFont typeface="Georgia"/>
              <a:buChar char="-"/>
            </a:pPr>
            <a:r>
              <a:rPr lang="en" sz="1700">
                <a:latin typeface="Georgia"/>
                <a:ea typeface="Georgia"/>
                <a:cs typeface="Georgia"/>
                <a:sym typeface="Georgia"/>
              </a:rPr>
              <a:t>It’s a stressful day, don’t forget to have fun!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5" name="Google Shape;315;p51"/>
          <p:cNvPicPr preferRelativeResize="0"/>
          <p:nvPr/>
        </p:nvPicPr>
        <p:blipFill rotWithShape="1">
          <a:blip r:embed="rId3">
            <a:alphaModFix/>
          </a:blip>
          <a:srcRect b="0" l="6928" r="2261" t="0"/>
          <a:stretch/>
        </p:blipFill>
        <p:spPr>
          <a:xfrm>
            <a:off x="311725" y="1750400"/>
            <a:ext cx="3764525" cy="23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 txBox="1"/>
          <p:nvPr>
            <p:ph type="ctrTitle"/>
          </p:nvPr>
        </p:nvSpPr>
        <p:spPr>
          <a:xfrm>
            <a:off x="311700" y="3873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questions?</a:t>
            </a:r>
            <a:endParaRPr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900" y="3333650"/>
            <a:ext cx="3710325" cy="13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2"/>
          <p:cNvSpPr txBox="1"/>
          <p:nvPr>
            <p:ph idx="1" type="subTitle"/>
          </p:nvPr>
        </p:nvSpPr>
        <p:spPr>
          <a:xfrm>
            <a:off x="311700" y="1223504"/>
            <a:ext cx="4242600" cy="1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Website: </a:t>
            </a:r>
            <a:r>
              <a:rPr lang="en" sz="18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laduestem.org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Email: </a:t>
            </a:r>
            <a:r>
              <a:rPr lang="en" sz="18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laduestem@gmail.com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Phone: (314) 325-4017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Twitter: @lcsrc3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Facebook: Ladue Community STEM and Robotics Club</a:t>
            </a: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7253275" y="257625"/>
            <a:ext cx="1871400" cy="25449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3900475" y="1907350"/>
            <a:ext cx="1668000" cy="1075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385761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174" y="0"/>
            <a:ext cx="3857626" cy="51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1179650" y="4070775"/>
            <a:ext cx="24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457200" y="4070775"/>
            <a:ext cx="3857700" cy="66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850925" y="4094925"/>
            <a:ext cx="222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M08: Watch Television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10 + 10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4829138" y="4094925"/>
            <a:ext cx="3857700" cy="66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5325050" y="4119075"/>
            <a:ext cx="222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M07: Wind Turbine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10 + 10 + 10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0237" y="-857250"/>
            <a:ext cx="51435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1143000" y="4070775"/>
            <a:ext cx="6858000" cy="66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1842942" y="4094925"/>
            <a:ext cx="395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M01: Innovation Project Model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10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8" y="257625"/>
            <a:ext cx="9105326" cy="46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