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9" r:id="rId1"/>
  </p:sldMasterIdLst>
  <p:notesMasterIdLst>
    <p:notesMasterId r:id="rId65"/>
  </p:notesMasterIdLst>
  <p:sldIdLst>
    <p:sldId id="256" r:id="rId2"/>
    <p:sldId id="257" r:id="rId3"/>
    <p:sldId id="258" r:id="rId4"/>
    <p:sldId id="259" r:id="rId5"/>
    <p:sldId id="260" r:id="rId6"/>
    <p:sldId id="262" r:id="rId7"/>
    <p:sldId id="263" r:id="rId8"/>
    <p:sldId id="261" r:id="rId9"/>
    <p:sldId id="267" r:id="rId10"/>
    <p:sldId id="268" r:id="rId11"/>
    <p:sldId id="270" r:id="rId12"/>
    <p:sldId id="307" r:id="rId13"/>
    <p:sldId id="306" r:id="rId14"/>
    <p:sldId id="315" r:id="rId15"/>
    <p:sldId id="316" r:id="rId16"/>
    <p:sldId id="309" r:id="rId17"/>
    <p:sldId id="310" r:id="rId18"/>
    <p:sldId id="318" r:id="rId19"/>
    <p:sldId id="308" r:id="rId20"/>
    <p:sldId id="311" r:id="rId21"/>
    <p:sldId id="312" r:id="rId22"/>
    <p:sldId id="313" r:id="rId23"/>
    <p:sldId id="314" r:id="rId24"/>
    <p:sldId id="264" r:id="rId25"/>
    <p:sldId id="266" r:id="rId26"/>
    <p:sldId id="320" r:id="rId27"/>
    <p:sldId id="321" r:id="rId28"/>
    <p:sldId id="271" r:id="rId29"/>
    <p:sldId id="272" r:id="rId30"/>
    <p:sldId id="274" r:id="rId31"/>
    <p:sldId id="278" r:id="rId32"/>
    <p:sldId id="275" r:id="rId33"/>
    <p:sldId id="276" r:id="rId34"/>
    <p:sldId id="302" r:id="rId35"/>
    <p:sldId id="282" r:id="rId36"/>
    <p:sldId id="297" r:id="rId37"/>
    <p:sldId id="283" r:id="rId38"/>
    <p:sldId id="281" r:id="rId39"/>
    <p:sldId id="284" r:id="rId40"/>
    <p:sldId id="285" r:id="rId41"/>
    <p:sldId id="277" r:id="rId42"/>
    <p:sldId id="298" r:id="rId43"/>
    <p:sldId id="299" r:id="rId44"/>
    <p:sldId id="300" r:id="rId45"/>
    <p:sldId id="286" r:id="rId46"/>
    <p:sldId id="287" r:id="rId47"/>
    <p:sldId id="301" r:id="rId48"/>
    <p:sldId id="317" r:id="rId49"/>
    <p:sldId id="288" r:id="rId50"/>
    <p:sldId id="273" r:id="rId51"/>
    <p:sldId id="289" r:id="rId52"/>
    <p:sldId id="290" r:id="rId53"/>
    <p:sldId id="294" r:id="rId54"/>
    <p:sldId id="291" r:id="rId55"/>
    <p:sldId id="292" r:id="rId56"/>
    <p:sldId id="295" r:id="rId57"/>
    <p:sldId id="296" r:id="rId58"/>
    <p:sldId id="324" r:id="rId59"/>
    <p:sldId id="325" r:id="rId60"/>
    <p:sldId id="326" r:id="rId61"/>
    <p:sldId id="293" r:id="rId62"/>
    <p:sldId id="303" r:id="rId63"/>
    <p:sldId id="304"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707" autoAdjust="0"/>
  </p:normalViewPr>
  <p:slideViewPr>
    <p:cSldViewPr snapToGrid="0">
      <p:cViewPr varScale="1">
        <p:scale>
          <a:sx n="74" d="100"/>
          <a:sy n="74" d="100"/>
        </p:scale>
        <p:origin x="1128" y="294"/>
      </p:cViewPr>
      <p:guideLst>
        <p:guide orient="horz" pos="2160"/>
        <p:guide pos="3840"/>
      </p:guideLst>
    </p:cSldViewPr>
  </p:slideViewPr>
  <p:notesTextViewPr>
    <p:cViewPr>
      <p:scale>
        <a:sx n="1" d="1"/>
        <a:sy n="1" d="1"/>
      </p:scale>
      <p:origin x="0" y="0"/>
    </p:cViewPr>
  </p:notesTextViewPr>
  <p:sorterViewPr>
    <p:cViewPr>
      <p:scale>
        <a:sx n="100" d="100"/>
        <a:sy n="100" d="100"/>
      </p:scale>
      <p:origin x="0" y="-51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DEB42-82B0-46DD-9ECB-9305BEBF0C1A}" type="datetimeFigureOut">
              <a:rPr lang="en-CA" smtClean="0"/>
              <a:t>2026-02-09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41293-B46E-4C4E-B9E4-714AF4FA9417}" type="slidenum">
              <a:rPr lang="en-CA" smtClean="0"/>
              <a:t>‹#›</a:t>
            </a:fld>
            <a:endParaRPr lang="en-CA"/>
          </a:p>
        </p:txBody>
      </p:sp>
    </p:spTree>
    <p:extLst>
      <p:ext uri="{BB962C8B-B14F-4D97-AF65-F5344CB8AC3E}">
        <p14:creationId xmlns:p14="http://schemas.microsoft.com/office/powerpoint/2010/main" val="92946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6041293-B46E-4C4E-B9E4-714AF4FA9417}" type="slidenum">
              <a:rPr lang="en-CA" smtClean="0"/>
              <a:t>12</a:t>
            </a:fld>
            <a:endParaRPr lang="en-CA"/>
          </a:p>
        </p:txBody>
      </p:sp>
    </p:spTree>
    <p:extLst>
      <p:ext uri="{BB962C8B-B14F-4D97-AF65-F5344CB8AC3E}">
        <p14:creationId xmlns:p14="http://schemas.microsoft.com/office/powerpoint/2010/main" val="2620528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6041293-B46E-4C4E-B9E4-714AF4FA9417}" type="slidenum">
              <a:rPr lang="en-CA" smtClean="0"/>
              <a:t>26</a:t>
            </a:fld>
            <a:endParaRPr lang="en-CA"/>
          </a:p>
        </p:txBody>
      </p:sp>
    </p:spTree>
    <p:extLst>
      <p:ext uri="{BB962C8B-B14F-4D97-AF65-F5344CB8AC3E}">
        <p14:creationId xmlns:p14="http://schemas.microsoft.com/office/powerpoint/2010/main" val="4229111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6041293-B46E-4C4E-B9E4-714AF4FA9417}" type="slidenum">
              <a:rPr lang="en-CA" smtClean="0"/>
              <a:t>29</a:t>
            </a:fld>
            <a:endParaRPr lang="en-CA"/>
          </a:p>
        </p:txBody>
      </p:sp>
    </p:spTree>
    <p:extLst>
      <p:ext uri="{BB962C8B-B14F-4D97-AF65-F5344CB8AC3E}">
        <p14:creationId xmlns:p14="http://schemas.microsoft.com/office/powerpoint/2010/main" val="1883537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208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3805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7417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6181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3214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0251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3033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6882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351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pPr/>
              <a:t>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pPr/>
              <a:t>‹#›</a:t>
            </a:fld>
            <a:endParaRPr lang="en-US" dirty="0"/>
          </a:p>
        </p:txBody>
      </p:sp>
    </p:spTree>
    <p:extLst>
      <p:ext uri="{BB962C8B-B14F-4D97-AF65-F5344CB8AC3E}">
        <p14:creationId xmlns:p14="http://schemas.microsoft.com/office/powerpoint/2010/main" val="2313081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0353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pPr/>
              <a:t>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pPr/>
              <a:t>‹#›</a:t>
            </a:fld>
            <a:endParaRPr lang="en-US" dirty="0"/>
          </a:p>
        </p:txBody>
      </p:sp>
    </p:spTree>
    <p:extLst>
      <p:ext uri="{BB962C8B-B14F-4D97-AF65-F5344CB8AC3E}">
        <p14:creationId xmlns:p14="http://schemas.microsoft.com/office/powerpoint/2010/main" val="2188829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0038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5852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330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3734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2/9/2026</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05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2/9/2026</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6509497"/>
      </p:ext>
    </p:extLst>
  </p:cSld>
  <p:clrMap bg1="dk1" tx1="lt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www.earthwormsoc.org.uk/lifecycle"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oils.usda.gov/sqi/assessment/files/soil_structure_sq_physical_indicator_sheet.pdf" TargetMode="External"/><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CA" sz="6600" dirty="0"/>
              <a:t>Soil Best Practices</a:t>
            </a:r>
          </a:p>
        </p:txBody>
      </p:sp>
      <p:sp>
        <p:nvSpPr>
          <p:cNvPr id="3" name="Subtitle 2"/>
          <p:cNvSpPr>
            <a:spLocks noGrp="1"/>
          </p:cNvSpPr>
          <p:nvPr>
            <p:ph type="subTitle" idx="1"/>
          </p:nvPr>
        </p:nvSpPr>
        <p:spPr/>
        <p:txBody>
          <a:bodyPr>
            <a:normAutofit/>
          </a:bodyPr>
          <a:lstStyle/>
          <a:p>
            <a:r>
              <a:rPr lang="en-CA" sz="3200" dirty="0"/>
              <a:t>Gardens on the Go</a:t>
            </a:r>
          </a:p>
          <a:p>
            <a:r>
              <a:rPr lang="en-CA" sz="3200" dirty="0"/>
              <a:t>Connie Kuramoto</a:t>
            </a:r>
          </a:p>
        </p:txBody>
      </p:sp>
    </p:spTree>
    <p:extLst>
      <p:ext uri="{BB962C8B-B14F-4D97-AF65-F5344CB8AC3E}">
        <p14:creationId xmlns:p14="http://schemas.microsoft.com/office/powerpoint/2010/main" val="1125354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20465" y="193183"/>
            <a:ext cx="5122606" cy="1627679"/>
          </a:xfrm>
        </p:spPr>
        <p:txBody>
          <a:bodyPr vert="horz" lIns="91440" tIns="45720" rIns="91440" bIns="45720" rtlCol="0" anchor="ctr">
            <a:normAutofit/>
          </a:bodyPr>
          <a:lstStyle/>
          <a:p>
            <a:pPr algn="ctr"/>
            <a:r>
              <a:rPr lang="en-US" sz="3600" dirty="0"/>
              <a:t>Amazing Microbe Facts</a:t>
            </a:r>
          </a:p>
        </p:txBody>
      </p:sp>
      <p:sp>
        <p:nvSpPr>
          <p:cNvPr id="4" name="Content Placeholder 3"/>
          <p:cNvSpPr>
            <a:spLocks noGrp="1"/>
          </p:cNvSpPr>
          <p:nvPr>
            <p:ph sz="half" idx="2"/>
          </p:nvPr>
        </p:nvSpPr>
        <p:spPr>
          <a:xfrm>
            <a:off x="5705340" y="2666998"/>
            <a:ext cx="6246253" cy="3669407"/>
          </a:xfrm>
        </p:spPr>
        <p:txBody>
          <a:bodyPr vert="horz" lIns="91440" tIns="45720" rIns="91440" bIns="45720" rtlCol="0" anchor="t">
            <a:normAutofit/>
          </a:bodyPr>
          <a:lstStyle/>
          <a:p>
            <a:r>
              <a:rPr lang="en-US" sz="2400" dirty="0"/>
              <a:t>Microbes make up to 80% of earths total biomass. </a:t>
            </a:r>
          </a:p>
          <a:p>
            <a:r>
              <a:rPr lang="en-US" sz="2400" dirty="0"/>
              <a:t>Bacteria has been found living in the bottom of the seafloor  with populations 111 million years old.</a:t>
            </a:r>
          </a:p>
          <a:p>
            <a:r>
              <a:rPr lang="en-US" sz="2400" dirty="0"/>
              <a:t>Only 10% of the cells in your body are human, the rest are microbes.</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45898" y="2232986"/>
            <a:ext cx="4764854" cy="321627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300571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b="25000"/>
          <a:stretch>
            <a:fillRect/>
          </a:stretch>
        </p:blipFill>
        <p:spPr>
          <a:xfrm>
            <a:off x="20" y="10"/>
            <a:ext cx="12191980" cy="6857990"/>
          </a:xfrm>
          <a:prstGeom prst="rect">
            <a:avLst/>
          </a:prstGeom>
        </p:spPr>
      </p:pic>
    </p:spTree>
    <p:extLst>
      <p:ext uri="{BB962C8B-B14F-4D97-AF65-F5344CB8AC3E}">
        <p14:creationId xmlns:p14="http://schemas.microsoft.com/office/powerpoint/2010/main" val="3531449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941" y="244699"/>
            <a:ext cx="4067925" cy="1146219"/>
          </a:xfrm>
        </p:spPr>
        <p:txBody>
          <a:bodyPr vert="horz" lIns="91440" tIns="45720" rIns="91440" bIns="45720" rtlCol="0" anchor="ctr">
            <a:normAutofit/>
          </a:bodyPr>
          <a:lstStyle/>
          <a:p>
            <a:pPr algn="ctr"/>
            <a:r>
              <a:rPr lang="en-US" sz="2800" dirty="0"/>
              <a:t>Nitrogen Fixing Bacteria</a:t>
            </a:r>
          </a:p>
        </p:txBody>
      </p:sp>
      <p:sp>
        <p:nvSpPr>
          <p:cNvPr id="4" name="Content Placeholder 3"/>
          <p:cNvSpPr>
            <a:spLocks noGrp="1"/>
          </p:cNvSpPr>
          <p:nvPr>
            <p:ph sz="half" idx="2"/>
          </p:nvPr>
        </p:nvSpPr>
        <p:spPr>
          <a:xfrm>
            <a:off x="218941" y="1390918"/>
            <a:ext cx="4067925" cy="4906851"/>
          </a:xfrm>
          <a:prstGeom prst="rect">
            <a:avLst/>
          </a:prstGeom>
        </p:spPr>
        <p:txBody>
          <a:bodyPr vert="horz" lIns="91440" tIns="45720" rIns="91440" bIns="45720" rtlCol="0" anchor="ctr">
            <a:noAutofit/>
          </a:bodyPr>
          <a:lstStyle/>
          <a:p>
            <a:r>
              <a:rPr lang="en-US" sz="2400" dirty="0"/>
              <a:t>Nitrogen fixing bacteria can convert  nitrogen from the air into a form that plants can use. </a:t>
            </a:r>
          </a:p>
          <a:p>
            <a:endParaRPr lang="en-US" sz="2400" dirty="0"/>
          </a:p>
          <a:p>
            <a:r>
              <a:rPr lang="en-US" sz="2400" dirty="0"/>
              <a:t>They trade that nitrogen  for the carbohydrates that the plant manufactures through photosynthesis</a:t>
            </a:r>
            <a:r>
              <a:rPr lang="en-US" sz="2400" b="1" dirty="0"/>
              <a:t>.</a:t>
            </a:r>
          </a:p>
        </p:txBody>
      </p:sp>
      <p:pic>
        <p:nvPicPr>
          <p:cNvPr id="5" name="Content Placeholder 4" descr="Rhizobium.combo.jpg"/>
          <p:cNvPicPr>
            <a:picLocks noGrp="1" noChangeAspect="1"/>
          </p:cNvPicPr>
          <p:nvPr>
            <p:ph sz="half" idx="1"/>
          </p:nvPr>
        </p:nvPicPr>
        <p:blipFill>
          <a:blip r:embed="rId4"/>
          <a:srcRect l="8374" r="15512" b="2"/>
          <a:stretch>
            <a:fillRect/>
          </a:stretch>
        </p:blipFill>
        <p:spPr>
          <a:xfrm>
            <a:off x="4630994" y="645106"/>
            <a:ext cx="6916633"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590826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F8982E-02F0-4D24-85CB-98DEBCC32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192" y="609600"/>
            <a:ext cx="3643674" cy="1905000"/>
          </a:xfrm>
        </p:spPr>
        <p:txBody>
          <a:bodyPr vert="horz" lIns="91440" tIns="45720" rIns="91440" bIns="45720" rtlCol="0" anchor="ctr">
            <a:normAutofit/>
          </a:bodyPr>
          <a:lstStyle/>
          <a:p>
            <a:pPr algn="ctr"/>
            <a:r>
              <a:rPr lang="en-US" sz="2800">
                <a:gradFill flip="none" rotWithShape="1">
                  <a:gsLst>
                    <a:gs pos="0">
                      <a:sysClr val="window" lastClr="FFFFFF"/>
                    </a:gs>
                    <a:gs pos="100000">
                      <a:sysClr val="window" lastClr="FFFFFF">
                        <a:lumMod val="65000"/>
                      </a:sysClr>
                    </a:gs>
                  </a:gsLst>
                  <a:lin ang="5580000" scaled="0"/>
                  <a:tileRect/>
                </a:gradFill>
              </a:rPr>
              <a:t>Phototrophic Bacteria</a:t>
            </a:r>
          </a:p>
        </p:txBody>
      </p:sp>
      <p:sp>
        <p:nvSpPr>
          <p:cNvPr id="4" name="Content Placeholder 3"/>
          <p:cNvSpPr>
            <a:spLocks noGrp="1"/>
          </p:cNvSpPr>
          <p:nvPr>
            <p:ph sz="half" idx="2"/>
          </p:nvPr>
        </p:nvSpPr>
        <p:spPr>
          <a:xfrm>
            <a:off x="167426" y="2666999"/>
            <a:ext cx="3832010" cy="3216276"/>
          </a:xfrm>
          <a:prstGeom prst="rect">
            <a:avLst/>
          </a:prstGeom>
        </p:spPr>
        <p:txBody>
          <a:bodyPr vert="horz" lIns="91440" tIns="45720" rIns="91440" bIns="45720" rtlCol="0" anchor="t">
            <a:normAutofit/>
          </a:bodyPr>
          <a:lstStyle/>
          <a:p>
            <a:r>
              <a:rPr lang="en-US" sz="2800" dirty="0">
                <a:gradFill flip="none" rotWithShape="1">
                  <a:gsLst>
                    <a:gs pos="0">
                      <a:sysClr val="window" lastClr="FFFFFF"/>
                    </a:gs>
                    <a:gs pos="100000">
                      <a:sysClr val="window" lastClr="FFFFFF">
                        <a:lumMod val="75000"/>
                      </a:sysClr>
                    </a:gs>
                  </a:gsLst>
                  <a:lin ang="5580000" scaled="0"/>
                  <a:tileRect/>
                </a:gradFill>
              </a:rPr>
              <a:t>Phototrophic bacteria are capable of photosynthesis and can share the food they make with plants</a:t>
            </a:r>
          </a:p>
          <a:p>
            <a:endParaRPr lang="en-US" dirty="0">
              <a:gradFill flip="none" rotWithShape="1">
                <a:gsLst>
                  <a:gs pos="0">
                    <a:sysClr val="window" lastClr="FFFFFF"/>
                  </a:gs>
                  <a:gs pos="100000">
                    <a:sysClr val="window" lastClr="FFFFFF">
                      <a:lumMod val="75000"/>
                    </a:sysClr>
                  </a:gs>
                </a:gsLst>
                <a:lin ang="5580000" scaled="0"/>
                <a:tileRect/>
              </a:gradFill>
            </a:endParaRPr>
          </a:p>
        </p:txBody>
      </p:sp>
      <p:sp>
        <p:nvSpPr>
          <p:cNvPr id="12" name="Rounded Rectangle 7">
            <a:extLst>
              <a:ext uri="{FF2B5EF4-FFF2-40B4-BE49-F238E27FC236}">
                <a16:creationId xmlns:a16="http://schemas.microsoft.com/office/drawing/2014/main" id="{2CB72970-2D5B-4516-9F76-B1220A77B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0994" y="620720"/>
            <a:ext cx="6929447" cy="5272133"/>
          </a:xfrm>
          <a:prstGeom prst="roundRect">
            <a:avLst>
              <a:gd name="adj" fmla="val 3812"/>
            </a:avLst>
          </a:prstGeom>
          <a:solidFill>
            <a:schemeClr val="bg1"/>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Content Placeholder 4" descr="images.jpg"/>
          <p:cNvPicPr>
            <a:picLocks noGrp="1" noChangeAspect="1"/>
          </p:cNvPicPr>
          <p:nvPr>
            <p:ph sz="half" idx="1"/>
          </p:nvPr>
        </p:nvPicPr>
        <p:blipFill>
          <a:blip r:embed="rId2"/>
          <a:stretch>
            <a:fillRect/>
          </a:stretch>
        </p:blipFill>
        <p:spPr>
          <a:xfrm>
            <a:off x="4113895" y="1742927"/>
            <a:ext cx="8020448" cy="3027718"/>
          </a:xfrm>
          <a:prstGeom prst="rect">
            <a:avLst/>
          </a:prstGeom>
          <a:solidFill>
            <a:srgbClr val="FFFFFF">
              <a:shade val="85000"/>
            </a:srgbClr>
          </a:solidFill>
        </p:spPr>
      </p:pic>
    </p:spTree>
    <p:extLst>
      <p:ext uri="{BB962C8B-B14F-4D97-AF65-F5344CB8AC3E}">
        <p14:creationId xmlns:p14="http://schemas.microsoft.com/office/powerpoint/2010/main" val="3675179478"/>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F8982E-02F0-4D24-85CB-98DEBCC32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5761" y="228600"/>
            <a:ext cx="3643674" cy="1210235"/>
          </a:xfrm>
        </p:spPr>
        <p:txBody>
          <a:bodyPr vert="horz" lIns="91440" tIns="45720" rIns="91440" bIns="45720" rtlCol="0" anchor="ctr">
            <a:normAutofit/>
          </a:bodyPr>
          <a:lstStyle/>
          <a:p>
            <a:pPr algn="ctr"/>
            <a:r>
              <a:rPr lang="en-US" dirty="0">
                <a:gradFill flip="none" rotWithShape="1">
                  <a:gsLst>
                    <a:gs pos="0">
                      <a:sysClr val="window" lastClr="FFFFFF"/>
                    </a:gs>
                    <a:gs pos="100000">
                      <a:sysClr val="window" lastClr="FFFFFF">
                        <a:lumMod val="65000"/>
                      </a:sysClr>
                    </a:gs>
                  </a:gsLst>
                  <a:lin ang="5580000" scaled="0"/>
                  <a:tileRect/>
                </a:gradFill>
              </a:rPr>
              <a:t>Lactobacillus </a:t>
            </a:r>
          </a:p>
        </p:txBody>
      </p:sp>
      <p:sp>
        <p:nvSpPr>
          <p:cNvPr id="4" name="Content Placeholder 3"/>
          <p:cNvSpPr>
            <a:spLocks noGrp="1"/>
          </p:cNvSpPr>
          <p:nvPr>
            <p:ph sz="half" idx="2"/>
          </p:nvPr>
        </p:nvSpPr>
        <p:spPr>
          <a:xfrm>
            <a:off x="355761" y="1290918"/>
            <a:ext cx="3931105" cy="5177117"/>
          </a:xfrm>
          <a:prstGeom prst="rect">
            <a:avLst/>
          </a:prstGeom>
        </p:spPr>
        <p:txBody>
          <a:bodyPr vert="horz" lIns="91440" tIns="45720" rIns="91440" bIns="45720" rtlCol="0" anchor="t">
            <a:normAutofit/>
          </a:bodyPr>
          <a:lstStyle/>
          <a:p>
            <a:r>
              <a:rPr lang="en-US" sz="2400" dirty="0">
                <a:gradFill flip="none" rotWithShape="1">
                  <a:gsLst>
                    <a:gs pos="0">
                      <a:sysClr val="window" lastClr="FFFFFF"/>
                    </a:gs>
                    <a:gs pos="100000">
                      <a:sysClr val="window" lastClr="FFFFFF">
                        <a:lumMod val="75000"/>
                      </a:sysClr>
                    </a:gs>
                  </a:gsLst>
                  <a:lin ang="5580000" scaled="0"/>
                  <a:tileRect/>
                </a:gradFill>
              </a:rPr>
              <a:t>Lactobacillus in soil performs the same function as Lactobacillus in the human intestines</a:t>
            </a:r>
          </a:p>
          <a:p>
            <a:r>
              <a:rPr lang="en-US" sz="2400" dirty="0">
                <a:gradFill flip="none" rotWithShape="1">
                  <a:gsLst>
                    <a:gs pos="0">
                      <a:sysClr val="window" lastClr="FFFFFF"/>
                    </a:gs>
                    <a:gs pos="100000">
                      <a:sysClr val="window" lastClr="FFFFFF">
                        <a:lumMod val="75000"/>
                      </a:sysClr>
                    </a:gs>
                  </a:gsLst>
                  <a:lin ang="5580000" scaled="0"/>
                  <a:tileRect/>
                </a:gradFill>
              </a:rPr>
              <a:t>Lactobacillus breaks down food into more easily absorbable particles</a:t>
            </a:r>
          </a:p>
          <a:p>
            <a:r>
              <a:rPr lang="en-US" sz="2400" dirty="0">
                <a:gradFill flip="none" rotWithShape="1">
                  <a:gsLst>
                    <a:gs pos="0">
                      <a:sysClr val="window" lastClr="FFFFFF"/>
                    </a:gs>
                    <a:gs pos="100000">
                      <a:sysClr val="window" lastClr="FFFFFF">
                        <a:lumMod val="75000"/>
                      </a:sysClr>
                    </a:gs>
                  </a:gsLst>
                  <a:lin ang="5580000" scaled="0"/>
                  <a:tileRect/>
                </a:gradFill>
              </a:rPr>
              <a:t>Lactobacillus can also consume disease organisms. </a:t>
            </a:r>
          </a:p>
        </p:txBody>
      </p:sp>
      <p:sp>
        <p:nvSpPr>
          <p:cNvPr id="12" name="Rounded Rectangle 7">
            <a:extLst>
              <a:ext uri="{FF2B5EF4-FFF2-40B4-BE49-F238E27FC236}">
                <a16:creationId xmlns:a16="http://schemas.microsoft.com/office/drawing/2014/main" id="{2CB72970-2D5B-4516-9F76-B1220A77B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0994" y="620720"/>
            <a:ext cx="6929447" cy="5272133"/>
          </a:xfrm>
          <a:prstGeom prst="roundRect">
            <a:avLst>
              <a:gd name="adj" fmla="val 3812"/>
            </a:avLst>
          </a:prstGeom>
          <a:solidFill>
            <a:schemeClr val="bg1"/>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Content Placeholder 4" descr="Lactobacillus_casei_Shirota7.313174233_std.jpg"/>
          <p:cNvPicPr>
            <a:picLocks noGrp="1" noChangeAspect="1"/>
          </p:cNvPicPr>
          <p:nvPr>
            <p:ph sz="half" idx="1"/>
          </p:nvPr>
        </p:nvPicPr>
        <p:blipFill>
          <a:blip r:embed="rId2" cstate="print"/>
          <a:stretch>
            <a:fillRect/>
          </a:stretch>
        </p:blipFill>
        <p:spPr>
          <a:xfrm>
            <a:off x="5828226" y="1115267"/>
            <a:ext cx="4534982" cy="4283039"/>
          </a:xfrm>
          <a:prstGeom prst="rect">
            <a:avLst/>
          </a:prstGeom>
        </p:spPr>
      </p:pic>
    </p:spTree>
    <p:extLst>
      <p:ext uri="{BB962C8B-B14F-4D97-AF65-F5344CB8AC3E}">
        <p14:creationId xmlns:p14="http://schemas.microsoft.com/office/powerpoint/2010/main" val="2394727462"/>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3192" y="174812"/>
            <a:ext cx="3643674" cy="995082"/>
          </a:xfrm>
        </p:spPr>
        <p:txBody>
          <a:bodyPr vert="horz" lIns="91440" tIns="45720" rIns="91440" bIns="45720" rtlCol="0" anchor="ctr">
            <a:normAutofit/>
          </a:bodyPr>
          <a:lstStyle/>
          <a:p>
            <a:r>
              <a:rPr lang="en-US" sz="2800"/>
              <a:t>E coli</a:t>
            </a:r>
          </a:p>
        </p:txBody>
      </p:sp>
      <p:sp>
        <p:nvSpPr>
          <p:cNvPr id="4" name="Content Placeholder 3"/>
          <p:cNvSpPr>
            <a:spLocks noGrp="1"/>
          </p:cNvSpPr>
          <p:nvPr>
            <p:ph sz="half" idx="2"/>
          </p:nvPr>
        </p:nvSpPr>
        <p:spPr>
          <a:xfrm>
            <a:off x="282388" y="1169894"/>
            <a:ext cx="5177118" cy="4713381"/>
          </a:xfrm>
          <a:prstGeom prst="rect">
            <a:avLst/>
          </a:prstGeom>
        </p:spPr>
        <p:txBody>
          <a:bodyPr vert="horz" lIns="91440" tIns="45720" rIns="91440" bIns="45720" rtlCol="0" anchor="t">
            <a:normAutofit/>
          </a:bodyPr>
          <a:lstStyle/>
          <a:p>
            <a:r>
              <a:rPr lang="en-US" sz="2800" dirty="0"/>
              <a:t>E coli- is one example of a bacteria that is anaerobic</a:t>
            </a:r>
          </a:p>
          <a:p>
            <a:r>
              <a:rPr lang="en-US" sz="2800" dirty="0"/>
              <a:t>Anaerbic bacteria cannot live in the presence of air</a:t>
            </a:r>
          </a:p>
          <a:p>
            <a:r>
              <a:rPr lang="en-US" sz="2800" dirty="0"/>
              <a:t>This is one reason you need to aerate your compost and your compost tea</a:t>
            </a:r>
          </a:p>
        </p:txBody>
      </p:sp>
      <p:pic>
        <p:nvPicPr>
          <p:cNvPr id="5" name="Content Placeholder 4" descr="ecoli-image1.jpg"/>
          <p:cNvPicPr>
            <a:picLocks noGrp="1" noChangeAspect="1"/>
          </p:cNvPicPr>
          <p:nvPr>
            <p:ph sz="half" idx="1"/>
          </p:nvPr>
        </p:nvPicPr>
        <p:blipFill>
          <a:blip r:embed="rId3" cstate="print"/>
          <a:stretch>
            <a:fillRect/>
          </a:stretch>
        </p:blipFill>
        <p:spPr>
          <a:xfrm>
            <a:off x="5937734" y="645106"/>
            <a:ext cx="4981278" cy="6074730"/>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331135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20465" y="609600"/>
            <a:ext cx="5122606" cy="1905000"/>
          </a:xfrm>
        </p:spPr>
        <p:txBody>
          <a:bodyPr vert="horz" lIns="91440" tIns="45720" rIns="91440" bIns="45720" rtlCol="0" anchor="ctr">
            <a:normAutofit/>
          </a:bodyPr>
          <a:lstStyle/>
          <a:p>
            <a:r>
              <a:rPr lang="en-US" dirty="0"/>
              <a:t>Protozoa</a:t>
            </a:r>
          </a:p>
        </p:txBody>
      </p:sp>
      <p:sp>
        <p:nvSpPr>
          <p:cNvPr id="4" name="Content Placeholder 3"/>
          <p:cNvSpPr>
            <a:spLocks noGrp="1"/>
          </p:cNvSpPr>
          <p:nvPr>
            <p:ph sz="half" idx="2"/>
          </p:nvPr>
        </p:nvSpPr>
        <p:spPr>
          <a:xfrm>
            <a:off x="6420465" y="1869141"/>
            <a:ext cx="5122606" cy="4894730"/>
          </a:xfrm>
          <a:prstGeom prst="rect">
            <a:avLst/>
          </a:prstGeom>
        </p:spPr>
        <p:txBody>
          <a:bodyPr vert="horz" lIns="91440" tIns="45720" rIns="91440" bIns="45720" rtlCol="0" anchor="t">
            <a:normAutofit/>
          </a:bodyPr>
          <a:lstStyle/>
          <a:p>
            <a:r>
              <a:rPr lang="en-US" sz="2800" dirty="0"/>
              <a:t>The oval protozoa grazes on the smaller specks of bacteria</a:t>
            </a:r>
          </a:p>
          <a:p>
            <a:r>
              <a:rPr lang="en-US" sz="2800" dirty="0"/>
              <a:t>The protozoa cannot use all the nitrogen it can consume, so it shares the excess with plants</a:t>
            </a:r>
          </a:p>
          <a:p>
            <a:endParaRPr lang="en-US" dirty="0"/>
          </a:p>
        </p:txBody>
      </p:sp>
      <p:pic>
        <p:nvPicPr>
          <p:cNvPr id="5" name="Content Placeholder 4" descr="protozoa eating bacteria"/>
          <p:cNvPicPr>
            <a:picLocks noGrp="1" noChangeAspect="1"/>
          </p:cNvPicPr>
          <p:nvPr>
            <p:ph sz="half" idx="1"/>
          </p:nvPr>
        </p:nvPicPr>
        <p:blipFill>
          <a:blip r:embed="rId3" cstate="print"/>
          <a:stretch>
            <a:fillRect/>
          </a:stretch>
        </p:blipFill>
        <p:spPr>
          <a:xfrm>
            <a:off x="643192" y="1438506"/>
            <a:ext cx="5451627" cy="366094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4983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20465" y="609600"/>
            <a:ext cx="5122606" cy="1905000"/>
          </a:xfrm>
        </p:spPr>
        <p:txBody>
          <a:bodyPr vert="horz" lIns="91440" tIns="45720" rIns="91440" bIns="45720" rtlCol="0" anchor="ctr">
            <a:normAutofit/>
          </a:bodyPr>
          <a:lstStyle/>
          <a:p>
            <a:r>
              <a:rPr lang="en-US" dirty="0"/>
              <a:t>Slime Mold</a:t>
            </a:r>
          </a:p>
        </p:txBody>
      </p:sp>
      <p:sp>
        <p:nvSpPr>
          <p:cNvPr id="4" name="Content Placeholder 3"/>
          <p:cNvSpPr>
            <a:spLocks noGrp="1"/>
          </p:cNvSpPr>
          <p:nvPr>
            <p:ph sz="half" idx="2"/>
          </p:nvPr>
        </p:nvSpPr>
        <p:spPr>
          <a:xfrm>
            <a:off x="6420465" y="2047741"/>
            <a:ext cx="5122606" cy="3835534"/>
          </a:xfrm>
          <a:prstGeom prst="rect">
            <a:avLst/>
          </a:prstGeom>
        </p:spPr>
        <p:txBody>
          <a:bodyPr vert="horz" lIns="91440" tIns="45720" rIns="91440" bIns="45720" rtlCol="0" anchor="t">
            <a:normAutofit/>
          </a:bodyPr>
          <a:lstStyle/>
          <a:p>
            <a:pPr marL="0" indent="0">
              <a:buNone/>
            </a:pPr>
            <a:r>
              <a:rPr lang="en-US" sz="2800" dirty="0"/>
              <a:t>This slime mold is decomposing the wood from this tree and recycling the nutrients for other plants to use</a:t>
            </a:r>
          </a:p>
          <a:p>
            <a:endParaRPr lang="en-US" dirty="0"/>
          </a:p>
        </p:txBody>
      </p:sp>
      <p:pic>
        <p:nvPicPr>
          <p:cNvPr id="5" name="Content Placeholder 4" descr="slime mold.jpg"/>
          <p:cNvPicPr>
            <a:picLocks noGrp="1" noChangeAspect="1"/>
          </p:cNvPicPr>
          <p:nvPr>
            <p:ph sz="half" idx="1"/>
          </p:nvPr>
        </p:nvPicPr>
        <p:blipFill>
          <a:blip r:embed="rId3" cstate="print"/>
          <a:stretch>
            <a:fillRect/>
          </a:stretch>
        </p:blipFill>
        <p:spPr>
          <a:xfrm>
            <a:off x="1250228" y="645106"/>
            <a:ext cx="4237555"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151277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3EDF-BB41-F53B-1BF2-AD2FF39656FA}"/>
              </a:ext>
            </a:extLst>
          </p:cNvPr>
          <p:cNvSpPr>
            <a:spLocks noGrp="1"/>
          </p:cNvSpPr>
          <p:nvPr>
            <p:ph type="title"/>
          </p:nvPr>
        </p:nvSpPr>
        <p:spPr/>
        <p:txBody>
          <a:bodyPr/>
          <a:lstStyle/>
          <a:p>
            <a:pPr algn="ctr"/>
            <a:r>
              <a:rPr lang="en-CA" dirty="0"/>
              <a:t>Slime mold</a:t>
            </a:r>
          </a:p>
        </p:txBody>
      </p:sp>
      <p:pic>
        <p:nvPicPr>
          <p:cNvPr id="8" name="Picture Placeholder 7">
            <a:extLst>
              <a:ext uri="{FF2B5EF4-FFF2-40B4-BE49-F238E27FC236}">
                <a16:creationId xmlns:a16="http://schemas.microsoft.com/office/drawing/2014/main" id="{E4F53275-7F26-B5B7-7B23-C7DB673A4E5C}"/>
              </a:ext>
            </a:extLst>
          </p:cNvPr>
          <p:cNvPicPr>
            <a:picLocks noGrp="1" noChangeAspect="1"/>
          </p:cNvPicPr>
          <p:nvPr>
            <p:ph type="pic" idx="1"/>
          </p:nvPr>
        </p:nvPicPr>
        <p:blipFill>
          <a:blip r:embed="rId2"/>
          <a:srcRect t="26764" b="26764"/>
          <a:stretch>
            <a:fillRect/>
          </a:stretch>
        </p:blipFill>
        <p:spPr/>
      </p:pic>
      <p:sp>
        <p:nvSpPr>
          <p:cNvPr id="6" name="Text Placeholder 5">
            <a:extLst>
              <a:ext uri="{FF2B5EF4-FFF2-40B4-BE49-F238E27FC236}">
                <a16:creationId xmlns:a16="http://schemas.microsoft.com/office/drawing/2014/main" id="{8A768624-5BB5-6B70-3DE0-A5DC7F322316}"/>
              </a:ext>
            </a:extLst>
          </p:cNvPr>
          <p:cNvSpPr>
            <a:spLocks noGrp="1"/>
          </p:cNvSpPr>
          <p:nvPr>
            <p:ph type="body" sz="half" idx="2"/>
          </p:nvPr>
        </p:nvSpPr>
        <p:spPr>
          <a:xfrm>
            <a:off x="1141413" y="5299603"/>
            <a:ext cx="9906000" cy="1152712"/>
          </a:xfrm>
        </p:spPr>
        <p:txBody>
          <a:bodyPr>
            <a:noAutofit/>
          </a:bodyPr>
          <a:lstStyle/>
          <a:p>
            <a:pPr algn="ctr"/>
            <a:r>
              <a:rPr lang="en-CA" sz="2800" dirty="0"/>
              <a:t>This slime mold has the appropriate common name of dog vomit slime mold </a:t>
            </a:r>
          </a:p>
        </p:txBody>
      </p:sp>
    </p:spTree>
    <p:extLst>
      <p:ext uri="{BB962C8B-B14F-4D97-AF65-F5344CB8AC3E}">
        <p14:creationId xmlns:p14="http://schemas.microsoft.com/office/powerpoint/2010/main" val="1365190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4716462" cy="1905000"/>
          </a:xfrm>
        </p:spPr>
        <p:txBody>
          <a:bodyPr vert="horz" lIns="91440" tIns="45720" rIns="91440" bIns="45720" rtlCol="0" anchor="ctr">
            <a:normAutofit/>
          </a:bodyPr>
          <a:lstStyle/>
          <a:p>
            <a:r>
              <a:rPr lang="en-US"/>
              <a:t>Fungi</a:t>
            </a:r>
          </a:p>
        </p:txBody>
      </p:sp>
      <p:sp>
        <p:nvSpPr>
          <p:cNvPr id="4" name="Content Placeholder 3"/>
          <p:cNvSpPr>
            <a:spLocks noGrp="1"/>
          </p:cNvSpPr>
          <p:nvPr>
            <p:ph sz="half" idx="2"/>
          </p:nvPr>
        </p:nvSpPr>
        <p:spPr>
          <a:xfrm>
            <a:off x="160865" y="1828801"/>
            <a:ext cx="5697010" cy="4887120"/>
          </a:xfrm>
          <a:prstGeom prst="rect">
            <a:avLst/>
          </a:prstGeom>
        </p:spPr>
        <p:txBody>
          <a:bodyPr vert="horz" lIns="91440" tIns="45720" rIns="91440" bIns="45720" rtlCol="0" anchor="ctr">
            <a:normAutofit/>
          </a:bodyPr>
          <a:lstStyle/>
          <a:p>
            <a:r>
              <a:rPr lang="en-US" sz="2400" dirty="0"/>
              <a:t>Fungi release acids that release nutrients from organic matter, and  rocks and deliver these nutrients to plants </a:t>
            </a:r>
          </a:p>
          <a:p>
            <a:r>
              <a:rPr lang="en-US" sz="2400" dirty="0"/>
              <a:t>Although the fungi can break down and deliver some  nutrients,  only plants, and some bacteria can manufacture carbs, so the fungi trade with the plants</a:t>
            </a:r>
          </a:p>
        </p:txBody>
      </p:sp>
      <p:sp>
        <p:nvSpPr>
          <p:cNvPr id="11" name="Rectangle 10">
            <a:extLst>
              <a:ext uri="{FF2B5EF4-FFF2-40B4-BE49-F238E27FC236}">
                <a16:creationId xmlns:a16="http://schemas.microsoft.com/office/drawing/2014/main" id="{2C8C8ED6-A932-44F5-83A5-5793DDA44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182811E-FB7E-4C44-8776-8FBD8D9AA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85061" y="160868"/>
            <a:ext cx="1846073" cy="27788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4658732-4596-4018-974F-676F1F66D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7" y="4071410"/>
            <a:ext cx="1898121" cy="26445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Fungal Hyphae barn compost w mol.JPG"/>
          <p:cNvPicPr>
            <a:picLocks noGrp="1" noChangeAspect="1"/>
          </p:cNvPicPr>
          <p:nvPr>
            <p:ph sz="half" idx="1"/>
          </p:nvPr>
        </p:nvPicPr>
        <p:blipFill>
          <a:blip r:embed="rId3" cstate="print"/>
          <a:srcRect l="10207" r="21174" b="3"/>
          <a:stretch>
            <a:fillRect/>
          </a:stretch>
        </p:blipFill>
        <p:spPr>
          <a:xfrm>
            <a:off x="8314455" y="3100590"/>
            <a:ext cx="3716680" cy="3615331"/>
          </a:xfrm>
          <a:prstGeom prst="rect">
            <a:avLst/>
          </a:prstGeom>
        </p:spPr>
      </p:pic>
      <p:pic>
        <p:nvPicPr>
          <p:cNvPr id="6" name="Picture 5" descr="4133805666_405b54b92d_m.jpg"/>
          <p:cNvPicPr>
            <a:picLocks noChangeAspect="1"/>
          </p:cNvPicPr>
          <p:nvPr/>
        </p:nvPicPr>
        <p:blipFill>
          <a:blip r:embed="rId4" cstate="print"/>
          <a:srcRect r="-3" b="7148"/>
          <a:stretch>
            <a:fillRect/>
          </a:stretch>
        </p:blipFill>
        <p:spPr>
          <a:xfrm>
            <a:off x="6256867" y="160867"/>
            <a:ext cx="3767328" cy="3747805"/>
          </a:xfrm>
          <a:custGeom>
            <a:avLst/>
            <a:gdLst/>
            <a:ahLst/>
            <a:cxnLst/>
            <a:rect l="l" t="t" r="r" b="b"/>
            <a:pathLst>
              <a:path w="3767328" h="3747805">
                <a:moveTo>
                  <a:pt x="0" y="0"/>
                </a:moveTo>
                <a:lnTo>
                  <a:pt x="3767328" y="0"/>
                </a:lnTo>
                <a:lnTo>
                  <a:pt x="3767328" y="2778856"/>
                </a:lnTo>
                <a:lnTo>
                  <a:pt x="1896721" y="2778856"/>
                </a:lnTo>
                <a:lnTo>
                  <a:pt x="1896721" y="3747805"/>
                </a:lnTo>
                <a:lnTo>
                  <a:pt x="0" y="3747805"/>
                </a:lnTo>
                <a:close/>
              </a:path>
            </a:pathLst>
          </a:custGeom>
        </p:spPr>
      </p:pic>
    </p:spTree>
    <p:extLst>
      <p:ext uri="{BB962C8B-B14F-4D97-AF65-F5344CB8AC3E}">
        <p14:creationId xmlns:p14="http://schemas.microsoft.com/office/powerpoint/2010/main" val="868282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43192" y="609600"/>
            <a:ext cx="3643674" cy="1090411"/>
          </a:xfrm>
        </p:spPr>
        <p:txBody>
          <a:bodyPr vert="horz" lIns="91440" tIns="45720" rIns="91440" bIns="45720" rtlCol="0" anchor="ctr">
            <a:normAutofit/>
          </a:bodyPr>
          <a:lstStyle/>
          <a:p>
            <a:r>
              <a:rPr lang="en-US" sz="3600" dirty="0"/>
              <a:t>Good Soil</a:t>
            </a:r>
          </a:p>
        </p:txBody>
      </p:sp>
      <p:sp>
        <p:nvSpPr>
          <p:cNvPr id="6" name="Content Placeholder 5"/>
          <p:cNvSpPr>
            <a:spLocks noGrp="1"/>
          </p:cNvSpPr>
          <p:nvPr>
            <p:ph sz="half" idx="2"/>
          </p:nvPr>
        </p:nvSpPr>
        <p:spPr>
          <a:xfrm>
            <a:off x="257577" y="1545465"/>
            <a:ext cx="4765183" cy="4337810"/>
          </a:xfrm>
        </p:spPr>
        <p:txBody>
          <a:bodyPr vert="horz" lIns="91440" tIns="45720" rIns="91440" bIns="45720" rtlCol="0" anchor="t">
            <a:normAutofit lnSpcReduction="10000"/>
          </a:bodyPr>
          <a:lstStyle/>
          <a:p>
            <a:pPr marL="0" indent="0">
              <a:buNone/>
            </a:pPr>
            <a:endParaRPr lang="en-US" dirty="0"/>
          </a:p>
          <a:p>
            <a:r>
              <a:rPr lang="en-US" sz="3200" dirty="0"/>
              <a:t>Has equal water and air holding capacity</a:t>
            </a:r>
          </a:p>
          <a:p>
            <a:r>
              <a:rPr lang="en-US" sz="3200" dirty="0"/>
              <a:t>Contains organic matter</a:t>
            </a:r>
          </a:p>
          <a:p>
            <a:r>
              <a:rPr lang="en-US" sz="3200" dirty="0"/>
              <a:t>Is full of microbes</a:t>
            </a:r>
          </a:p>
          <a:p>
            <a:r>
              <a:rPr lang="en-US" sz="3200" dirty="0"/>
              <a:t>How does nature build soil? </a:t>
            </a:r>
          </a:p>
          <a:p>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27338" y="645106"/>
            <a:ext cx="5523944"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862416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3192" y="167426"/>
            <a:ext cx="3643674" cy="1880316"/>
          </a:xfrm>
        </p:spPr>
        <p:txBody>
          <a:bodyPr vert="horz" lIns="91440" tIns="45720" rIns="91440" bIns="45720" rtlCol="0" anchor="ctr">
            <a:normAutofit/>
          </a:bodyPr>
          <a:lstStyle/>
          <a:p>
            <a:r>
              <a:rPr lang="en-US" sz="2800" dirty="0"/>
              <a:t>This Fungi is Eating a pest Nematode</a:t>
            </a:r>
          </a:p>
        </p:txBody>
      </p:sp>
      <p:sp>
        <p:nvSpPr>
          <p:cNvPr id="4" name="Content Placeholder 3"/>
          <p:cNvSpPr>
            <a:spLocks noGrp="1"/>
          </p:cNvSpPr>
          <p:nvPr>
            <p:ph sz="half" idx="2"/>
          </p:nvPr>
        </p:nvSpPr>
        <p:spPr>
          <a:xfrm>
            <a:off x="231820" y="1893194"/>
            <a:ext cx="4055046" cy="3990081"/>
          </a:xfrm>
          <a:prstGeom prst="rect">
            <a:avLst/>
          </a:prstGeom>
        </p:spPr>
        <p:txBody>
          <a:bodyPr vert="horz" lIns="91440" tIns="45720" rIns="91440" bIns="45720" rtlCol="0" anchor="t">
            <a:normAutofit/>
          </a:bodyPr>
          <a:lstStyle/>
          <a:p>
            <a:r>
              <a:rPr lang="en-US" sz="2400" dirty="0"/>
              <a:t>Some fungi like to eat nematodes that are considered pests</a:t>
            </a:r>
          </a:p>
          <a:p>
            <a:r>
              <a:rPr lang="en-US" sz="2400" dirty="0"/>
              <a:t>Here we see a fungus strangling a plant predating nematode</a:t>
            </a:r>
          </a:p>
          <a:p>
            <a:r>
              <a:rPr lang="en-US" sz="2400" dirty="0"/>
              <a:t>These fungi are thriving on a particle of bio-char</a:t>
            </a:r>
          </a:p>
        </p:txBody>
      </p:sp>
      <p:pic>
        <p:nvPicPr>
          <p:cNvPr id="5" name="Content Placeholder 4" descr="nematodefungus.jpg"/>
          <p:cNvPicPr>
            <a:picLocks noGrp="1" noChangeAspect="1"/>
          </p:cNvPicPr>
          <p:nvPr>
            <p:ph sz="half" idx="1"/>
          </p:nvPr>
        </p:nvPicPr>
        <p:blipFill>
          <a:blip r:embed="rId3"/>
          <a:stretch>
            <a:fillRect/>
          </a:stretch>
        </p:blipFill>
        <p:spPr>
          <a:xfrm>
            <a:off x="4630994" y="761700"/>
            <a:ext cx="6916633" cy="501455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51700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0" y="609599"/>
            <a:ext cx="5435760" cy="2009775"/>
          </a:xfrm>
        </p:spPr>
        <p:txBody>
          <a:bodyPr vert="horz" lIns="91440" tIns="45720" rIns="91440" bIns="45720" rtlCol="0" anchor="ctr">
            <a:normAutofit/>
          </a:bodyPr>
          <a:lstStyle/>
          <a:p>
            <a:pPr algn="ctr"/>
            <a:r>
              <a:rPr lang="en-US" dirty="0"/>
              <a:t>Beneficial Nematodes</a:t>
            </a:r>
          </a:p>
        </p:txBody>
      </p:sp>
      <p:pic>
        <p:nvPicPr>
          <p:cNvPr id="6" name="Picture 5" descr="Nematodes-crawl-out-of-a-moth-larva-after.jpg"/>
          <p:cNvPicPr>
            <a:picLocks noChangeAspect="1"/>
          </p:cNvPicPr>
          <p:nvPr/>
        </p:nvPicPr>
        <p:blipFill>
          <a:blip r:embed="rId3" cstate="print"/>
          <a:srcRect t="883" r="1" b="3683"/>
          <a:stretch>
            <a:fillRect/>
          </a:stretch>
        </p:blipFill>
        <p:spPr>
          <a:xfrm>
            <a:off x="707739" y="2717975"/>
            <a:ext cx="4765597" cy="3240120"/>
          </a:xfrm>
          <a:custGeom>
            <a:avLst/>
            <a:gdLst/>
            <a:ahLst/>
            <a:cxnLst/>
            <a:rect l="l" t="t" r="r" b="b"/>
            <a:pathLst>
              <a:path w="3416888" h="3240120">
                <a:moveTo>
                  <a:pt x="0" y="0"/>
                </a:moveTo>
                <a:lnTo>
                  <a:pt x="3416888" y="0"/>
                </a:lnTo>
                <a:lnTo>
                  <a:pt x="3416888" y="3119948"/>
                </a:lnTo>
                <a:cubicBezTo>
                  <a:pt x="3416888" y="3186317"/>
                  <a:pt x="3363085" y="3240120"/>
                  <a:pt x="3296716" y="3240120"/>
                </a:cubicBezTo>
                <a:lnTo>
                  <a:pt x="120172" y="3240120"/>
                </a:lnTo>
                <a:cubicBezTo>
                  <a:pt x="53803" y="3240120"/>
                  <a:pt x="0" y="3186317"/>
                  <a:pt x="0" y="3119948"/>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5" name="Content Placeholder 4" descr="protozoa and bacteria eating nematodes.jpg"/>
          <p:cNvPicPr>
            <a:picLocks noGrp="1" noChangeAspect="1"/>
          </p:cNvPicPr>
          <p:nvPr>
            <p:ph sz="half" idx="1"/>
          </p:nvPr>
        </p:nvPicPr>
        <p:blipFill>
          <a:blip r:embed="rId4" cstate="print"/>
          <a:srcRect r="11978" b="-2"/>
          <a:stretch>
            <a:fillRect/>
          </a:stretch>
        </p:blipFill>
        <p:spPr>
          <a:xfrm>
            <a:off x="707739" y="609600"/>
            <a:ext cx="4765597" cy="2057399"/>
          </a:xfrm>
          <a:custGeom>
            <a:avLst/>
            <a:gdLst/>
            <a:ahLst/>
            <a:cxnLst/>
            <a:rect l="l" t="t" r="r" b="b"/>
            <a:pathLst>
              <a:path w="3416888" h="2057399">
                <a:moveTo>
                  <a:pt x="120172" y="0"/>
                </a:moveTo>
                <a:lnTo>
                  <a:pt x="3296716" y="0"/>
                </a:lnTo>
                <a:cubicBezTo>
                  <a:pt x="3363085" y="0"/>
                  <a:pt x="3416888" y="53803"/>
                  <a:pt x="3416888" y="120172"/>
                </a:cubicBezTo>
                <a:lnTo>
                  <a:pt x="3416888" y="2057399"/>
                </a:lnTo>
                <a:lnTo>
                  <a:pt x="0" y="2057399"/>
                </a:lnTo>
                <a:lnTo>
                  <a:pt x="0" y="120172"/>
                </a:lnTo>
                <a:cubicBezTo>
                  <a:pt x="0" y="53803"/>
                  <a:pt x="53803" y="0"/>
                  <a:pt x="120172" y="0"/>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4" name="Content Placeholder 3"/>
          <p:cNvSpPr>
            <a:spLocks noGrp="1"/>
          </p:cNvSpPr>
          <p:nvPr>
            <p:ph sz="half" idx="2"/>
          </p:nvPr>
        </p:nvSpPr>
        <p:spPr>
          <a:xfrm>
            <a:off x="5782614" y="2112135"/>
            <a:ext cx="5749146" cy="3950735"/>
          </a:xfrm>
          <a:prstGeom prst="rect">
            <a:avLst/>
          </a:prstGeom>
        </p:spPr>
        <p:txBody>
          <a:bodyPr vert="horz" lIns="91440" tIns="45720" rIns="91440" bIns="45720" rtlCol="0" anchor="ctr">
            <a:normAutofit/>
          </a:bodyPr>
          <a:lstStyle/>
          <a:p>
            <a:endParaRPr lang="en-US" sz="2400" b="1" u="sng" dirty="0"/>
          </a:p>
          <a:p>
            <a:r>
              <a:rPr lang="en-US" sz="2400" dirty="0"/>
              <a:t>These nematodes are beneficial nematodes for plants</a:t>
            </a:r>
          </a:p>
          <a:p>
            <a:r>
              <a:rPr lang="en-US" sz="2400" dirty="0"/>
              <a:t>The top nematode is eating   disease bacteria, in the bottom picture the young nematodes are eating root weevil larva</a:t>
            </a:r>
          </a:p>
        </p:txBody>
      </p:sp>
    </p:spTree>
    <p:extLst>
      <p:ext uri="{BB962C8B-B14F-4D97-AF65-F5344CB8AC3E}">
        <p14:creationId xmlns:p14="http://schemas.microsoft.com/office/powerpoint/2010/main" val="2173014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3192" y="609601"/>
            <a:ext cx="3643674" cy="742682"/>
          </a:xfrm>
        </p:spPr>
        <p:txBody>
          <a:bodyPr vert="horz" lIns="91440" tIns="45720" rIns="91440" bIns="45720" rtlCol="0" anchor="ctr">
            <a:normAutofit/>
          </a:bodyPr>
          <a:lstStyle/>
          <a:p>
            <a:r>
              <a:rPr lang="en-US" sz="2800" dirty="0"/>
              <a:t>Vampyrellids</a:t>
            </a:r>
          </a:p>
        </p:txBody>
      </p:sp>
      <p:sp>
        <p:nvSpPr>
          <p:cNvPr id="4" name="Content Placeholder 3"/>
          <p:cNvSpPr>
            <a:spLocks noGrp="1"/>
          </p:cNvSpPr>
          <p:nvPr>
            <p:ph sz="half" idx="2"/>
          </p:nvPr>
        </p:nvSpPr>
        <p:spPr>
          <a:xfrm>
            <a:off x="476518" y="1352283"/>
            <a:ext cx="3810348" cy="5151548"/>
          </a:xfrm>
          <a:prstGeom prst="rect">
            <a:avLst/>
          </a:prstGeom>
        </p:spPr>
        <p:txBody>
          <a:bodyPr vert="horz" lIns="91440" tIns="45720" rIns="91440" bIns="45720" rtlCol="0" anchor="ctr">
            <a:normAutofit/>
          </a:bodyPr>
          <a:lstStyle/>
          <a:p>
            <a:r>
              <a:rPr lang="en-US" sz="2400" dirty="0"/>
              <a:t>One group of amoebae, the vampyrellids, eat fungi  that cause “take all” disease of wheat and lawn grass</a:t>
            </a:r>
          </a:p>
          <a:p>
            <a:r>
              <a:rPr lang="en-US" sz="2400" dirty="0"/>
              <a:t>These fungi have been pierced by the amoeba, who then suck them dry.</a:t>
            </a:r>
          </a:p>
          <a:p>
            <a:r>
              <a:rPr lang="en-US" sz="2400" dirty="0"/>
              <a:t>The dead fungi are further decomposed by other microbes to provide food for plants</a:t>
            </a:r>
          </a:p>
          <a:p>
            <a:endParaRPr lang="en-US" sz="1700" dirty="0"/>
          </a:p>
        </p:txBody>
      </p:sp>
      <p:pic>
        <p:nvPicPr>
          <p:cNvPr id="5" name="Content Placeholder 4" descr="vampraid_LR_small.jpg"/>
          <p:cNvPicPr>
            <a:picLocks noGrp="1" noChangeAspect="1"/>
          </p:cNvPicPr>
          <p:nvPr>
            <p:ph sz="half" idx="1"/>
          </p:nvPr>
        </p:nvPicPr>
        <p:blipFill>
          <a:blip r:embed="rId3"/>
          <a:srcRect l="15017" r="10843" b="-1"/>
          <a:stretch>
            <a:fillRect/>
          </a:stretch>
        </p:blipFill>
        <p:spPr>
          <a:xfrm>
            <a:off x="4630994" y="645106"/>
            <a:ext cx="6916633"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935590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3192" y="609600"/>
            <a:ext cx="3643674" cy="1026017"/>
          </a:xfrm>
        </p:spPr>
        <p:txBody>
          <a:bodyPr vert="horz" lIns="91440" tIns="45720" rIns="91440" bIns="45720" rtlCol="0" anchor="ctr">
            <a:normAutofit/>
          </a:bodyPr>
          <a:lstStyle/>
          <a:p>
            <a:r>
              <a:rPr lang="en-US" sz="4000" dirty="0"/>
              <a:t>Ciliates</a:t>
            </a:r>
          </a:p>
        </p:txBody>
      </p:sp>
      <p:sp>
        <p:nvSpPr>
          <p:cNvPr id="4" name="Content Placeholder 3"/>
          <p:cNvSpPr>
            <a:spLocks noGrp="1"/>
          </p:cNvSpPr>
          <p:nvPr>
            <p:ph sz="half" idx="2"/>
          </p:nvPr>
        </p:nvSpPr>
        <p:spPr>
          <a:xfrm>
            <a:off x="643191" y="1635617"/>
            <a:ext cx="4740177" cy="4247658"/>
          </a:xfrm>
          <a:prstGeom prst="rect">
            <a:avLst/>
          </a:prstGeom>
        </p:spPr>
        <p:txBody>
          <a:bodyPr vert="horz" lIns="91440" tIns="45720" rIns="91440" bIns="45720" rtlCol="0" anchor="t">
            <a:noAutofit/>
          </a:bodyPr>
          <a:lstStyle/>
          <a:p>
            <a:pPr>
              <a:lnSpc>
                <a:spcPct val="90000"/>
              </a:lnSpc>
            </a:pPr>
            <a:r>
              <a:rPr lang="en-US" sz="2400" b="1" dirty="0"/>
              <a:t>“</a:t>
            </a:r>
            <a:r>
              <a:rPr lang="en-US" sz="2400" dirty="0"/>
              <a:t>Ciliates are the largest of the protozoa and the least numerous. </a:t>
            </a:r>
          </a:p>
          <a:p>
            <a:pPr>
              <a:lnSpc>
                <a:spcPct val="90000"/>
              </a:lnSpc>
            </a:pPr>
            <a:r>
              <a:rPr lang="en-US" sz="2400" dirty="0"/>
              <a:t>They consume up to ten thousand bacteria per day, and release plant available nitrogen. </a:t>
            </a:r>
          </a:p>
          <a:p>
            <a:pPr>
              <a:lnSpc>
                <a:spcPct val="90000"/>
              </a:lnSpc>
            </a:pPr>
            <a:r>
              <a:rPr lang="en-US" sz="2400" dirty="0"/>
              <a:t>Ciliates use the fine cilia along their bodies like oars to move rapidly through soil.”</a:t>
            </a:r>
          </a:p>
          <a:p>
            <a:pPr marL="0" indent="0">
              <a:lnSpc>
                <a:spcPct val="90000"/>
              </a:lnSpc>
              <a:buNone/>
            </a:pPr>
            <a:r>
              <a:rPr lang="en-US" sz="2000" dirty="0"/>
              <a:t>Dr. Elaine Ingham     Soil Food Web</a:t>
            </a:r>
          </a:p>
        </p:txBody>
      </p:sp>
      <p:pic>
        <p:nvPicPr>
          <p:cNvPr id="5" name="Content Placeholder 4" descr="ciliate2_LR_small.jpg"/>
          <p:cNvPicPr>
            <a:picLocks noGrp="1" noChangeAspect="1"/>
          </p:cNvPicPr>
          <p:nvPr>
            <p:ph sz="half" idx="1"/>
          </p:nvPr>
        </p:nvPicPr>
        <p:blipFill>
          <a:blip r:embed="rId3"/>
          <a:stretch>
            <a:fillRect/>
          </a:stretch>
        </p:blipFill>
        <p:spPr>
          <a:xfrm>
            <a:off x="5614899" y="1927539"/>
            <a:ext cx="5932728" cy="321627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002640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114424" y="847726"/>
            <a:ext cx="6150510" cy="3200400"/>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What do microbes need from us?</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99131" y="1146387"/>
            <a:ext cx="3416888" cy="4652783"/>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144748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43192" y="609600"/>
            <a:ext cx="3643674" cy="1905000"/>
          </a:xfrm>
        </p:spPr>
        <p:txBody>
          <a:bodyPr vert="horz" lIns="91440" tIns="45720" rIns="91440" bIns="45720" rtlCol="0" anchor="ctr">
            <a:normAutofit/>
          </a:bodyPr>
          <a:lstStyle/>
          <a:p>
            <a:r>
              <a:rPr lang="en-US" sz="2800"/>
              <a:t>Thriving Microbes need</a:t>
            </a:r>
            <a:br>
              <a:rPr lang="en-US" sz="2800"/>
            </a:br>
            <a:r>
              <a:rPr lang="en-US" sz="2800"/>
              <a:t>Food – Moisture – Air  </a:t>
            </a:r>
          </a:p>
        </p:txBody>
      </p:sp>
      <p:sp>
        <p:nvSpPr>
          <p:cNvPr id="6" name="Content Placeholder 5"/>
          <p:cNvSpPr>
            <a:spLocks noGrp="1"/>
          </p:cNvSpPr>
          <p:nvPr>
            <p:ph sz="half" idx="2"/>
          </p:nvPr>
        </p:nvSpPr>
        <p:spPr>
          <a:xfrm>
            <a:off x="643192" y="2666999"/>
            <a:ext cx="3643674" cy="3216276"/>
          </a:xfrm>
        </p:spPr>
        <p:txBody>
          <a:bodyPr vert="horz" lIns="91440" tIns="45720" rIns="91440" bIns="45720" rtlCol="0" anchor="t">
            <a:normAutofit/>
          </a:bodyPr>
          <a:lstStyle/>
          <a:p>
            <a:pPr marL="0" indent="0">
              <a:lnSpc>
                <a:spcPct val="90000"/>
              </a:lnSpc>
              <a:buNone/>
            </a:pPr>
            <a:r>
              <a:rPr lang="en-US" sz="2400" dirty="0"/>
              <a:t>This is a microscopic close-up or a kitchen sponge</a:t>
            </a:r>
          </a:p>
          <a:p>
            <a:pPr marL="0" indent="0">
              <a:lnSpc>
                <a:spcPct val="90000"/>
              </a:lnSpc>
              <a:buNone/>
            </a:pPr>
            <a:r>
              <a:rPr lang="en-US" sz="2400" dirty="0"/>
              <a:t>The combination of air, water and nutrients provide an ideal environment for microbial growth</a:t>
            </a:r>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39685" y="645106"/>
            <a:ext cx="6699251"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594406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255A-12C6-B0B7-514B-7C6009F372EC}"/>
              </a:ext>
            </a:extLst>
          </p:cNvPr>
          <p:cNvSpPr>
            <a:spLocks noGrp="1"/>
          </p:cNvSpPr>
          <p:nvPr>
            <p:ph type="title"/>
          </p:nvPr>
        </p:nvSpPr>
        <p:spPr>
          <a:xfrm>
            <a:off x="1141413" y="609600"/>
            <a:ext cx="6842381" cy="1905000"/>
          </a:xfrm>
        </p:spPr>
        <p:txBody>
          <a:bodyPr vert="horz" lIns="91440" tIns="45720" rIns="91440" bIns="45720" rtlCol="0" anchor="ctr">
            <a:normAutofit/>
          </a:bodyPr>
          <a:lstStyle/>
          <a:p>
            <a:r>
              <a:rPr lang="en-US" dirty="0"/>
              <a:t>microbes</a:t>
            </a:r>
          </a:p>
        </p:txBody>
      </p:sp>
      <p:sp>
        <p:nvSpPr>
          <p:cNvPr id="4" name="Content Placeholder 3">
            <a:extLst>
              <a:ext uri="{FF2B5EF4-FFF2-40B4-BE49-F238E27FC236}">
                <a16:creationId xmlns:a16="http://schemas.microsoft.com/office/drawing/2014/main" id="{1AA39DBF-90ED-0E88-64C0-5364A9A90DAA}"/>
              </a:ext>
            </a:extLst>
          </p:cNvPr>
          <p:cNvSpPr>
            <a:spLocks noGrp="1"/>
          </p:cNvSpPr>
          <p:nvPr>
            <p:ph sz="half" idx="2"/>
          </p:nvPr>
        </p:nvSpPr>
        <p:spPr>
          <a:xfrm>
            <a:off x="1141413" y="2666999"/>
            <a:ext cx="6930871" cy="3124201"/>
          </a:xfrm>
        </p:spPr>
        <p:txBody>
          <a:bodyPr vert="horz" lIns="91440" tIns="45720" rIns="91440" bIns="45720" rtlCol="0" anchor="ctr">
            <a:normAutofit fontScale="85000" lnSpcReduction="10000"/>
          </a:bodyPr>
          <a:lstStyle/>
          <a:p>
            <a:r>
              <a:rPr lang="en-US" sz="2800" dirty="0"/>
              <a:t>sponge surface (green)</a:t>
            </a:r>
          </a:p>
          <a:p>
            <a:r>
              <a:rPr lang="en-US" sz="2800" dirty="0"/>
              <a:t> bacteria (rod-shaped - light purple and blue colors)</a:t>
            </a:r>
          </a:p>
          <a:p>
            <a:r>
              <a:rPr lang="en-US" sz="2800" dirty="0"/>
              <a:t> filamentous fungi (thin and thick filaments - pink and dark purple colors)</a:t>
            </a:r>
          </a:p>
          <a:p>
            <a:r>
              <a:rPr lang="en-US" sz="2800" dirty="0"/>
              <a:t>yeast fungi (round spheres - yellow color).</a:t>
            </a:r>
            <a:br>
              <a:rPr lang="en-US" sz="2800" dirty="0"/>
            </a:br>
            <a:endParaRPr lang="en-US" sz="2800" dirty="0"/>
          </a:p>
          <a:p>
            <a:endParaRPr lang="en-US" dirty="0"/>
          </a:p>
        </p:txBody>
      </p:sp>
      <p:pic>
        <p:nvPicPr>
          <p:cNvPr id="5" name="Content Placeholder 6">
            <a:extLst>
              <a:ext uri="{FF2B5EF4-FFF2-40B4-BE49-F238E27FC236}">
                <a16:creationId xmlns:a16="http://schemas.microsoft.com/office/drawing/2014/main" id="{8A20B8FD-738F-77FE-1DC8-5A8AA86A7AC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l="37241" r="23015"/>
          <a:stretch>
            <a:fillRect/>
          </a:stretch>
        </p:blipFill>
        <p:spPr>
          <a:xfrm>
            <a:off x="8546182"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2164786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08E5728-0C92-03F1-53D1-C1789CD02B15}"/>
              </a:ext>
            </a:extLst>
          </p:cNvPr>
          <p:cNvPicPr>
            <a:picLocks noGrp="1" noChangeAspect="1"/>
          </p:cNvPicPr>
          <p:nvPr>
            <p:ph idx="1"/>
          </p:nvPr>
        </p:nvPicPr>
        <p:blipFill>
          <a:blip r:embed="rId3"/>
          <a:srcRect r="4446" b="1"/>
          <a:stretch>
            <a:fillRect/>
          </a:stretch>
        </p:blipFill>
        <p:spPr>
          <a:xfrm>
            <a:off x="20" y="10"/>
            <a:ext cx="12191980" cy="6857990"/>
          </a:xfrm>
          <a:prstGeom prst="rect">
            <a:avLst/>
          </a:prstGeom>
        </p:spPr>
      </p:pic>
    </p:spTree>
    <p:extLst>
      <p:ext uri="{BB962C8B-B14F-4D97-AF65-F5344CB8AC3E}">
        <p14:creationId xmlns:p14="http://schemas.microsoft.com/office/powerpoint/2010/main" val="190030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a:t>How do we provide the microbes with what they need? </a:t>
            </a:r>
            <a:endParaRPr lang="en-CA" dirty="0"/>
          </a:p>
        </p:txBody>
      </p:sp>
      <p:sp>
        <p:nvSpPr>
          <p:cNvPr id="7" name="Text Placeholder 6"/>
          <p:cNvSpPr>
            <a:spLocks noGrp="1"/>
          </p:cNvSpPr>
          <p:nvPr>
            <p:ph type="body" idx="1"/>
          </p:nvPr>
        </p:nvSpPr>
        <p:spPr/>
        <p:txBody>
          <a:bodyPr>
            <a:normAutofit/>
          </a:bodyPr>
          <a:lstStyle/>
          <a:p>
            <a:r>
              <a:rPr lang="en-CA" sz="3200" dirty="0"/>
              <a:t>Food – Moisture - Air</a:t>
            </a:r>
          </a:p>
        </p:txBody>
      </p:sp>
    </p:spTree>
    <p:extLst>
      <p:ext uri="{BB962C8B-B14F-4D97-AF65-F5344CB8AC3E}">
        <p14:creationId xmlns:p14="http://schemas.microsoft.com/office/powerpoint/2010/main" val="940716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06ABAF8-A5F0-4E99-AB6D-67BFBB982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164106" y="609600"/>
            <a:ext cx="3369133" cy="5597200"/>
          </a:xfrm>
        </p:spPr>
        <p:txBody>
          <a:bodyPr vert="horz" lIns="91440" tIns="45720" rIns="91440" bIns="45720" rtlCol="0" anchor="b">
            <a:normAutofit/>
          </a:bodyPr>
          <a:lstStyle/>
          <a:p>
            <a:pPr algn="ctr">
              <a:lnSpc>
                <a:spcPct val="90000"/>
              </a:lnSpc>
            </a:pPr>
            <a:r>
              <a:rPr lang="en-US" sz="3400" dirty="0">
                <a:gradFill flip="none" rotWithShape="1">
                  <a:gsLst>
                    <a:gs pos="0">
                      <a:sysClr val="window" lastClr="FFFFFF"/>
                    </a:gs>
                    <a:gs pos="100000">
                      <a:sysClr val="window" lastClr="FFFFFF">
                        <a:lumMod val="65000"/>
                      </a:sys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Providing microbes with food</a:t>
            </a:r>
            <a:br>
              <a:rPr lang="en-US" sz="3400" dirty="0">
                <a:gradFill flip="none" rotWithShape="1">
                  <a:gsLst>
                    <a:gs pos="0">
                      <a:sysClr val="window" lastClr="FFFFFF"/>
                    </a:gs>
                    <a:gs pos="100000">
                      <a:sysClr val="window" lastClr="FFFFFF">
                        <a:lumMod val="65000"/>
                      </a:sys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3400" dirty="0">
                <a:gradFill flip="none" rotWithShape="1">
                  <a:gsLst>
                    <a:gs pos="0">
                      <a:sysClr val="window" lastClr="FFFFFF"/>
                    </a:gs>
                    <a:gs pos="100000">
                      <a:sysClr val="window" lastClr="FFFFFF">
                        <a:lumMod val="65000"/>
                      </a:sys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3400" dirty="0">
                <a:gradFill flip="none" rotWithShape="1">
                  <a:gsLst>
                    <a:gs pos="0">
                      <a:sysClr val="window" lastClr="FFFFFF"/>
                    </a:gs>
                    <a:gs pos="100000">
                      <a:sysClr val="window" lastClr="FFFFFF">
                        <a:lumMod val="65000"/>
                      </a:sys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What do they eat? </a:t>
            </a:r>
            <a:br>
              <a:rPr lang="en-US" sz="3400" dirty="0">
                <a:gradFill flip="none" rotWithShape="1">
                  <a:gsLst>
                    <a:gs pos="0">
                      <a:sysClr val="window" lastClr="FFFFFF"/>
                    </a:gs>
                    <a:gs pos="100000">
                      <a:sysClr val="window" lastClr="FFFFFF">
                        <a:lumMod val="65000"/>
                      </a:sys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3400" dirty="0">
                <a:gradFill flip="none" rotWithShape="1">
                  <a:gsLst>
                    <a:gs pos="0">
                      <a:sysClr val="window" lastClr="FFFFFF"/>
                    </a:gs>
                    <a:gs pos="100000">
                      <a:sysClr val="window" lastClr="FFFFFF">
                        <a:lumMod val="65000"/>
                      </a:sys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3400" dirty="0">
                <a:gradFill flip="none" rotWithShape="1">
                  <a:gsLst>
                    <a:gs pos="0">
                      <a:sysClr val="window" lastClr="FFFFFF"/>
                    </a:gs>
                    <a:gs pos="100000">
                      <a:sysClr val="window" lastClr="FFFFFF">
                        <a:lumMod val="65000"/>
                      </a:sys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Organic Matter!</a:t>
            </a:r>
          </a:p>
        </p:txBody>
      </p:sp>
      <p:sp>
        <p:nvSpPr>
          <p:cNvPr id="15" name="Rounded Rectangle 7">
            <a:extLst>
              <a:ext uri="{FF2B5EF4-FFF2-40B4-BE49-F238E27FC236}">
                <a16:creationId xmlns:a16="http://schemas.microsoft.com/office/drawing/2014/main" id="{5F7833E7-6A14-4F78-A2DD-5640A4F6C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290" y="620720"/>
            <a:ext cx="6884079" cy="5597200"/>
          </a:xfrm>
          <a:prstGeom prst="roundRect">
            <a:avLst>
              <a:gd name="adj" fmla="val 3812"/>
            </a:avLst>
          </a:prstGeom>
          <a:solidFill>
            <a:schemeClr val="bg1"/>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2544" y="2199234"/>
            <a:ext cx="5915570" cy="2440172"/>
          </a:xfrm>
          <a:prstGeom prst="rect">
            <a:avLst/>
          </a:prstGeom>
        </p:spPr>
      </p:pic>
    </p:spTree>
    <p:extLst>
      <p:ext uri="{BB962C8B-B14F-4D97-AF65-F5344CB8AC3E}">
        <p14:creationId xmlns:p14="http://schemas.microsoft.com/office/powerpoint/2010/main" val="404561879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64106" y="609600"/>
            <a:ext cx="3369133" cy="3642851"/>
          </a:xfrm>
        </p:spPr>
        <p:txBody>
          <a:bodyPr vert="horz" lIns="91440" tIns="45720" rIns="91440" bIns="45720" rtlCol="0" anchor="b">
            <a:normAutofit/>
          </a:bodyPr>
          <a:lstStyle/>
          <a:p>
            <a:pPr marL="0" indent="0" algn="ctr"/>
            <a:r>
              <a:rPr lang="en-US" sz="4000">
                <a:effectLst>
                  <a:glow rad="38100">
                    <a:schemeClr val="bg1">
                      <a:lumMod val="65000"/>
                      <a:lumOff val="35000"/>
                      <a:alpha val="50000"/>
                    </a:schemeClr>
                  </a:glow>
                  <a:outerShdw blurRad="28575" dist="31750" dir="13200000" algn="tl" rotWithShape="0">
                    <a:srgbClr val="000000">
                      <a:alpha val="25000"/>
                    </a:srgbClr>
                  </a:outerShdw>
                </a:effectLst>
              </a:rPr>
              <a:t>Nature builds soil by feeding microbes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6915" y="759669"/>
            <a:ext cx="6915663" cy="5342349"/>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133734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CA" dirty="0"/>
              <a:t>Ways to feed your microbes by providing organic matter</a:t>
            </a:r>
            <a:br>
              <a:rPr lang="en-CA" dirty="0"/>
            </a:br>
            <a:endParaRPr lang="en-CA" dirty="0"/>
          </a:p>
        </p:txBody>
      </p:sp>
      <p:sp>
        <p:nvSpPr>
          <p:cNvPr id="7" name="Text Placeholder 6"/>
          <p:cNvSpPr>
            <a:spLocks noGrp="1"/>
          </p:cNvSpPr>
          <p:nvPr>
            <p:ph type="body" idx="1"/>
          </p:nvPr>
        </p:nvSpPr>
        <p:spPr/>
        <p:txBody>
          <a:bodyPr/>
          <a:lstStyle/>
          <a:p>
            <a:pPr algn="ctr"/>
            <a:r>
              <a:rPr lang="en-CA" dirty="0"/>
              <a:t>Compost </a:t>
            </a:r>
          </a:p>
        </p:txBody>
      </p:sp>
      <p:pic>
        <p:nvPicPr>
          <p:cNvPr id="11" name="Content Placeholder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186" y="3243263"/>
            <a:ext cx="4858354" cy="3263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 Placeholder 8"/>
          <p:cNvSpPr>
            <a:spLocks noGrp="1"/>
          </p:cNvSpPr>
          <p:nvPr>
            <p:ph type="body" sz="quarter" idx="3"/>
          </p:nvPr>
        </p:nvSpPr>
        <p:spPr/>
        <p:txBody>
          <a:bodyPr/>
          <a:lstStyle/>
          <a:p>
            <a:pPr algn="ctr"/>
            <a:r>
              <a:rPr lang="en-CA" dirty="0"/>
              <a:t>Cover Crop </a:t>
            </a:r>
          </a:p>
        </p:txBody>
      </p:sp>
      <p:pic>
        <p:nvPicPr>
          <p:cNvPr id="12" name="Content Placeholder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692820" y="3243263"/>
            <a:ext cx="4908213" cy="3263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8823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Ways to feed your microbes by providing organic matter</a:t>
            </a:r>
          </a:p>
        </p:txBody>
      </p:sp>
      <p:sp>
        <p:nvSpPr>
          <p:cNvPr id="3" name="Text Placeholder 2"/>
          <p:cNvSpPr>
            <a:spLocks noGrp="1"/>
          </p:cNvSpPr>
          <p:nvPr>
            <p:ph type="body" idx="1"/>
          </p:nvPr>
        </p:nvSpPr>
        <p:spPr>
          <a:xfrm>
            <a:off x="-206062" y="2658533"/>
            <a:ext cx="6224273" cy="458154"/>
          </a:xfrm>
        </p:spPr>
        <p:txBody>
          <a:bodyPr/>
          <a:lstStyle/>
          <a:p>
            <a:pPr algn="ctr"/>
            <a:r>
              <a:rPr lang="en-CA" dirty="0"/>
              <a:t>Mulch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6518" y="3243263"/>
            <a:ext cx="5048285" cy="3306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Placeholder 4"/>
          <p:cNvSpPr>
            <a:spLocks noGrp="1"/>
          </p:cNvSpPr>
          <p:nvPr>
            <p:ph type="body" sz="quarter" idx="3"/>
          </p:nvPr>
        </p:nvSpPr>
        <p:spPr>
          <a:xfrm>
            <a:off x="6443133" y="2305318"/>
            <a:ext cx="4604280" cy="669702"/>
          </a:xfrm>
        </p:spPr>
        <p:txBody>
          <a:bodyPr/>
          <a:lstStyle/>
          <a:p>
            <a:pPr algn="ctr"/>
            <a:r>
              <a:rPr lang="en-CA" dirty="0"/>
              <a:t>Chop and Drop Weeds</a:t>
            </a:r>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695070" y="3243263"/>
            <a:ext cx="4967702" cy="3306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2170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6420465" y="231820"/>
            <a:ext cx="5122606" cy="1171977"/>
          </a:xfrm>
        </p:spPr>
        <p:txBody>
          <a:bodyPr vert="horz" lIns="91440" tIns="45720" rIns="91440" bIns="45720" rtlCol="0" anchor="ctr">
            <a:normAutofit/>
          </a:bodyPr>
          <a:lstStyle/>
          <a:p>
            <a:r>
              <a:rPr lang="en-US" dirty="0"/>
              <a:t>Compost</a:t>
            </a:r>
          </a:p>
        </p:txBody>
      </p:sp>
      <p:sp>
        <p:nvSpPr>
          <p:cNvPr id="9" name="Content Placeholder 8"/>
          <p:cNvSpPr>
            <a:spLocks noGrp="1"/>
          </p:cNvSpPr>
          <p:nvPr>
            <p:ph sz="half" idx="2"/>
          </p:nvPr>
        </p:nvSpPr>
        <p:spPr>
          <a:xfrm>
            <a:off x="6420465" y="1286149"/>
            <a:ext cx="5122606" cy="5179045"/>
          </a:xfrm>
        </p:spPr>
        <p:txBody>
          <a:bodyPr vert="horz" lIns="91440" tIns="45720" rIns="91440" bIns="45720" rtlCol="0" anchor="t">
            <a:normAutofit/>
          </a:bodyPr>
          <a:lstStyle/>
          <a:p>
            <a:pPr>
              <a:lnSpc>
                <a:spcPct val="90000"/>
              </a:lnSpc>
            </a:pPr>
            <a:r>
              <a:rPr lang="en-US" sz="2400" dirty="0"/>
              <a:t>Compost is the backbone of any soil building routine</a:t>
            </a:r>
          </a:p>
          <a:p>
            <a:pPr>
              <a:lnSpc>
                <a:spcPct val="90000"/>
              </a:lnSpc>
            </a:pPr>
            <a:r>
              <a:rPr lang="en-US" sz="2400" dirty="0"/>
              <a:t>The best compost is made from a large diversity of materials</a:t>
            </a:r>
          </a:p>
          <a:p>
            <a:pPr>
              <a:lnSpc>
                <a:spcPct val="90000"/>
              </a:lnSpc>
            </a:pPr>
            <a:r>
              <a:rPr lang="en-US" sz="2400" dirty="0"/>
              <a:t>Different microbes eat different materials so the greater the diversity in the compost building ingredients, the greater the diversity in microbes</a:t>
            </a:r>
          </a:p>
          <a:p>
            <a:pPr>
              <a:lnSpc>
                <a:spcPct val="90000"/>
              </a:lnSpc>
            </a:pPr>
            <a:r>
              <a:rPr lang="en-US" sz="2400" dirty="0"/>
              <a:t>When the microbial diversity is high the plants have more balanced nutrition, and there is a greater chance that disease eating microbes will be present.  </a:t>
            </a:r>
          </a:p>
        </p:txBody>
      </p:sp>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43192" y="679457"/>
            <a:ext cx="5451627" cy="5179045"/>
          </a:xfrm>
          <a:prstGeom prst="roundRect">
            <a:avLst>
              <a:gd name="adj" fmla="val 3517"/>
            </a:avLst>
          </a:prstGeom>
          <a:solidFill>
            <a:srgbClr val="FFFFFF">
              <a:shade val="85000"/>
            </a:srgbClr>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8492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128789"/>
            <a:ext cx="9905998" cy="1403797"/>
          </a:xfrm>
        </p:spPr>
        <p:txBody>
          <a:bodyPr/>
          <a:lstStyle/>
          <a:p>
            <a:pPr algn="ctr"/>
            <a:r>
              <a:rPr lang="en-CA" dirty="0"/>
              <a:t>Compost Ingredients</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0947" y="1313644"/>
            <a:ext cx="7785657" cy="5293217"/>
          </a:xfrm>
        </p:spPr>
      </p:pic>
    </p:spTree>
    <p:extLst>
      <p:ext uri="{BB962C8B-B14F-4D97-AF65-F5344CB8AC3E}">
        <p14:creationId xmlns:p14="http://schemas.microsoft.com/office/powerpoint/2010/main" val="3251970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294845" y="628728"/>
            <a:ext cx="5602310" cy="5600543"/>
          </a:xfrm>
        </p:spPr>
      </p:pic>
    </p:spTree>
    <p:extLst>
      <p:ext uri="{BB962C8B-B14F-4D97-AF65-F5344CB8AC3E}">
        <p14:creationId xmlns:p14="http://schemas.microsoft.com/office/powerpoint/2010/main" val="3396527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1026017"/>
          </a:xfrm>
        </p:spPr>
        <p:txBody>
          <a:bodyPr/>
          <a:lstStyle/>
          <a:p>
            <a:pPr algn="ctr"/>
            <a:r>
              <a:rPr lang="en-CA" dirty="0"/>
              <a:t>Cover Crops for Summer and Fall</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1708" y="1635617"/>
            <a:ext cx="7259386" cy="4826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3221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1103290"/>
          </a:xfrm>
        </p:spPr>
        <p:txBody>
          <a:bodyPr/>
          <a:lstStyle/>
          <a:p>
            <a:pPr algn="ctr"/>
            <a:r>
              <a:rPr lang="en-CA" dirty="0"/>
              <a:t>Cover Crops Prevent Soil Loss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3242" y="1712890"/>
            <a:ext cx="5202339" cy="48266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5231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420465" y="0"/>
            <a:ext cx="5122606" cy="1790163"/>
          </a:xfrm>
        </p:spPr>
        <p:txBody>
          <a:bodyPr vert="horz" lIns="91440" tIns="45720" rIns="91440" bIns="45720" rtlCol="0" anchor="ctr">
            <a:normAutofit/>
          </a:bodyPr>
          <a:lstStyle/>
          <a:p>
            <a:pPr algn="ctr"/>
            <a:r>
              <a:rPr lang="en-US" dirty="0"/>
              <a:t>Cover Crop – Crimson Clover</a:t>
            </a:r>
          </a:p>
        </p:txBody>
      </p:sp>
      <p:sp>
        <p:nvSpPr>
          <p:cNvPr id="6" name="Content Placeholder 5"/>
          <p:cNvSpPr>
            <a:spLocks noGrp="1"/>
          </p:cNvSpPr>
          <p:nvPr>
            <p:ph sz="half" idx="2"/>
          </p:nvPr>
        </p:nvSpPr>
        <p:spPr>
          <a:xfrm>
            <a:off x="5924282" y="1687132"/>
            <a:ext cx="5618789" cy="4765183"/>
          </a:xfrm>
        </p:spPr>
        <p:txBody>
          <a:bodyPr vert="horz" lIns="91440" tIns="45720" rIns="91440" bIns="45720" rtlCol="0" anchor="t">
            <a:normAutofit/>
          </a:bodyPr>
          <a:lstStyle/>
          <a:p>
            <a:pPr>
              <a:lnSpc>
                <a:spcPct val="90000"/>
              </a:lnSpc>
            </a:pPr>
            <a:r>
              <a:rPr lang="en-US" sz="2400" dirty="0"/>
              <a:t>Sow  thickly on well drained soil any time between late March and early October. </a:t>
            </a:r>
          </a:p>
          <a:p>
            <a:pPr>
              <a:lnSpc>
                <a:spcPct val="90000"/>
              </a:lnSpc>
            </a:pPr>
            <a:r>
              <a:rPr lang="en-US" sz="2400" dirty="0"/>
              <a:t>CUT Crimson Clover before it sets seed. </a:t>
            </a:r>
          </a:p>
          <a:p>
            <a:pPr>
              <a:lnSpc>
                <a:spcPct val="90000"/>
              </a:lnSpc>
            </a:pPr>
            <a:r>
              <a:rPr lang="en-US" sz="2400" dirty="0"/>
              <a:t>Plants take about ten days to fully break down. </a:t>
            </a:r>
          </a:p>
          <a:p>
            <a:pPr>
              <a:lnSpc>
                <a:spcPct val="90000"/>
              </a:lnSpc>
            </a:pPr>
            <a:r>
              <a:rPr lang="en-US" sz="2400" dirty="0"/>
              <a:t>Crimson clover adds Nitrogen</a:t>
            </a:r>
          </a:p>
          <a:p>
            <a:pPr>
              <a:lnSpc>
                <a:spcPct val="90000"/>
              </a:lnSpc>
            </a:pPr>
            <a:r>
              <a:rPr lang="en-US" sz="2400" dirty="0"/>
              <a:t>Sow Clover in July, cut and sheet mulch it in early September and plant your overwintering Spinach. </a:t>
            </a:r>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19909" y="1562100"/>
            <a:ext cx="5308159" cy="3529925"/>
          </a:xfrm>
          <a:prstGeom prst="roundRect">
            <a:avLst>
              <a:gd name="adj" fmla="val 3517"/>
            </a:avLst>
          </a:prstGeom>
          <a:solidFill>
            <a:srgbClr val="FFFFFF">
              <a:shade val="85000"/>
            </a:srgbClr>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9390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768439"/>
          </a:xfrm>
        </p:spPr>
        <p:txBody>
          <a:bodyPr/>
          <a:lstStyle/>
          <a:p>
            <a:r>
              <a:rPr lang="en-CA" dirty="0"/>
              <a:t>Cover Cropping - Buckwheat</a:t>
            </a:r>
          </a:p>
        </p:txBody>
      </p:sp>
      <p:pic>
        <p:nvPicPr>
          <p:cNvPr id="12" name="Content Placeholder 1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50297" y="1492824"/>
            <a:ext cx="4411819" cy="44118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10"/>
          <p:cNvSpPr>
            <a:spLocks noGrp="1"/>
          </p:cNvSpPr>
          <p:nvPr>
            <p:ph sz="half" idx="2"/>
          </p:nvPr>
        </p:nvSpPr>
        <p:spPr>
          <a:xfrm>
            <a:off x="5705341" y="1378039"/>
            <a:ext cx="6181859" cy="4781221"/>
          </a:xfrm>
        </p:spPr>
        <p:txBody>
          <a:bodyPr>
            <a:noAutofit/>
          </a:bodyPr>
          <a:lstStyle/>
          <a:p>
            <a:r>
              <a:rPr lang="en-CA" sz="2000" dirty="0"/>
              <a:t>A quick cover crop of buckwheat sown in the vegetable garden’s midseason bare spots recharges the soil. </a:t>
            </a:r>
          </a:p>
          <a:p>
            <a:r>
              <a:rPr lang="en-CA" sz="2000" dirty="0"/>
              <a:t>Buckwheat provides phosphorus and calcium, for crops that follow.</a:t>
            </a:r>
          </a:p>
          <a:p>
            <a:r>
              <a:rPr lang="en-CA" sz="2000" dirty="0"/>
              <a:t>Seed lightly on damp bare soil and keep moist</a:t>
            </a:r>
          </a:p>
          <a:p>
            <a:r>
              <a:rPr lang="en-CA" sz="2000" dirty="0"/>
              <a:t>Buckwheat can be sown through late summer, but frost will kill plants</a:t>
            </a:r>
          </a:p>
          <a:p>
            <a:r>
              <a:rPr lang="en-CA" sz="2000" dirty="0"/>
              <a:t> allow buckwheat to decompose for 2 weeks before seeding fall crops or planting garlic.</a:t>
            </a:r>
          </a:p>
          <a:p>
            <a:endParaRPr lang="en-CA" sz="1600" dirty="0"/>
          </a:p>
        </p:txBody>
      </p:sp>
    </p:spTree>
    <p:extLst>
      <p:ext uri="{BB962C8B-B14F-4D97-AF65-F5344CB8AC3E}">
        <p14:creationId xmlns:p14="http://schemas.microsoft.com/office/powerpoint/2010/main" val="3717931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57577"/>
            <a:ext cx="9905998" cy="1068947"/>
          </a:xfrm>
        </p:spPr>
        <p:txBody>
          <a:bodyPr/>
          <a:lstStyle/>
          <a:p>
            <a:r>
              <a:rPr lang="en-CA" dirty="0"/>
              <a:t>Cover Crop – White Clover</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55253" y="1701084"/>
            <a:ext cx="4230903" cy="4169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3"/>
          <p:cNvSpPr>
            <a:spLocks noGrp="1"/>
          </p:cNvSpPr>
          <p:nvPr>
            <p:ph sz="half" idx="2"/>
          </p:nvPr>
        </p:nvSpPr>
        <p:spPr>
          <a:xfrm>
            <a:off x="5447763" y="1133341"/>
            <a:ext cx="6310647" cy="5344732"/>
          </a:xfrm>
        </p:spPr>
        <p:txBody>
          <a:bodyPr>
            <a:noAutofit/>
          </a:bodyPr>
          <a:lstStyle/>
          <a:p>
            <a:r>
              <a:rPr lang="en-CA" sz="2000" dirty="0"/>
              <a:t>Clover can be used as a living mulch by planting it between other slowly maturing crops or shrubs</a:t>
            </a:r>
          </a:p>
          <a:p>
            <a:r>
              <a:rPr lang="en-CA" sz="2000" dirty="0"/>
              <a:t>You may have to thin it out, but it will continue to help to add nitrogen to your soil. </a:t>
            </a:r>
          </a:p>
          <a:p>
            <a:r>
              <a:rPr lang="en-CA" sz="2000" dirty="0"/>
              <a:t>White clover can also be used as a regular cover crop, and you can sheet mulch over it easily.  </a:t>
            </a:r>
          </a:p>
          <a:p>
            <a:r>
              <a:rPr lang="en-CA" sz="2000" dirty="0"/>
              <a:t>Allow two weeks for the clover to break down.  </a:t>
            </a:r>
          </a:p>
          <a:p>
            <a:r>
              <a:rPr lang="en-CA" sz="2000" dirty="0"/>
              <a:t>You can sow clover in July and plant overwintering transplants of Broccoli, Brussels Sprouts, Cabbage, or Cauliflower into it. </a:t>
            </a:r>
          </a:p>
        </p:txBody>
      </p:sp>
    </p:spTree>
    <p:extLst>
      <p:ext uri="{BB962C8B-B14F-4D97-AF65-F5344CB8AC3E}">
        <p14:creationId xmlns:p14="http://schemas.microsoft.com/office/powerpoint/2010/main" val="2084720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43191" y="231820"/>
            <a:ext cx="6573685" cy="1661374"/>
          </a:xfrm>
        </p:spPr>
        <p:txBody>
          <a:bodyPr vert="horz" lIns="91440" tIns="45720" rIns="91440" bIns="45720" rtlCol="0" anchor="ctr">
            <a:normAutofit/>
          </a:bodyPr>
          <a:lstStyle/>
          <a:p>
            <a:pPr algn="ctr"/>
            <a:r>
              <a:rPr lang="en-US" dirty="0"/>
              <a:t>Microbes build Soil in Many Ways</a:t>
            </a:r>
          </a:p>
        </p:txBody>
      </p:sp>
      <p:sp>
        <p:nvSpPr>
          <p:cNvPr id="6" name="Content Placeholder 5"/>
          <p:cNvSpPr>
            <a:spLocks noGrp="1"/>
          </p:cNvSpPr>
          <p:nvPr>
            <p:ph sz="half" idx="2"/>
          </p:nvPr>
        </p:nvSpPr>
        <p:spPr>
          <a:xfrm>
            <a:off x="257577" y="1725769"/>
            <a:ext cx="7199291" cy="4157506"/>
          </a:xfrm>
        </p:spPr>
        <p:txBody>
          <a:bodyPr vert="horz" lIns="91440" tIns="45720" rIns="91440" bIns="45720" rtlCol="0" anchor="t">
            <a:noAutofit/>
          </a:bodyPr>
          <a:lstStyle/>
          <a:p>
            <a:pPr>
              <a:lnSpc>
                <a:spcPct val="90000"/>
              </a:lnSpc>
            </a:pPr>
            <a:r>
              <a:rPr lang="en-US" sz="2800" dirty="0"/>
              <a:t>Microbes eat other microbes and excrete the excess nutrients for the plants to use. </a:t>
            </a:r>
          </a:p>
          <a:p>
            <a:pPr>
              <a:lnSpc>
                <a:spcPct val="90000"/>
              </a:lnSpc>
            </a:pPr>
            <a:r>
              <a:rPr lang="en-US" sz="2800" dirty="0"/>
              <a:t>Plants  die and microbes turns them into soil</a:t>
            </a:r>
          </a:p>
          <a:p>
            <a:pPr>
              <a:lnSpc>
                <a:spcPct val="90000"/>
              </a:lnSpc>
            </a:pPr>
            <a:r>
              <a:rPr lang="en-US" sz="2800" dirty="0"/>
              <a:t>Some microbes wrap around rocks and extract the nutrients and help turn the rocks into soil</a:t>
            </a:r>
          </a:p>
          <a:p>
            <a:pPr>
              <a:lnSpc>
                <a:spcPct val="90000"/>
              </a:lnSpc>
            </a:pPr>
            <a:r>
              <a:rPr lang="en-US" sz="2800" dirty="0"/>
              <a:t>Microbes build places and spaces to live in the soil that store food, water, and air. </a:t>
            </a:r>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535073" y="635739"/>
            <a:ext cx="4399350" cy="5056723"/>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734557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90152"/>
            <a:ext cx="9905998" cy="976648"/>
          </a:xfrm>
        </p:spPr>
        <p:txBody>
          <a:bodyPr/>
          <a:lstStyle/>
          <a:p>
            <a:r>
              <a:rPr lang="en-CA" dirty="0"/>
              <a:t>Cover Crop – Hairy Vetch</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27897" y="1790163"/>
            <a:ext cx="5334716" cy="4001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3"/>
          <p:cNvSpPr>
            <a:spLocks noGrp="1"/>
          </p:cNvSpPr>
          <p:nvPr>
            <p:ph sz="half" idx="2"/>
          </p:nvPr>
        </p:nvSpPr>
        <p:spPr>
          <a:xfrm>
            <a:off x="6170611" y="1275008"/>
            <a:ext cx="5471889" cy="5100034"/>
          </a:xfrm>
        </p:spPr>
        <p:txBody>
          <a:bodyPr>
            <a:noAutofit/>
          </a:bodyPr>
          <a:lstStyle/>
          <a:p>
            <a:r>
              <a:rPr lang="en-CA" sz="2400" dirty="0"/>
              <a:t>Hairy Vetch can be seeded in the spring from March into April and during the month of August.</a:t>
            </a:r>
          </a:p>
          <a:p>
            <a:r>
              <a:rPr lang="en-CA" sz="2400" dirty="0"/>
              <a:t>Vetch is shade tolerant and can be used to produce a constant source of mulch by mowing frequently. </a:t>
            </a:r>
          </a:p>
          <a:p>
            <a:r>
              <a:rPr lang="en-CA" sz="2400" dirty="0"/>
              <a:t>Seeds are toxic to chickens. </a:t>
            </a:r>
          </a:p>
          <a:p>
            <a:pPr marL="0" indent="0">
              <a:buNone/>
            </a:pPr>
            <a:r>
              <a:rPr lang="en-CA" sz="2400" dirty="0"/>
              <a:t> </a:t>
            </a:r>
          </a:p>
        </p:txBody>
      </p:sp>
    </p:spTree>
    <p:extLst>
      <p:ext uri="{BB962C8B-B14F-4D97-AF65-F5344CB8AC3E}">
        <p14:creationId xmlns:p14="http://schemas.microsoft.com/office/powerpoint/2010/main" val="3566805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652530"/>
          </a:xfrm>
        </p:spPr>
        <p:txBody>
          <a:bodyPr/>
          <a:lstStyle/>
          <a:p>
            <a:r>
              <a:rPr lang="en-CA" dirty="0"/>
              <a:t>Mulching</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94952" y="2035934"/>
            <a:ext cx="5494519" cy="4212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4"/>
          <p:cNvSpPr>
            <a:spLocks noGrp="1"/>
          </p:cNvSpPr>
          <p:nvPr>
            <p:ph sz="half" idx="2"/>
          </p:nvPr>
        </p:nvSpPr>
        <p:spPr>
          <a:xfrm>
            <a:off x="6170612" y="721217"/>
            <a:ext cx="5626436" cy="5640946"/>
          </a:xfrm>
        </p:spPr>
        <p:txBody>
          <a:bodyPr>
            <a:normAutofit/>
          </a:bodyPr>
          <a:lstStyle/>
          <a:p>
            <a:r>
              <a:rPr lang="en-CA" sz="2800" dirty="0"/>
              <a:t>Keeps down weeds </a:t>
            </a:r>
          </a:p>
          <a:p>
            <a:r>
              <a:rPr lang="en-CA" sz="2800" dirty="0"/>
              <a:t>Holds moisture</a:t>
            </a:r>
          </a:p>
          <a:p>
            <a:r>
              <a:rPr lang="en-CA" sz="2800" dirty="0"/>
              <a:t>Keeps rain and irrigation from compacting soil </a:t>
            </a:r>
          </a:p>
          <a:p>
            <a:r>
              <a:rPr lang="en-CA" sz="2800" dirty="0"/>
              <a:t>Moderates soil temperature</a:t>
            </a:r>
          </a:p>
          <a:p>
            <a:r>
              <a:rPr lang="en-CA" sz="2800" dirty="0"/>
              <a:t>Feeds microbes, which in turn, feeds your plants and builds soil structure</a:t>
            </a:r>
          </a:p>
        </p:txBody>
      </p:sp>
    </p:spTree>
    <p:extLst>
      <p:ext uri="{BB962C8B-B14F-4D97-AF65-F5344CB8AC3E}">
        <p14:creationId xmlns:p14="http://schemas.microsoft.com/office/powerpoint/2010/main" val="929403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167426"/>
            <a:ext cx="9905998" cy="1326524"/>
          </a:xfrm>
        </p:spPr>
        <p:txBody>
          <a:bodyPr/>
          <a:lstStyle/>
          <a:p>
            <a:r>
              <a:rPr lang="en-CA" dirty="0"/>
              <a:t>Mulching Moderates Soil Temperatures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2480" y="1390919"/>
            <a:ext cx="7852044" cy="5162720"/>
          </a:xfrm>
        </p:spPr>
      </p:pic>
    </p:spTree>
    <p:extLst>
      <p:ext uri="{BB962C8B-B14F-4D97-AF65-F5344CB8AC3E}">
        <p14:creationId xmlns:p14="http://schemas.microsoft.com/office/powerpoint/2010/main" val="2753810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244699"/>
            <a:ext cx="9905998" cy="1017431"/>
          </a:xfrm>
        </p:spPr>
        <p:txBody>
          <a:bodyPr/>
          <a:lstStyle/>
          <a:p>
            <a:r>
              <a:rPr lang="en-CA" dirty="0"/>
              <a:t>Mulching Materials</a:t>
            </a:r>
          </a:p>
        </p:txBody>
      </p:sp>
      <p:sp>
        <p:nvSpPr>
          <p:cNvPr id="9" name="Text Placeholder 8"/>
          <p:cNvSpPr>
            <a:spLocks noGrp="1"/>
          </p:cNvSpPr>
          <p:nvPr>
            <p:ph type="body" idx="1"/>
          </p:nvPr>
        </p:nvSpPr>
        <p:spPr>
          <a:xfrm>
            <a:off x="1429280" y="1262131"/>
            <a:ext cx="4588931" cy="566670"/>
          </a:xfrm>
        </p:spPr>
        <p:txBody>
          <a:bodyPr/>
          <a:lstStyle/>
          <a:p>
            <a:pPr algn="ctr"/>
            <a:r>
              <a:rPr lang="en-CA" dirty="0"/>
              <a:t>Wood Chips</a:t>
            </a:r>
          </a:p>
        </p:txBody>
      </p:sp>
      <p:pic>
        <p:nvPicPr>
          <p:cNvPr id="13" name="Content Placeholder 1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116165" y="2020598"/>
            <a:ext cx="2958111" cy="4309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 Placeholder 10"/>
          <p:cNvSpPr>
            <a:spLocks noGrp="1"/>
          </p:cNvSpPr>
          <p:nvPr>
            <p:ph type="body" sz="quarter" idx="3"/>
          </p:nvPr>
        </p:nvSpPr>
        <p:spPr>
          <a:xfrm>
            <a:off x="6443133" y="965916"/>
            <a:ext cx="4604280" cy="862886"/>
          </a:xfrm>
        </p:spPr>
        <p:txBody>
          <a:bodyPr/>
          <a:lstStyle/>
          <a:p>
            <a:pPr algn="ctr"/>
            <a:r>
              <a:rPr lang="en-CA" dirty="0"/>
              <a:t>Straw</a:t>
            </a:r>
          </a:p>
        </p:txBody>
      </p:sp>
      <p:pic>
        <p:nvPicPr>
          <p:cNvPr id="14" name="Content Placeholder 13"/>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96000" y="2298780"/>
            <a:ext cx="5422105" cy="3614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3198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28789"/>
            <a:ext cx="9905998" cy="1107583"/>
          </a:xfrm>
        </p:spPr>
        <p:txBody>
          <a:bodyPr/>
          <a:lstStyle/>
          <a:p>
            <a:r>
              <a:rPr lang="en-CA" dirty="0"/>
              <a:t>Mulching Materials</a:t>
            </a:r>
          </a:p>
        </p:txBody>
      </p:sp>
      <p:sp>
        <p:nvSpPr>
          <p:cNvPr id="3" name="Text Placeholder 2"/>
          <p:cNvSpPr>
            <a:spLocks noGrp="1"/>
          </p:cNvSpPr>
          <p:nvPr>
            <p:ph type="body" idx="1"/>
          </p:nvPr>
        </p:nvSpPr>
        <p:spPr>
          <a:xfrm>
            <a:off x="1429280" y="1236371"/>
            <a:ext cx="4588931" cy="708339"/>
          </a:xfrm>
        </p:spPr>
        <p:txBody>
          <a:bodyPr/>
          <a:lstStyle/>
          <a:p>
            <a:pPr algn="ctr"/>
            <a:r>
              <a:rPr lang="en-CA" dirty="0"/>
              <a:t>Leaves</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42394" y="2174384"/>
            <a:ext cx="4997525" cy="3273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Placeholder 4"/>
          <p:cNvSpPr>
            <a:spLocks noGrp="1"/>
          </p:cNvSpPr>
          <p:nvPr>
            <p:ph type="body" sz="quarter" idx="3"/>
          </p:nvPr>
        </p:nvSpPr>
        <p:spPr>
          <a:xfrm>
            <a:off x="6443133" y="1066800"/>
            <a:ext cx="4604280" cy="877910"/>
          </a:xfrm>
        </p:spPr>
        <p:txBody>
          <a:bodyPr/>
          <a:lstStyle/>
          <a:p>
            <a:pPr algn="ctr"/>
            <a:r>
              <a:rPr lang="en-CA" dirty="0"/>
              <a:t>Paper</a:t>
            </a:r>
          </a:p>
        </p:txBody>
      </p:sp>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938486" y="2119647"/>
            <a:ext cx="4510468" cy="338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1841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3192" y="609600"/>
            <a:ext cx="3643674" cy="935865"/>
          </a:xfrm>
        </p:spPr>
        <p:txBody>
          <a:bodyPr vert="horz" lIns="91440" tIns="45720" rIns="91440" bIns="45720" rtlCol="0" anchor="ctr">
            <a:normAutofit fontScale="90000"/>
          </a:bodyPr>
          <a:lstStyle/>
          <a:p>
            <a:r>
              <a:rPr lang="en-US" sz="2800" dirty="0"/>
              <a:t>Sheet Mulching Cover Crops</a:t>
            </a:r>
          </a:p>
        </p:txBody>
      </p:sp>
      <p:sp>
        <p:nvSpPr>
          <p:cNvPr id="4" name="Content Placeholder 3"/>
          <p:cNvSpPr>
            <a:spLocks noGrp="1"/>
          </p:cNvSpPr>
          <p:nvPr>
            <p:ph sz="half" idx="2"/>
          </p:nvPr>
        </p:nvSpPr>
        <p:spPr>
          <a:xfrm>
            <a:off x="167425" y="1700010"/>
            <a:ext cx="4119441" cy="4855335"/>
          </a:xfrm>
        </p:spPr>
        <p:txBody>
          <a:bodyPr vert="horz" lIns="91440" tIns="45720" rIns="91440" bIns="45720" rtlCol="0" anchor="t">
            <a:normAutofit/>
          </a:bodyPr>
          <a:lstStyle/>
          <a:p>
            <a:pPr marL="0" indent="0">
              <a:buNone/>
            </a:pPr>
            <a:r>
              <a:rPr lang="en-US" sz="2400" dirty="0"/>
              <a:t>Rather than till under cover crops it is more beneficial to sheet mulch over them. </a:t>
            </a:r>
          </a:p>
          <a:p>
            <a:pPr marL="0" indent="0">
              <a:buNone/>
            </a:pPr>
            <a:r>
              <a:rPr lang="en-US" sz="2400" dirty="0"/>
              <a:t>Sheet mulching protects microbial diversity and leaves organic matter in the first few inches of the soil where most microbial action takes place and the organic matter can be broken down aerobically. </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30994" y="669361"/>
            <a:ext cx="6916633" cy="5199237"/>
          </a:xfrm>
          <a:prstGeom prst="roundRect">
            <a:avLst>
              <a:gd name="adj" fmla="val 3517"/>
            </a:avLst>
          </a:prstGeom>
          <a:solidFill>
            <a:srgbClr val="FFFFFF">
              <a:shade val="85000"/>
            </a:srgbClr>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7907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751012" y="4363271"/>
            <a:ext cx="8676222" cy="1066801"/>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Sheet Mulching</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5457" y="1557718"/>
            <a:ext cx="10916463" cy="268509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2429866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43192" y="206062"/>
            <a:ext cx="3643674" cy="1545465"/>
          </a:xfrm>
        </p:spPr>
        <p:txBody>
          <a:bodyPr vert="horz" lIns="91440" tIns="45720" rIns="91440" bIns="45720" rtlCol="0" anchor="ctr">
            <a:normAutofit/>
          </a:bodyPr>
          <a:lstStyle/>
          <a:p>
            <a:r>
              <a:rPr lang="en-US" sz="2800" dirty="0"/>
              <a:t>Chop and Drop- Grow Your Own Mulch</a:t>
            </a:r>
          </a:p>
        </p:txBody>
      </p:sp>
      <p:sp>
        <p:nvSpPr>
          <p:cNvPr id="6" name="Content Placeholder 5"/>
          <p:cNvSpPr>
            <a:spLocks noGrp="1"/>
          </p:cNvSpPr>
          <p:nvPr>
            <p:ph sz="half" idx="2"/>
          </p:nvPr>
        </p:nvSpPr>
        <p:spPr>
          <a:xfrm>
            <a:off x="403884" y="1880316"/>
            <a:ext cx="4055046" cy="4131748"/>
          </a:xfrm>
        </p:spPr>
        <p:txBody>
          <a:bodyPr vert="horz" lIns="91440" tIns="45720" rIns="91440" bIns="45720" rtlCol="0" anchor="t">
            <a:normAutofit/>
          </a:bodyPr>
          <a:lstStyle/>
          <a:p>
            <a:pPr marL="0" indent="0">
              <a:lnSpc>
                <a:spcPct val="90000"/>
              </a:lnSpc>
              <a:buNone/>
            </a:pPr>
            <a:r>
              <a:rPr lang="en-US" sz="2400" dirty="0"/>
              <a:t>“Chop and Drop” is a permaculture concept that involves chopping down plants that are growing in an area and using them for mulch. </a:t>
            </a:r>
          </a:p>
          <a:p>
            <a:pPr marL="0" indent="0">
              <a:lnSpc>
                <a:spcPct val="90000"/>
              </a:lnSpc>
              <a:buNone/>
            </a:pPr>
            <a:endParaRPr lang="en-US" sz="2400" dirty="0"/>
          </a:p>
          <a:p>
            <a:pPr marL="0" indent="0">
              <a:lnSpc>
                <a:spcPct val="90000"/>
              </a:lnSpc>
              <a:buNone/>
            </a:pPr>
            <a:r>
              <a:rPr lang="en-US" sz="2400" dirty="0"/>
              <a:t>You can do this with any  plants, including weeds!</a:t>
            </a:r>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30994" y="969199"/>
            <a:ext cx="6916633" cy="4599560"/>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455095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0D1C4B-A887-458E-9482-DC7F3D16F81E}"/>
              </a:ext>
            </a:extLst>
          </p:cNvPr>
          <p:cNvSpPr>
            <a:spLocks noGrp="1"/>
          </p:cNvSpPr>
          <p:nvPr>
            <p:ph type="title"/>
          </p:nvPr>
        </p:nvSpPr>
        <p:spPr>
          <a:xfrm>
            <a:off x="643192" y="609600"/>
            <a:ext cx="3643674" cy="1905000"/>
          </a:xfrm>
        </p:spPr>
        <p:txBody>
          <a:bodyPr>
            <a:normAutofit/>
          </a:bodyPr>
          <a:lstStyle/>
          <a:p>
            <a:r>
              <a:rPr lang="en-CA" sz="2800"/>
              <a:t>Soil Run Off</a:t>
            </a:r>
            <a:br>
              <a:rPr lang="en-CA" sz="2800"/>
            </a:br>
            <a:r>
              <a:rPr lang="en-CA" sz="2800"/>
              <a:t>experiment</a:t>
            </a:r>
            <a:endParaRPr lang="en-CA" sz="2800" dirty="0"/>
          </a:p>
        </p:txBody>
      </p:sp>
      <p:sp>
        <p:nvSpPr>
          <p:cNvPr id="12" name="Content Placeholder 11">
            <a:extLst>
              <a:ext uri="{FF2B5EF4-FFF2-40B4-BE49-F238E27FC236}">
                <a16:creationId xmlns:a16="http://schemas.microsoft.com/office/drawing/2014/main" id="{8C1E6DC8-216E-4C54-BD17-B42EDC8348BF}"/>
              </a:ext>
            </a:extLst>
          </p:cNvPr>
          <p:cNvSpPr>
            <a:spLocks noGrp="1"/>
          </p:cNvSpPr>
          <p:nvPr>
            <p:ph idx="1"/>
          </p:nvPr>
        </p:nvSpPr>
        <p:spPr>
          <a:xfrm>
            <a:off x="360608" y="3245475"/>
            <a:ext cx="3926258" cy="2637799"/>
          </a:xfrm>
        </p:spPr>
        <p:txBody>
          <a:bodyPr anchor="t">
            <a:normAutofit/>
          </a:bodyPr>
          <a:lstStyle/>
          <a:p>
            <a:pPr marL="0" indent="0">
              <a:lnSpc>
                <a:spcPct val="90000"/>
              </a:lnSpc>
              <a:buNone/>
            </a:pPr>
            <a:r>
              <a:rPr lang="en-US" sz="2800"/>
              <a:t>Even a covering of weeds is better than leaving the soil bare.  </a:t>
            </a:r>
            <a:endParaRPr lang="en-US" sz="2800" dirty="0"/>
          </a:p>
        </p:txBody>
      </p:sp>
      <p:pic>
        <p:nvPicPr>
          <p:cNvPr id="8" name="Content Placeholder 7" descr="A picture containing table, sitting, water, holding&#10;&#10;Description automatically generated">
            <a:extLst>
              <a:ext uri="{FF2B5EF4-FFF2-40B4-BE49-F238E27FC236}">
                <a16:creationId xmlns:a16="http://schemas.microsoft.com/office/drawing/2014/main" id="{67C80D40-3D89-4247-8009-F075B550F938}"/>
              </a:ext>
            </a:extLst>
          </p:cNvPr>
          <p:cNvPicPr>
            <a:picLocks noChangeAspect="1"/>
          </p:cNvPicPr>
          <p:nvPr/>
        </p:nvPicPr>
        <p:blipFill>
          <a:blip r:embed="rId3"/>
          <a:stretch>
            <a:fillRect/>
          </a:stretch>
        </p:blipFill>
        <p:spPr>
          <a:xfrm>
            <a:off x="4630994" y="675242"/>
            <a:ext cx="6916633" cy="5187474"/>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028181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1012" y="4363271"/>
            <a:ext cx="8676222" cy="1066801"/>
          </a:xfrm>
        </p:spPr>
        <p:txBody>
          <a:bodyPr vert="horz" lIns="91440" tIns="45720" rIns="91440" bIns="45720" rtlCol="0" anchor="b">
            <a:normAutofit/>
          </a:bodyPr>
          <a:lstStyle/>
          <a:p>
            <a:pPr algn="ctr">
              <a:lnSpc>
                <a:spcPct val="90000"/>
              </a:lnSpc>
            </a:pPr>
            <a: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t>Providing Microbes with Water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20263" b="13283"/>
          <a:stretch>
            <a:fillRect/>
          </a:stretch>
        </p:blipFill>
        <p:spPr>
          <a:xfrm>
            <a:off x="20" y="10"/>
            <a:ext cx="12191980" cy="427381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9721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CA"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229" y="658969"/>
            <a:ext cx="11280365" cy="5540062"/>
          </a:xfrm>
        </p:spPr>
      </p:pic>
    </p:spTree>
    <p:extLst>
      <p:ext uri="{BB962C8B-B14F-4D97-AF65-F5344CB8AC3E}">
        <p14:creationId xmlns:p14="http://schemas.microsoft.com/office/powerpoint/2010/main" val="416021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61408" y="609600"/>
            <a:ext cx="4771831" cy="1386625"/>
          </a:xfrm>
        </p:spPr>
        <p:txBody>
          <a:bodyPr vert="horz" lIns="91440" tIns="45720" rIns="91440" bIns="45720" rtlCol="0" anchor="b">
            <a:normAutofit/>
          </a:bodyPr>
          <a:lstStyle/>
          <a:p>
            <a:pPr algn="ctr"/>
            <a: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t>Microbes Need Water</a:t>
            </a:r>
          </a:p>
        </p:txBody>
      </p:sp>
      <p:sp>
        <p:nvSpPr>
          <p:cNvPr id="4" name="Content Placeholder 3"/>
          <p:cNvSpPr>
            <a:spLocks noGrp="1"/>
          </p:cNvSpPr>
          <p:nvPr>
            <p:ph sz="half" idx="2"/>
          </p:nvPr>
        </p:nvSpPr>
        <p:spPr>
          <a:xfrm>
            <a:off x="7212169" y="2279561"/>
            <a:ext cx="4321069" cy="3879015"/>
          </a:xfrm>
        </p:spPr>
        <p:txBody>
          <a:bodyPr vert="horz" lIns="91440" tIns="45720" rIns="91440" bIns="45720" rtlCol="0" anchor="t">
            <a:normAutofit/>
          </a:bodyPr>
          <a:lstStyle/>
          <a:p>
            <a:pPr marL="0" indent="0" algn="ctr">
              <a:buNone/>
            </a:pPr>
            <a:r>
              <a:rPr lang="en-US" sz="3200" dirty="0">
                <a:gradFill flip="none" rotWithShape="1">
                  <a:gsLst>
                    <a:gs pos="0">
                      <a:schemeClr val="tx1"/>
                    </a:gs>
                    <a:gs pos="100000">
                      <a:schemeClr val="tx1">
                        <a:lumMod val="75000"/>
                      </a:schemeClr>
                    </a:gs>
                  </a:gsLst>
                  <a:lin ang="5400000" scaled="0"/>
                  <a:tileRect/>
                </a:gradFill>
              </a:rPr>
              <a:t>In general, biodiversity tends to increase where moisture-saving practices are applied. </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94841" y="639905"/>
            <a:ext cx="4999810" cy="5581878"/>
          </a:xfrm>
          <a:prstGeom prst="roundRect">
            <a:avLst>
              <a:gd name="adj" fmla="val 3517"/>
            </a:avLst>
          </a:prstGeom>
          <a:solidFill>
            <a:srgbClr val="FFFFFF">
              <a:shade val="85000"/>
            </a:srgbClr>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5999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3192" y="257577"/>
            <a:ext cx="3643674" cy="1249251"/>
          </a:xfrm>
        </p:spPr>
        <p:txBody>
          <a:bodyPr vert="horz" lIns="91440" tIns="45720" rIns="91440" bIns="45720" rtlCol="0" anchor="ctr">
            <a:normAutofit/>
          </a:bodyPr>
          <a:lstStyle/>
          <a:p>
            <a:r>
              <a:rPr lang="en-US" sz="2800" dirty="0"/>
              <a:t>Organic Matter Holds Water</a:t>
            </a:r>
          </a:p>
        </p:txBody>
      </p:sp>
      <p:sp>
        <p:nvSpPr>
          <p:cNvPr id="4" name="Content Placeholder 3"/>
          <p:cNvSpPr>
            <a:spLocks noGrp="1"/>
          </p:cNvSpPr>
          <p:nvPr>
            <p:ph sz="half" idx="2"/>
          </p:nvPr>
        </p:nvSpPr>
        <p:spPr>
          <a:xfrm>
            <a:off x="447673" y="2408349"/>
            <a:ext cx="5206152" cy="3683358"/>
          </a:xfrm>
        </p:spPr>
        <p:txBody>
          <a:bodyPr vert="horz" lIns="91440" tIns="45720" rIns="91440" bIns="45720" rtlCol="0" anchor="t">
            <a:normAutofit/>
          </a:bodyPr>
          <a:lstStyle/>
          <a:p>
            <a:pPr marL="0" indent="0">
              <a:buNone/>
            </a:pPr>
            <a:r>
              <a:rPr lang="en-US" sz="2400" dirty="0"/>
              <a:t>If  you increase the organic matter in the soil from one percent to five percent you will increase the water holding capacity by five times without limiting the air holding capacity. </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07617" y="1680959"/>
            <a:ext cx="5536710" cy="4552149"/>
          </a:xfrm>
          <a:prstGeom prst="roundRect">
            <a:avLst>
              <a:gd name="adj" fmla="val 3517"/>
            </a:avLst>
          </a:prstGeom>
          <a:solidFill>
            <a:srgbClr val="FFFFFF">
              <a:shade val="85000"/>
            </a:srgbClr>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8270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3192" y="154546"/>
            <a:ext cx="3643674" cy="1596981"/>
          </a:xfrm>
        </p:spPr>
        <p:txBody>
          <a:bodyPr vert="horz" lIns="91440" tIns="45720" rIns="91440" bIns="45720" rtlCol="0" anchor="ctr">
            <a:normAutofit/>
          </a:bodyPr>
          <a:lstStyle/>
          <a:p>
            <a:r>
              <a:rPr lang="en-US" sz="2800" dirty="0"/>
              <a:t>Remember our Kitchen Sponge?</a:t>
            </a:r>
          </a:p>
        </p:txBody>
      </p:sp>
      <p:sp>
        <p:nvSpPr>
          <p:cNvPr id="4" name="Content Placeholder 3"/>
          <p:cNvSpPr>
            <a:spLocks noGrp="1"/>
          </p:cNvSpPr>
          <p:nvPr>
            <p:ph sz="half" idx="2"/>
          </p:nvPr>
        </p:nvSpPr>
        <p:spPr>
          <a:xfrm>
            <a:off x="180304" y="1751527"/>
            <a:ext cx="4456090" cy="4131748"/>
          </a:xfrm>
        </p:spPr>
        <p:txBody>
          <a:bodyPr vert="horz" lIns="91440" tIns="45720" rIns="91440" bIns="45720" rtlCol="0" anchor="t">
            <a:normAutofit/>
          </a:bodyPr>
          <a:lstStyle/>
          <a:p>
            <a:r>
              <a:rPr lang="en-US" sz="2400" dirty="0"/>
              <a:t>Organic matter is like a sponge.</a:t>
            </a:r>
          </a:p>
          <a:p>
            <a:r>
              <a:rPr lang="en-US" sz="2400" dirty="0"/>
              <a:t> it holds both water and air.</a:t>
            </a:r>
          </a:p>
          <a:p>
            <a:r>
              <a:rPr lang="en-US" sz="2400" dirty="0"/>
              <a:t>This diverse ecosystem creates a diverse population of microbes. </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39685" y="645106"/>
            <a:ext cx="6699251" cy="5247747"/>
          </a:xfrm>
          <a:prstGeom prst="roundRect">
            <a:avLst>
              <a:gd name="adj" fmla="val 3517"/>
            </a:avLst>
          </a:prstGeom>
          <a:solidFill>
            <a:srgbClr val="FFFFFF">
              <a:shade val="85000"/>
            </a:srgbClr>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651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609600"/>
            <a:ext cx="9905998" cy="1028700"/>
          </a:xfrm>
        </p:spPr>
        <p:txBody>
          <a:bodyPr/>
          <a:lstStyle/>
          <a:p>
            <a:pPr algn="ctr"/>
            <a:r>
              <a:rPr lang="en-CA" dirty="0"/>
              <a:t>Providing Microbes with Air</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9232" y="1638300"/>
            <a:ext cx="9268179" cy="4855872"/>
          </a:xfrm>
        </p:spPr>
      </p:pic>
    </p:spTree>
    <p:extLst>
      <p:ext uri="{BB962C8B-B14F-4D97-AF65-F5344CB8AC3E}">
        <p14:creationId xmlns:p14="http://schemas.microsoft.com/office/powerpoint/2010/main" val="2519001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41413" y="244700"/>
            <a:ext cx="9905998" cy="1120462"/>
          </a:xfrm>
        </p:spPr>
        <p:txBody>
          <a:bodyPr/>
          <a:lstStyle/>
          <a:p>
            <a:pPr algn="ctr"/>
            <a:r>
              <a:rPr lang="en-CA" dirty="0"/>
              <a:t>Soil Texture Triangle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8501" y="1481072"/>
            <a:ext cx="7469747" cy="4989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77532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988630" y="4363271"/>
            <a:ext cx="10200986" cy="1066801"/>
          </a:xfrm>
        </p:spPr>
        <p:txBody>
          <a:bodyPr vert="horz" lIns="91440" tIns="45720" rIns="91440" bIns="45720" rtlCol="0" anchor="b">
            <a:normAutofit/>
          </a:bodyPr>
          <a:lstStyle/>
          <a:p>
            <a:pPr algn="ctr"/>
            <a: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t>Sand, Silt, Clay</a:t>
            </a:r>
          </a:p>
        </p:txBody>
      </p:sp>
      <p:sp>
        <p:nvSpPr>
          <p:cNvPr id="18" name="Rectangle 17">
            <a:extLst>
              <a:ext uri="{FF2B5EF4-FFF2-40B4-BE49-F238E27FC236}">
                <a16:creationId xmlns:a16="http://schemas.microsoft.com/office/drawing/2014/main" id="{2C069419-B83B-4E10-A3EF-91A86B5D35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738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308047" y="318454"/>
            <a:ext cx="3372582" cy="387038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Content Placeholder 6"/>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988676" y="84992"/>
            <a:ext cx="5862631" cy="4103842"/>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9027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5402" y="807308"/>
            <a:ext cx="9601196" cy="1478691"/>
          </a:xfrm>
        </p:spPr>
        <p:txBody>
          <a:bodyPr>
            <a:noAutofit/>
          </a:bodyPr>
          <a:lstStyle/>
          <a:p>
            <a:pPr algn="ctr"/>
            <a:r>
              <a:rPr lang="en-CA" sz="3600" dirty="0" err="1"/>
              <a:t>Macropores</a:t>
            </a:r>
            <a:r>
              <a:rPr lang="en-CA" sz="3600" dirty="0"/>
              <a:t> carry and hold water</a:t>
            </a:r>
            <a:br>
              <a:rPr lang="en-CA" sz="3600" dirty="0"/>
            </a:br>
            <a:r>
              <a:rPr lang="en-CA" sz="3600" dirty="0" err="1"/>
              <a:t>Micropores</a:t>
            </a:r>
            <a:r>
              <a:rPr lang="en-CA" sz="3600" dirty="0"/>
              <a:t> hold air and provide air movement in soil</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9636" y="2775128"/>
            <a:ext cx="5747115" cy="3793096"/>
          </a:xfrm>
        </p:spPr>
      </p:pic>
    </p:spTree>
    <p:extLst>
      <p:ext uri="{BB962C8B-B14F-4D97-AF65-F5344CB8AC3E}">
        <p14:creationId xmlns:p14="http://schemas.microsoft.com/office/powerpoint/2010/main" val="33301389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a:t>How Organic Matter Builds </a:t>
            </a:r>
            <a:r>
              <a:rPr lang="en-CA" dirty="0" err="1"/>
              <a:t>Macropores</a:t>
            </a:r>
            <a:endParaRPr lang="en-CA" dirty="0"/>
          </a:p>
        </p:txBody>
      </p:sp>
      <p:sp>
        <p:nvSpPr>
          <p:cNvPr id="6" name="Content Placeholder 5"/>
          <p:cNvSpPr>
            <a:spLocks noGrp="1"/>
          </p:cNvSpPr>
          <p:nvPr>
            <p:ph idx="1"/>
          </p:nvPr>
        </p:nvSpPr>
        <p:spPr/>
        <p:txBody>
          <a:bodyPr>
            <a:normAutofit/>
          </a:bodyPr>
          <a:lstStyle/>
          <a:p>
            <a:pPr marL="0" indent="0">
              <a:buNone/>
            </a:pPr>
            <a:r>
              <a:rPr lang="en-CA" sz="2400" dirty="0"/>
              <a:t>While chemical and physical factors play a prominent role in small aggregate formation in clay soils, biological processes are important for development of large aggregates and macropores, and they are the primary factor for aggregation of sandy soils. </a:t>
            </a:r>
          </a:p>
          <a:p>
            <a:endParaRPr lang="en-CA" dirty="0"/>
          </a:p>
        </p:txBody>
      </p:sp>
    </p:spTree>
    <p:extLst>
      <p:ext uri="{BB962C8B-B14F-4D97-AF65-F5344CB8AC3E}">
        <p14:creationId xmlns:p14="http://schemas.microsoft.com/office/powerpoint/2010/main" val="42421572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38BEC9B-5E96-7B50-F441-7775D0BC0B1B}"/>
              </a:ext>
            </a:extLst>
          </p:cNvPr>
          <p:cNvSpPr>
            <a:spLocks noGrp="1"/>
          </p:cNvSpPr>
          <p:nvPr>
            <p:ph sz="half" idx="2"/>
          </p:nvPr>
        </p:nvSpPr>
        <p:spPr>
          <a:xfrm>
            <a:off x="233017" y="805126"/>
            <a:ext cx="4944289" cy="5443273"/>
          </a:xfrm>
        </p:spPr>
        <p:txBody>
          <a:bodyPr vert="horz" lIns="91440" tIns="45720" rIns="91440" bIns="45720" rtlCol="0" anchor="t">
            <a:normAutofit/>
          </a:bodyPr>
          <a:lstStyle/>
          <a:p>
            <a:pPr marL="0" indent="0">
              <a:buNone/>
            </a:pPr>
            <a:r>
              <a:rPr lang="en-US" sz="2800" dirty="0"/>
              <a:t>important biological processes include</a:t>
            </a:r>
          </a:p>
          <a:p>
            <a:r>
              <a:rPr lang="en-US" sz="2800" dirty="0"/>
              <a:t> earthworms burrowing in soil and ingesting soil particles to form casts</a:t>
            </a:r>
          </a:p>
          <a:p>
            <a:r>
              <a:rPr lang="en-US" sz="2800" dirty="0"/>
              <a:t> development of sticky networks of roots and fungal hyphae</a:t>
            </a:r>
          </a:p>
          <a:p>
            <a:r>
              <a:rPr lang="en-US" sz="2800" dirty="0"/>
              <a:t> production of organic glues by fungi and bacteria. </a:t>
            </a:r>
          </a:p>
          <a:p>
            <a:endParaRPr lang="en-US" dirty="0"/>
          </a:p>
        </p:txBody>
      </p:sp>
      <p:pic>
        <p:nvPicPr>
          <p:cNvPr id="8" name="Content Placeholder 7">
            <a:extLst>
              <a:ext uri="{FF2B5EF4-FFF2-40B4-BE49-F238E27FC236}">
                <a16:creationId xmlns:a16="http://schemas.microsoft.com/office/drawing/2014/main" id="{9D79E483-60CA-AEB8-F619-3F666F7A8F02}"/>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5378736" y="805126"/>
            <a:ext cx="6580247"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9" name="TextBox 8">
            <a:extLst>
              <a:ext uri="{FF2B5EF4-FFF2-40B4-BE49-F238E27FC236}">
                <a16:creationId xmlns:a16="http://schemas.microsoft.com/office/drawing/2014/main" id="{28FDBD2E-F54F-6906-FF94-79694342FD90}"/>
              </a:ext>
            </a:extLst>
          </p:cNvPr>
          <p:cNvSpPr txBox="1"/>
          <p:nvPr/>
        </p:nvSpPr>
        <p:spPr>
          <a:xfrm>
            <a:off x="8839956" y="5692798"/>
            <a:ext cx="2539478"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s://www.earthwormsoc.org.uk/lifecycle">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CA" sz="700">
              <a:solidFill>
                <a:srgbClr val="FFFFFF"/>
              </a:solidFill>
            </a:endParaRPr>
          </a:p>
        </p:txBody>
      </p:sp>
    </p:spTree>
    <p:extLst>
      <p:ext uri="{BB962C8B-B14F-4D97-AF65-F5344CB8AC3E}">
        <p14:creationId xmlns:p14="http://schemas.microsoft.com/office/powerpoint/2010/main" val="22425695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0E304C6-51D5-9BBE-0632-974F83F963A1}"/>
              </a:ext>
            </a:extLst>
          </p:cNvPr>
          <p:cNvPicPr>
            <a:picLocks noGrp="1" noChangeAspect="1"/>
          </p:cNvPicPr>
          <p:nvPr>
            <p:ph sz="half" idx="1"/>
          </p:nvPr>
        </p:nvPicPr>
        <p:blipFill>
          <a:blip r:embed="rId2"/>
          <a:stretch>
            <a:fillRect/>
          </a:stretch>
        </p:blipFill>
        <p:spPr>
          <a:xfrm>
            <a:off x="1195686" y="1671549"/>
            <a:ext cx="6146278" cy="3514902"/>
          </a:xfrm>
        </p:spPr>
      </p:pic>
      <p:sp>
        <p:nvSpPr>
          <p:cNvPr id="4" name="Content Placeholder 3">
            <a:extLst>
              <a:ext uri="{FF2B5EF4-FFF2-40B4-BE49-F238E27FC236}">
                <a16:creationId xmlns:a16="http://schemas.microsoft.com/office/drawing/2014/main" id="{DA20C355-2CEB-90BC-309B-C6CBAB37A822}"/>
              </a:ext>
            </a:extLst>
          </p:cNvPr>
          <p:cNvSpPr>
            <a:spLocks noGrp="1"/>
          </p:cNvSpPr>
          <p:nvPr>
            <p:ph sz="half" idx="2"/>
          </p:nvPr>
        </p:nvSpPr>
        <p:spPr>
          <a:xfrm>
            <a:off x="7817476" y="1326524"/>
            <a:ext cx="3229936" cy="4464676"/>
          </a:xfrm>
        </p:spPr>
        <p:txBody>
          <a:bodyPr>
            <a:normAutofit/>
          </a:bodyPr>
          <a:lstStyle/>
          <a:p>
            <a:pPr marL="0" indent="0">
              <a:buNone/>
            </a:pPr>
            <a:r>
              <a:rPr lang="en-CA" sz="2400" dirty="0"/>
              <a:t>Plant roots also contribute to aggregation and development of macropores as they push through the soil while they are growing or by leaving channels when they die.</a:t>
            </a:r>
          </a:p>
          <a:p>
            <a:endParaRPr lang="en-CA" dirty="0"/>
          </a:p>
        </p:txBody>
      </p:sp>
    </p:spTree>
    <p:extLst>
      <p:ext uri="{BB962C8B-B14F-4D97-AF65-F5344CB8AC3E}">
        <p14:creationId xmlns:p14="http://schemas.microsoft.com/office/powerpoint/2010/main" val="2484580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296214"/>
            <a:ext cx="9905998" cy="1300766"/>
          </a:xfrm>
        </p:spPr>
        <p:txBody>
          <a:bodyPr>
            <a:normAutofit/>
          </a:bodyPr>
          <a:lstStyle/>
          <a:p>
            <a:pPr algn="ctr"/>
            <a:r>
              <a:rPr lang="en-CA" dirty="0"/>
              <a:t>Creatures in the soil all have a specific job description</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5927" y="1596980"/>
            <a:ext cx="6555307" cy="4779310"/>
          </a:xfrm>
        </p:spPr>
      </p:pic>
    </p:spTree>
    <p:extLst>
      <p:ext uri="{BB962C8B-B14F-4D97-AF65-F5344CB8AC3E}">
        <p14:creationId xmlns:p14="http://schemas.microsoft.com/office/powerpoint/2010/main" val="1747884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C354-F4B5-F8BB-1AE0-AE04DE990303}"/>
              </a:ext>
            </a:extLst>
          </p:cNvPr>
          <p:cNvSpPr>
            <a:spLocks noGrp="1"/>
          </p:cNvSpPr>
          <p:nvPr>
            <p:ph type="title"/>
          </p:nvPr>
        </p:nvSpPr>
        <p:spPr>
          <a:xfrm>
            <a:off x="643192" y="609600"/>
            <a:ext cx="3643674" cy="1905000"/>
          </a:xfrm>
        </p:spPr>
        <p:txBody>
          <a:bodyPr vert="horz" lIns="91440" tIns="45720" rIns="91440" bIns="45720" rtlCol="0" anchor="ctr">
            <a:normAutofit/>
          </a:bodyPr>
          <a:lstStyle/>
          <a:p>
            <a:r>
              <a:rPr lang="en-US" sz="2800"/>
              <a:t>Mycorrhizae fungi</a:t>
            </a:r>
          </a:p>
        </p:txBody>
      </p:sp>
      <p:sp>
        <p:nvSpPr>
          <p:cNvPr id="4" name="Content Placeholder 3">
            <a:extLst>
              <a:ext uri="{FF2B5EF4-FFF2-40B4-BE49-F238E27FC236}">
                <a16:creationId xmlns:a16="http://schemas.microsoft.com/office/drawing/2014/main" id="{559E5C57-9B15-9965-6BDC-ED96DF388703}"/>
              </a:ext>
            </a:extLst>
          </p:cNvPr>
          <p:cNvSpPr>
            <a:spLocks noGrp="1"/>
          </p:cNvSpPr>
          <p:nvPr>
            <p:ph sz="half" idx="2"/>
          </p:nvPr>
        </p:nvSpPr>
        <p:spPr>
          <a:xfrm>
            <a:off x="235020" y="2369713"/>
            <a:ext cx="4051846" cy="4250028"/>
          </a:xfrm>
        </p:spPr>
        <p:txBody>
          <a:bodyPr vert="horz" lIns="91440" tIns="45720" rIns="91440" bIns="45720" rtlCol="0" anchor="t">
            <a:normAutofit/>
          </a:bodyPr>
          <a:lstStyle/>
          <a:p>
            <a:pPr marL="0" indent="0">
              <a:buNone/>
            </a:pPr>
            <a:r>
              <a:rPr lang="en-US" sz="2200" dirty="0"/>
              <a:t>Mycorrhizae, or thread-like fungi, secrete a gooey protein called glomalin that is an effective cementing agent for providing short-term stability of large aggregates. </a:t>
            </a:r>
            <a:endParaRPr lang="en-US" dirty="0"/>
          </a:p>
          <a:p>
            <a:pPr marL="0" indent="0">
              <a:buNone/>
            </a:pPr>
            <a:endParaRPr lang="en-US" dirty="0"/>
          </a:p>
          <a:p>
            <a:pPr marL="0" indent="0">
              <a:buNone/>
            </a:pPr>
            <a:r>
              <a:rPr lang="en-US" sz="1600" dirty="0">
                <a:hlinkClick r:id="rId3"/>
              </a:rPr>
              <a:t>http://soils.usda.gov/sqi/assessment/files/soil_structure_sq_physical_indicator_sheet.pdf</a:t>
            </a:r>
            <a:endParaRPr lang="en-US" sz="1600" dirty="0"/>
          </a:p>
          <a:p>
            <a:endParaRPr lang="en-US" dirty="0"/>
          </a:p>
        </p:txBody>
      </p:sp>
      <p:pic>
        <p:nvPicPr>
          <p:cNvPr id="1026" name="Picture 2">
            <a:extLst>
              <a:ext uri="{FF2B5EF4-FFF2-40B4-BE49-F238E27FC236}">
                <a16:creationId xmlns:a16="http://schemas.microsoft.com/office/drawing/2014/main" id="{77E79A66-5599-9134-37E9-9AA5AC412F8B}"/>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bwMode="auto">
          <a:xfrm>
            <a:off x="4579478" y="1993377"/>
            <a:ext cx="7377502" cy="4149845"/>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3614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751012" y="4363271"/>
            <a:ext cx="8676222" cy="1066801"/>
          </a:xfrm>
        </p:spPr>
        <p:txBody>
          <a:bodyPr vert="horz" lIns="91440" tIns="45720" rIns="91440" bIns="45720" rtlCol="0" anchor="b">
            <a:normAutofit/>
          </a:bodyPr>
          <a:lstStyle/>
          <a:p>
            <a:pPr algn="ctr">
              <a:lnSpc>
                <a:spcPct val="90000"/>
              </a:lnSpc>
            </a:pPr>
            <a:r>
              <a:rPr lang="en-US" sz="3400">
                <a:effectLst>
                  <a:glow rad="38100">
                    <a:schemeClr val="bg1">
                      <a:lumMod val="65000"/>
                      <a:lumOff val="35000"/>
                      <a:alpha val="50000"/>
                    </a:schemeClr>
                  </a:glow>
                  <a:outerShdw blurRad="28575" dist="31750" dir="13200000" algn="tl" rotWithShape="0">
                    <a:srgbClr val="000000">
                      <a:alpha val="25000"/>
                    </a:srgbClr>
                  </a:outerShdw>
                </a:effectLst>
              </a:rPr>
              <a:t>Organic Matter – it’s all about Infiltration!</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rcRect r="6511"/>
          <a:stretch>
            <a:fillRect/>
          </a:stretch>
        </p:blipFill>
        <p:spPr>
          <a:xfrm>
            <a:off x="20" y="10"/>
            <a:ext cx="7574515" cy="4273816"/>
          </a:xfrm>
          <a:prstGeom prst="rect">
            <a:avLst/>
          </a:prstGeom>
        </p:spPr>
      </p:pic>
      <p:pic>
        <p:nvPicPr>
          <p:cNvPr id="7" name="Content Placeholder 6"/>
          <p:cNvPicPr>
            <a:picLocks noGrp="1" noChangeAspect="1"/>
          </p:cNvPicPr>
          <p:nvPr>
            <p:ph sz="half" idx="1"/>
          </p:nvPr>
        </p:nvPicPr>
        <p:blipFill>
          <a:blip r:embed="rId4">
            <a:extLst>
              <a:ext uri="{28A0092B-C50C-407E-A947-70E740481C1C}">
                <a14:useLocalDpi xmlns:a14="http://schemas.microsoft.com/office/drawing/2010/main" val="0"/>
              </a:ext>
            </a:extLst>
          </a:blip>
          <a:srcRect l="4197" r="9099" b="-1"/>
          <a:stretch>
            <a:fillRect/>
          </a:stretch>
        </p:blipFill>
        <p:spPr>
          <a:xfrm>
            <a:off x="7574535" y="10"/>
            <a:ext cx="4617465" cy="427381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48665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1090411"/>
          </a:xfrm>
        </p:spPr>
        <p:txBody>
          <a:bodyPr/>
          <a:lstStyle/>
          <a:p>
            <a:pPr algn="ctr"/>
            <a:r>
              <a:rPr lang="en-CA" dirty="0"/>
              <a:t>Review </a:t>
            </a:r>
          </a:p>
        </p:txBody>
      </p:sp>
      <p:sp>
        <p:nvSpPr>
          <p:cNvPr id="5" name="Content Placeholder 4"/>
          <p:cNvSpPr>
            <a:spLocks noGrp="1"/>
          </p:cNvSpPr>
          <p:nvPr>
            <p:ph idx="1"/>
          </p:nvPr>
        </p:nvSpPr>
        <p:spPr>
          <a:xfrm>
            <a:off x="618186" y="1493949"/>
            <a:ext cx="11397803" cy="5125792"/>
          </a:xfrm>
        </p:spPr>
        <p:txBody>
          <a:bodyPr>
            <a:normAutofit/>
          </a:bodyPr>
          <a:lstStyle/>
          <a:p>
            <a:r>
              <a:rPr lang="en-CA" sz="2400" dirty="0"/>
              <a:t>To have a successful garden we need to build good soil</a:t>
            </a:r>
          </a:p>
          <a:p>
            <a:r>
              <a:rPr lang="en-CA" sz="2400" dirty="0"/>
              <a:t>Microbes are experts at building soil, so we can work with them to build our soil for our plants</a:t>
            </a:r>
          </a:p>
          <a:p>
            <a:r>
              <a:rPr lang="en-CA" sz="2400" dirty="0"/>
              <a:t>Microbes need food, water, and air to live, as well as protection</a:t>
            </a:r>
          </a:p>
          <a:p>
            <a:r>
              <a:rPr lang="en-CA" sz="2400" dirty="0"/>
              <a:t>Organic matter provides food, as well as the ideal environment for water and air capacity. </a:t>
            </a:r>
          </a:p>
          <a:p>
            <a:r>
              <a:rPr lang="en-CA" sz="2400" dirty="0"/>
              <a:t>We can provide organic matter by applying compost, cover cropping, applying mulch, and chopping and dropping mulch.</a:t>
            </a:r>
          </a:p>
          <a:p>
            <a:r>
              <a:rPr lang="en-CA" sz="2400" dirty="0"/>
              <a:t>It is better to leave your weeds than to leave your garden soil bare.  The weeds will hold soil in place, and root exudates will feed the microbes.  </a:t>
            </a:r>
          </a:p>
        </p:txBody>
      </p:sp>
    </p:spTree>
    <p:extLst>
      <p:ext uri="{BB962C8B-B14F-4D97-AF65-F5344CB8AC3E}">
        <p14:creationId xmlns:p14="http://schemas.microsoft.com/office/powerpoint/2010/main" val="2093075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10430" b="4984"/>
          <a:stretch>
            <a:fillRect/>
          </a:stretch>
        </p:blipFill>
        <p:spPr>
          <a:xfrm>
            <a:off x="20" y="10"/>
            <a:ext cx="12191980" cy="6857990"/>
          </a:xfrm>
          <a:prstGeom prst="rect">
            <a:avLst/>
          </a:prstGeom>
        </p:spPr>
      </p:pic>
      <p:sp useBgFill="1">
        <p:nvSpPr>
          <p:cNvPr id="9" name="Rounded Rectangle 9">
            <a:extLst>
              <a:ext uri="{FF2B5EF4-FFF2-40B4-BE49-F238E27FC236}">
                <a16:creationId xmlns:a16="http://schemas.microsoft.com/office/drawing/2014/main" id="{377641A3-0AD1-47C4-888F-5D557BC9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6889" y="1846512"/>
            <a:ext cx="8998224" cy="3164976"/>
          </a:xfrm>
          <a:prstGeom prst="roundRect">
            <a:avLst>
              <a:gd name="adj" fmla="val 4629"/>
            </a:avLst>
          </a:prstGeom>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51012" y="2007703"/>
            <a:ext cx="8676222" cy="1802297"/>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Enjoy your Garden!</a:t>
            </a:r>
          </a:p>
        </p:txBody>
      </p:sp>
    </p:spTree>
    <p:extLst>
      <p:ext uri="{BB962C8B-B14F-4D97-AF65-F5344CB8AC3E}">
        <p14:creationId xmlns:p14="http://schemas.microsoft.com/office/powerpoint/2010/main" val="3181674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643192" y="132340"/>
            <a:ext cx="3643674" cy="842385"/>
          </a:xfrm>
        </p:spPr>
        <p:txBody>
          <a:bodyPr vert="horz" lIns="91440" tIns="45720" rIns="91440" bIns="45720" rtlCol="0" anchor="ctr">
            <a:normAutofit/>
          </a:bodyPr>
          <a:lstStyle/>
          <a:p>
            <a:r>
              <a:rPr lang="en-US" sz="2800" dirty="0"/>
              <a:t>Soil Food Web</a:t>
            </a:r>
          </a:p>
        </p:txBody>
      </p:sp>
      <p:sp>
        <p:nvSpPr>
          <p:cNvPr id="11" name="Text Placeholder 10"/>
          <p:cNvSpPr>
            <a:spLocks noGrp="1"/>
          </p:cNvSpPr>
          <p:nvPr>
            <p:ph type="body" sz="half" idx="2"/>
          </p:nvPr>
        </p:nvSpPr>
        <p:spPr>
          <a:xfrm>
            <a:off x="643192" y="1133341"/>
            <a:ext cx="3643674" cy="5074276"/>
          </a:xfrm>
        </p:spPr>
        <p:txBody>
          <a:bodyPr vert="horz" lIns="91440" tIns="45720" rIns="91440" bIns="45720" rtlCol="0" anchor="t">
            <a:normAutofit fontScale="92500" lnSpcReduction="20000"/>
          </a:bodyPr>
          <a:lstStyle/>
          <a:p>
            <a:pPr marL="285750" indent="-285750">
              <a:buFont typeface="Arial"/>
              <a:buChar char="•"/>
            </a:pPr>
            <a:r>
              <a:rPr lang="en-US" sz="2800" dirty="0"/>
              <a:t>The web of life feeds shares food with each other, as well as with us.  </a:t>
            </a:r>
          </a:p>
          <a:p>
            <a:pPr marL="285750" indent="-285750">
              <a:buFont typeface="Arial"/>
              <a:buChar char="•"/>
            </a:pPr>
            <a:endParaRPr lang="en-US" sz="2800" dirty="0"/>
          </a:p>
          <a:p>
            <a:pPr marL="285750" indent="-285750">
              <a:buFont typeface="Arial"/>
              <a:buChar char="•"/>
            </a:pPr>
            <a:r>
              <a:rPr lang="en-US" sz="2800" dirty="0"/>
              <a:t>Any break in the chain results in a decrease of nutrients available to the plant, and consequently a decrease of the health of the plant.</a:t>
            </a:r>
          </a:p>
          <a:p>
            <a:pPr>
              <a:buFont typeface="Arial"/>
              <a:buChar char="•"/>
            </a:pPr>
            <a:endParaRPr lang="en-US" sz="1800"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68215" y="132340"/>
            <a:ext cx="7147228" cy="6593319"/>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768265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rcRect t="7347" b="18395"/>
          <a:stretch>
            <a:fillRect/>
          </a:stretch>
        </p:blipFill>
        <p:spPr>
          <a:xfrm>
            <a:off x="20" y="10"/>
            <a:ext cx="12191980" cy="6857990"/>
          </a:xfrm>
          <a:prstGeom prst="rect">
            <a:avLst/>
          </a:prstGeom>
        </p:spPr>
      </p:pic>
      <p:sp useBgFill="1">
        <p:nvSpPr>
          <p:cNvPr id="11" name="Rounded Rectangle 9">
            <a:extLst>
              <a:ext uri="{FF2B5EF4-FFF2-40B4-BE49-F238E27FC236}">
                <a16:creationId xmlns:a16="http://schemas.microsoft.com/office/drawing/2014/main" id="{377641A3-0AD1-47C4-888F-5D557BC9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6889" y="1846512"/>
            <a:ext cx="8998224" cy="3164976"/>
          </a:xfrm>
          <a:prstGeom prst="roundRect">
            <a:avLst>
              <a:gd name="adj" fmla="val 4629"/>
            </a:avLst>
          </a:prstGeom>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51012" y="2007703"/>
            <a:ext cx="8676222" cy="1802297"/>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The Gardener’s Role</a:t>
            </a:r>
          </a:p>
        </p:txBody>
      </p:sp>
      <p:sp>
        <p:nvSpPr>
          <p:cNvPr id="5" name="Content Placeholder 4"/>
          <p:cNvSpPr>
            <a:spLocks noGrp="1"/>
          </p:cNvSpPr>
          <p:nvPr>
            <p:ph sz="half" idx="2"/>
          </p:nvPr>
        </p:nvSpPr>
        <p:spPr>
          <a:xfrm>
            <a:off x="1751012" y="3886200"/>
            <a:ext cx="8676222" cy="795587"/>
          </a:xfrm>
        </p:spPr>
        <p:txBody>
          <a:bodyPr vert="horz" lIns="91440" tIns="45720" rIns="91440" bIns="45720" rtlCol="0" anchor="t">
            <a:normAutofit/>
          </a:bodyPr>
          <a:lstStyle/>
          <a:p>
            <a:pPr marL="0" indent="0" algn="ctr">
              <a:buNone/>
            </a:pPr>
            <a:r>
              <a:rPr lang="en-US" sz="2100">
                <a:gradFill flip="none" rotWithShape="1">
                  <a:gsLst>
                    <a:gs pos="0">
                      <a:schemeClr val="tx1"/>
                    </a:gs>
                    <a:gs pos="100000">
                      <a:schemeClr val="tx1">
                        <a:lumMod val="75000"/>
                      </a:schemeClr>
                    </a:gs>
                  </a:gsLst>
                  <a:lin ang="5400000" scaled="0"/>
                  <a:tileRect/>
                </a:gradFill>
              </a:rPr>
              <a:t>Protect the microbes.  </a:t>
            </a:r>
          </a:p>
        </p:txBody>
      </p:sp>
    </p:spTree>
    <p:extLst>
      <p:ext uri="{BB962C8B-B14F-4D97-AF65-F5344CB8AC3E}">
        <p14:creationId xmlns:p14="http://schemas.microsoft.com/office/powerpoint/2010/main" val="80469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l="519" r="5703" b="-1"/>
          <a:stretch>
            <a:fillRect/>
          </a:stretch>
        </p:blipFill>
        <p:spPr>
          <a:xfrm>
            <a:off x="20" y="10"/>
            <a:ext cx="12191980" cy="6857990"/>
          </a:xfrm>
          <a:prstGeom prst="rect">
            <a:avLst/>
          </a:prstGeom>
        </p:spPr>
      </p:pic>
    </p:spTree>
    <p:extLst>
      <p:ext uri="{BB962C8B-B14F-4D97-AF65-F5344CB8AC3E}">
        <p14:creationId xmlns:p14="http://schemas.microsoft.com/office/powerpoint/2010/main" val="28628850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TM03457485[[fn=Mesh]]</Template>
  <TotalTime>981</TotalTime>
  <Words>1696</Words>
  <Application>Microsoft Office PowerPoint</Application>
  <PresentationFormat>Widescreen</PresentationFormat>
  <Paragraphs>176</Paragraphs>
  <Slides>63</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Aptos</vt:lpstr>
      <vt:lpstr>Arial</vt:lpstr>
      <vt:lpstr>Century Gothic</vt:lpstr>
      <vt:lpstr>Mesh</vt:lpstr>
      <vt:lpstr>Soil Best Practices</vt:lpstr>
      <vt:lpstr>Good Soil</vt:lpstr>
      <vt:lpstr>Nature builds soil by feeding microbes</vt:lpstr>
      <vt:lpstr>Microbes build Soil in Many Ways</vt:lpstr>
      <vt:lpstr>PowerPoint Presentation</vt:lpstr>
      <vt:lpstr>Creatures in the soil all have a specific job description</vt:lpstr>
      <vt:lpstr>Soil Food Web</vt:lpstr>
      <vt:lpstr>The Gardener’s Role</vt:lpstr>
      <vt:lpstr>PowerPoint Presentation</vt:lpstr>
      <vt:lpstr>Amazing Microbe Facts</vt:lpstr>
      <vt:lpstr>PowerPoint Presentation</vt:lpstr>
      <vt:lpstr>Nitrogen Fixing Bacteria</vt:lpstr>
      <vt:lpstr>Phototrophic Bacteria</vt:lpstr>
      <vt:lpstr>Lactobacillus </vt:lpstr>
      <vt:lpstr>E coli</vt:lpstr>
      <vt:lpstr>Protozoa</vt:lpstr>
      <vt:lpstr>Slime Mold</vt:lpstr>
      <vt:lpstr>Slime mold</vt:lpstr>
      <vt:lpstr>Fungi</vt:lpstr>
      <vt:lpstr>This Fungi is Eating a pest Nematode</vt:lpstr>
      <vt:lpstr>Beneficial Nematodes</vt:lpstr>
      <vt:lpstr>Vampyrellids</vt:lpstr>
      <vt:lpstr>Ciliates</vt:lpstr>
      <vt:lpstr>What do microbes need from us?</vt:lpstr>
      <vt:lpstr>Thriving Microbes need Food – Moisture – Air  </vt:lpstr>
      <vt:lpstr>microbes</vt:lpstr>
      <vt:lpstr>PowerPoint Presentation</vt:lpstr>
      <vt:lpstr>How do we provide the microbes with what they need? </vt:lpstr>
      <vt:lpstr>Providing microbes with food  What do they eat?   Organic Matter!</vt:lpstr>
      <vt:lpstr>Ways to feed your microbes by providing organic matter </vt:lpstr>
      <vt:lpstr>Ways to feed your microbes by providing organic matter</vt:lpstr>
      <vt:lpstr>Compost</vt:lpstr>
      <vt:lpstr>Compost Ingredients</vt:lpstr>
      <vt:lpstr>PowerPoint Presentation</vt:lpstr>
      <vt:lpstr>Cover Crops for Summer and Fall</vt:lpstr>
      <vt:lpstr>Cover Crops Prevent Soil Loss</vt:lpstr>
      <vt:lpstr>Cover Crop – Crimson Clover</vt:lpstr>
      <vt:lpstr>Cover Cropping - Buckwheat</vt:lpstr>
      <vt:lpstr>Cover Crop – White Clover</vt:lpstr>
      <vt:lpstr>Cover Crop – Hairy Vetch</vt:lpstr>
      <vt:lpstr>Mulching</vt:lpstr>
      <vt:lpstr>Mulching Moderates Soil Temperatures</vt:lpstr>
      <vt:lpstr>Mulching Materials</vt:lpstr>
      <vt:lpstr>Mulching Materials</vt:lpstr>
      <vt:lpstr>Sheet Mulching Cover Crops</vt:lpstr>
      <vt:lpstr>Sheet Mulching</vt:lpstr>
      <vt:lpstr>Chop and Drop- Grow Your Own Mulch</vt:lpstr>
      <vt:lpstr>Soil Run Off experiment</vt:lpstr>
      <vt:lpstr>Providing Microbes with Water </vt:lpstr>
      <vt:lpstr>Microbes Need Water</vt:lpstr>
      <vt:lpstr>Organic Matter Holds Water</vt:lpstr>
      <vt:lpstr>Remember our Kitchen Sponge?</vt:lpstr>
      <vt:lpstr>Providing Microbes with Air</vt:lpstr>
      <vt:lpstr>Soil Texture Triangle</vt:lpstr>
      <vt:lpstr>Sand, Silt, Clay</vt:lpstr>
      <vt:lpstr>Macropores carry and hold water Micropores hold air and provide air movement in soil</vt:lpstr>
      <vt:lpstr>How Organic Matter Builds Macropores</vt:lpstr>
      <vt:lpstr>PowerPoint Presentation</vt:lpstr>
      <vt:lpstr>PowerPoint Presentation</vt:lpstr>
      <vt:lpstr>Mycorrhizae fungi</vt:lpstr>
      <vt:lpstr>Organic Matter – it’s all about Infiltration!</vt:lpstr>
      <vt:lpstr>Review </vt:lpstr>
      <vt:lpstr>Enjoy your Garden!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 Best Practices</dc:title>
  <dc:creator>Connie Kuramoto</dc:creator>
  <cp:lastModifiedBy>Connie Kuramoto</cp:lastModifiedBy>
  <cp:revision>4</cp:revision>
  <dcterms:created xsi:type="dcterms:W3CDTF">2020-12-04T00:58:30Z</dcterms:created>
  <dcterms:modified xsi:type="dcterms:W3CDTF">2026-02-10T11:26:50Z</dcterms:modified>
</cp:coreProperties>
</file>