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m4a" ContentType="audio/mp4"/>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8"/>
  </p:notesMasterIdLst>
  <p:handoutMasterIdLst>
    <p:handoutMasterId r:id="rId19"/>
  </p:handoutMasterIdLst>
  <p:sldIdLst>
    <p:sldId id="270" r:id="rId5"/>
    <p:sldId id="256" r:id="rId6"/>
    <p:sldId id="257" r:id="rId7"/>
    <p:sldId id="258" r:id="rId8"/>
    <p:sldId id="259" r:id="rId9"/>
    <p:sldId id="260" r:id="rId10"/>
    <p:sldId id="261" r:id="rId11"/>
    <p:sldId id="263" r:id="rId12"/>
    <p:sldId id="262" r:id="rId13"/>
    <p:sldId id="264" r:id="rId14"/>
    <p:sldId id="269" r:id="rId15"/>
    <p:sldId id="265" r:id="rId16"/>
    <p:sldId id="271"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C7FBB"/>
    <a:srgbClr val="F7F1E4"/>
    <a:srgbClr val="B8D3E8"/>
    <a:srgbClr val="197DCE"/>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291" autoAdjust="0"/>
  </p:normalViewPr>
  <p:slideViewPr>
    <p:cSldViewPr snapToGrid="0" showGuides="1">
      <p:cViewPr varScale="1">
        <p:scale>
          <a:sx n="115" d="100"/>
          <a:sy n="115" d="100"/>
        </p:scale>
        <p:origin x="426" y="108"/>
      </p:cViewPr>
      <p:guideLst>
        <p:guide pos="3840"/>
        <p:guide orient="horz" pos="2500"/>
        <p:guide pos="4951"/>
      </p:guideLst>
    </p:cSldViewPr>
  </p:slideViewPr>
  <p:notesTextViewPr>
    <p:cViewPr>
      <p:scale>
        <a:sx n="3" d="2"/>
        <a:sy n="3" d="2"/>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t>7/7/2023</a:t>
            </a:fld>
            <a:endParaRPr lang="en-US" dirty="0"/>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t>‹#›</a:t>
            </a:fld>
            <a:endParaRPr lang="en-US" dirty="0"/>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7/7/2023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xmlns=""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966819956"/>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xmlns=""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371178380"/>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xmlns=""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smtClean="0"/>
              <a:t>Click to edit Master subtitle style</a:t>
            </a:r>
            <a:endParaRPr lang="en-US" noProof="0"/>
          </a:p>
        </p:txBody>
      </p:sp>
    </p:spTree>
    <p:extLst>
      <p:ext uri="{BB962C8B-B14F-4D97-AF65-F5344CB8AC3E}">
        <p14:creationId xmlns:p14="http://schemas.microsoft.com/office/powerpoint/2010/main" val="4038553205"/>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3335114710"/>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smtClean="0"/>
              <a:t>Click to edit Master title style</a:t>
            </a:r>
            <a:endParaRPr lang="en-US" noProof="0"/>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5035846"/>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smtClean="0"/>
              <a:t>Click to edit Master title style</a:t>
            </a:r>
            <a:endParaRPr lang="en-US" noProof="0"/>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5998869"/>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smtClean="0"/>
              <a:t>Click to edit Master title style</a:t>
            </a:r>
            <a:endParaRPr lang="en-US" noProof="0"/>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7947437"/>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smtClean="0"/>
              <a:t>Click to edit Master title style</a:t>
            </a:r>
            <a:endParaRPr lang="en-US" noProof="0"/>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smtClean="0"/>
              <a:t>Click icon to add picture</a:t>
            </a:r>
            <a:endParaRPr lang="en-US" noProof="0" dirty="0"/>
          </a:p>
        </p:txBody>
      </p:sp>
    </p:spTree>
    <p:extLst>
      <p:ext uri="{BB962C8B-B14F-4D97-AF65-F5344CB8AC3E}">
        <p14:creationId xmlns:p14="http://schemas.microsoft.com/office/powerpoint/2010/main" val="369830783"/>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2418320085"/>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626306201"/>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dirty="0" smtClean="0"/>
              <a:t>Click icon to add picture</a:t>
            </a:r>
            <a:endParaRPr lang="en-US" noProof="0"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dirty="0" smtClean="0"/>
              <a:t>Click icon to add picture</a:t>
            </a:r>
            <a:endParaRPr lang="en-US" noProof="0"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311389070"/>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xmlns=""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3823477369"/>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721395635"/>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599193012"/>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450372305"/>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dirty="0" smtClean="0"/>
              <a:t>Click icon to add chart</a:t>
            </a:r>
            <a:endParaRPr lang="en-US" noProof="0" dirty="0"/>
          </a:p>
        </p:txBody>
      </p:sp>
    </p:spTree>
    <p:extLst>
      <p:ext uri="{BB962C8B-B14F-4D97-AF65-F5344CB8AC3E}">
        <p14:creationId xmlns:p14="http://schemas.microsoft.com/office/powerpoint/2010/main" val="2525342821"/>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dirty="0" smtClean="0"/>
              <a:t>Click icon to add table</a:t>
            </a:r>
            <a:endParaRPr lang="en-US" noProof="0" dirty="0"/>
          </a:p>
        </p:txBody>
      </p:sp>
    </p:spTree>
    <p:extLst>
      <p:ext uri="{BB962C8B-B14F-4D97-AF65-F5344CB8AC3E}">
        <p14:creationId xmlns:p14="http://schemas.microsoft.com/office/powerpoint/2010/main" val="2401947594"/>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xmlns=""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xmlns=""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761272799"/>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dirty="0" smtClean="0"/>
              <a:t>Click icon to add media</a:t>
            </a:r>
            <a:endParaRPr lang="en-US" noProof="0" dirty="0"/>
          </a:p>
        </p:txBody>
      </p:sp>
    </p:spTree>
    <p:extLst>
      <p:ext uri="{BB962C8B-B14F-4D97-AF65-F5344CB8AC3E}">
        <p14:creationId xmlns:p14="http://schemas.microsoft.com/office/powerpoint/2010/main" val="2399738276"/>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noProof="0" dirty="0"/>
              <a:t>ADD A FOOTER</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9.xml"/><Relationship Id="rId1" Type="http://schemas.openxmlformats.org/officeDocument/2006/relationships/video" Target="https://www.youtube.com/embed/NPQUVaiEajA" TargetMode="Externa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9.xml"/><Relationship Id="rId7" Type="http://schemas.openxmlformats.org/officeDocument/2006/relationships/image" Target="../media/image17.emf"/><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6.emf"/><Relationship Id="rId4" Type="http://schemas.openxmlformats.org/officeDocument/2006/relationships/oleObject" Target="../embeddings/oleObject4.bin"/><Relationship Id="rId9"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7.xml"/><Relationship Id="rId7" Type="http://schemas.openxmlformats.org/officeDocument/2006/relationships/image" Target="../media/image14.emf"/><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emf"/><Relationship Id="rId4" Type="http://schemas.openxmlformats.org/officeDocument/2006/relationships/oleObject" Target="../embeddings/oleObject1.bin"/><Relationship Id="rId9"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en-US" noProof="0" smtClean="0"/>
              <a:pPr/>
              <a:t>1</a:t>
            </a:fld>
            <a:endParaRPr lang="en-US" noProof="0" dirty="0"/>
          </a:p>
        </p:txBody>
      </p:sp>
      <p:sp>
        <p:nvSpPr>
          <p:cNvPr id="4" name="Title 3"/>
          <p:cNvSpPr>
            <a:spLocks noGrp="1"/>
          </p:cNvSpPr>
          <p:nvPr>
            <p:ph type="title"/>
          </p:nvPr>
        </p:nvSpPr>
        <p:spPr>
          <a:xfrm>
            <a:off x="375781" y="901874"/>
            <a:ext cx="10978019" cy="692562"/>
          </a:xfrm>
        </p:spPr>
        <p:txBody>
          <a:bodyPr>
            <a:normAutofit fontScale="90000"/>
          </a:bodyPr>
          <a:lstStyle/>
          <a:p>
            <a:r>
              <a:rPr lang="en-US" sz="2800" dirty="0"/>
              <a:t>You may not think you have much of an influence on the future yet you do. Every action you take creates the future that will be. You can create something of worth that will stand the test of time.</a:t>
            </a:r>
            <a:r>
              <a:rPr lang="en-US" dirty="0"/>
              <a:t/>
            </a:r>
            <a:br>
              <a:rPr lang="en-US" dirty="0"/>
            </a:br>
            <a:endParaRPr lang="en-US" dirty="0"/>
          </a:p>
        </p:txBody>
      </p:sp>
      <p:pic>
        <p:nvPicPr>
          <p:cNvPr id="6" name="NPQUVaiEajA"/>
          <p:cNvPicPr>
            <a:picLocks noGrp="1" noRot="1" noChangeAspect="1"/>
          </p:cNvPicPr>
          <p:nvPr>
            <p:ph type="media" sz="quarter" idx="17"/>
            <a:videoFile r:link="rId1"/>
          </p:nvPr>
        </p:nvPicPr>
        <p:blipFill>
          <a:blip r:embed="rId3"/>
          <a:stretch>
            <a:fillRect/>
          </a:stretch>
        </p:blipFill>
        <p:spPr>
          <a:xfrm>
            <a:off x="1908229" y="1655369"/>
            <a:ext cx="7826100" cy="4402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28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500" fill="hold"/>
                                        <p:tgtEl>
                                          <p:spTgt spid="4"/>
                                        </p:tgtEl>
                                        <p:attrNameLst>
                                          <p:attrName>style.color</p:attrName>
                                        </p:attrNameLst>
                                      </p:cBhvr>
                                      <p:to>
                                        <p:clrVal>
                                          <a:srgbClr val="FFFF00"/>
                                        </p:clrVal>
                                      </p:to>
                                    </p:set>
                                    <p:set>
                                      <p:cBhvr>
                                        <p:cTn id="7" dur="1500" fill="hold"/>
                                        <p:tgtEl>
                                          <p:spTgt spid="4"/>
                                        </p:tgtEl>
                                        <p:attrNameLst>
                                          <p:attrName>fillcolor</p:attrName>
                                        </p:attrNameLst>
                                      </p:cBhvr>
                                      <p:to>
                                        <p:clrVal>
                                          <a:srgbClr val="FFFF00"/>
                                        </p:clrVal>
                                      </p:to>
                                    </p:set>
                                    <p:set>
                                      <p:cBhvr>
                                        <p:cTn id="8" dur="1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2000"/>
                                  </p:stCondLst>
                                  <p:childTnLst>
                                    <p:cmd type="call" cmd="playFrom(0.0)">
                                      <p:cBhvr>
                                        <p:cTn id="13" dur="1" fill="hold"/>
                                        <p:tgtEl>
                                          <p:spTgt spid="6"/>
                                        </p:tgtEl>
                                      </p:cBhvr>
                                    </p:cmd>
                                  </p:childTnLst>
                                </p:cTn>
                              </p:par>
                            </p:childTnLst>
                          </p:cTn>
                        </p:par>
                      </p:childTnLst>
                    </p:cTn>
                  </p:par>
                </p:childTnLst>
              </p:cTn>
              <p:nextCondLst>
                <p:cond evt="onClick" delay="0">
                  <p:tgtEl>
                    <p:spTgt spid="6"/>
                  </p:tgtEl>
                </p:cond>
              </p:nextCondLst>
            </p:seq>
            <p:video>
              <p:cMediaNode>
                <p:cTn id="14" fill="hold" display="0">
                  <p:stCondLst>
                    <p:cond delay="indefinite"/>
                  </p:stCondLst>
                </p:cTn>
                <p:tgtEl>
                  <p:spTgt spid="6"/>
                </p:tgtEl>
              </p:cMediaNode>
            </p:vide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8F9E36-CD39-4DDD-927C-C07E8C070A17}"/>
              </a:ext>
            </a:extLst>
          </p:cNvPr>
          <p:cNvSpPr>
            <a:spLocks noGrp="1"/>
          </p:cNvSpPr>
          <p:nvPr>
            <p:ph type="sldNum" sz="quarter" idx="10"/>
          </p:nvPr>
        </p:nvSpPr>
        <p:spPr/>
        <p:txBody>
          <a:bodyPr/>
          <a:lstStyle/>
          <a:p>
            <a:fld id="{D495E168-DA5E-4888-8D8A-92B118324C14}" type="slidenum">
              <a:rPr lang="en-US" smtClean="0"/>
              <a:pPr/>
              <a:t>10</a:t>
            </a:fld>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1241950898"/>
              </p:ext>
            </p:extLst>
          </p:nvPr>
        </p:nvGraphicFramePr>
        <p:xfrm>
          <a:off x="434235" y="375537"/>
          <a:ext cx="4016925" cy="5199000"/>
        </p:xfrm>
        <a:graphic>
          <a:graphicData uri="http://schemas.openxmlformats.org/presentationml/2006/ole">
            <mc:AlternateContent xmlns:mc="http://schemas.openxmlformats.org/markup-compatibility/2006">
              <mc:Choice xmlns:v="urn:schemas-microsoft-com:vml" Requires="v">
                <p:oleObj spid="_x0000_s3167" name="Acrobat Document" r:id="rId4" imgW="5829108" imgH="7543672" progId="Acrobat.Document.DC">
                  <p:embed/>
                </p:oleObj>
              </mc:Choice>
              <mc:Fallback>
                <p:oleObj name="Acrobat Document" r:id="rId4" imgW="5829108" imgH="7543672" progId="Acrobat.Document.DC">
                  <p:embed/>
                  <p:pic>
                    <p:nvPicPr>
                      <p:cNvPr id="0" name=""/>
                      <p:cNvPicPr/>
                      <p:nvPr/>
                    </p:nvPicPr>
                    <p:blipFill>
                      <a:blip r:embed="rId5"/>
                      <a:stretch>
                        <a:fillRect/>
                      </a:stretch>
                    </p:blipFill>
                    <p:spPr>
                      <a:xfrm>
                        <a:off x="434235" y="375537"/>
                        <a:ext cx="4016925" cy="51990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400682818"/>
              </p:ext>
            </p:extLst>
          </p:nvPr>
        </p:nvGraphicFramePr>
        <p:xfrm>
          <a:off x="1577315" y="1132670"/>
          <a:ext cx="3993263" cy="5168376"/>
        </p:xfrm>
        <a:graphic>
          <a:graphicData uri="http://schemas.openxmlformats.org/presentationml/2006/ole">
            <mc:AlternateContent xmlns:mc="http://schemas.openxmlformats.org/markup-compatibility/2006">
              <mc:Choice xmlns:v="urn:schemas-microsoft-com:vml" Requires="v">
                <p:oleObj spid="_x0000_s3168" name="Acrobat Document" r:id="rId6" imgW="5829108" imgH="7543672" progId="Acrobat.Document.DC">
                  <p:embed/>
                </p:oleObj>
              </mc:Choice>
              <mc:Fallback>
                <p:oleObj name="Acrobat Document" r:id="rId6" imgW="5829108" imgH="7543672" progId="Acrobat.Document.DC">
                  <p:embed/>
                  <p:pic>
                    <p:nvPicPr>
                      <p:cNvPr id="0" name=""/>
                      <p:cNvPicPr/>
                      <p:nvPr/>
                    </p:nvPicPr>
                    <p:blipFill>
                      <a:blip r:embed="rId7"/>
                      <a:stretch>
                        <a:fillRect/>
                      </a:stretch>
                    </p:blipFill>
                    <p:spPr>
                      <a:xfrm>
                        <a:off x="1577315" y="1132670"/>
                        <a:ext cx="3993263" cy="5168376"/>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402454432"/>
              </p:ext>
            </p:extLst>
          </p:nvPr>
        </p:nvGraphicFramePr>
        <p:xfrm>
          <a:off x="3130902" y="1717432"/>
          <a:ext cx="3759934" cy="4866385"/>
        </p:xfrm>
        <a:graphic>
          <a:graphicData uri="http://schemas.openxmlformats.org/presentationml/2006/ole">
            <mc:AlternateContent xmlns:mc="http://schemas.openxmlformats.org/markup-compatibility/2006">
              <mc:Choice xmlns:v="urn:schemas-microsoft-com:vml" Requires="v">
                <p:oleObj spid="_x0000_s3169" name="Acrobat Document" r:id="rId8" imgW="5829108" imgH="7543672" progId="Acrobat.Document.DC">
                  <p:embed/>
                </p:oleObj>
              </mc:Choice>
              <mc:Fallback>
                <p:oleObj name="Acrobat Document" r:id="rId8" imgW="5829108" imgH="7543672" progId="Acrobat.Document.DC">
                  <p:embed/>
                  <p:pic>
                    <p:nvPicPr>
                      <p:cNvPr id="0" name=""/>
                      <p:cNvPicPr/>
                      <p:nvPr/>
                    </p:nvPicPr>
                    <p:blipFill>
                      <a:blip r:embed="rId9"/>
                      <a:stretch>
                        <a:fillRect/>
                      </a:stretch>
                    </p:blipFill>
                    <p:spPr>
                      <a:xfrm>
                        <a:off x="3130902" y="1717432"/>
                        <a:ext cx="3759934" cy="4866385"/>
                      </a:xfrm>
                      <a:prstGeom prst="rect">
                        <a:avLst/>
                      </a:prstGeom>
                    </p:spPr>
                  </p:pic>
                </p:oleObj>
              </mc:Fallback>
            </mc:AlternateContent>
          </a:graphicData>
        </a:graphic>
      </p:graphicFrame>
      <p:sp>
        <p:nvSpPr>
          <p:cNvPr id="16" name="TextBox 15"/>
          <p:cNvSpPr txBox="1"/>
          <p:nvPr/>
        </p:nvSpPr>
        <p:spPr>
          <a:xfrm>
            <a:off x="7778664" y="947254"/>
            <a:ext cx="3695178" cy="923330"/>
          </a:xfrm>
          <a:prstGeom prst="rect">
            <a:avLst/>
          </a:prstGeom>
          <a:noFill/>
        </p:spPr>
        <p:txBody>
          <a:bodyPr wrap="square" rtlCol="0">
            <a:spAutoFit/>
          </a:bodyPr>
          <a:lstStyle/>
          <a:p>
            <a:pPr algn="ctr"/>
            <a:r>
              <a:rPr lang="en-US" sz="5400" b="1" dirty="0" smtClean="0">
                <a:solidFill>
                  <a:schemeClr val="bg1"/>
                </a:solidFill>
              </a:rPr>
              <a:t>Education</a:t>
            </a:r>
            <a:endParaRPr lang="en-US" sz="5400" b="1" dirty="0">
              <a:solidFill>
                <a:schemeClr val="bg1"/>
              </a:solidFill>
            </a:endParaRPr>
          </a:p>
        </p:txBody>
      </p:sp>
      <p:sp>
        <p:nvSpPr>
          <p:cNvPr id="17" name="TextBox 16"/>
          <p:cNvSpPr txBox="1"/>
          <p:nvPr/>
        </p:nvSpPr>
        <p:spPr>
          <a:xfrm>
            <a:off x="7778664" y="1968690"/>
            <a:ext cx="3682652" cy="2554545"/>
          </a:xfrm>
          <a:prstGeom prst="rect">
            <a:avLst/>
          </a:prstGeom>
          <a:noFill/>
        </p:spPr>
        <p:txBody>
          <a:bodyPr wrap="square" rtlCol="0">
            <a:spAutoFit/>
          </a:bodyPr>
          <a:lstStyle/>
          <a:p>
            <a:pPr marL="285750" indent="-285750" algn="ctr">
              <a:buFont typeface="Arial" panose="020B0604020202020204" pitchFamily="34" charset="0"/>
              <a:buChar char="•"/>
            </a:pPr>
            <a:r>
              <a:rPr lang="en-US" sz="3200" b="1" dirty="0" smtClean="0">
                <a:solidFill>
                  <a:srgbClr val="FFFF00"/>
                </a:solidFill>
                <a:latin typeface="Bradley Hand ITC" panose="03070402050302030203" pitchFamily="66" charset="0"/>
              </a:rPr>
              <a:t>Introduction to Culinary Skills</a:t>
            </a:r>
          </a:p>
          <a:p>
            <a:pPr marL="285750" indent="-285750" algn="ctr">
              <a:buFont typeface="Arial" panose="020B0604020202020204" pitchFamily="34" charset="0"/>
              <a:buChar char="•"/>
            </a:pPr>
            <a:r>
              <a:rPr lang="en-US" sz="3200" b="1" dirty="0" smtClean="0">
                <a:solidFill>
                  <a:srgbClr val="FFFF00"/>
                </a:solidFill>
                <a:latin typeface="Bradley Hand ITC" panose="03070402050302030203" pitchFamily="66" charset="0"/>
              </a:rPr>
              <a:t>Recipes specific to food basket contents</a:t>
            </a:r>
            <a:endParaRPr lang="en-US" sz="3200" b="1" dirty="0">
              <a:solidFill>
                <a:srgbClr val="FFFF00"/>
              </a:solidFill>
              <a:latin typeface="Bradley Hand ITC" panose="03070402050302030203" pitchFamily="66" charset="0"/>
            </a:endParaRPr>
          </a:p>
        </p:txBody>
      </p:sp>
    </p:spTree>
    <p:custDataLst>
      <p:tags r:id="rId2"/>
    </p:custDataLst>
    <p:extLst>
      <p:ext uri="{BB962C8B-B14F-4D97-AF65-F5344CB8AC3E}">
        <p14:creationId xmlns:p14="http://schemas.microsoft.com/office/powerpoint/2010/main" val="491993309"/>
      </p:ext>
    </p:extLst>
  </p:cSld>
  <p:clrMapOvr>
    <a:masterClrMapping/>
  </p:clrMapOvr>
  <mc:AlternateContent xmlns:mc="http://schemas.openxmlformats.org/markup-compatibility/2006" xmlns:p14="http://schemas.microsoft.com/office/powerpoint/2010/main">
    <mc:Choice Requires="p14">
      <p:transition spd="slow" p14:dur="8000" advClick="0" advTm="19409">
        <p14:reveal/>
      </p:transition>
    </mc:Choice>
    <mc:Fallback xmlns="">
      <p:transition spd="slow" advClick="0" advTm="194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en-US" noProof="0" smtClean="0"/>
              <a:pPr/>
              <a:t>11</a:t>
            </a:fld>
            <a:endParaRPr lang="en-US" noProof="0" dirty="0"/>
          </a:p>
        </p:txBody>
      </p:sp>
      <p:sp>
        <p:nvSpPr>
          <p:cNvPr id="6" name="Title 5"/>
          <p:cNvSpPr>
            <a:spLocks noGrp="1"/>
          </p:cNvSpPr>
          <p:nvPr>
            <p:ph type="title"/>
          </p:nvPr>
        </p:nvSpPr>
        <p:spPr>
          <a:xfrm>
            <a:off x="839789" y="457200"/>
            <a:ext cx="2892968" cy="1600200"/>
          </a:xfrm>
        </p:spPr>
        <p:txBody>
          <a:bodyPr>
            <a:noAutofit/>
          </a:bodyPr>
          <a:lstStyle/>
          <a:p>
            <a:r>
              <a:rPr lang="en-US" sz="4000" dirty="0" smtClean="0"/>
              <a:t>Patient </a:t>
            </a:r>
            <a:br>
              <a:rPr lang="en-US" sz="4000" dirty="0" smtClean="0"/>
            </a:br>
            <a:r>
              <a:rPr lang="en-US" sz="4000" dirty="0" smtClean="0"/>
              <a:t>Data</a:t>
            </a:r>
            <a:br>
              <a:rPr lang="en-US" sz="4000" dirty="0" smtClean="0"/>
            </a:br>
            <a:r>
              <a:rPr lang="en-US" sz="4000" dirty="0" smtClean="0"/>
              <a:t>Tracking</a:t>
            </a:r>
            <a:endParaRPr lang="en-US" sz="4000" dirty="0"/>
          </a:p>
        </p:txBody>
      </p:sp>
      <p:sp>
        <p:nvSpPr>
          <p:cNvPr id="8" name="Text Placeholder 7"/>
          <p:cNvSpPr>
            <a:spLocks noGrp="1"/>
          </p:cNvSpPr>
          <p:nvPr>
            <p:ph type="body" sz="half" idx="2"/>
          </p:nvPr>
        </p:nvSpPr>
        <p:spPr>
          <a:xfrm>
            <a:off x="839789" y="2467628"/>
            <a:ext cx="3030754" cy="3401360"/>
          </a:xfrm>
        </p:spPr>
        <p:txBody>
          <a:bodyPr>
            <a:normAutofit/>
          </a:bodyPr>
          <a:lstStyle/>
          <a:p>
            <a:pPr marL="285750" indent="-285750">
              <a:buFont typeface="Arial" panose="020B0604020202020204" pitchFamily="34" charset="0"/>
              <a:buChar char="•"/>
            </a:pPr>
            <a:r>
              <a:rPr lang="en-US" sz="3200" b="1" dirty="0">
                <a:latin typeface="Bradley Hand ITC" panose="03070402050302030203" pitchFamily="66" charset="0"/>
              </a:rPr>
              <a:t>Health Metrics </a:t>
            </a:r>
            <a:r>
              <a:rPr lang="en-US" sz="3200" b="1" dirty="0" smtClean="0">
                <a:latin typeface="Bradley Hand ITC" panose="03070402050302030203" pitchFamily="66" charset="0"/>
              </a:rPr>
              <a:t>Tracking</a:t>
            </a:r>
          </a:p>
          <a:p>
            <a:pPr marL="285750" indent="-285750">
              <a:buFont typeface="Arial" panose="020B0604020202020204" pitchFamily="34" charset="0"/>
              <a:buChar char="•"/>
            </a:pPr>
            <a:r>
              <a:rPr lang="en-US" sz="3200" b="1" dirty="0" smtClean="0">
                <a:latin typeface="Bradley Hand ITC" panose="03070402050302030203" pitchFamily="66" charset="0"/>
              </a:rPr>
              <a:t>Primary Care Physician Appointment Tracking</a:t>
            </a:r>
            <a:endParaRPr lang="en-US" sz="3200" b="1" dirty="0">
              <a:latin typeface="Bradley Hand ITC" panose="03070402050302030203" pitchFamily="66"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568" y="329371"/>
            <a:ext cx="6492805" cy="520226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294" y="1412128"/>
            <a:ext cx="6101333" cy="4706356"/>
          </a:xfrm>
          <a:prstGeom prst="rect">
            <a:avLst/>
          </a:prstGeom>
        </p:spPr>
      </p:pic>
    </p:spTree>
    <p:custDataLst>
      <p:tags r:id="rId1"/>
    </p:custDataLst>
    <p:extLst>
      <p:ext uri="{BB962C8B-B14F-4D97-AF65-F5344CB8AC3E}">
        <p14:creationId xmlns:p14="http://schemas.microsoft.com/office/powerpoint/2010/main" val="2294996437"/>
      </p:ext>
    </p:extLst>
  </p:cSld>
  <p:clrMapOvr>
    <a:masterClrMapping/>
  </p:clrMapOvr>
  <mc:AlternateContent xmlns:mc="http://schemas.openxmlformats.org/markup-compatibility/2006" xmlns:p14="http://schemas.microsoft.com/office/powerpoint/2010/main">
    <mc:Choice Requires="p14">
      <p:transition spd="slow" p14:dur="8000" advClick="0" advTm="19198">
        <p14:reveal/>
      </p:transition>
    </mc:Choice>
    <mc:Fallback xmlns="">
      <p:transition spd="slow" advClick="0" advTm="191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1000"/>
                                        <p:tgtEl>
                                          <p:spTgt spid="8">
                                            <p:txEl>
                                              <p:pRg st="1" end="1"/>
                                            </p:txEl>
                                          </p:spTgt>
                                        </p:tgtEl>
                                      </p:cBhvr>
                                    </p:animEffect>
                                    <p:anim calcmode="lin" valueType="num">
                                      <p:cBhvr>
                                        <p:cTn id="1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B381BA-F1D7-483F-B759-9C3451355503}"/>
              </a:ext>
            </a:extLst>
          </p:cNvPr>
          <p:cNvSpPr>
            <a:spLocks noGrp="1"/>
          </p:cNvSpPr>
          <p:nvPr>
            <p:ph type="title"/>
          </p:nvPr>
        </p:nvSpPr>
        <p:spPr/>
        <p:txBody>
          <a:bodyPr/>
          <a:lstStyle/>
          <a:p>
            <a:r>
              <a:rPr lang="en-US" dirty="0">
                <a:latin typeface="Bradley Hand ITC" panose="03070402050302030203" pitchFamily="66" charset="0"/>
              </a:rPr>
              <a:t>THANK YOU!</a:t>
            </a:r>
          </a:p>
        </p:txBody>
      </p:sp>
      <p:sp>
        <p:nvSpPr>
          <p:cNvPr id="4" name="Text Placeholder 3">
            <a:extLst>
              <a:ext uri="{FF2B5EF4-FFF2-40B4-BE49-F238E27FC236}">
                <a16:creationId xmlns:a16="http://schemas.microsoft.com/office/drawing/2014/main" id="{A412BBAB-4628-42F5-BF78-BE0E59475133}"/>
              </a:ext>
            </a:extLst>
          </p:cNvPr>
          <p:cNvSpPr>
            <a:spLocks noGrp="1"/>
          </p:cNvSpPr>
          <p:nvPr>
            <p:ph type="body" sz="quarter" idx="13"/>
          </p:nvPr>
        </p:nvSpPr>
        <p:spPr>
          <a:xfrm>
            <a:off x="1050857" y="2655074"/>
            <a:ext cx="10090287" cy="1567894"/>
          </a:xfrm>
        </p:spPr>
        <p:txBody>
          <a:bodyPr/>
          <a:lstStyle/>
          <a:p>
            <a:r>
              <a:rPr lang="en-US" dirty="0" smtClean="0"/>
              <a:t>Mark Logsdon</a:t>
            </a:r>
          </a:p>
          <a:p>
            <a:r>
              <a:rPr lang="en-US" dirty="0" smtClean="0"/>
              <a:t>Community Healthcare Worker</a:t>
            </a:r>
          </a:p>
          <a:p>
            <a:r>
              <a:rPr lang="en-US" dirty="0" smtClean="0"/>
              <a:t>Logan Health </a:t>
            </a:r>
          </a:p>
          <a:p>
            <a:r>
              <a:rPr lang="en-US" b="1" dirty="0" smtClean="0">
                <a:latin typeface="Bradley Hand ITC" panose="03070402050302030203" pitchFamily="66" charset="0"/>
              </a:rPr>
              <a:t>Whitefish</a:t>
            </a:r>
          </a:p>
          <a:p>
            <a:endParaRPr lang="en-US" dirty="0"/>
          </a:p>
        </p:txBody>
      </p:sp>
      <p:sp>
        <p:nvSpPr>
          <p:cNvPr id="6" name="Text Placeholder 5">
            <a:extLst>
              <a:ext uri="{FF2B5EF4-FFF2-40B4-BE49-F238E27FC236}">
                <a16:creationId xmlns:a16="http://schemas.microsoft.com/office/drawing/2014/main" id="{73118D49-CA48-4C57-A37C-31BAA7538127}"/>
              </a:ext>
            </a:extLst>
          </p:cNvPr>
          <p:cNvSpPr>
            <a:spLocks noGrp="1"/>
          </p:cNvSpPr>
          <p:nvPr>
            <p:ph type="body" sz="quarter" idx="23"/>
          </p:nvPr>
        </p:nvSpPr>
        <p:spPr/>
        <p:txBody>
          <a:bodyPr/>
          <a:lstStyle/>
          <a:p>
            <a:r>
              <a:rPr lang="en-US" sz="2400" dirty="0">
                <a:latin typeface="Franklin Gothic Book" panose="020B0503020102020204" pitchFamily="34" charset="0"/>
              </a:rPr>
              <a:t>Email</a:t>
            </a:r>
          </a:p>
        </p:txBody>
      </p:sp>
      <p:sp>
        <p:nvSpPr>
          <p:cNvPr id="5" name="Text Placeholder 4">
            <a:extLst>
              <a:ext uri="{FF2B5EF4-FFF2-40B4-BE49-F238E27FC236}">
                <a16:creationId xmlns:a16="http://schemas.microsoft.com/office/drawing/2014/main" id="{62E14719-D011-4E0B-9362-CD19FF22FEB5}"/>
              </a:ext>
            </a:extLst>
          </p:cNvPr>
          <p:cNvSpPr>
            <a:spLocks noGrp="1"/>
          </p:cNvSpPr>
          <p:nvPr>
            <p:ph type="body" sz="quarter" idx="22"/>
          </p:nvPr>
        </p:nvSpPr>
        <p:spPr/>
        <p:txBody>
          <a:bodyPr/>
          <a:lstStyle/>
          <a:p>
            <a:r>
              <a:rPr lang="en-US" dirty="0" smtClean="0">
                <a:latin typeface="Franklin Gothic Book" panose="020B0503020102020204" pitchFamily="34" charset="0"/>
              </a:rPr>
              <a:t>mlogsdon@logan.org</a:t>
            </a:r>
            <a:endParaRPr lang="en-US" dirty="0">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3309279394"/>
      </p:ext>
    </p:extLst>
  </p:cSld>
  <p:clrMapOvr>
    <a:masterClrMapping/>
  </p:clrMapOvr>
  <mc:AlternateContent xmlns:mc="http://schemas.openxmlformats.org/markup-compatibility/2006" xmlns:p14="http://schemas.microsoft.com/office/powerpoint/2010/main">
    <mc:Choice Requires="p14">
      <p:transition spd="slow" p14:dur="8000" advClick="0" advTm="22345">
        <p14:reveal/>
      </p:transition>
    </mc:Choice>
    <mc:Fallback xmlns="">
      <p:transition spd="slow" advClick="0" advTm="2234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1000"/>
                                        <p:tgtEl>
                                          <p:spTgt spid="4">
                                            <p:txEl>
                                              <p:pRg st="3" end="3"/>
                                            </p:txEl>
                                          </p:spTgt>
                                        </p:tgtEl>
                                      </p:cBhvr>
                                    </p:animEffect>
                                    <p:anim calcmode="lin" valueType="num">
                                      <p:cBhvr>
                                        <p:cTn id="3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1000"/>
                                        <p:tgtEl>
                                          <p:spTgt spid="5">
                                            <p:txEl>
                                              <p:pRg st="0" end="0"/>
                                            </p:txEl>
                                          </p:spTgt>
                                        </p:tgtEl>
                                      </p:cBhvr>
                                    </p:animEffect>
                                    <p:anim calcmode="lin" valueType="num">
                                      <p:cBhvr>
                                        <p:cTn id="4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en-US" noProof="0" smtClean="0"/>
              <a:pPr/>
              <a:t>13</a:t>
            </a:fld>
            <a:endParaRPr lang="en-US" noProof="0" dirty="0"/>
          </a:p>
        </p:txBody>
      </p:sp>
      <p:sp>
        <p:nvSpPr>
          <p:cNvPr id="4" name="TextBox 3"/>
          <p:cNvSpPr txBox="1"/>
          <p:nvPr/>
        </p:nvSpPr>
        <p:spPr>
          <a:xfrm>
            <a:off x="1540701" y="1027134"/>
            <a:ext cx="8993688" cy="2031325"/>
          </a:xfrm>
          <a:prstGeom prst="rect">
            <a:avLst/>
          </a:prstGeom>
          <a:noFill/>
        </p:spPr>
        <p:txBody>
          <a:bodyPr wrap="square" rtlCol="0">
            <a:spAutoFit/>
          </a:bodyPr>
          <a:lstStyle/>
          <a:p>
            <a:r>
              <a:rPr lang="en-US" dirty="0">
                <a:solidFill>
                  <a:schemeClr val="bg1"/>
                </a:solidFill>
              </a:rPr>
              <a:t> </a:t>
            </a:r>
          </a:p>
          <a:p>
            <a:pPr algn="ctr" fontAlgn="base"/>
            <a:r>
              <a:rPr lang="en-US" sz="3600" dirty="0">
                <a:solidFill>
                  <a:schemeClr val="bg1"/>
                </a:solidFill>
                <a:latin typeface="+mj-lt"/>
              </a:rPr>
              <a:t>Look at your life. What legacy are you leaving for your children? Seek to leave a legacy you would be proud of.</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277" y="3058460"/>
            <a:ext cx="4365382" cy="2832022"/>
          </a:xfrm>
          <a:prstGeom prst="rect">
            <a:avLst/>
          </a:prstGeom>
        </p:spPr>
      </p:pic>
    </p:spTree>
    <p:extLst>
      <p:ext uri="{BB962C8B-B14F-4D97-AF65-F5344CB8AC3E}">
        <p14:creationId xmlns:p14="http://schemas.microsoft.com/office/powerpoint/2010/main" val="1962614041"/>
      </p:ext>
    </p:extLst>
  </p:cSld>
  <p:clrMapOvr>
    <a:masterClrMapping/>
  </p:clrMapOvr>
  <mc:AlternateContent xmlns:mc="http://schemas.openxmlformats.org/markup-compatibility/2006" xmlns:p14="http://schemas.microsoft.com/office/powerpoint/2010/main">
    <mc:Choice Requires="p14">
      <p:transition spd="slow" p14:dur="8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a:xfrm>
            <a:off x="838199" y="1883192"/>
            <a:ext cx="10515601" cy="581157"/>
          </a:xfrm>
        </p:spPr>
        <p:txBody>
          <a:bodyPr/>
          <a:lstStyle/>
          <a:p>
            <a:endParaRPr lang="en-US" dirty="0" smtClean="0"/>
          </a:p>
          <a:p>
            <a:endParaRPr lang="en-US" dirty="0"/>
          </a:p>
        </p:txBody>
      </p:sp>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p:txBody>
          <a:bodyPr>
            <a:normAutofit fontScale="90000"/>
          </a:bodyPr>
          <a:lstStyle/>
          <a:p>
            <a:r>
              <a:rPr lang="en-US" sz="9600" dirty="0" smtClean="0">
                <a:latin typeface="Baskerville Old Face" panose="02020602080505020303" pitchFamily="18" charset="0"/>
              </a:rPr>
              <a:t>Food Rx</a:t>
            </a:r>
            <a:endParaRPr lang="ru-RU" sz="9600" dirty="0">
              <a:latin typeface="Bahnschrift Light" panose="020B0502040204020203" pitchFamily="34" charset="0"/>
            </a:endParaRPr>
          </a:p>
        </p:txBody>
      </p:sp>
      <p:pic>
        <p:nvPicPr>
          <p:cNvPr id="8" name="Picture 6" descr="vegetables-that-are-healthier-for-you-cooked-than-ra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076" y="2827445"/>
            <a:ext cx="6395845" cy="314747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 descr="Logan Health Whitefish Innovation Award - Forum for Shared Governance"/>
          <p:cNvSpPr>
            <a:spLocks noChangeAspect="1" noChangeArrowheads="1"/>
          </p:cNvSpPr>
          <p:nvPr/>
        </p:nvSpPr>
        <p:spPr bwMode="auto">
          <a:xfrm>
            <a:off x="155574" y="-144463"/>
            <a:ext cx="12036425" cy="21987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4" descr="Logan Health Whitefish Innovation Award - Forum for Shared Governance"/>
          <p:cNvSpPr>
            <a:spLocks noChangeAspect="1" noChangeArrowheads="1"/>
          </p:cNvSpPr>
          <p:nvPr/>
        </p:nvSpPr>
        <p:spPr bwMode="auto">
          <a:xfrm>
            <a:off x="155575" y="-144463"/>
            <a:ext cx="5643976" cy="56439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6" descr="Logan Health – Lakeside-Somers Chamber of Commer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TextBox 19"/>
          <p:cNvSpPr txBox="1"/>
          <p:nvPr/>
        </p:nvSpPr>
        <p:spPr>
          <a:xfrm>
            <a:off x="155573" y="1880074"/>
            <a:ext cx="11894465" cy="769441"/>
          </a:xfrm>
          <a:prstGeom prst="rect">
            <a:avLst/>
          </a:prstGeom>
          <a:noFill/>
        </p:spPr>
        <p:txBody>
          <a:bodyPr wrap="square" rtlCol="0">
            <a:spAutoFit/>
          </a:bodyPr>
          <a:lstStyle/>
          <a:p>
            <a:pPr algn="ctr"/>
            <a:r>
              <a:rPr lang="en-US" sz="4400" dirty="0" smtClean="0">
                <a:solidFill>
                  <a:srgbClr val="92D050"/>
                </a:solidFill>
                <a:latin typeface="Brush Script MT" panose="03060802040406070304" pitchFamily="66" charset="0"/>
              </a:rPr>
              <a:t>Nourishing People &amp; Cultivating Community</a:t>
            </a:r>
            <a:endParaRPr lang="en-US" sz="4400" dirty="0">
              <a:solidFill>
                <a:srgbClr val="92D050"/>
              </a:solidFill>
              <a:latin typeface="Brush Script MT" panose="03060802040406070304" pitchFamily="66" charset="0"/>
            </a:endParaRPr>
          </a:p>
        </p:txBody>
      </p:sp>
      <p:pic>
        <p:nvPicPr>
          <p:cNvPr id="2" name="Food Rx 2 Sound Track">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07975" y="6010140"/>
            <a:ext cx="609600" cy="609600"/>
          </a:xfrm>
          <a:prstGeom prst="rect">
            <a:avLst/>
          </a:prstGeom>
        </p:spPr>
      </p:pic>
    </p:spTree>
    <p:custDataLst>
      <p:tags r:id="rId1"/>
    </p:custDataLst>
    <p:extLst>
      <p:ext uri="{BB962C8B-B14F-4D97-AF65-F5344CB8AC3E}">
        <p14:creationId xmlns:p14="http://schemas.microsoft.com/office/powerpoint/2010/main" val="2142316308"/>
      </p:ext>
    </p:extLst>
  </p:cSld>
  <p:clrMapOvr>
    <a:masterClrMapping/>
  </p:clrMapOvr>
  <mc:AlternateContent xmlns:mc="http://schemas.openxmlformats.org/markup-compatibility/2006" xmlns:p14="http://schemas.microsoft.com/office/powerpoint/2010/main">
    <mc:Choice Requires="p14">
      <p:transition spd="slow" p14:dur="8000" advClick="0" advTm="11286">
        <p14:reveal/>
      </p:transition>
    </mc:Choice>
    <mc:Fallback xmlns="">
      <p:transition spd="slow" advClick="0" advTm="112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gtEl>
                                        <p:attrNameLst>
                                          <p:attrName>style.color</p:attrName>
                                        </p:attrNameLst>
                                      </p:cBhvr>
                                      <p:to>
                                        <p:clrVal>
                                          <a:srgbClr val="FFFF00"/>
                                        </p:clrVal>
                                      </p:to>
                                    </p:set>
                                    <p:set>
                                      <p:cBhvr>
                                        <p:cTn id="7" dur="500" fill="hold"/>
                                        <p:tgtEl>
                                          <p:spTgt spid="3"/>
                                        </p:tgtEl>
                                        <p:attrNameLst>
                                          <p:attrName>fillcolor</p:attrName>
                                        </p:attrNameLst>
                                      </p:cBhvr>
                                      <p:to>
                                        <p:clrVal>
                                          <a:srgbClr val="FFFF00"/>
                                        </p:clrVal>
                                      </p:to>
                                    </p:set>
                                    <p:set>
                                      <p:cBhvr>
                                        <p:cTn id="8" dur="500" fill="hold"/>
                                        <p:tgtEl>
                                          <p:spTgt spid="3"/>
                                        </p:tgtEl>
                                        <p:attrNameLst>
                                          <p:attrName>fill.type</p:attrName>
                                        </p:attrNameLst>
                                      </p:cBhvr>
                                      <p:to>
                                        <p:strVal val="solid"/>
                                      </p:to>
                                    </p:set>
                                  </p:childTnLst>
                                </p:cTn>
                              </p:par>
                            </p:childTnLst>
                          </p:cTn>
                        </p:par>
                        <p:par>
                          <p:cTn id="9" fill="hold">
                            <p:stCondLst>
                              <p:cond delay="600"/>
                            </p:stCondLst>
                            <p:childTnLst>
                              <p:par>
                                <p:cTn id="10" presetID="1" presetClass="mediacall" presetSubtype="0" fill="hold" nodeType="afterEffect">
                                  <p:stCondLst>
                                    <p:cond delay="0"/>
                                  </p:stCondLst>
                                  <p:childTnLst>
                                    <p:cmd type="call" cmd="playFrom(0.0)">
                                      <p:cBhvr>
                                        <p:cTn id="11" dur="1"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5" presetClass="emph" presetSubtype="0" grpId="0" nodeType="clickEffect">
                                  <p:stCondLst>
                                    <p:cond delay="0"/>
                                  </p:stCondLst>
                                  <p:iterate type="lt">
                                    <p:tmAbs val="25"/>
                                  </p:iterate>
                                  <p:childTnLst>
                                    <p:set>
                                      <p:cBhvr override="childStyle">
                                        <p:cTn id="15" dur="indefinite"/>
                                        <p:tgtEl>
                                          <p:spTgt spid="20"/>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2"/>
                </p:tgtEl>
              </p:cMediaNode>
            </p:audio>
          </p:childTnLst>
        </p:cTn>
      </p:par>
    </p:tnLst>
    <p:bldLst>
      <p:bldP spid="20" grpId="0"/>
    </p:bldLst>
  </p:timing>
  <p:extLst>
    <p:ext uri="{E180D4A7-C9FB-4DFB-919C-405C955672EB}">
      <p14:showEvtLst xmlns:p14="http://schemas.microsoft.com/office/powerpoint/2010/main">
        <p14:playEvt time="824"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C7FBB">
            <a:alpha val="0"/>
          </a:srgb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p:txBody>
          <a:bodyPr/>
          <a:lstStyle/>
          <a:p>
            <a:fld id="{D495E168-DA5E-4888-8D8A-92B118324C14}" type="slidenum">
              <a:rPr lang="en-US" smtClean="0"/>
              <a:pPr/>
              <a:t>3</a:t>
            </a:fld>
            <a:endParaRPr lang="en-US" dirty="0"/>
          </a:p>
        </p:txBody>
      </p:sp>
      <p:pic>
        <p:nvPicPr>
          <p:cNvPr id="2050" name="Picture 2" descr="Donor Recognition — Gateway to Glacier Trails"/>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456951" y="368701"/>
            <a:ext cx="3171824" cy="1901526"/>
          </a:xfrm>
          <a:prstGeom prst="rect">
            <a:avLst/>
          </a:prstGeom>
          <a:noFill/>
          <a:effectLst>
            <a:reflection endPos="65000" dir="5400000" sy="-100000" algn="bl" rotWithShape="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62978" y="1998550"/>
            <a:ext cx="6939522" cy="1107996"/>
          </a:xfrm>
          <a:prstGeom prst="rect">
            <a:avLst/>
          </a:prstGeom>
          <a:noFill/>
        </p:spPr>
        <p:txBody>
          <a:bodyPr wrap="square" rtlCol="0">
            <a:spAutoFit/>
          </a:bodyPr>
          <a:lstStyle/>
          <a:p>
            <a:pPr algn="ctr"/>
            <a:r>
              <a:rPr lang="en-US" sz="6600" dirty="0" smtClean="0">
                <a:solidFill>
                  <a:schemeClr val="tx2">
                    <a:lumMod val="60000"/>
                    <a:lumOff val="40000"/>
                  </a:schemeClr>
                </a:solidFill>
                <a:latin typeface="Brush Script MT" panose="03060802040406070304" pitchFamily="66" charset="0"/>
              </a:rPr>
              <a:t>In Partnership With</a:t>
            </a:r>
            <a:endParaRPr lang="en-US" sz="6600" dirty="0">
              <a:solidFill>
                <a:schemeClr val="tx2">
                  <a:lumMod val="60000"/>
                  <a:lumOff val="40000"/>
                </a:schemeClr>
              </a:solidFill>
              <a:latin typeface="Brush Script MT" panose="03060802040406070304" pitchFamily="66" charset="0"/>
            </a:endParaRPr>
          </a:p>
        </p:txBody>
      </p:sp>
      <p:sp>
        <p:nvSpPr>
          <p:cNvPr id="7" name="AutoShape 4" descr="Land to Hand MT - Home | Facebook"/>
          <p:cNvSpPr>
            <a:spLocks noChangeAspect="1" noChangeArrowheads="1"/>
          </p:cNvSpPr>
          <p:nvPr/>
        </p:nvSpPr>
        <p:spPr bwMode="auto">
          <a:xfrm>
            <a:off x="4972833" y="3106546"/>
            <a:ext cx="2567834" cy="26007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6" descr="Land to Hand MT - Home | Facebook"/>
          <p:cNvSpPr>
            <a:spLocks noChangeAspect="1" noChangeArrowheads="1"/>
          </p:cNvSpPr>
          <p:nvPr/>
        </p:nvSpPr>
        <p:spPr bwMode="auto">
          <a:xfrm flipH="1">
            <a:off x="460374" y="-144463"/>
            <a:ext cx="3479885" cy="34798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8" descr="Land to Hand MT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10" descr="Land to Hand MT - Home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12" descr="Home - Land to Hand"/>
          <p:cNvSpPr>
            <a:spLocks noChangeAspect="1" noChangeArrowheads="1"/>
          </p:cNvSpPr>
          <p:nvPr/>
        </p:nvSpPr>
        <p:spPr bwMode="auto">
          <a:xfrm>
            <a:off x="2079321" y="3457184"/>
            <a:ext cx="7027101" cy="8241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62" name="Picture 14" descr="Home - Land to Hand"/>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61612" y="3015324"/>
            <a:ext cx="5390276" cy="9810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34389766"/>
      </p:ext>
    </p:extLst>
  </p:cSld>
  <p:clrMapOvr>
    <a:masterClrMapping/>
  </p:clrMapOvr>
  <mc:AlternateContent xmlns:mc="http://schemas.openxmlformats.org/markup-compatibility/2006" xmlns:p14="http://schemas.microsoft.com/office/powerpoint/2010/main">
    <mc:Choice Requires="p14">
      <p:transition spd="slow" p14:dur="8000" advClick="0" advTm="11177">
        <p14:reveal/>
      </p:transition>
    </mc:Choice>
    <mc:Fallback xmlns="">
      <p:transition spd="slow" advClick="0" advTm="111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62"/>
                                        </p:tgtEl>
                                        <p:attrNameLst>
                                          <p:attrName>style.visibility</p:attrName>
                                        </p:attrNameLst>
                                      </p:cBhvr>
                                      <p:to>
                                        <p:strVal val="visible"/>
                                      </p:to>
                                    </p:set>
                                    <p:animEffect transition="in" filter="circle(in)">
                                      <p:cBhvr>
                                        <p:cTn id="17" dur="20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smtClean="0">
                <a:latin typeface="Baskerville Old Face" panose="02020602080505020303" pitchFamily="18" charset="0"/>
              </a:rPr>
              <a:t>Food Rx Program</a:t>
            </a:r>
            <a:endParaRPr lang="en-US" dirty="0">
              <a:latin typeface="Baskerville Old Face" panose="02020602080505020303" pitchFamily="18" charset="0"/>
            </a:endParaRP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normAutofit fontScale="92500" lnSpcReduction="20000"/>
          </a:bodyPr>
          <a:lstStyle/>
          <a:p>
            <a:r>
              <a:rPr lang="en-US" dirty="0" smtClean="0"/>
              <a:t>A produce prescription to individuals, and families who struggle to get enough fruits and vegetables weekly.</a:t>
            </a:r>
            <a:endParaRPr lang="en-US"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8199" y="3100270"/>
            <a:ext cx="5288963" cy="2346942"/>
          </a:xfrm>
        </p:spPr>
        <p:txBody>
          <a:bodyPr>
            <a:normAutofit fontScale="92500" lnSpcReduction="10000"/>
          </a:bodyPr>
          <a:lstStyle/>
          <a:p>
            <a:r>
              <a:rPr lang="en-US" sz="2400" b="1" dirty="0" smtClean="0"/>
              <a:t>Goals:</a:t>
            </a:r>
          </a:p>
          <a:p>
            <a:r>
              <a:rPr lang="en-US" sz="2400" dirty="0" smtClean="0"/>
              <a:t>Increase consumption of fruits and vegetables</a:t>
            </a:r>
          </a:p>
          <a:p>
            <a:r>
              <a:rPr lang="en-US" sz="2400" dirty="0" smtClean="0"/>
              <a:t>Increase familiarity and comfort in using fruits and vegetables in cooking</a:t>
            </a:r>
          </a:p>
          <a:p>
            <a:r>
              <a:rPr lang="en-US" sz="2400" dirty="0" smtClean="0"/>
              <a:t>Contribute to positive health outcomes for the whole family.</a:t>
            </a:r>
          </a:p>
          <a:p>
            <a:endParaRPr lang="en-US" sz="2000" dirty="0" smtClean="0"/>
          </a:p>
          <a:p>
            <a:endParaRPr lang="en-US" dirty="0" smtClean="0"/>
          </a:p>
          <a:p>
            <a:endParaRPr lang="en-US" dirty="0"/>
          </a:p>
          <a:p>
            <a:endParaRPr lang="en-US" dirty="0"/>
          </a:p>
        </p:txBody>
      </p:sp>
      <p:sp>
        <p:nvSpPr>
          <p:cNvPr id="4" name="Footer Placeholder 3">
            <a:extLst>
              <a:ext uri="{FF2B5EF4-FFF2-40B4-BE49-F238E27FC236}">
                <a16:creationId xmlns:a16="http://schemas.microsoft.com/office/drawing/2014/main" id="{FF626BF0-5F0E-4D61-B97D-E6ED486CD89E}"/>
              </a:ext>
            </a:extLst>
          </p:cNvPr>
          <p:cNvSpPr>
            <a:spLocks noGrp="1"/>
          </p:cNvSpPr>
          <p:nvPr>
            <p:ph type="ftr" sz="quarter" idx="12"/>
          </p:nvPr>
        </p:nvSpPr>
        <p:spPr>
          <a:xfrm>
            <a:off x="838200" y="5564778"/>
            <a:ext cx="4818017" cy="918832"/>
          </a:xfrm>
        </p:spPr>
        <p:txBody>
          <a:bodyPr/>
          <a:lstStyle/>
          <a:p>
            <a:r>
              <a:rPr lang="en-US" sz="1800" b="1" dirty="0" smtClean="0">
                <a:latin typeface="Bradley Hand ITC" panose="03070402050302030203" pitchFamily="66" charset="0"/>
              </a:rPr>
              <a:t>Testimonial:</a:t>
            </a:r>
          </a:p>
          <a:p>
            <a:r>
              <a:rPr lang="en-US" sz="1800" b="1" dirty="0" smtClean="0">
                <a:latin typeface="Bradley Hand ITC" panose="03070402050302030203" pitchFamily="66" charset="0"/>
              </a:rPr>
              <a:t>“My kids and I are eating healthier. Not as much processed food. It is great!”</a:t>
            </a:r>
            <a:endParaRPr lang="en-US" sz="1800" b="1" dirty="0">
              <a:latin typeface="Bradley Hand ITC" panose="03070402050302030203" pitchFamily="66" charset="0"/>
            </a:endParaRP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4</a:t>
            </a:fld>
            <a:endParaRPr lang="en-US" dirty="0"/>
          </a:p>
        </p:txBody>
      </p:sp>
    </p:spTree>
    <p:custDataLst>
      <p:tags r:id="rId1"/>
    </p:custDataLst>
    <p:extLst>
      <p:ext uri="{BB962C8B-B14F-4D97-AF65-F5344CB8AC3E}">
        <p14:creationId xmlns:p14="http://schemas.microsoft.com/office/powerpoint/2010/main" val="3733523618"/>
      </p:ext>
    </p:extLst>
  </p:cSld>
  <p:clrMapOvr>
    <a:masterClrMapping/>
  </p:clrMapOvr>
  <mc:AlternateContent xmlns:mc="http://schemas.openxmlformats.org/markup-compatibility/2006" xmlns:p14="http://schemas.microsoft.com/office/powerpoint/2010/main">
    <mc:Choice Requires="p14">
      <p:transition spd="slow" p14:dur="8000" advClick="0" advTm="24890">
        <p14:reveal/>
      </p:transition>
    </mc:Choice>
    <mc:Fallback xmlns="">
      <p:transition spd="slow" advClick="0" advTm="248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1000"/>
                                        <p:tgtEl>
                                          <p:spTgt spid="6">
                                            <p:txEl>
                                              <p:pRg st="0" end="0"/>
                                            </p:txEl>
                                          </p:spTgt>
                                        </p:tgtEl>
                                      </p:cBhvr>
                                    </p:animEffect>
                                    <p:anim calcmode="lin" valueType="num">
                                      <p:cBhvr>
                                        <p:cTn id="1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1000"/>
                                        <p:tgtEl>
                                          <p:spTgt spid="6">
                                            <p:txEl>
                                              <p:pRg st="2" end="2"/>
                                            </p:txEl>
                                          </p:spTgt>
                                        </p:tgtEl>
                                      </p:cBhvr>
                                    </p:animEffect>
                                    <p:anim calcmode="lin" valueType="num">
                                      <p:cBhvr>
                                        <p:cTn id="3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1000"/>
                                        <p:tgtEl>
                                          <p:spTgt spid="6">
                                            <p:txEl>
                                              <p:pRg st="3" end="3"/>
                                            </p:txEl>
                                          </p:spTgt>
                                        </p:tgtEl>
                                      </p:cBhvr>
                                    </p:animEffect>
                                    <p:anim calcmode="lin" valueType="num">
                                      <p:cBhvr>
                                        <p:cTn id="4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ppt_w</p:attrName>
                                        </p:attrNameLst>
                                      </p:cBhvr>
                                      <p:tavLst>
                                        <p:tav tm="0">
                                          <p:val>
                                            <p:fltVal val="0"/>
                                          </p:val>
                                        </p:tav>
                                        <p:tav tm="100000">
                                          <p:val>
                                            <p:strVal val="#ppt_w"/>
                                          </p:val>
                                        </p:tav>
                                      </p:tavLst>
                                    </p:anim>
                                    <p:anim calcmode="lin" valueType="num">
                                      <p:cBhvr>
                                        <p:cTn id="47" dur="1000" fill="hold"/>
                                        <p:tgtEl>
                                          <p:spTgt spid="4"/>
                                        </p:tgtEl>
                                        <p:attrNameLst>
                                          <p:attrName>ppt_h</p:attrName>
                                        </p:attrNameLst>
                                      </p:cBhvr>
                                      <p:tavLst>
                                        <p:tav tm="0">
                                          <p:val>
                                            <p:fltVal val="0"/>
                                          </p:val>
                                        </p:tav>
                                        <p:tav tm="100000">
                                          <p:val>
                                            <p:strVal val="#ppt_h"/>
                                          </p:val>
                                        </p:tav>
                                      </p:tavLst>
                                    </p:anim>
                                    <p:anim calcmode="lin" valueType="num">
                                      <p:cBhvr>
                                        <p:cTn id="48" dur="1000" fill="hold"/>
                                        <p:tgtEl>
                                          <p:spTgt spid="4"/>
                                        </p:tgtEl>
                                        <p:attrNameLst>
                                          <p:attrName>style.rotation</p:attrName>
                                        </p:attrNameLst>
                                      </p:cBhvr>
                                      <p:tavLst>
                                        <p:tav tm="0">
                                          <p:val>
                                            <p:fltVal val="90"/>
                                          </p:val>
                                        </p:tav>
                                        <p:tav tm="100000">
                                          <p:val>
                                            <p:fltVal val="0"/>
                                          </p:val>
                                        </p:tav>
                                      </p:tavLst>
                                    </p:anim>
                                    <p:animEffect transition="in" filter="fade">
                                      <p:cBhvr>
                                        <p:cTn id="4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6"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p:txBody>
          <a:bodyPr>
            <a:normAutofit/>
          </a:bodyPr>
          <a:lstStyle/>
          <a:p>
            <a:r>
              <a:rPr lang="en-US" dirty="0" smtClean="0">
                <a:latin typeface="Baskerville Old Face" panose="02020602080505020303" pitchFamily="18" charset="0"/>
              </a:rPr>
              <a:t>The Prescription:</a:t>
            </a:r>
            <a:endParaRPr lang="en-US" dirty="0">
              <a:latin typeface="Baskerville Old Face" panose="02020602080505020303" pitchFamily="18" charset="0"/>
            </a:endParaRP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p:txBody>
          <a:bodyPr>
            <a:normAutofit fontScale="85000" lnSpcReduction="10000"/>
          </a:bodyPr>
          <a:lstStyle/>
          <a:p>
            <a:r>
              <a:rPr lang="en-US" dirty="0" smtClean="0"/>
              <a:t>Produce shares are delivered by Logan Health, and Land to Hand  staff to convenient locations throughout the Flathead, and Lincoln Counties.</a:t>
            </a:r>
            <a:endParaRPr lang="en-US" dirty="0"/>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6817897" y="1125544"/>
            <a:ext cx="4707842" cy="2257735"/>
          </a:xfrm>
        </p:spPr>
        <p:txBody>
          <a:bodyPr>
            <a:normAutofit/>
          </a:bodyPr>
          <a:lstStyle/>
          <a:p>
            <a:r>
              <a:rPr lang="en-US" b="1" dirty="0" smtClean="0"/>
              <a:t>Participants receive a pre-made produce box every other week, all year long. During the farmers market season, participants may shop for their own choice of produce at their local market or continue to receive a premade share.</a:t>
            </a:r>
          </a:p>
          <a:p>
            <a:r>
              <a:rPr lang="en-US" b="1" dirty="0" smtClean="0"/>
              <a:t>Produce shares also include recipes and storage tips to help participants utilize fresh, local ingredients. Gardening programs are also offered throughout the year.</a:t>
            </a:r>
            <a:endParaRPr lang="en-US" b="1" dirty="0"/>
          </a:p>
          <a:p>
            <a:endParaRPr lang="en-US" dirty="0"/>
          </a:p>
        </p:txBody>
      </p:sp>
      <p:sp>
        <p:nvSpPr>
          <p:cNvPr id="4" name="Footer Placeholder 3">
            <a:extLst>
              <a:ext uri="{FF2B5EF4-FFF2-40B4-BE49-F238E27FC236}">
                <a16:creationId xmlns:a16="http://schemas.microsoft.com/office/drawing/2014/main" id="{600D8D83-8EE8-4757-A48D-197DCB8CB8ED}"/>
              </a:ext>
            </a:extLst>
          </p:cNvPr>
          <p:cNvSpPr>
            <a:spLocks noGrp="1"/>
          </p:cNvSpPr>
          <p:nvPr>
            <p:ph type="ftr" sz="quarter" idx="12"/>
          </p:nvPr>
        </p:nvSpPr>
        <p:spPr>
          <a:xfrm>
            <a:off x="457200" y="5473337"/>
            <a:ext cx="5364079" cy="1010273"/>
          </a:xfrm>
          <a:solidFill>
            <a:schemeClr val="accent1">
              <a:lumMod val="75000"/>
              <a:lumOff val="25000"/>
            </a:schemeClr>
          </a:solidFill>
        </p:spPr>
        <p:txBody>
          <a:bodyPr/>
          <a:lstStyle/>
          <a:p>
            <a:pPr algn="ctr"/>
            <a:r>
              <a:rPr lang="en-US" sz="2000" b="1" dirty="0" smtClean="0">
                <a:solidFill>
                  <a:schemeClr val="bg1"/>
                </a:solidFill>
                <a:latin typeface="Bradley Hand ITC" panose="03070402050302030203" pitchFamily="66" charset="0"/>
              </a:rPr>
              <a:t>Testimonial</a:t>
            </a:r>
            <a:r>
              <a:rPr lang="en-US" sz="2000" b="1" dirty="0" smtClean="0">
                <a:solidFill>
                  <a:srgbClr val="FFFF00"/>
                </a:solidFill>
                <a:latin typeface="Bradley Hand ITC" panose="03070402050302030203" pitchFamily="66" charset="0"/>
              </a:rPr>
              <a:t>:</a:t>
            </a:r>
          </a:p>
          <a:p>
            <a:pPr algn="ctr"/>
            <a:r>
              <a:rPr lang="en-US" sz="2000" b="1" dirty="0" smtClean="0">
                <a:solidFill>
                  <a:schemeClr val="bg1"/>
                </a:solidFill>
                <a:latin typeface="Bradley Hand ITC" panose="03070402050302030203" pitchFamily="66" charset="0"/>
              </a:rPr>
              <a:t>“I am eating more fruits and veggies. </a:t>
            </a:r>
          </a:p>
          <a:p>
            <a:pPr algn="ctr"/>
            <a:r>
              <a:rPr lang="en-US" sz="2000" b="1" dirty="0" smtClean="0">
                <a:solidFill>
                  <a:schemeClr val="bg1"/>
                </a:solidFill>
                <a:latin typeface="Bradley Hand ITC" panose="03070402050302030203" pitchFamily="66" charset="0"/>
              </a:rPr>
              <a:t>I feel better, more alive!”</a:t>
            </a:r>
            <a:endParaRPr lang="en-US" sz="2000" b="1" dirty="0">
              <a:solidFill>
                <a:schemeClr val="bg1"/>
              </a:solidFill>
              <a:latin typeface="Bradley Hand ITC" panose="03070402050302030203" pitchFamily="66" charset="0"/>
            </a:endParaRPr>
          </a:p>
        </p:txBody>
      </p:sp>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5</a:t>
            </a:fld>
            <a:endParaRPr lang="en-US" dirty="0"/>
          </a:p>
        </p:txBody>
      </p:sp>
    </p:spTree>
    <p:custDataLst>
      <p:tags r:id="rId1"/>
    </p:custDataLst>
    <p:extLst>
      <p:ext uri="{BB962C8B-B14F-4D97-AF65-F5344CB8AC3E}">
        <p14:creationId xmlns:p14="http://schemas.microsoft.com/office/powerpoint/2010/main" val="2636584484"/>
      </p:ext>
    </p:extLst>
  </p:cSld>
  <p:clrMapOvr>
    <a:masterClrMapping/>
  </p:clrMapOvr>
  <mc:AlternateContent xmlns:mc="http://schemas.openxmlformats.org/markup-compatibility/2006" xmlns:p14="http://schemas.microsoft.com/office/powerpoint/2010/main">
    <mc:Choice Requires="p14">
      <p:transition spd="slow" p14:dur="8000" advClick="0" advTm="32908">
        <p14:reveal/>
      </p:transition>
    </mc:Choice>
    <mc:Fallback xmlns="">
      <p:transition spd="slow" advClick="0" advTm="329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p:cTn id="26"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8"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9" dur="10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6" grpId="0" uiExpand="1"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smtClean="0"/>
              <a:t>Who’s Your Farmer?</a:t>
            </a:r>
            <a:endParaRPr lang="en-US" dirty="0"/>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p:txBody>
          <a:bodyPr/>
          <a:lstStyle/>
          <a:p>
            <a:r>
              <a:rPr lang="en-US" sz="4800" dirty="0" smtClean="0">
                <a:latin typeface="Bernard MT Condensed" panose="02050806060905020404" pitchFamily="18" charset="0"/>
              </a:rPr>
              <a:t>Land to Hand</a:t>
            </a:r>
            <a:endParaRPr lang="en-US" sz="4800" dirty="0">
              <a:latin typeface="Bernard MT Condensed" panose="02050806060905020404" pitchFamily="18" charset="0"/>
            </a:endParaRPr>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a:xfrm>
            <a:off x="1170683" y="2464349"/>
            <a:ext cx="4183650" cy="3213519"/>
          </a:xfrm>
        </p:spPr>
        <p:txBody>
          <a:bodyPr/>
          <a:lstStyle/>
          <a:p>
            <a:pPr marL="342900" indent="-342900">
              <a:buFont typeface="Arial" panose="020B0604020202020204" pitchFamily="34" charset="0"/>
              <a:buChar char="•"/>
            </a:pPr>
            <a:r>
              <a:rPr lang="en-US" sz="2000" dirty="0" smtClean="0"/>
              <a:t>By utilizing a local produce broker, we make </a:t>
            </a:r>
            <a:r>
              <a:rPr lang="en-US" sz="2000" dirty="0" smtClean="0">
                <a:latin typeface="Franklin Gothic Book" panose="020B0503020102020204" pitchFamily="34" charset="0"/>
              </a:rPr>
              <a:t>sure</a:t>
            </a:r>
            <a:r>
              <a:rPr lang="en-US" sz="2000" dirty="0" smtClean="0"/>
              <a:t> that the food purchased for produce boxes is from local and regional farmers. This ensures patients the freshest, most nutrient fruits and vegetables available.</a:t>
            </a:r>
          </a:p>
          <a:p>
            <a:pPr marL="342900" indent="-342900">
              <a:buFont typeface="Arial" panose="020B0604020202020204" pitchFamily="34" charset="0"/>
              <a:buChar char="•"/>
            </a:pPr>
            <a:r>
              <a:rPr lang="en-US" sz="2000" dirty="0" smtClean="0"/>
              <a:t>Additionally, we support local farmers and our local economy by keeping the funds for this program within the Flathead Valley.</a:t>
            </a:r>
            <a:endParaRPr lang="en-US" sz="2000" dirty="0"/>
          </a:p>
        </p:txBody>
      </p:sp>
      <p:sp>
        <p:nvSpPr>
          <p:cNvPr id="6" name="Text Placeholder 5">
            <a:extLst>
              <a:ext uri="{FF2B5EF4-FFF2-40B4-BE49-F238E27FC236}">
                <a16:creationId xmlns:a16="http://schemas.microsoft.com/office/drawing/2014/main" id="{349249DA-4230-416D-838C-A72D2E7CADA4}"/>
              </a:ext>
            </a:extLst>
          </p:cNvPr>
          <p:cNvSpPr>
            <a:spLocks noGrp="1"/>
          </p:cNvSpPr>
          <p:nvPr>
            <p:ph type="body" idx="18"/>
          </p:nvPr>
        </p:nvSpPr>
        <p:spPr>
          <a:xfrm>
            <a:off x="6627120" y="2738211"/>
            <a:ext cx="4726680" cy="454353"/>
          </a:xfrm>
        </p:spPr>
        <p:txBody>
          <a:bodyPr/>
          <a:lstStyle/>
          <a:p>
            <a:r>
              <a:rPr lang="en-US" dirty="0" smtClean="0">
                <a:latin typeface="+mn-lt"/>
              </a:rPr>
              <a:t>Farmers Market Locations</a:t>
            </a:r>
            <a:endParaRPr lang="en-US" dirty="0">
              <a:latin typeface="+mn-lt"/>
            </a:endParaRPr>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21"/>
          </p:nvPr>
        </p:nvSpPr>
        <p:spPr>
          <a:xfrm>
            <a:off x="6627120" y="3201806"/>
            <a:ext cx="4365625" cy="2333625"/>
          </a:xfrm>
        </p:spPr>
        <p:txBody>
          <a:bodyPr>
            <a:normAutofit lnSpcReduction="10000"/>
          </a:bodyPr>
          <a:lstStyle/>
          <a:p>
            <a:r>
              <a:rPr lang="en-US" sz="2400" dirty="0"/>
              <a:t>Kalispell </a:t>
            </a:r>
            <a:r>
              <a:rPr lang="en-US" sz="2400" dirty="0" smtClean="0"/>
              <a:t>Market - </a:t>
            </a:r>
            <a:r>
              <a:rPr lang="en-US" sz="2400" dirty="0"/>
              <a:t>Flathead Valley Community </a:t>
            </a:r>
            <a:r>
              <a:rPr lang="en-US" sz="2400" dirty="0" smtClean="0"/>
              <a:t>College Saturdays</a:t>
            </a:r>
            <a:endParaRPr lang="en-US" sz="2400" dirty="0"/>
          </a:p>
          <a:p>
            <a:r>
              <a:rPr lang="en-US" sz="2400" dirty="0" smtClean="0"/>
              <a:t>Whitefish Market – Depot Park Tuesdays</a:t>
            </a:r>
          </a:p>
          <a:p>
            <a:r>
              <a:rPr lang="en-US" sz="2400" dirty="0" smtClean="0"/>
              <a:t>Columbia Falls Community Market – The Coop - Thursday</a:t>
            </a:r>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5677868"/>
            <a:ext cx="4848616" cy="805741"/>
          </a:xfrm>
        </p:spPr>
        <p:txBody>
          <a:bodyPr/>
          <a:lstStyle/>
          <a:p>
            <a:r>
              <a:rPr lang="en-US" sz="1800" b="1" dirty="0" smtClean="0">
                <a:latin typeface="Bradley Hand ITC" panose="03070402050302030203" pitchFamily="66" charset="0"/>
              </a:rPr>
              <a:t>Testimonial: </a:t>
            </a:r>
          </a:p>
          <a:p>
            <a:r>
              <a:rPr lang="en-US" sz="1800" b="1" dirty="0" smtClean="0">
                <a:latin typeface="Bradley Hand ITC" panose="03070402050302030203" pitchFamily="66" charset="0"/>
              </a:rPr>
              <a:t>I had severe Afib and now have been released. Lost 35 pounds – all fat! Thank You.”</a:t>
            </a:r>
            <a:endParaRPr lang="en-US" sz="1800" b="1" dirty="0">
              <a:latin typeface="Bradley Hand ITC" panose="03070402050302030203" pitchFamily="66" charset="0"/>
            </a:endParaRPr>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6</a:t>
            </a:fld>
            <a:endParaRPr lang="en-US" dirty="0"/>
          </a:p>
        </p:txBody>
      </p:sp>
    </p:spTree>
    <p:custDataLst>
      <p:tags r:id="rId1"/>
    </p:custDataLst>
    <p:extLst>
      <p:ext uri="{BB962C8B-B14F-4D97-AF65-F5344CB8AC3E}">
        <p14:creationId xmlns:p14="http://schemas.microsoft.com/office/powerpoint/2010/main" val="18768004"/>
      </p:ext>
    </p:extLst>
  </p:cSld>
  <p:clrMapOvr>
    <a:masterClrMapping/>
  </p:clrMapOvr>
  <mc:AlternateContent xmlns:mc="http://schemas.openxmlformats.org/markup-compatibility/2006" xmlns:p14="http://schemas.microsoft.com/office/powerpoint/2010/main">
    <mc:Choice Requires="p14">
      <p:transition spd="slow" p14:dur="8000" advClick="0" advTm="38309">
        <p14:reveal/>
      </p:transition>
    </mc:Choice>
    <mc:Fallback xmlns="">
      <p:transition spd="slow" advClick="0" advTm="383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0"/>
                                        <p:tgtEl>
                                          <p:spTgt spid="4">
                                            <p:txEl>
                                              <p:pRg st="0" end="0"/>
                                            </p:txEl>
                                          </p:spTgt>
                                        </p:tgtEl>
                                      </p:cBhvr>
                                    </p:animEffect>
                                    <p:anim calcmode="lin" valueType="num">
                                      <p:cBhvr>
                                        <p:cTn id="1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1000"/>
                                        <p:tgtEl>
                                          <p:spTgt spid="4">
                                            <p:txEl>
                                              <p:pRg st="1" end="1"/>
                                            </p:txEl>
                                          </p:spTgt>
                                        </p:tgtEl>
                                      </p:cBhvr>
                                    </p:animEffect>
                                    <p:anim calcmode="lin" valueType="num">
                                      <p:cBhvr>
                                        <p:cTn id="2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1000"/>
                                        <p:tgtEl>
                                          <p:spTgt spid="8">
                                            <p:txEl>
                                              <p:pRg st="1" end="1"/>
                                            </p:txEl>
                                          </p:spTgt>
                                        </p:tgtEl>
                                      </p:cBhvr>
                                    </p:animEffect>
                                    <p:anim calcmode="lin" valueType="num">
                                      <p:cBhvr>
                                        <p:cTn id="4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fade">
                                      <p:cBhvr>
                                        <p:cTn id="49" dur="1000"/>
                                        <p:tgtEl>
                                          <p:spTgt spid="8">
                                            <p:txEl>
                                              <p:pRg st="2" end="2"/>
                                            </p:txEl>
                                          </p:spTgt>
                                        </p:tgtEl>
                                      </p:cBhvr>
                                    </p:animEffect>
                                    <p:anim calcmode="lin" valueType="num">
                                      <p:cBhvr>
                                        <p:cTn id="5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1000" fill="hold"/>
                                        <p:tgtEl>
                                          <p:spTgt spid="3"/>
                                        </p:tgtEl>
                                        <p:attrNameLst>
                                          <p:attrName>ppt_w</p:attrName>
                                        </p:attrNameLst>
                                      </p:cBhvr>
                                      <p:tavLst>
                                        <p:tav tm="0">
                                          <p:val>
                                            <p:fltVal val="0"/>
                                          </p:val>
                                        </p:tav>
                                        <p:tav tm="100000">
                                          <p:val>
                                            <p:strVal val="#ppt_w"/>
                                          </p:val>
                                        </p:tav>
                                      </p:tavLst>
                                    </p:anim>
                                    <p:anim calcmode="lin" valueType="num">
                                      <p:cBhvr>
                                        <p:cTn id="57" dur="1000" fill="hold"/>
                                        <p:tgtEl>
                                          <p:spTgt spid="3"/>
                                        </p:tgtEl>
                                        <p:attrNameLst>
                                          <p:attrName>ppt_h</p:attrName>
                                        </p:attrNameLst>
                                      </p:cBhvr>
                                      <p:tavLst>
                                        <p:tav tm="0">
                                          <p:val>
                                            <p:fltVal val="0"/>
                                          </p:val>
                                        </p:tav>
                                        <p:tav tm="100000">
                                          <p:val>
                                            <p:strVal val="#ppt_h"/>
                                          </p:val>
                                        </p:tav>
                                      </p:tavLst>
                                    </p:anim>
                                    <p:anim calcmode="lin" valueType="num">
                                      <p:cBhvr>
                                        <p:cTn id="58" dur="1000" fill="hold"/>
                                        <p:tgtEl>
                                          <p:spTgt spid="3"/>
                                        </p:tgtEl>
                                        <p:attrNameLst>
                                          <p:attrName>style.rotation</p:attrName>
                                        </p:attrNameLst>
                                      </p:cBhvr>
                                      <p:tavLst>
                                        <p:tav tm="0">
                                          <p:val>
                                            <p:fltVal val="90"/>
                                          </p:val>
                                        </p:tav>
                                        <p:tav tm="100000">
                                          <p:val>
                                            <p:fltVal val="0"/>
                                          </p:val>
                                        </p:tav>
                                      </p:tavLst>
                                    </p:anim>
                                    <p:animEffect transition="in" filter="fade">
                                      <p:cBhvr>
                                        <p:cTn id="5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build="p"/>
      <p:bldP spid="4" grpId="0" build="p"/>
      <p:bldP spid="6" grpId="0" build="p"/>
      <p:bldP spid="8"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a:xfrm>
            <a:off x="841248" y="2079321"/>
            <a:ext cx="4357688" cy="773247"/>
          </a:xfrm>
        </p:spPr>
        <p:txBody>
          <a:bodyPr>
            <a:normAutofit/>
          </a:bodyPr>
          <a:lstStyle/>
          <a:p>
            <a:r>
              <a:rPr lang="en-US" sz="4000" dirty="0" smtClean="0"/>
              <a:t>Impact</a:t>
            </a:r>
            <a:endParaRPr lang="en-US" sz="4000" dirty="0"/>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sz="quarter" idx="16"/>
          </p:nvPr>
        </p:nvSpPr>
        <p:spPr>
          <a:xfrm>
            <a:off x="838200" y="3198641"/>
            <a:ext cx="4357688" cy="2392624"/>
          </a:xfrm>
        </p:spPr>
        <p:txBody>
          <a:bodyPr/>
          <a:lstStyle/>
          <a:p>
            <a:r>
              <a:rPr lang="en-US" sz="2000" dirty="0"/>
              <a:t>Throughout the state the Community Food and Agriculture Coalition has administered the Double Supplemental Nutrition Assistance Program Dollars program, allowing Montanans who receive SNAP benefits to double their benefit dollars at participating farmers markets, farm stands increasing their access to fresh local food.</a:t>
            </a:r>
          </a:p>
          <a:p>
            <a:endParaRPr lang="en-US" dirty="0"/>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7</a:t>
            </a:fld>
            <a:endParaRPr lang="en-US" dirty="0"/>
          </a:p>
        </p:txBody>
      </p:sp>
      <p:sp>
        <p:nvSpPr>
          <p:cNvPr id="7" name="TextBox 6"/>
          <p:cNvSpPr txBox="1"/>
          <p:nvPr/>
        </p:nvSpPr>
        <p:spPr>
          <a:xfrm>
            <a:off x="5670967" y="307679"/>
            <a:ext cx="5752770" cy="6370975"/>
          </a:xfrm>
          <a:prstGeom prst="rect">
            <a:avLst/>
          </a:prstGeom>
          <a:noFill/>
        </p:spPr>
        <p:txBody>
          <a:bodyPr wrap="square" rtlCol="0">
            <a:spAutoFit/>
          </a:bodyPr>
          <a:lstStyle/>
          <a:p>
            <a:r>
              <a:rPr lang="en-US" sz="4000" dirty="0" smtClean="0">
                <a:solidFill>
                  <a:schemeClr val="bg1"/>
                </a:solidFill>
                <a:latin typeface="+mj-lt"/>
              </a:rPr>
              <a:t>Double SNAP Impacts:</a:t>
            </a:r>
          </a:p>
          <a:p>
            <a:pPr marL="285750" indent="-285750">
              <a:buFont typeface="Arial" panose="020B0604020202020204" pitchFamily="34" charset="0"/>
              <a:buChar char="•"/>
            </a:pPr>
            <a:r>
              <a:rPr lang="en-US" sz="2000" b="1" dirty="0" smtClean="0">
                <a:solidFill>
                  <a:schemeClr val="bg1"/>
                </a:solidFill>
              </a:rPr>
              <a:t>Farmers:</a:t>
            </a:r>
            <a:r>
              <a:rPr lang="en-US" sz="2000" b="1" dirty="0" smtClean="0">
                <a:solidFill>
                  <a:srgbClr val="FFFF00"/>
                </a:solidFill>
              </a:rPr>
              <a:t> </a:t>
            </a:r>
          </a:p>
          <a:p>
            <a:pPr marL="285750" indent="-285750">
              <a:buFont typeface="Arial" panose="020B0604020202020204" pitchFamily="34" charset="0"/>
              <a:buChar char="•"/>
            </a:pPr>
            <a:r>
              <a:rPr lang="en-US" dirty="0" smtClean="0">
                <a:solidFill>
                  <a:srgbClr val="FFFF00"/>
                </a:solidFill>
              </a:rPr>
              <a:t>      Nearly 50% of farms in Montana are small less than 180 acres. Double SNAP dollars help these farms reach more consumers. Directly benefiting Montana farmers.</a:t>
            </a:r>
          </a:p>
          <a:p>
            <a:pPr marL="285750" indent="-285750">
              <a:buFont typeface="Arial" panose="020B0604020202020204" pitchFamily="34" charset="0"/>
              <a:buChar char="•"/>
            </a:pPr>
            <a:r>
              <a:rPr lang="en-US" sz="2000" b="1" dirty="0" smtClean="0">
                <a:solidFill>
                  <a:schemeClr val="bg1"/>
                </a:solidFill>
              </a:rPr>
              <a:t>Families:</a:t>
            </a:r>
          </a:p>
          <a:p>
            <a:pPr marL="285750" indent="-285750">
              <a:buFont typeface="Arial" panose="020B0604020202020204" pitchFamily="34" charset="0"/>
              <a:buChar char="•"/>
            </a:pPr>
            <a:r>
              <a:rPr lang="en-US" dirty="0" smtClean="0">
                <a:solidFill>
                  <a:srgbClr val="FFFF00"/>
                </a:solidFill>
              </a:rPr>
              <a:t>      In a survey of Double SNAP participants, 86% reported consuming a greater amount of fresh fruits and vegetables as a result of the program.</a:t>
            </a:r>
          </a:p>
          <a:p>
            <a:pPr marL="285750" indent="-285750">
              <a:buFont typeface="Arial" panose="020B0604020202020204" pitchFamily="34" charset="0"/>
              <a:buChar char="•"/>
            </a:pPr>
            <a:r>
              <a:rPr lang="en-US" dirty="0" smtClean="0">
                <a:solidFill>
                  <a:schemeClr val="bg1"/>
                </a:solidFill>
              </a:rPr>
              <a:t> </a:t>
            </a:r>
            <a:r>
              <a:rPr lang="en-US" sz="2000" b="1" dirty="0" smtClean="0">
                <a:solidFill>
                  <a:schemeClr val="bg1"/>
                </a:solidFill>
              </a:rPr>
              <a:t>Improved Access to nutrition means:</a:t>
            </a:r>
          </a:p>
          <a:p>
            <a:pPr marL="285750" indent="-285750">
              <a:buFont typeface="Arial" panose="020B0604020202020204" pitchFamily="34" charset="0"/>
              <a:buChar char="•"/>
            </a:pPr>
            <a:r>
              <a:rPr lang="en-US" dirty="0" smtClean="0">
                <a:solidFill>
                  <a:srgbClr val="FFFF00"/>
                </a:solidFill>
              </a:rPr>
              <a:t>     Children are better learners</a:t>
            </a:r>
          </a:p>
          <a:p>
            <a:pPr marL="285750" indent="-285750">
              <a:buFont typeface="Arial" panose="020B0604020202020204" pitchFamily="34" charset="0"/>
              <a:buChar char="•"/>
            </a:pPr>
            <a:r>
              <a:rPr lang="en-US" dirty="0" smtClean="0">
                <a:solidFill>
                  <a:srgbClr val="FFFF00"/>
                </a:solidFill>
              </a:rPr>
              <a:t>     Seniors and people with disabilities have better        health outcomes</a:t>
            </a:r>
          </a:p>
          <a:p>
            <a:pPr marL="285750" indent="-285750">
              <a:buFont typeface="Arial" panose="020B0604020202020204" pitchFamily="34" charset="0"/>
              <a:buChar char="•"/>
            </a:pPr>
            <a:r>
              <a:rPr lang="en-US" dirty="0">
                <a:solidFill>
                  <a:srgbClr val="FFFF00"/>
                </a:solidFill>
              </a:rPr>
              <a:t> </a:t>
            </a:r>
            <a:r>
              <a:rPr lang="en-US" dirty="0" smtClean="0">
                <a:solidFill>
                  <a:srgbClr val="FFFF00"/>
                </a:solidFill>
              </a:rPr>
              <a:t>    Reduced healthcare spending in Montana</a:t>
            </a:r>
          </a:p>
          <a:p>
            <a:pPr marL="285750" indent="-285750">
              <a:buFont typeface="Arial" panose="020B0604020202020204" pitchFamily="34" charset="0"/>
              <a:buChar char="•"/>
            </a:pPr>
            <a:r>
              <a:rPr lang="en-US" sz="2000" b="1" dirty="0" smtClean="0">
                <a:solidFill>
                  <a:schemeClr val="bg1"/>
                </a:solidFill>
              </a:rPr>
              <a:t>The Economy:</a:t>
            </a:r>
          </a:p>
          <a:p>
            <a:pPr marL="285750" indent="-285750">
              <a:buFont typeface="Arial" panose="020B0604020202020204" pitchFamily="34" charset="0"/>
              <a:buChar char="•"/>
            </a:pPr>
            <a:r>
              <a:rPr lang="en-US" dirty="0" smtClean="0">
                <a:solidFill>
                  <a:srgbClr val="FFFF00"/>
                </a:solidFill>
              </a:rPr>
              <a:t>     SNAP is an effective economic stimulus, with each dollar generating $1.50 to $1.80 in economic activity.</a:t>
            </a:r>
          </a:p>
          <a:p>
            <a:pPr marL="285750" indent="-285750">
              <a:buFont typeface="Arial" panose="020B0604020202020204" pitchFamily="34" charset="0"/>
              <a:buChar char="•"/>
            </a:pPr>
            <a:endParaRPr lang="en-US" dirty="0" smtClean="0">
              <a:solidFill>
                <a:srgbClr val="FFFF00"/>
              </a:solidFill>
            </a:endParaRPr>
          </a:p>
          <a:p>
            <a:pPr marL="285750" indent="-285750">
              <a:buFont typeface="Arial" panose="020B0604020202020204" pitchFamily="34" charset="0"/>
              <a:buChar char="•"/>
            </a:pPr>
            <a:endParaRPr lang="en-US" dirty="0" smtClean="0">
              <a:solidFill>
                <a:srgbClr val="FFFF00"/>
              </a:solidFill>
            </a:endParaRPr>
          </a:p>
          <a:p>
            <a:pPr marL="285750" indent="-285750">
              <a:buFont typeface="Arial" panose="020B0604020202020204" pitchFamily="34" charset="0"/>
              <a:buChar char="•"/>
            </a:pPr>
            <a:endParaRPr lang="en-US" dirty="0" smtClean="0">
              <a:solidFill>
                <a:srgbClr val="FFFF00"/>
              </a:solidFill>
            </a:endParaRPr>
          </a:p>
        </p:txBody>
      </p:sp>
      <p:sp>
        <p:nvSpPr>
          <p:cNvPr id="8" name="AutoShape 2" descr="Food For All - Land to Hand"/>
          <p:cNvSpPr>
            <a:spLocks noChangeAspect="1" noChangeArrowheads="1"/>
          </p:cNvSpPr>
          <p:nvPr/>
        </p:nvSpPr>
        <p:spPr bwMode="auto">
          <a:xfrm>
            <a:off x="155575" y="-144463"/>
            <a:ext cx="2061532" cy="152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0241" b="14677"/>
          <a:stretch/>
        </p:blipFill>
        <p:spPr>
          <a:xfrm>
            <a:off x="2689138" y="881459"/>
            <a:ext cx="2690516" cy="1971109"/>
          </a:xfrm>
          <a:prstGeom prst="rect">
            <a:avLst/>
          </a:prstGeom>
        </p:spPr>
      </p:pic>
    </p:spTree>
    <p:custDataLst>
      <p:tags r:id="rId1"/>
    </p:custDataLst>
    <p:extLst>
      <p:ext uri="{BB962C8B-B14F-4D97-AF65-F5344CB8AC3E}">
        <p14:creationId xmlns:p14="http://schemas.microsoft.com/office/powerpoint/2010/main" val="612177979"/>
      </p:ext>
    </p:extLst>
  </p:cSld>
  <p:clrMapOvr>
    <a:masterClrMapping/>
  </p:clrMapOvr>
  <mc:AlternateContent xmlns:mc="http://schemas.openxmlformats.org/markup-compatibility/2006" xmlns:p14="http://schemas.microsoft.com/office/powerpoint/2010/main">
    <mc:Choice Requires="p14">
      <p:transition spd="slow" p14:dur="8000" advClick="0" advTm="40999">
        <p14:reveal/>
      </p:transition>
    </mc:Choice>
    <mc:Fallback xmlns="">
      <p:transition spd="slow" advClick="0" advTm="409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C77C5D-1541-4D4C-8CD9-E4CB2D74FBB4}"/>
              </a:ext>
            </a:extLst>
          </p:cNvPr>
          <p:cNvSpPr>
            <a:spLocks noGrp="1"/>
          </p:cNvSpPr>
          <p:nvPr>
            <p:ph type="title"/>
          </p:nvPr>
        </p:nvSpPr>
        <p:spPr/>
        <p:txBody>
          <a:bodyPr/>
          <a:lstStyle/>
          <a:p>
            <a:r>
              <a:rPr lang="en-US" dirty="0" smtClean="0">
                <a:solidFill>
                  <a:srgbClr val="FFFF00"/>
                </a:solidFill>
              </a:rPr>
              <a:t>Outcomes</a:t>
            </a:r>
            <a:endParaRPr lang="en-US" dirty="0">
              <a:solidFill>
                <a:srgbClr val="FFFF00"/>
              </a:solidFill>
            </a:endParaRPr>
          </a:p>
        </p:txBody>
      </p:sp>
      <p:sp>
        <p:nvSpPr>
          <p:cNvPr id="4" name="Text Placeholder 3">
            <a:extLst>
              <a:ext uri="{FF2B5EF4-FFF2-40B4-BE49-F238E27FC236}">
                <a16:creationId xmlns:a16="http://schemas.microsoft.com/office/drawing/2014/main" id="{049B0BE2-2BDB-48DC-AE9B-F3B9BACA8247}"/>
              </a:ext>
            </a:extLst>
          </p:cNvPr>
          <p:cNvSpPr>
            <a:spLocks noGrp="1"/>
          </p:cNvSpPr>
          <p:nvPr>
            <p:ph type="body" sz="quarter" idx="16"/>
          </p:nvPr>
        </p:nvSpPr>
        <p:spPr>
          <a:xfrm>
            <a:off x="838201" y="1835244"/>
            <a:ext cx="10515599" cy="1861545"/>
          </a:xfrm>
        </p:spPr>
        <p:txBody>
          <a:bodyPr/>
          <a:lstStyle/>
          <a:p>
            <a:r>
              <a:rPr lang="en-US" sz="4400" b="1" dirty="0" smtClean="0">
                <a:solidFill>
                  <a:schemeClr val="bg1"/>
                </a:solidFill>
              </a:rPr>
              <a:t>Logan Health providers, we are able to track pertinent health metrics for participants in the program.</a:t>
            </a:r>
          </a:p>
          <a:p>
            <a:r>
              <a:rPr lang="en-US" sz="4400" b="1" dirty="0" smtClean="0">
                <a:solidFill>
                  <a:schemeClr val="bg1"/>
                </a:solidFill>
              </a:rPr>
              <a:t>Within 2021 patient cohort at the Logan Health Diabetes Education and Prevention Center , 100%of the Food Rx participants dropped in their A1c.</a:t>
            </a:r>
          </a:p>
          <a:p>
            <a:endParaRPr lang="en-US" dirty="0"/>
          </a:p>
        </p:txBody>
      </p:sp>
      <p:sp>
        <p:nvSpPr>
          <p:cNvPr id="2" name="Slide Number Placeholder 1">
            <a:extLst>
              <a:ext uri="{FF2B5EF4-FFF2-40B4-BE49-F238E27FC236}">
                <a16:creationId xmlns:a16="http://schemas.microsoft.com/office/drawing/2014/main" id="{95F1F869-7372-4C01-A626-993295149E3E}"/>
              </a:ext>
            </a:extLst>
          </p:cNvPr>
          <p:cNvSpPr>
            <a:spLocks noGrp="1"/>
          </p:cNvSpPr>
          <p:nvPr>
            <p:ph type="sldNum" sz="quarter" idx="10"/>
          </p:nvPr>
        </p:nvSpPr>
        <p:spPr/>
        <p:txBody>
          <a:bodyPr/>
          <a:lstStyle/>
          <a:p>
            <a:fld id="{D495E168-DA5E-4888-8D8A-92B118324C14}" type="slidenum">
              <a:rPr lang="en-US" smtClean="0"/>
              <a:pPr/>
              <a:t>8</a:t>
            </a:fld>
            <a:endParaRPr lang="en-US" dirty="0"/>
          </a:p>
        </p:txBody>
      </p:sp>
    </p:spTree>
    <p:custDataLst>
      <p:tags r:id="rId1"/>
    </p:custDataLst>
    <p:extLst>
      <p:ext uri="{BB962C8B-B14F-4D97-AF65-F5344CB8AC3E}">
        <p14:creationId xmlns:p14="http://schemas.microsoft.com/office/powerpoint/2010/main" val="4243905809"/>
      </p:ext>
    </p:extLst>
  </p:cSld>
  <p:clrMapOvr>
    <a:masterClrMapping/>
  </p:clrMapOvr>
  <mc:AlternateContent xmlns:mc="http://schemas.openxmlformats.org/markup-compatibility/2006" xmlns:p14="http://schemas.microsoft.com/office/powerpoint/2010/main">
    <mc:Choice Requires="p14">
      <p:transition spd="slow" p14:dur="8000" advClick="0" advTm="11784">
        <p14:reveal/>
      </p:transition>
    </mc:Choice>
    <mc:Fallback xmlns="">
      <p:transition spd="slow" advClick="0" advTm="117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a:xfrm>
            <a:off x="8041710" y="1505434"/>
            <a:ext cx="3594969" cy="1577904"/>
          </a:xfrm>
        </p:spPr>
        <p:txBody>
          <a:bodyPr>
            <a:noAutofit/>
          </a:bodyPr>
          <a:lstStyle/>
          <a:p>
            <a:pPr algn="ctr"/>
            <a:r>
              <a:rPr lang="en-US" sz="5400" dirty="0" smtClean="0">
                <a:latin typeface="+mn-lt"/>
              </a:rPr>
              <a:t>Program Materials </a:t>
            </a:r>
            <a:endParaRPr lang="en-US" sz="5400" dirty="0">
              <a:latin typeface="+mn-lt"/>
            </a:endParaRPr>
          </a:p>
        </p:txBody>
      </p:sp>
      <p:sp>
        <p:nvSpPr>
          <p:cNvPr id="4" name="Text Placeholder 3">
            <a:extLst>
              <a:ext uri="{FF2B5EF4-FFF2-40B4-BE49-F238E27FC236}">
                <a16:creationId xmlns:a16="http://schemas.microsoft.com/office/drawing/2014/main" id="{0D25F46D-4480-4519-95A2-222F0385239E}"/>
              </a:ext>
            </a:extLst>
          </p:cNvPr>
          <p:cNvSpPr>
            <a:spLocks noGrp="1"/>
          </p:cNvSpPr>
          <p:nvPr>
            <p:ph type="body" sz="quarter" idx="16"/>
          </p:nvPr>
        </p:nvSpPr>
        <p:spPr>
          <a:xfrm>
            <a:off x="8542542" y="3622286"/>
            <a:ext cx="2941418" cy="2252574"/>
          </a:xfrm>
        </p:spPr>
        <p:txBody>
          <a:bodyPr/>
          <a:lstStyle/>
          <a:p>
            <a:r>
              <a:rPr lang="en-US" sz="3600" b="1" dirty="0" smtClean="0">
                <a:latin typeface="Bradley Hand ITC" panose="03070402050302030203" pitchFamily="66" charset="0"/>
              </a:rPr>
              <a:t>User Friendly Registration. Coding to ensure patients privacy</a:t>
            </a:r>
            <a:r>
              <a:rPr lang="en-US" b="1" dirty="0" smtClean="0">
                <a:latin typeface="Bradley Hand ITC" panose="03070402050302030203" pitchFamily="66" charset="0"/>
              </a:rPr>
              <a:t>.</a:t>
            </a:r>
          </a:p>
          <a:p>
            <a:endParaRPr lang="en-US" dirty="0" smtClean="0"/>
          </a:p>
          <a:p>
            <a:endParaRPr lang="en-US" dirty="0"/>
          </a:p>
        </p:txBody>
      </p:sp>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9</a:t>
            </a:fld>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2692305696"/>
              </p:ext>
            </p:extLst>
          </p:nvPr>
        </p:nvGraphicFramePr>
        <p:xfrm>
          <a:off x="5113430" y="891097"/>
          <a:ext cx="2838084" cy="3673257"/>
        </p:xfrm>
        <a:graphic>
          <a:graphicData uri="http://schemas.openxmlformats.org/presentationml/2006/ole">
            <mc:AlternateContent xmlns:mc="http://schemas.openxmlformats.org/markup-compatibility/2006">
              <mc:Choice xmlns:v="urn:schemas-microsoft-com:vml" Requires="v">
                <p:oleObj spid="_x0000_s2141" name="Acrobat Document" r:id="rId4" imgW="5829108" imgH="7543672" progId="Acrobat.Document.DC">
                  <p:embed/>
                </p:oleObj>
              </mc:Choice>
              <mc:Fallback>
                <p:oleObj name="Acrobat Document" r:id="rId4" imgW="5829108" imgH="7543672" progId="Acrobat.Document.DC">
                  <p:embed/>
                  <p:pic>
                    <p:nvPicPr>
                      <p:cNvPr id="0" name=""/>
                      <p:cNvPicPr/>
                      <p:nvPr/>
                    </p:nvPicPr>
                    <p:blipFill>
                      <a:blip r:embed="rId5"/>
                      <a:stretch>
                        <a:fillRect/>
                      </a:stretch>
                    </p:blipFill>
                    <p:spPr>
                      <a:xfrm>
                        <a:off x="5113430" y="891097"/>
                        <a:ext cx="2838084" cy="367325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376183941"/>
              </p:ext>
            </p:extLst>
          </p:nvPr>
        </p:nvGraphicFramePr>
        <p:xfrm>
          <a:off x="3051693" y="1532750"/>
          <a:ext cx="3044307" cy="3940168"/>
        </p:xfrm>
        <a:graphic>
          <a:graphicData uri="http://schemas.openxmlformats.org/presentationml/2006/ole">
            <mc:AlternateContent xmlns:mc="http://schemas.openxmlformats.org/markup-compatibility/2006">
              <mc:Choice xmlns:v="urn:schemas-microsoft-com:vml" Requires="v">
                <p:oleObj spid="_x0000_s2142" name="Acrobat Document" r:id="rId6" imgW="5829108" imgH="7543672" progId="Acrobat.Document.DC">
                  <p:embed/>
                </p:oleObj>
              </mc:Choice>
              <mc:Fallback>
                <p:oleObj name="Acrobat Document" r:id="rId6" imgW="5829108" imgH="7543672" progId="Acrobat.Document.DC">
                  <p:embed/>
                  <p:pic>
                    <p:nvPicPr>
                      <p:cNvPr id="0" name=""/>
                      <p:cNvPicPr/>
                      <p:nvPr/>
                    </p:nvPicPr>
                    <p:blipFill>
                      <a:blip r:embed="rId7"/>
                      <a:stretch>
                        <a:fillRect/>
                      </a:stretch>
                    </p:blipFill>
                    <p:spPr>
                      <a:xfrm>
                        <a:off x="3051693" y="1532750"/>
                        <a:ext cx="3044307" cy="3940168"/>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266494373"/>
              </p:ext>
            </p:extLst>
          </p:nvPr>
        </p:nvGraphicFramePr>
        <p:xfrm>
          <a:off x="1422300" y="2265847"/>
          <a:ext cx="3258786" cy="4217762"/>
        </p:xfrm>
        <a:graphic>
          <a:graphicData uri="http://schemas.openxmlformats.org/presentationml/2006/ole">
            <mc:AlternateContent xmlns:mc="http://schemas.openxmlformats.org/markup-compatibility/2006">
              <mc:Choice xmlns:v="urn:schemas-microsoft-com:vml" Requires="v">
                <p:oleObj spid="_x0000_s2143" name="Acrobat Document" r:id="rId8" imgW="5829108" imgH="7543672" progId="Acrobat.Document.DC">
                  <p:embed/>
                </p:oleObj>
              </mc:Choice>
              <mc:Fallback>
                <p:oleObj name="Acrobat Document" r:id="rId8" imgW="5829108" imgH="7543672" progId="Acrobat.Document.DC">
                  <p:embed/>
                  <p:pic>
                    <p:nvPicPr>
                      <p:cNvPr id="0" name=""/>
                      <p:cNvPicPr/>
                      <p:nvPr/>
                    </p:nvPicPr>
                    <p:blipFill>
                      <a:blip r:embed="rId9"/>
                      <a:stretch>
                        <a:fillRect/>
                      </a:stretch>
                    </p:blipFill>
                    <p:spPr>
                      <a:xfrm>
                        <a:off x="1422300" y="2265847"/>
                        <a:ext cx="3258786" cy="4217762"/>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902992781"/>
      </p:ext>
    </p:extLst>
  </p:cSld>
  <p:clrMapOvr>
    <a:masterClrMapping/>
  </p:clrMapOvr>
  <mc:AlternateContent xmlns:mc="http://schemas.openxmlformats.org/markup-compatibility/2006" xmlns:p14="http://schemas.microsoft.com/office/powerpoint/2010/main">
    <mc:Choice Requires="p14">
      <p:transition spd="slow" p14:dur="8000" advClick="0" advTm="19846">
        <p14:reveal/>
      </p:transition>
    </mc:Choice>
    <mc:Fallback xmlns="">
      <p:transition spd="slow" advClick="0" advTm="1984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3.7|2.3"/>
</p:tagLst>
</file>

<file path=ppt/tags/tag10.xml><?xml version="1.0" encoding="utf-8"?>
<p:tagLst xmlns:a="http://schemas.openxmlformats.org/drawingml/2006/main" xmlns:r="http://schemas.openxmlformats.org/officeDocument/2006/relationships" xmlns:p="http://schemas.openxmlformats.org/presentationml/2006/main">
  <p:tag name="TIMING" val="|2.1|2.1|2.9|3|3.8"/>
</p:tagLst>
</file>

<file path=ppt/tags/tag11.xml><?xml version="1.0" encoding="utf-8"?>
<p:tagLst xmlns:a="http://schemas.openxmlformats.org/drawingml/2006/main" xmlns:r="http://schemas.openxmlformats.org/officeDocument/2006/relationships" xmlns:p="http://schemas.openxmlformats.org/presentationml/2006/main">
  <p:tag name="TIMING" val="|1.2|3.4|2.8|2.3|3.2|3.1"/>
</p:tagLst>
</file>

<file path=ppt/tags/tag2.xml><?xml version="1.0" encoding="utf-8"?>
<p:tagLst xmlns:a="http://schemas.openxmlformats.org/drawingml/2006/main" xmlns:r="http://schemas.openxmlformats.org/officeDocument/2006/relationships" xmlns:p="http://schemas.openxmlformats.org/presentationml/2006/main">
  <p:tag name="TIMING" val="|2.8|2.3|2.7"/>
</p:tagLst>
</file>

<file path=ppt/tags/tag3.xml><?xml version="1.0" encoding="utf-8"?>
<p:tagLst xmlns:a="http://schemas.openxmlformats.org/drawingml/2006/main" xmlns:r="http://schemas.openxmlformats.org/officeDocument/2006/relationships" xmlns:p="http://schemas.openxmlformats.org/presentationml/2006/main">
  <p:tag name="TIMING" val="|2.1|2|3.8|2.6|2.4|3|3.1"/>
</p:tagLst>
</file>

<file path=ppt/tags/tag4.xml><?xml version="1.0" encoding="utf-8"?>
<p:tagLst xmlns:a="http://schemas.openxmlformats.org/drawingml/2006/main" xmlns:r="http://schemas.openxmlformats.org/officeDocument/2006/relationships" xmlns:p="http://schemas.openxmlformats.org/presentationml/2006/main">
  <p:tag name="TIMING" val="|2.6|3.3|4.7|8.5|9.8"/>
</p:tagLst>
</file>

<file path=ppt/tags/tag5.xml><?xml version="1.0" encoding="utf-8"?>
<p:tagLst xmlns:a="http://schemas.openxmlformats.org/drawingml/2006/main" xmlns:r="http://schemas.openxmlformats.org/officeDocument/2006/relationships" xmlns:p="http://schemas.openxmlformats.org/presentationml/2006/main">
  <p:tag name="TIMING" val="|1.9|2.6|2.4|7.5|5.1|3.4|3.2|2.7|4.1"/>
</p:tagLst>
</file>

<file path=ppt/tags/tag6.xml><?xml version="1.0" encoding="utf-8"?>
<p:tagLst xmlns:a="http://schemas.openxmlformats.org/drawingml/2006/main" xmlns:r="http://schemas.openxmlformats.org/officeDocument/2006/relationships" xmlns:p="http://schemas.openxmlformats.org/presentationml/2006/main">
  <p:tag name="TIMING" val="|2.9|3.3|8.5|22.5"/>
</p:tagLst>
</file>

<file path=ppt/tags/tag7.xml><?xml version="1.0" encoding="utf-8"?>
<p:tagLst xmlns:a="http://schemas.openxmlformats.org/drawingml/2006/main" xmlns:r="http://schemas.openxmlformats.org/officeDocument/2006/relationships" xmlns:p="http://schemas.openxmlformats.org/presentationml/2006/main">
  <p:tag name="TIMING" val="|1.4|2.8|4.3"/>
</p:tagLst>
</file>

<file path=ppt/tags/tag8.xml><?xml version="1.0" encoding="utf-8"?>
<p:tagLst xmlns:a="http://schemas.openxmlformats.org/drawingml/2006/main" xmlns:r="http://schemas.openxmlformats.org/officeDocument/2006/relationships" xmlns:p="http://schemas.openxmlformats.org/presentationml/2006/main">
  <p:tag name="TIMING" val="|1.2|2.7|3.5|3.6|3.9"/>
</p:tagLst>
</file>

<file path=ppt/tags/tag9.xml><?xml version="1.0" encoding="utf-8"?>
<p:tagLst xmlns:a="http://schemas.openxmlformats.org/drawingml/2006/main" xmlns:r="http://schemas.openxmlformats.org/officeDocument/2006/relationships" xmlns:p="http://schemas.openxmlformats.org/presentationml/2006/main">
  <p:tag name="TIMING" val="|1.5|2.2|3.8|4.5|3.4"/>
</p:tagLst>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35B1F0-3442-4957-9701-25816EFDB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6A71AF-4CF2-4B95-BFB6-5C27500258C6}">
  <ds:schemaRefs>
    <ds:schemaRef ds:uri="http://www.w3.org/XML/1998/namespace"/>
    <ds:schemaRef ds:uri="http://schemas.microsoft.com/office/infopath/2007/PartnerControls"/>
    <ds:schemaRef ds:uri="http://purl.org/dc/terms/"/>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0F60B100-7079-4DE7-AF7C-20BFB1D62C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Outdoors presentation</Template>
  <TotalTime>0</TotalTime>
  <Words>644</Words>
  <Application>Microsoft Office PowerPoint</Application>
  <PresentationFormat>Widescreen</PresentationFormat>
  <Paragraphs>76</Paragraphs>
  <Slides>13</Slides>
  <Notes>0</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4" baseType="lpstr">
      <vt:lpstr>Arial</vt:lpstr>
      <vt:lpstr>Bahnschrift Light</vt:lpstr>
      <vt:lpstr>Baskerville Old Face</vt:lpstr>
      <vt:lpstr>Bernard MT Condensed</vt:lpstr>
      <vt:lpstr>Bradley Hand ITC</vt:lpstr>
      <vt:lpstr>Brush Script MT</vt:lpstr>
      <vt:lpstr>Calibri</vt:lpstr>
      <vt:lpstr>Franklin Gothic Book</vt:lpstr>
      <vt:lpstr>Gill Sans MT</vt:lpstr>
      <vt:lpstr>Office Theme</vt:lpstr>
      <vt:lpstr>Acrobat Document</vt:lpstr>
      <vt:lpstr>You may not think you have much of an influence on the future yet you do. Every action you take creates the future that will be. You can create something of worth that will stand the test of time. </vt:lpstr>
      <vt:lpstr>Food Rx</vt:lpstr>
      <vt:lpstr>PowerPoint Presentation</vt:lpstr>
      <vt:lpstr>Food Rx Program</vt:lpstr>
      <vt:lpstr>The Prescription:</vt:lpstr>
      <vt:lpstr>Who’s Your Farmer?</vt:lpstr>
      <vt:lpstr>Impact</vt:lpstr>
      <vt:lpstr>Outcomes</vt:lpstr>
      <vt:lpstr>Program Materials </vt:lpstr>
      <vt:lpstr>PowerPoint Presentation</vt:lpstr>
      <vt:lpstr>Patient  Data Tracking</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2023-05-01T19:59:09Z</dcterms:created>
  <dcterms:modified xsi:type="dcterms:W3CDTF">2023-07-07T17:18:17Z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