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72" r:id="rId13"/>
    <p:sldId id="270" r:id="rId14"/>
    <p:sldId id="271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94D"/>
    <a:srgbClr val="717171"/>
    <a:srgbClr val="002F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3" d="100"/>
          <a:sy n="203" d="100"/>
        </p:scale>
        <p:origin x="59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Assets May Include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564-43D8-BE8F-E18F2552516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564-43D8-BE8F-E18F2552516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564-43D8-BE8F-E18F2552516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564-43D8-BE8F-E18F25525169}"/>
              </c:ext>
            </c:extLst>
          </c:dPt>
          <c:cat>
            <c:strRef>
              <c:f>Sheet1!$A$2:$A$5</c:f>
              <c:strCache>
                <c:ptCount val="3"/>
                <c:pt idx="0">
                  <c:v>Bank Accounts</c:v>
                </c:pt>
                <c:pt idx="1">
                  <c:v>Real Estate</c:v>
                </c:pt>
                <c:pt idx="2">
                  <c:v>Retirement Plans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5.5</c:v>
                </c:pt>
                <c:pt idx="1">
                  <c:v>5.5</c:v>
                </c:pt>
                <c:pt idx="2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6D-47A4-8375-B1CEB5D4C3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"/>
          <c:y val="0.79307086614173228"/>
          <c:w val="1"/>
          <c:h val="0.184158735376294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FEEA50-9282-448A-AA91-BD354AD454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E13234-F0FA-4C94-945B-8E9AF746E900}">
      <dgm:prSet phldrT="[Text]" custT="1"/>
      <dgm:spPr>
        <a:solidFill>
          <a:schemeClr val="accent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>
            <a:buSzPts val="1700"/>
            <a:buChar char="•"/>
          </a:pPr>
          <a:r>
            <a:rPr lang="en-US" sz="16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The decedent died without a valid will </a:t>
          </a:r>
          <a:br>
            <a:rPr lang="en-US" sz="16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</a:br>
          <a:r>
            <a:rPr lang="en-US" sz="16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(see slide 12)</a:t>
          </a:r>
          <a:endParaRPr lang="en-US" sz="1600" dirty="0">
            <a:solidFill>
              <a:schemeClr val="tx1"/>
            </a:solidFill>
          </a:endParaRPr>
        </a:p>
      </dgm:t>
    </dgm:pt>
    <dgm:pt modelId="{3667D9CC-4857-423B-AEC3-6282A5F37953}" type="parTrans" cxnId="{231016E6-3C0E-4A73-8B09-2CEA0E10F959}">
      <dgm:prSet/>
      <dgm:spPr/>
      <dgm:t>
        <a:bodyPr/>
        <a:lstStyle/>
        <a:p>
          <a:endParaRPr lang="en-US"/>
        </a:p>
      </dgm:t>
    </dgm:pt>
    <dgm:pt modelId="{C7F2B990-1C22-4169-BDFD-20E258CBF6B3}" type="sibTrans" cxnId="{231016E6-3C0E-4A73-8B09-2CEA0E10F959}">
      <dgm:prSet/>
      <dgm:spPr/>
      <dgm:t>
        <a:bodyPr/>
        <a:lstStyle/>
        <a:p>
          <a:endParaRPr lang="en-US"/>
        </a:p>
      </dgm:t>
    </dgm:pt>
    <dgm:pt modelId="{C49FA9C4-5D24-461C-852A-E1AE234F9286}">
      <dgm:prSet phldrT="[Text]" custT="1"/>
      <dgm:spPr>
        <a:solidFill>
          <a:schemeClr val="accent3"/>
        </a:solidFill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>
            <a:buSzPts val="1700"/>
            <a:buChar char="•"/>
          </a:pPr>
          <a:r>
            <a:rPr lang="en-US" sz="16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The decedent’s estate is worth less than $75,000 (see slide 12)</a:t>
          </a:r>
          <a:endParaRPr lang="en-US" sz="1600" dirty="0">
            <a:solidFill>
              <a:schemeClr val="tx1"/>
            </a:solidFill>
          </a:endParaRPr>
        </a:p>
      </dgm:t>
    </dgm:pt>
    <dgm:pt modelId="{B1DE5E74-FF8B-4238-A8DF-05F3D6DB03E8}" type="sibTrans" cxnId="{7A5C0450-E4D6-4D1F-9E0F-51487ABDF3CD}">
      <dgm:prSet/>
      <dgm:spPr/>
      <dgm:t>
        <a:bodyPr/>
        <a:lstStyle/>
        <a:p>
          <a:endParaRPr lang="en-US"/>
        </a:p>
      </dgm:t>
    </dgm:pt>
    <dgm:pt modelId="{2C6E7AAD-3481-492E-9DF3-8C003B831772}" type="parTrans" cxnId="{7A5C0450-E4D6-4D1F-9E0F-51487ABDF3CD}">
      <dgm:prSet/>
      <dgm:spPr/>
      <dgm:t>
        <a:bodyPr/>
        <a:lstStyle/>
        <a:p>
          <a:endParaRPr lang="en-US"/>
        </a:p>
      </dgm:t>
    </dgm:pt>
    <dgm:pt modelId="{853736BD-4EA2-4E93-BDFA-3DA51A7B104F}" type="pres">
      <dgm:prSet presAssocID="{E2FEEA50-9282-448A-AA91-BD354AD45402}" presName="linear" presStyleCnt="0">
        <dgm:presLayoutVars>
          <dgm:animLvl val="lvl"/>
          <dgm:resizeHandles val="exact"/>
        </dgm:presLayoutVars>
      </dgm:prSet>
      <dgm:spPr/>
    </dgm:pt>
    <dgm:pt modelId="{5C1FF47E-FD97-423F-A10F-ECB7FE93EA80}" type="pres">
      <dgm:prSet presAssocID="{AFE13234-F0FA-4C94-945B-8E9AF746E900}" presName="parentText" presStyleLbl="node1" presStyleIdx="0" presStyleCnt="2" custLinFactNeighborX="-2158" custLinFactNeighborY="-21150">
        <dgm:presLayoutVars>
          <dgm:chMax val="0"/>
          <dgm:bulletEnabled val="1"/>
        </dgm:presLayoutVars>
      </dgm:prSet>
      <dgm:spPr/>
    </dgm:pt>
    <dgm:pt modelId="{166531B2-6961-4404-BEBF-D88BCA39B809}" type="pres">
      <dgm:prSet presAssocID="{C7F2B990-1C22-4169-BDFD-20E258CBF6B3}" presName="spacer" presStyleCnt="0"/>
      <dgm:spPr/>
    </dgm:pt>
    <dgm:pt modelId="{B8380A50-A280-455B-95AD-789A6A97E684}" type="pres">
      <dgm:prSet presAssocID="{C49FA9C4-5D24-461C-852A-E1AE234F9286}" presName="parentText" presStyleLbl="node1" presStyleIdx="1" presStyleCnt="2" custLinFactNeighborY="26667">
        <dgm:presLayoutVars>
          <dgm:chMax val="0"/>
          <dgm:bulletEnabled val="1"/>
        </dgm:presLayoutVars>
      </dgm:prSet>
      <dgm:spPr/>
    </dgm:pt>
  </dgm:ptLst>
  <dgm:cxnLst>
    <dgm:cxn modelId="{0066A665-67AF-4A01-95FC-CA622FAEBF39}" type="presOf" srcId="{C49FA9C4-5D24-461C-852A-E1AE234F9286}" destId="{B8380A50-A280-455B-95AD-789A6A97E684}" srcOrd="0" destOrd="0" presId="urn:microsoft.com/office/officeart/2005/8/layout/vList2"/>
    <dgm:cxn modelId="{7A5C0450-E4D6-4D1F-9E0F-51487ABDF3CD}" srcId="{E2FEEA50-9282-448A-AA91-BD354AD45402}" destId="{C49FA9C4-5D24-461C-852A-E1AE234F9286}" srcOrd="1" destOrd="0" parTransId="{2C6E7AAD-3481-492E-9DF3-8C003B831772}" sibTransId="{B1DE5E74-FF8B-4238-A8DF-05F3D6DB03E8}"/>
    <dgm:cxn modelId="{70B61D51-DE6C-4D1B-9CCA-B7A2832F7117}" type="presOf" srcId="{AFE13234-F0FA-4C94-945B-8E9AF746E900}" destId="{5C1FF47E-FD97-423F-A10F-ECB7FE93EA80}" srcOrd="0" destOrd="0" presId="urn:microsoft.com/office/officeart/2005/8/layout/vList2"/>
    <dgm:cxn modelId="{342FCB71-2C45-48EA-B882-2893A3BA7FF9}" type="presOf" srcId="{E2FEEA50-9282-448A-AA91-BD354AD45402}" destId="{853736BD-4EA2-4E93-BDFA-3DA51A7B104F}" srcOrd="0" destOrd="0" presId="urn:microsoft.com/office/officeart/2005/8/layout/vList2"/>
    <dgm:cxn modelId="{231016E6-3C0E-4A73-8B09-2CEA0E10F959}" srcId="{E2FEEA50-9282-448A-AA91-BD354AD45402}" destId="{AFE13234-F0FA-4C94-945B-8E9AF746E900}" srcOrd="0" destOrd="0" parTransId="{3667D9CC-4857-423B-AEC3-6282A5F37953}" sibTransId="{C7F2B990-1C22-4169-BDFD-20E258CBF6B3}"/>
    <dgm:cxn modelId="{D9C5A66F-A06E-42D0-9311-F0BC0D353BBF}" type="presParOf" srcId="{853736BD-4EA2-4E93-BDFA-3DA51A7B104F}" destId="{5C1FF47E-FD97-423F-A10F-ECB7FE93EA80}" srcOrd="0" destOrd="0" presId="urn:microsoft.com/office/officeart/2005/8/layout/vList2"/>
    <dgm:cxn modelId="{38A7B13B-C071-41A6-A167-01CC3B2D4B6D}" type="presParOf" srcId="{853736BD-4EA2-4E93-BDFA-3DA51A7B104F}" destId="{166531B2-6961-4404-BEBF-D88BCA39B809}" srcOrd="1" destOrd="0" presId="urn:microsoft.com/office/officeart/2005/8/layout/vList2"/>
    <dgm:cxn modelId="{2C5CB420-BE61-47EE-B81E-D315955B2546}" type="presParOf" srcId="{853736BD-4EA2-4E93-BDFA-3DA51A7B104F}" destId="{B8380A50-A280-455B-95AD-789A6A97E684}" srcOrd="2" destOrd="0" presId="urn:microsoft.com/office/officeart/2005/8/layout/vList2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9AC565-283B-4D0B-A572-E05DD5EF6BBA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4EA726-DBFF-4B5F-AFDA-1AD157B52811}">
      <dgm:prSet phldrT="[Text]"/>
      <dgm:spPr/>
      <dgm:t>
        <a:bodyPr/>
        <a:lstStyle/>
        <a:p>
          <a:r>
            <a:rPr lang="en-US" dirty="0"/>
            <a:t>Formal Administration </a:t>
          </a:r>
        </a:p>
      </dgm:t>
    </dgm:pt>
    <dgm:pt modelId="{396EA75E-28D5-4CFC-BD9C-09C2099EA566}" type="parTrans" cxnId="{23290FBE-CD13-4A33-A1B0-5359009521E4}">
      <dgm:prSet/>
      <dgm:spPr/>
      <dgm:t>
        <a:bodyPr/>
        <a:lstStyle/>
        <a:p>
          <a:endParaRPr lang="en-US"/>
        </a:p>
      </dgm:t>
    </dgm:pt>
    <dgm:pt modelId="{5F4681D4-CE8B-486A-A57C-F859A8E36F76}" type="sibTrans" cxnId="{23290FBE-CD13-4A33-A1B0-5359009521E4}">
      <dgm:prSet/>
      <dgm:spPr/>
      <dgm:t>
        <a:bodyPr/>
        <a:lstStyle/>
        <a:p>
          <a:endParaRPr lang="en-US"/>
        </a:p>
      </dgm:t>
    </dgm:pt>
    <dgm:pt modelId="{4E758428-D640-4665-8807-F86C19F76316}">
      <dgm:prSet phldrT="[Text]"/>
      <dgm:spPr/>
      <dgm:t>
        <a:bodyPr/>
        <a:lstStyle/>
        <a:p>
          <a:r>
            <a:rPr lang="en-US" dirty="0"/>
            <a:t>Estates valued at $75,000 or more</a:t>
          </a:r>
        </a:p>
      </dgm:t>
    </dgm:pt>
    <dgm:pt modelId="{772589F9-B64E-425F-B10E-98D0F569CADA}" type="parTrans" cxnId="{AB1125D8-64CF-4848-9CFE-D2B04DF244D4}">
      <dgm:prSet/>
      <dgm:spPr/>
      <dgm:t>
        <a:bodyPr/>
        <a:lstStyle/>
        <a:p>
          <a:endParaRPr lang="en-US"/>
        </a:p>
      </dgm:t>
    </dgm:pt>
    <dgm:pt modelId="{3FF0A0F3-6820-482B-B9ED-B118AEDCA284}" type="sibTrans" cxnId="{AB1125D8-64CF-4848-9CFE-D2B04DF244D4}">
      <dgm:prSet/>
      <dgm:spPr/>
      <dgm:t>
        <a:bodyPr/>
        <a:lstStyle/>
        <a:p>
          <a:endParaRPr lang="en-US"/>
        </a:p>
      </dgm:t>
    </dgm:pt>
    <dgm:pt modelId="{16854C6D-4824-4BBF-9D7E-2BB2964D2F0D}">
      <dgm:prSet phldrT="[Text]"/>
      <dgm:spPr/>
      <dgm:t>
        <a:bodyPr/>
        <a:lstStyle/>
        <a:p>
          <a:r>
            <a:rPr lang="en-US" dirty="0"/>
            <a:t>Summary Administration </a:t>
          </a:r>
        </a:p>
      </dgm:t>
    </dgm:pt>
    <dgm:pt modelId="{9AFD9375-68A7-4F15-A4D7-7E7A691371E8}" type="parTrans" cxnId="{8B948853-9AC8-4156-8361-572D968B9B4F}">
      <dgm:prSet/>
      <dgm:spPr/>
      <dgm:t>
        <a:bodyPr/>
        <a:lstStyle/>
        <a:p>
          <a:endParaRPr lang="en-US"/>
        </a:p>
      </dgm:t>
    </dgm:pt>
    <dgm:pt modelId="{15268DA6-0D17-4512-B94F-6B911F3D8916}" type="sibTrans" cxnId="{8B948853-9AC8-4156-8361-572D968B9B4F}">
      <dgm:prSet/>
      <dgm:spPr/>
      <dgm:t>
        <a:bodyPr/>
        <a:lstStyle/>
        <a:p>
          <a:endParaRPr lang="en-US"/>
        </a:p>
      </dgm:t>
    </dgm:pt>
    <dgm:pt modelId="{FC4A38D5-A25D-41FA-8B02-A0AD9598215F}">
      <dgm:prSet phldrT="[Text]"/>
      <dgm:spPr/>
      <dgm:t>
        <a:bodyPr/>
        <a:lstStyle/>
        <a:p>
          <a:r>
            <a:rPr lang="en-US" dirty="0"/>
            <a:t>Estates valued less than $75,000</a:t>
          </a:r>
        </a:p>
      </dgm:t>
    </dgm:pt>
    <dgm:pt modelId="{1EAF72F6-CAC8-49A1-9FEC-D240A4A4CCBA}" type="parTrans" cxnId="{A9F6C2B3-D879-4CE5-9830-12037349D42D}">
      <dgm:prSet/>
      <dgm:spPr/>
      <dgm:t>
        <a:bodyPr/>
        <a:lstStyle/>
        <a:p>
          <a:endParaRPr lang="en-US"/>
        </a:p>
      </dgm:t>
    </dgm:pt>
    <dgm:pt modelId="{D99D8C60-3A58-4748-B76D-FF307530B273}" type="sibTrans" cxnId="{A9F6C2B3-D879-4CE5-9830-12037349D42D}">
      <dgm:prSet/>
      <dgm:spPr/>
      <dgm:t>
        <a:bodyPr/>
        <a:lstStyle/>
        <a:p>
          <a:endParaRPr lang="en-US"/>
        </a:p>
      </dgm:t>
    </dgm:pt>
    <dgm:pt modelId="{C705743D-6DA2-4171-A1BB-8AA722D1F14F}">
      <dgm:prSet phldrT="[Text]"/>
      <dgm:spPr/>
      <dgm:t>
        <a:bodyPr/>
        <a:lstStyle/>
        <a:p>
          <a:r>
            <a:rPr lang="en-US" dirty="0"/>
            <a:t>Disposition Without Administration</a:t>
          </a:r>
        </a:p>
      </dgm:t>
    </dgm:pt>
    <dgm:pt modelId="{0B0EFF41-E634-4FE9-9446-0A30355464DA}" type="parTrans" cxnId="{44B0073E-E95A-43D8-AD89-CE390BAF44A6}">
      <dgm:prSet/>
      <dgm:spPr/>
      <dgm:t>
        <a:bodyPr/>
        <a:lstStyle/>
        <a:p>
          <a:endParaRPr lang="en-US"/>
        </a:p>
      </dgm:t>
    </dgm:pt>
    <dgm:pt modelId="{F5EFF694-3D32-488A-96A2-7DCAD4AA23F4}" type="sibTrans" cxnId="{44B0073E-E95A-43D8-AD89-CE390BAF44A6}">
      <dgm:prSet/>
      <dgm:spPr/>
      <dgm:t>
        <a:bodyPr/>
        <a:lstStyle/>
        <a:p>
          <a:endParaRPr lang="en-US"/>
        </a:p>
      </dgm:t>
    </dgm:pt>
    <dgm:pt modelId="{85C65079-6DB0-4BC0-BCF2-F9A3056BD3CC}">
      <dgm:prSet phldrT="[Text]"/>
      <dgm:spPr/>
      <dgm:t>
        <a:bodyPr/>
        <a:lstStyle/>
        <a:p>
          <a:r>
            <a:rPr lang="en-US" dirty="0"/>
            <a:t>Decedent has no property or the estate is valued at less than the cost of probate.</a:t>
          </a:r>
        </a:p>
      </dgm:t>
    </dgm:pt>
    <dgm:pt modelId="{BE20A245-F5D8-467A-A779-F9B0BD9FF78B}" type="parTrans" cxnId="{3D166E96-FA1D-4D3F-BAA6-16A386C1EA73}">
      <dgm:prSet/>
      <dgm:spPr/>
      <dgm:t>
        <a:bodyPr/>
        <a:lstStyle/>
        <a:p>
          <a:endParaRPr lang="en-US"/>
        </a:p>
      </dgm:t>
    </dgm:pt>
    <dgm:pt modelId="{75597A36-190A-43DF-AB13-E583BB539173}" type="sibTrans" cxnId="{3D166E96-FA1D-4D3F-BAA6-16A386C1EA73}">
      <dgm:prSet/>
      <dgm:spPr/>
      <dgm:t>
        <a:bodyPr/>
        <a:lstStyle/>
        <a:p>
          <a:endParaRPr lang="en-US"/>
        </a:p>
      </dgm:t>
    </dgm:pt>
    <dgm:pt modelId="{D6E2107B-5727-4C6A-84D5-B2C516CD342C}" type="pres">
      <dgm:prSet presAssocID="{F69AC565-283B-4D0B-A572-E05DD5EF6BBA}" presName="Name0" presStyleCnt="0">
        <dgm:presLayoutVars>
          <dgm:dir/>
          <dgm:animLvl val="lvl"/>
          <dgm:resizeHandles val="exact"/>
        </dgm:presLayoutVars>
      </dgm:prSet>
      <dgm:spPr/>
    </dgm:pt>
    <dgm:pt modelId="{1F7D4C68-9BC9-4E94-B860-DD27A9C571EA}" type="pres">
      <dgm:prSet presAssocID="{7E4EA726-DBFF-4B5F-AFDA-1AD157B52811}" presName="linNode" presStyleCnt="0"/>
      <dgm:spPr/>
    </dgm:pt>
    <dgm:pt modelId="{58E37EC1-50A3-4431-BA54-F7D32D1053E0}" type="pres">
      <dgm:prSet presAssocID="{7E4EA726-DBFF-4B5F-AFDA-1AD157B52811}" presName="parTx" presStyleLbl="revTx" presStyleIdx="0" presStyleCnt="3">
        <dgm:presLayoutVars>
          <dgm:chMax val="1"/>
          <dgm:bulletEnabled val="1"/>
        </dgm:presLayoutVars>
      </dgm:prSet>
      <dgm:spPr/>
    </dgm:pt>
    <dgm:pt modelId="{37996D91-DCCF-4716-95EC-0452A7735369}" type="pres">
      <dgm:prSet presAssocID="{7E4EA726-DBFF-4B5F-AFDA-1AD157B52811}" presName="bracket" presStyleLbl="parChTrans1D1" presStyleIdx="0" presStyleCnt="3"/>
      <dgm:spPr/>
    </dgm:pt>
    <dgm:pt modelId="{5DC10377-B36A-4766-8ED2-B8709B10AF3F}" type="pres">
      <dgm:prSet presAssocID="{7E4EA726-DBFF-4B5F-AFDA-1AD157B52811}" presName="spH" presStyleCnt="0"/>
      <dgm:spPr/>
    </dgm:pt>
    <dgm:pt modelId="{03B1A965-5500-4674-8284-0B84E41D8E03}" type="pres">
      <dgm:prSet presAssocID="{7E4EA726-DBFF-4B5F-AFDA-1AD157B52811}" presName="desTx" presStyleLbl="node1" presStyleIdx="0" presStyleCnt="3">
        <dgm:presLayoutVars>
          <dgm:bulletEnabled val="1"/>
        </dgm:presLayoutVars>
      </dgm:prSet>
      <dgm:spPr/>
    </dgm:pt>
    <dgm:pt modelId="{E70D7DA7-4BBD-4962-AAE6-449D0B3B73DF}" type="pres">
      <dgm:prSet presAssocID="{5F4681D4-CE8B-486A-A57C-F859A8E36F76}" presName="spV" presStyleCnt="0"/>
      <dgm:spPr/>
    </dgm:pt>
    <dgm:pt modelId="{AFCD2D3A-0629-4231-86A3-C48E2169F438}" type="pres">
      <dgm:prSet presAssocID="{16854C6D-4824-4BBF-9D7E-2BB2964D2F0D}" presName="linNode" presStyleCnt="0"/>
      <dgm:spPr/>
    </dgm:pt>
    <dgm:pt modelId="{6363B9F2-82BA-4EAF-A38C-8E50BA36F18D}" type="pres">
      <dgm:prSet presAssocID="{16854C6D-4824-4BBF-9D7E-2BB2964D2F0D}" presName="parTx" presStyleLbl="revTx" presStyleIdx="1" presStyleCnt="3">
        <dgm:presLayoutVars>
          <dgm:chMax val="1"/>
          <dgm:bulletEnabled val="1"/>
        </dgm:presLayoutVars>
      </dgm:prSet>
      <dgm:spPr/>
    </dgm:pt>
    <dgm:pt modelId="{85AFDCF8-2F59-4B22-AEF3-A3CA7EC32C70}" type="pres">
      <dgm:prSet presAssocID="{16854C6D-4824-4BBF-9D7E-2BB2964D2F0D}" presName="bracket" presStyleLbl="parChTrans1D1" presStyleIdx="1" presStyleCnt="3"/>
      <dgm:spPr/>
    </dgm:pt>
    <dgm:pt modelId="{A3FCCCE6-012D-460B-8D3D-253D0A55D63D}" type="pres">
      <dgm:prSet presAssocID="{16854C6D-4824-4BBF-9D7E-2BB2964D2F0D}" presName="spH" presStyleCnt="0"/>
      <dgm:spPr/>
    </dgm:pt>
    <dgm:pt modelId="{3186B9B1-685D-4CB8-8DE0-72198BC6F402}" type="pres">
      <dgm:prSet presAssocID="{16854C6D-4824-4BBF-9D7E-2BB2964D2F0D}" presName="desTx" presStyleLbl="node1" presStyleIdx="1" presStyleCnt="3">
        <dgm:presLayoutVars>
          <dgm:bulletEnabled val="1"/>
        </dgm:presLayoutVars>
      </dgm:prSet>
      <dgm:spPr/>
    </dgm:pt>
    <dgm:pt modelId="{50573167-F566-4259-A9E4-8DEB65C7BACC}" type="pres">
      <dgm:prSet presAssocID="{15268DA6-0D17-4512-B94F-6B911F3D8916}" presName="spV" presStyleCnt="0"/>
      <dgm:spPr/>
    </dgm:pt>
    <dgm:pt modelId="{391C8EC2-D662-4F4B-BE83-5B65FBDB1A09}" type="pres">
      <dgm:prSet presAssocID="{C705743D-6DA2-4171-A1BB-8AA722D1F14F}" presName="linNode" presStyleCnt="0"/>
      <dgm:spPr/>
    </dgm:pt>
    <dgm:pt modelId="{0592BD12-6385-456D-88E1-96A65829F81F}" type="pres">
      <dgm:prSet presAssocID="{C705743D-6DA2-4171-A1BB-8AA722D1F14F}" presName="parTx" presStyleLbl="revTx" presStyleIdx="2" presStyleCnt="3">
        <dgm:presLayoutVars>
          <dgm:chMax val="1"/>
          <dgm:bulletEnabled val="1"/>
        </dgm:presLayoutVars>
      </dgm:prSet>
      <dgm:spPr/>
    </dgm:pt>
    <dgm:pt modelId="{D6EBF2EC-4EF6-4A4C-9560-1371F5BE4E9F}" type="pres">
      <dgm:prSet presAssocID="{C705743D-6DA2-4171-A1BB-8AA722D1F14F}" presName="bracket" presStyleLbl="parChTrans1D1" presStyleIdx="2" presStyleCnt="3"/>
      <dgm:spPr/>
    </dgm:pt>
    <dgm:pt modelId="{30057C57-AEE2-44EE-ADF2-3FCB0FB5C403}" type="pres">
      <dgm:prSet presAssocID="{C705743D-6DA2-4171-A1BB-8AA722D1F14F}" presName="spH" presStyleCnt="0"/>
      <dgm:spPr/>
    </dgm:pt>
    <dgm:pt modelId="{52380A6D-C48A-4545-AAA1-A5B779D353DB}" type="pres">
      <dgm:prSet presAssocID="{C705743D-6DA2-4171-A1BB-8AA722D1F14F}" presName="desTx" presStyleLbl="node1" presStyleIdx="2" presStyleCnt="3">
        <dgm:presLayoutVars>
          <dgm:bulletEnabled val="1"/>
        </dgm:presLayoutVars>
      </dgm:prSet>
      <dgm:spPr/>
    </dgm:pt>
  </dgm:ptLst>
  <dgm:cxnLst>
    <dgm:cxn modelId="{92DC9F3D-6D66-4200-A094-4D3D9DAC5F26}" type="presOf" srcId="{F69AC565-283B-4D0B-A572-E05DD5EF6BBA}" destId="{D6E2107B-5727-4C6A-84D5-B2C516CD342C}" srcOrd="0" destOrd="0" presId="urn:diagrams.loki3.com/BracketList"/>
    <dgm:cxn modelId="{44B0073E-E95A-43D8-AD89-CE390BAF44A6}" srcId="{F69AC565-283B-4D0B-A572-E05DD5EF6BBA}" destId="{C705743D-6DA2-4171-A1BB-8AA722D1F14F}" srcOrd="2" destOrd="0" parTransId="{0B0EFF41-E634-4FE9-9446-0A30355464DA}" sibTransId="{F5EFF694-3D32-488A-96A2-7DCAD4AA23F4}"/>
    <dgm:cxn modelId="{1DCF414C-C60F-4ADA-89F2-4C2C2D3D27ED}" type="presOf" srcId="{FC4A38D5-A25D-41FA-8B02-A0AD9598215F}" destId="{3186B9B1-685D-4CB8-8DE0-72198BC6F402}" srcOrd="0" destOrd="0" presId="urn:diagrams.loki3.com/BracketList"/>
    <dgm:cxn modelId="{8B948853-9AC8-4156-8361-572D968B9B4F}" srcId="{F69AC565-283B-4D0B-A572-E05DD5EF6BBA}" destId="{16854C6D-4824-4BBF-9D7E-2BB2964D2F0D}" srcOrd="1" destOrd="0" parTransId="{9AFD9375-68A7-4F15-A4D7-7E7A691371E8}" sibTransId="{15268DA6-0D17-4512-B94F-6B911F3D8916}"/>
    <dgm:cxn modelId="{221AC480-7E1E-4249-B89D-4D1C19FCBDA1}" type="presOf" srcId="{85C65079-6DB0-4BC0-BCF2-F9A3056BD3CC}" destId="{52380A6D-C48A-4545-AAA1-A5B779D353DB}" srcOrd="0" destOrd="0" presId="urn:diagrams.loki3.com/BracketList"/>
    <dgm:cxn modelId="{3D166E96-FA1D-4D3F-BAA6-16A386C1EA73}" srcId="{C705743D-6DA2-4171-A1BB-8AA722D1F14F}" destId="{85C65079-6DB0-4BC0-BCF2-F9A3056BD3CC}" srcOrd="0" destOrd="0" parTransId="{BE20A245-F5D8-467A-A779-F9B0BD9FF78B}" sibTransId="{75597A36-190A-43DF-AB13-E583BB539173}"/>
    <dgm:cxn modelId="{EDE375A7-B413-4EDC-ACDB-7C62BFF5E4C0}" type="presOf" srcId="{7E4EA726-DBFF-4B5F-AFDA-1AD157B52811}" destId="{58E37EC1-50A3-4431-BA54-F7D32D1053E0}" srcOrd="0" destOrd="0" presId="urn:diagrams.loki3.com/BracketList"/>
    <dgm:cxn modelId="{C8A96EB0-A1EB-4911-BF1A-1FFC16D604DB}" type="presOf" srcId="{C705743D-6DA2-4171-A1BB-8AA722D1F14F}" destId="{0592BD12-6385-456D-88E1-96A65829F81F}" srcOrd="0" destOrd="0" presId="urn:diagrams.loki3.com/BracketList"/>
    <dgm:cxn modelId="{A9F6C2B3-D879-4CE5-9830-12037349D42D}" srcId="{16854C6D-4824-4BBF-9D7E-2BB2964D2F0D}" destId="{FC4A38D5-A25D-41FA-8B02-A0AD9598215F}" srcOrd="0" destOrd="0" parTransId="{1EAF72F6-CAC8-49A1-9FEC-D240A4A4CCBA}" sibTransId="{D99D8C60-3A58-4748-B76D-FF307530B273}"/>
    <dgm:cxn modelId="{BAB2ACBC-FE16-47A4-8AAD-6C62CDA6D00C}" type="presOf" srcId="{16854C6D-4824-4BBF-9D7E-2BB2964D2F0D}" destId="{6363B9F2-82BA-4EAF-A38C-8E50BA36F18D}" srcOrd="0" destOrd="0" presId="urn:diagrams.loki3.com/BracketList"/>
    <dgm:cxn modelId="{23290FBE-CD13-4A33-A1B0-5359009521E4}" srcId="{F69AC565-283B-4D0B-A572-E05DD5EF6BBA}" destId="{7E4EA726-DBFF-4B5F-AFDA-1AD157B52811}" srcOrd="0" destOrd="0" parTransId="{396EA75E-28D5-4CFC-BD9C-09C2099EA566}" sibTransId="{5F4681D4-CE8B-486A-A57C-F859A8E36F76}"/>
    <dgm:cxn modelId="{AB1125D8-64CF-4848-9CFE-D2B04DF244D4}" srcId="{7E4EA726-DBFF-4B5F-AFDA-1AD157B52811}" destId="{4E758428-D640-4665-8807-F86C19F76316}" srcOrd="0" destOrd="0" parTransId="{772589F9-B64E-425F-B10E-98D0F569CADA}" sibTransId="{3FF0A0F3-6820-482B-B9ED-B118AEDCA284}"/>
    <dgm:cxn modelId="{A11604E3-7A09-490B-9241-9E13314ACE1E}" type="presOf" srcId="{4E758428-D640-4665-8807-F86C19F76316}" destId="{03B1A965-5500-4674-8284-0B84E41D8E03}" srcOrd="0" destOrd="0" presId="urn:diagrams.loki3.com/BracketList"/>
    <dgm:cxn modelId="{052ACFD9-83F7-4E3F-AE96-442BB93AA196}" type="presParOf" srcId="{D6E2107B-5727-4C6A-84D5-B2C516CD342C}" destId="{1F7D4C68-9BC9-4E94-B860-DD27A9C571EA}" srcOrd="0" destOrd="0" presId="urn:diagrams.loki3.com/BracketList"/>
    <dgm:cxn modelId="{654F518F-0824-4371-9FCE-A02A88E10810}" type="presParOf" srcId="{1F7D4C68-9BC9-4E94-B860-DD27A9C571EA}" destId="{58E37EC1-50A3-4431-BA54-F7D32D1053E0}" srcOrd="0" destOrd="0" presId="urn:diagrams.loki3.com/BracketList"/>
    <dgm:cxn modelId="{52BE6374-B00D-4B7C-A962-FD41A1AD3304}" type="presParOf" srcId="{1F7D4C68-9BC9-4E94-B860-DD27A9C571EA}" destId="{37996D91-DCCF-4716-95EC-0452A7735369}" srcOrd="1" destOrd="0" presId="urn:diagrams.loki3.com/BracketList"/>
    <dgm:cxn modelId="{D4BBC561-3C81-4836-96E9-9F89FF90DC77}" type="presParOf" srcId="{1F7D4C68-9BC9-4E94-B860-DD27A9C571EA}" destId="{5DC10377-B36A-4766-8ED2-B8709B10AF3F}" srcOrd="2" destOrd="0" presId="urn:diagrams.loki3.com/BracketList"/>
    <dgm:cxn modelId="{9E17DB1E-D3AA-4578-A4EC-20FEBEF622F1}" type="presParOf" srcId="{1F7D4C68-9BC9-4E94-B860-DD27A9C571EA}" destId="{03B1A965-5500-4674-8284-0B84E41D8E03}" srcOrd="3" destOrd="0" presId="urn:diagrams.loki3.com/BracketList"/>
    <dgm:cxn modelId="{6B330E41-A750-46CC-AD37-81A2341B592F}" type="presParOf" srcId="{D6E2107B-5727-4C6A-84D5-B2C516CD342C}" destId="{E70D7DA7-4BBD-4962-AAE6-449D0B3B73DF}" srcOrd="1" destOrd="0" presId="urn:diagrams.loki3.com/BracketList"/>
    <dgm:cxn modelId="{A6770179-1FBC-4AC6-A53F-CA8AB5F41AE9}" type="presParOf" srcId="{D6E2107B-5727-4C6A-84D5-B2C516CD342C}" destId="{AFCD2D3A-0629-4231-86A3-C48E2169F438}" srcOrd="2" destOrd="0" presId="urn:diagrams.loki3.com/BracketList"/>
    <dgm:cxn modelId="{1C5F4A7E-782E-4747-9CFC-F1EAD8DA17B0}" type="presParOf" srcId="{AFCD2D3A-0629-4231-86A3-C48E2169F438}" destId="{6363B9F2-82BA-4EAF-A38C-8E50BA36F18D}" srcOrd="0" destOrd="0" presId="urn:diagrams.loki3.com/BracketList"/>
    <dgm:cxn modelId="{BDC2CDFD-C894-4B21-A886-59F3CD2C57EE}" type="presParOf" srcId="{AFCD2D3A-0629-4231-86A3-C48E2169F438}" destId="{85AFDCF8-2F59-4B22-AEF3-A3CA7EC32C70}" srcOrd="1" destOrd="0" presId="urn:diagrams.loki3.com/BracketList"/>
    <dgm:cxn modelId="{6B8D4D39-3850-4B72-973A-2580EC635CD6}" type="presParOf" srcId="{AFCD2D3A-0629-4231-86A3-C48E2169F438}" destId="{A3FCCCE6-012D-460B-8D3D-253D0A55D63D}" srcOrd="2" destOrd="0" presId="urn:diagrams.loki3.com/BracketList"/>
    <dgm:cxn modelId="{9BA41E6E-F0ED-4082-8241-0D720318C473}" type="presParOf" srcId="{AFCD2D3A-0629-4231-86A3-C48E2169F438}" destId="{3186B9B1-685D-4CB8-8DE0-72198BC6F402}" srcOrd="3" destOrd="0" presId="urn:diagrams.loki3.com/BracketList"/>
    <dgm:cxn modelId="{6A21790B-2AAB-4A16-9062-52A44680BCAB}" type="presParOf" srcId="{D6E2107B-5727-4C6A-84D5-B2C516CD342C}" destId="{50573167-F566-4259-A9E4-8DEB65C7BACC}" srcOrd="3" destOrd="0" presId="urn:diagrams.loki3.com/BracketList"/>
    <dgm:cxn modelId="{F1F2A505-B83A-41F5-8C5C-94001B6B2D7B}" type="presParOf" srcId="{D6E2107B-5727-4C6A-84D5-B2C516CD342C}" destId="{391C8EC2-D662-4F4B-BE83-5B65FBDB1A09}" srcOrd="4" destOrd="0" presId="urn:diagrams.loki3.com/BracketList"/>
    <dgm:cxn modelId="{654C114F-4B3D-48A7-9E00-66C2E9885C66}" type="presParOf" srcId="{391C8EC2-D662-4F4B-BE83-5B65FBDB1A09}" destId="{0592BD12-6385-456D-88E1-96A65829F81F}" srcOrd="0" destOrd="0" presId="urn:diagrams.loki3.com/BracketList"/>
    <dgm:cxn modelId="{80E3E872-27A7-4850-85D0-0EB746F38D62}" type="presParOf" srcId="{391C8EC2-D662-4F4B-BE83-5B65FBDB1A09}" destId="{D6EBF2EC-4EF6-4A4C-9560-1371F5BE4E9F}" srcOrd="1" destOrd="0" presId="urn:diagrams.loki3.com/BracketList"/>
    <dgm:cxn modelId="{1F894D19-ACF9-4545-B94C-01A2BA2E8A57}" type="presParOf" srcId="{391C8EC2-D662-4F4B-BE83-5B65FBDB1A09}" destId="{30057C57-AEE2-44EE-ADF2-3FCB0FB5C403}" srcOrd="2" destOrd="0" presId="urn:diagrams.loki3.com/BracketList"/>
    <dgm:cxn modelId="{CC314D1C-4EFE-4EFF-A766-DF30BE7BCFE2}" type="presParOf" srcId="{391C8EC2-D662-4F4B-BE83-5B65FBDB1A09}" destId="{52380A6D-C48A-4545-AAA1-A5B779D353D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9E2AD4-2E3B-44A6-982C-3D9B19449A2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7BD31001-2AEA-424A-AC36-1798C6536921}">
      <dgm:prSet phldrT="[Text]"/>
      <dgm:spPr/>
      <dgm:t>
        <a:bodyPr/>
        <a:lstStyle/>
        <a:p>
          <a:r>
            <a: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Creditors</a:t>
          </a:r>
        </a:p>
      </dgm:t>
    </dgm:pt>
    <dgm:pt modelId="{DDCB4736-D48E-4144-9D7B-0105F7F59CB6}" type="parTrans" cxnId="{2631F748-BA2C-482F-B8B7-A33D32B258DA}">
      <dgm:prSet/>
      <dgm:spPr/>
      <dgm:t>
        <a:bodyPr/>
        <a:lstStyle/>
        <a:p>
          <a:endParaRPr lang="en-US"/>
        </a:p>
      </dgm:t>
    </dgm:pt>
    <dgm:pt modelId="{C7697335-9617-4168-BD4A-4AECCF834AAB}" type="sibTrans" cxnId="{2631F748-BA2C-482F-B8B7-A33D32B258DA}">
      <dgm:prSet/>
      <dgm:spPr/>
      <dgm:t>
        <a:bodyPr/>
        <a:lstStyle/>
        <a:p>
          <a:endParaRPr lang="en-US"/>
        </a:p>
      </dgm:t>
    </dgm:pt>
    <dgm:pt modelId="{1A7A0AB9-76A9-4997-B5DB-BE143F07A6F1}">
      <dgm:prSet phldrT="[Text]"/>
      <dgm:spPr/>
      <dgm:t>
        <a:bodyPr/>
        <a:lstStyle/>
        <a:p>
          <a:r>
            <a: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Beneficiaries</a:t>
          </a:r>
        </a:p>
      </dgm:t>
    </dgm:pt>
    <dgm:pt modelId="{8C524B41-FEE7-40C9-A7FA-BEB8D0BCC93B}" type="parTrans" cxnId="{6C6ECAEA-3B45-4C9E-916D-E6777B10CEB9}">
      <dgm:prSet/>
      <dgm:spPr/>
      <dgm:t>
        <a:bodyPr/>
        <a:lstStyle/>
        <a:p>
          <a:endParaRPr lang="en-US"/>
        </a:p>
      </dgm:t>
    </dgm:pt>
    <dgm:pt modelId="{35551AF2-D8BD-433A-B283-F357C5159A98}" type="sibTrans" cxnId="{6C6ECAEA-3B45-4C9E-916D-E6777B10CEB9}">
      <dgm:prSet/>
      <dgm:spPr/>
      <dgm:t>
        <a:bodyPr/>
        <a:lstStyle/>
        <a:p>
          <a:endParaRPr lang="en-US"/>
        </a:p>
      </dgm:t>
    </dgm:pt>
    <dgm:pt modelId="{0B338FCD-7BBA-4675-9C60-376650D0F4A8}">
      <dgm:prSet phldrT="[Text]"/>
      <dgm:spPr/>
      <dgm:t>
        <a:bodyPr/>
        <a:lstStyle/>
        <a:p>
          <a:pPr>
            <a:buClr>
              <a:schemeClr val="dk1"/>
            </a:buClr>
            <a:buSzPts val="1800"/>
            <a:buFont typeface="Calibri"/>
            <a:buChar char="̶"/>
          </a:pPr>
          <a:r>
            <a: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Surviving Spouses</a:t>
          </a:r>
        </a:p>
      </dgm:t>
    </dgm:pt>
    <dgm:pt modelId="{11A12AEE-5F14-49C7-A678-834510AE5E9A}" type="parTrans" cxnId="{6A44B6E2-CB12-4FF9-B112-D06748AFADAA}">
      <dgm:prSet/>
      <dgm:spPr/>
      <dgm:t>
        <a:bodyPr/>
        <a:lstStyle/>
        <a:p>
          <a:endParaRPr lang="en-US"/>
        </a:p>
      </dgm:t>
    </dgm:pt>
    <dgm:pt modelId="{5E73EDA9-BB9B-43F2-99AE-AEB63EFCBFE9}" type="sibTrans" cxnId="{6A44B6E2-CB12-4FF9-B112-D06748AFADAA}">
      <dgm:prSet/>
      <dgm:spPr/>
      <dgm:t>
        <a:bodyPr/>
        <a:lstStyle/>
        <a:p>
          <a:endParaRPr lang="en-US"/>
        </a:p>
      </dgm:t>
    </dgm:pt>
    <dgm:pt modelId="{26342415-B034-4365-90C9-FD8206CDA6CF}" type="pres">
      <dgm:prSet presAssocID="{879E2AD4-2E3B-44A6-982C-3D9B19449A27}" presName="compositeShape" presStyleCnt="0">
        <dgm:presLayoutVars>
          <dgm:dir/>
          <dgm:resizeHandles/>
        </dgm:presLayoutVars>
      </dgm:prSet>
      <dgm:spPr/>
    </dgm:pt>
    <dgm:pt modelId="{E4A62880-A637-4DA8-A6DF-045E2E07E7B1}" type="pres">
      <dgm:prSet presAssocID="{879E2AD4-2E3B-44A6-982C-3D9B19449A27}" presName="pyramid" presStyleLbl="node1" presStyleIdx="0" presStyleCnt="1" custLinFactNeighborX="399" custLinFactNeighborY="960"/>
      <dgm:spPr/>
    </dgm:pt>
    <dgm:pt modelId="{C0541412-8158-4610-BC38-C90B15347F74}" type="pres">
      <dgm:prSet presAssocID="{879E2AD4-2E3B-44A6-982C-3D9B19449A27}" presName="theList" presStyleCnt="0"/>
      <dgm:spPr/>
    </dgm:pt>
    <dgm:pt modelId="{1947781A-F421-4259-9F6A-1D6233E04036}" type="pres">
      <dgm:prSet presAssocID="{7BD31001-2AEA-424A-AC36-1798C6536921}" presName="aNode" presStyleLbl="fgAcc1" presStyleIdx="0" presStyleCnt="3">
        <dgm:presLayoutVars>
          <dgm:bulletEnabled val="1"/>
        </dgm:presLayoutVars>
      </dgm:prSet>
      <dgm:spPr/>
    </dgm:pt>
    <dgm:pt modelId="{7E246656-0EF6-452B-9C2F-AE1D2195C0FE}" type="pres">
      <dgm:prSet presAssocID="{7BD31001-2AEA-424A-AC36-1798C6536921}" presName="aSpace" presStyleCnt="0"/>
      <dgm:spPr/>
    </dgm:pt>
    <dgm:pt modelId="{35865538-36F1-4C7B-99D6-945A9DDA1E4E}" type="pres">
      <dgm:prSet presAssocID="{1A7A0AB9-76A9-4997-B5DB-BE143F07A6F1}" presName="aNode" presStyleLbl="fgAcc1" presStyleIdx="1" presStyleCnt="3">
        <dgm:presLayoutVars>
          <dgm:bulletEnabled val="1"/>
        </dgm:presLayoutVars>
      </dgm:prSet>
      <dgm:spPr/>
    </dgm:pt>
    <dgm:pt modelId="{8E006870-4F46-4FA9-8584-0A4EEF0C4BE1}" type="pres">
      <dgm:prSet presAssocID="{1A7A0AB9-76A9-4997-B5DB-BE143F07A6F1}" presName="aSpace" presStyleCnt="0"/>
      <dgm:spPr/>
    </dgm:pt>
    <dgm:pt modelId="{86103C3B-1652-43BD-9CB6-D721CC95833D}" type="pres">
      <dgm:prSet presAssocID="{0B338FCD-7BBA-4675-9C60-376650D0F4A8}" presName="aNode" presStyleLbl="fgAcc1" presStyleIdx="2" presStyleCnt="3">
        <dgm:presLayoutVars>
          <dgm:bulletEnabled val="1"/>
        </dgm:presLayoutVars>
      </dgm:prSet>
      <dgm:spPr/>
    </dgm:pt>
    <dgm:pt modelId="{91606AB3-D951-453D-A2C9-6254233C1D9D}" type="pres">
      <dgm:prSet presAssocID="{0B338FCD-7BBA-4675-9C60-376650D0F4A8}" presName="aSpace" presStyleCnt="0"/>
      <dgm:spPr/>
    </dgm:pt>
  </dgm:ptLst>
  <dgm:cxnLst>
    <dgm:cxn modelId="{A610B012-CA23-4F05-B341-75D98592E3C4}" type="presOf" srcId="{0B338FCD-7BBA-4675-9C60-376650D0F4A8}" destId="{86103C3B-1652-43BD-9CB6-D721CC95833D}" srcOrd="0" destOrd="0" presId="urn:microsoft.com/office/officeart/2005/8/layout/pyramid2"/>
    <dgm:cxn modelId="{3B76CF15-A2D4-43AC-B280-FC67B98B7861}" type="presOf" srcId="{7BD31001-2AEA-424A-AC36-1798C6536921}" destId="{1947781A-F421-4259-9F6A-1D6233E04036}" srcOrd="0" destOrd="0" presId="urn:microsoft.com/office/officeart/2005/8/layout/pyramid2"/>
    <dgm:cxn modelId="{965CB230-2A32-4C96-A257-919B75AEA08F}" type="presOf" srcId="{1A7A0AB9-76A9-4997-B5DB-BE143F07A6F1}" destId="{35865538-36F1-4C7B-99D6-945A9DDA1E4E}" srcOrd="0" destOrd="0" presId="urn:microsoft.com/office/officeart/2005/8/layout/pyramid2"/>
    <dgm:cxn modelId="{2631F748-BA2C-482F-B8B7-A33D32B258DA}" srcId="{879E2AD4-2E3B-44A6-982C-3D9B19449A27}" destId="{7BD31001-2AEA-424A-AC36-1798C6536921}" srcOrd="0" destOrd="0" parTransId="{DDCB4736-D48E-4144-9D7B-0105F7F59CB6}" sibTransId="{C7697335-9617-4168-BD4A-4AECCF834AAB}"/>
    <dgm:cxn modelId="{6A44B6E2-CB12-4FF9-B112-D06748AFADAA}" srcId="{879E2AD4-2E3B-44A6-982C-3D9B19449A27}" destId="{0B338FCD-7BBA-4675-9C60-376650D0F4A8}" srcOrd="2" destOrd="0" parTransId="{11A12AEE-5F14-49C7-A678-834510AE5E9A}" sibTransId="{5E73EDA9-BB9B-43F2-99AE-AEB63EFCBFE9}"/>
    <dgm:cxn modelId="{6C6ECAEA-3B45-4C9E-916D-E6777B10CEB9}" srcId="{879E2AD4-2E3B-44A6-982C-3D9B19449A27}" destId="{1A7A0AB9-76A9-4997-B5DB-BE143F07A6F1}" srcOrd="1" destOrd="0" parTransId="{8C524B41-FEE7-40C9-A7FA-BEB8D0BCC93B}" sibTransId="{35551AF2-D8BD-433A-B283-F357C5159A98}"/>
    <dgm:cxn modelId="{2E36B9F5-6801-43C3-88E0-77A1C101E574}" type="presOf" srcId="{879E2AD4-2E3B-44A6-982C-3D9B19449A27}" destId="{26342415-B034-4365-90C9-FD8206CDA6CF}" srcOrd="0" destOrd="0" presId="urn:microsoft.com/office/officeart/2005/8/layout/pyramid2"/>
    <dgm:cxn modelId="{DE676654-02A0-449F-9A68-1E457EA9B867}" type="presParOf" srcId="{26342415-B034-4365-90C9-FD8206CDA6CF}" destId="{E4A62880-A637-4DA8-A6DF-045E2E07E7B1}" srcOrd="0" destOrd="0" presId="urn:microsoft.com/office/officeart/2005/8/layout/pyramid2"/>
    <dgm:cxn modelId="{2B42C457-00FE-4C33-828B-95F5821B246F}" type="presParOf" srcId="{26342415-B034-4365-90C9-FD8206CDA6CF}" destId="{C0541412-8158-4610-BC38-C90B15347F74}" srcOrd="1" destOrd="0" presId="urn:microsoft.com/office/officeart/2005/8/layout/pyramid2"/>
    <dgm:cxn modelId="{F3424978-025B-48D8-9484-441EDBD6B331}" type="presParOf" srcId="{C0541412-8158-4610-BC38-C90B15347F74}" destId="{1947781A-F421-4259-9F6A-1D6233E04036}" srcOrd="0" destOrd="0" presId="urn:microsoft.com/office/officeart/2005/8/layout/pyramid2"/>
    <dgm:cxn modelId="{CAAA2A31-0934-4925-A567-4F69220478F6}" type="presParOf" srcId="{C0541412-8158-4610-BC38-C90B15347F74}" destId="{7E246656-0EF6-452B-9C2F-AE1D2195C0FE}" srcOrd="1" destOrd="0" presId="urn:microsoft.com/office/officeart/2005/8/layout/pyramid2"/>
    <dgm:cxn modelId="{5090E27A-69A1-4A36-9A5E-8091000CD5EA}" type="presParOf" srcId="{C0541412-8158-4610-BC38-C90B15347F74}" destId="{35865538-36F1-4C7B-99D6-945A9DDA1E4E}" srcOrd="2" destOrd="0" presId="urn:microsoft.com/office/officeart/2005/8/layout/pyramid2"/>
    <dgm:cxn modelId="{9F4A5B6C-36A0-493C-8FCC-FBF9DDB3EE28}" type="presParOf" srcId="{C0541412-8158-4610-BC38-C90B15347F74}" destId="{8E006870-4F46-4FA9-8584-0A4EEF0C4BE1}" srcOrd="3" destOrd="0" presId="urn:microsoft.com/office/officeart/2005/8/layout/pyramid2"/>
    <dgm:cxn modelId="{78727BA2-8C12-4BA0-B1A8-CD7CEA3B085E}" type="presParOf" srcId="{C0541412-8158-4610-BC38-C90B15347F74}" destId="{86103C3B-1652-43BD-9CB6-D721CC95833D}" srcOrd="4" destOrd="0" presId="urn:microsoft.com/office/officeart/2005/8/layout/pyramid2"/>
    <dgm:cxn modelId="{2FDD9E09-018D-4164-B195-86C9F7579D20}" type="presParOf" srcId="{C0541412-8158-4610-BC38-C90B15347F74}" destId="{91606AB3-D951-453D-A2C9-6254233C1D9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1FF47E-FD97-423F-A10F-ECB7FE93EA80}">
      <dsp:nvSpPr>
        <dsp:cNvPr id="0" name=""/>
        <dsp:cNvSpPr/>
      </dsp:nvSpPr>
      <dsp:spPr>
        <a:xfrm>
          <a:off x="0" y="0"/>
          <a:ext cx="4828539" cy="87984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700"/>
            <a:buNone/>
          </a:pPr>
          <a:r>
            <a:rPr lang="en-US" sz="16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The decedent died without a valid will </a:t>
          </a:r>
          <a:br>
            <a:rPr lang="en-US" sz="16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</a:br>
          <a:r>
            <a:rPr lang="en-US" sz="16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(see slide 12)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2950" y="42950"/>
        <a:ext cx="4742639" cy="793940"/>
      </dsp:txXfrm>
    </dsp:sp>
    <dsp:sp modelId="{B8380A50-A280-455B-95AD-789A6A97E684}">
      <dsp:nvSpPr>
        <dsp:cNvPr id="0" name=""/>
        <dsp:cNvSpPr/>
      </dsp:nvSpPr>
      <dsp:spPr>
        <a:xfrm>
          <a:off x="0" y="1038438"/>
          <a:ext cx="4828539" cy="87984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700"/>
            <a:buNone/>
          </a:pPr>
          <a:r>
            <a:rPr lang="en-US" sz="16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The decedent’s estate is worth less than $75,000 (see slide 12)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2950" y="1081388"/>
        <a:ext cx="4742639" cy="7939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E37EC1-50A3-4431-BA54-F7D32D1053E0}">
      <dsp:nvSpPr>
        <dsp:cNvPr id="0" name=""/>
        <dsp:cNvSpPr/>
      </dsp:nvSpPr>
      <dsp:spPr>
        <a:xfrm>
          <a:off x="3322" y="308204"/>
          <a:ext cx="1699503" cy="53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Formal Administration </a:t>
          </a:r>
        </a:p>
      </dsp:txBody>
      <dsp:txXfrm>
        <a:off x="3322" y="308204"/>
        <a:ext cx="1699503" cy="536456"/>
      </dsp:txXfrm>
    </dsp:sp>
    <dsp:sp modelId="{37996D91-DCCF-4716-95EC-0452A7735369}">
      <dsp:nvSpPr>
        <dsp:cNvPr id="0" name=""/>
        <dsp:cNvSpPr/>
      </dsp:nvSpPr>
      <dsp:spPr>
        <a:xfrm>
          <a:off x="1702826" y="308204"/>
          <a:ext cx="339900" cy="53645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B1A965-5500-4674-8284-0B84E41D8E03}">
      <dsp:nvSpPr>
        <dsp:cNvPr id="0" name=""/>
        <dsp:cNvSpPr/>
      </dsp:nvSpPr>
      <dsp:spPr>
        <a:xfrm>
          <a:off x="2178687" y="308204"/>
          <a:ext cx="4622650" cy="536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Estates valued at $75,000 or more</a:t>
          </a:r>
        </a:p>
      </dsp:txBody>
      <dsp:txXfrm>
        <a:off x="2178687" y="308204"/>
        <a:ext cx="4622650" cy="536456"/>
      </dsp:txXfrm>
    </dsp:sp>
    <dsp:sp modelId="{6363B9F2-82BA-4EAF-A38C-8E50BA36F18D}">
      <dsp:nvSpPr>
        <dsp:cNvPr id="0" name=""/>
        <dsp:cNvSpPr/>
      </dsp:nvSpPr>
      <dsp:spPr>
        <a:xfrm>
          <a:off x="3322" y="905860"/>
          <a:ext cx="1699503" cy="53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Summary Administration </a:t>
          </a:r>
        </a:p>
      </dsp:txBody>
      <dsp:txXfrm>
        <a:off x="3322" y="905860"/>
        <a:ext cx="1699503" cy="536456"/>
      </dsp:txXfrm>
    </dsp:sp>
    <dsp:sp modelId="{85AFDCF8-2F59-4B22-AEF3-A3CA7EC32C70}">
      <dsp:nvSpPr>
        <dsp:cNvPr id="0" name=""/>
        <dsp:cNvSpPr/>
      </dsp:nvSpPr>
      <dsp:spPr>
        <a:xfrm>
          <a:off x="1702826" y="905860"/>
          <a:ext cx="339900" cy="53645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86B9B1-685D-4CB8-8DE0-72198BC6F402}">
      <dsp:nvSpPr>
        <dsp:cNvPr id="0" name=""/>
        <dsp:cNvSpPr/>
      </dsp:nvSpPr>
      <dsp:spPr>
        <a:xfrm>
          <a:off x="2178687" y="905860"/>
          <a:ext cx="4622650" cy="536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Estates valued less than $75,000</a:t>
          </a:r>
        </a:p>
      </dsp:txBody>
      <dsp:txXfrm>
        <a:off x="2178687" y="905860"/>
        <a:ext cx="4622650" cy="536456"/>
      </dsp:txXfrm>
    </dsp:sp>
    <dsp:sp modelId="{0592BD12-6385-456D-88E1-96A65829F81F}">
      <dsp:nvSpPr>
        <dsp:cNvPr id="0" name=""/>
        <dsp:cNvSpPr/>
      </dsp:nvSpPr>
      <dsp:spPr>
        <a:xfrm>
          <a:off x="3322" y="1503516"/>
          <a:ext cx="1699503" cy="757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Disposition Without Administration</a:t>
          </a:r>
        </a:p>
      </dsp:txBody>
      <dsp:txXfrm>
        <a:off x="3322" y="1503516"/>
        <a:ext cx="1699503" cy="757350"/>
      </dsp:txXfrm>
    </dsp:sp>
    <dsp:sp modelId="{D6EBF2EC-4EF6-4A4C-9560-1371F5BE4E9F}">
      <dsp:nvSpPr>
        <dsp:cNvPr id="0" name=""/>
        <dsp:cNvSpPr/>
      </dsp:nvSpPr>
      <dsp:spPr>
        <a:xfrm>
          <a:off x="1702826" y="1503516"/>
          <a:ext cx="339900" cy="7573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80A6D-C48A-4545-AAA1-A5B779D353DB}">
      <dsp:nvSpPr>
        <dsp:cNvPr id="0" name=""/>
        <dsp:cNvSpPr/>
      </dsp:nvSpPr>
      <dsp:spPr>
        <a:xfrm>
          <a:off x="2178687" y="1503516"/>
          <a:ext cx="4622650" cy="7573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Decedent has no property or the estate is valued at less than the cost of probate.</a:t>
          </a:r>
        </a:p>
      </dsp:txBody>
      <dsp:txXfrm>
        <a:off x="2178687" y="1503516"/>
        <a:ext cx="4622650" cy="7573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62880-A637-4DA8-A6DF-045E2E07E7B1}">
      <dsp:nvSpPr>
        <dsp:cNvPr id="0" name=""/>
        <dsp:cNvSpPr/>
      </dsp:nvSpPr>
      <dsp:spPr>
        <a:xfrm>
          <a:off x="878945" y="0"/>
          <a:ext cx="2257308" cy="225730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47781A-F421-4259-9F6A-1D6233E04036}">
      <dsp:nvSpPr>
        <dsp:cNvPr id="0" name=""/>
        <dsp:cNvSpPr/>
      </dsp:nvSpPr>
      <dsp:spPr>
        <a:xfrm>
          <a:off x="1998592" y="226943"/>
          <a:ext cx="1467250" cy="5343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Creditors</a:t>
          </a:r>
        </a:p>
      </dsp:txBody>
      <dsp:txXfrm>
        <a:off x="2024677" y="253028"/>
        <a:ext cx="1415080" cy="482177"/>
      </dsp:txXfrm>
    </dsp:sp>
    <dsp:sp modelId="{35865538-36F1-4C7B-99D6-945A9DDA1E4E}">
      <dsp:nvSpPr>
        <dsp:cNvPr id="0" name=""/>
        <dsp:cNvSpPr/>
      </dsp:nvSpPr>
      <dsp:spPr>
        <a:xfrm>
          <a:off x="1998592" y="828083"/>
          <a:ext cx="1467250" cy="5343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Beneficiaries</a:t>
          </a:r>
        </a:p>
      </dsp:txBody>
      <dsp:txXfrm>
        <a:off x="2024677" y="854168"/>
        <a:ext cx="1415080" cy="482177"/>
      </dsp:txXfrm>
    </dsp:sp>
    <dsp:sp modelId="{86103C3B-1652-43BD-9CB6-D721CC95833D}">
      <dsp:nvSpPr>
        <dsp:cNvPr id="0" name=""/>
        <dsp:cNvSpPr/>
      </dsp:nvSpPr>
      <dsp:spPr>
        <a:xfrm>
          <a:off x="1998592" y="1429224"/>
          <a:ext cx="1467250" cy="5343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800"/>
            <a:buFont typeface="Calibri"/>
            <a:buNone/>
          </a:pPr>
          <a:r>
            <a:rPr lang="en-US" sz="13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Surviving Spouses</a:t>
          </a:r>
        </a:p>
      </dsp:txBody>
      <dsp:txXfrm>
        <a:off x="2024677" y="1455309"/>
        <a:ext cx="1415080" cy="482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2118a67b7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2118a67b7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2118a67b7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2118a67b7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675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2118a67b7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2118a67b7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2118a67b7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2118a67b7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NOTE: “italian near me” is a text box. You can click it and edit the text to make it more customized to your specific client.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2118a67b7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2118a67b7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2118a67b7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2118a67b7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2ad4c12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2ad4c12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2118a67b7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2118a67b7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2118a67b7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2118a67b7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2118a67b7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2118a67b7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2118a67b7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2118a67b7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en" dirty="0"/>
              <a:t>Someone searches for something you provide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en" dirty="0"/>
              <a:t>They see you business listing including a link to your menu / services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en" dirty="0"/>
              <a:t>They see your up to date menu and current and pricing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All from within the mobile app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fo@clarklawpllc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larklawpllc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larklawpllc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dpalaw.com/wp-content/uploads/2020/04/Florida-intestate-succession-flowchart-infographic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larklawpllc.c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rklawpllc.com/" TargetMode="External"/><Relationship Id="rId2" Type="http://schemas.openxmlformats.org/officeDocument/2006/relationships/hyperlink" Target="mailto:info@clarklawpllc.com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mailto:info@clarklawpllc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larklawpllc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larklawpllc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clarklawpllc.com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larklawpllc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senate.gov/Laws/Statutes/2011/732.50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info@clarklawpllc.co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info@clarklawpllc.com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ddpalaw.com/florida-probate-attorney/contesting-wills/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hyperlink" Target="mailto:info@clarklawpllc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CE25CA51-DD16-41AC-B217-0858770778EB}"/>
              </a:ext>
            </a:extLst>
          </p:cNvPr>
          <p:cNvSpPr/>
          <p:nvPr/>
        </p:nvSpPr>
        <p:spPr>
          <a:xfrm>
            <a:off x="0" y="4824546"/>
            <a:ext cx="9144000" cy="3189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C2EBB53-51C6-4626-A4B4-33270EF512D4}"/>
              </a:ext>
            </a:extLst>
          </p:cNvPr>
          <p:cNvSpPr/>
          <p:nvPr/>
        </p:nvSpPr>
        <p:spPr>
          <a:xfrm>
            <a:off x="417286" y="1874159"/>
            <a:ext cx="3661764" cy="664428"/>
          </a:xfrm>
          <a:prstGeom prst="roundRect">
            <a:avLst/>
          </a:prstGeom>
          <a:solidFill>
            <a:schemeClr val="accent3"/>
          </a:solidFill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417286" y="335654"/>
            <a:ext cx="5722035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Florida Probate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Administration Guide</a:t>
            </a:r>
            <a:endParaRPr dirty="0"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643537" y="2014212"/>
            <a:ext cx="3316514" cy="3835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Basic Process of Probating a Will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C7ADB5-0CF8-435C-9042-B9B56E175F45}"/>
              </a:ext>
            </a:extLst>
          </p:cNvPr>
          <p:cNvSpPr txBox="1"/>
          <p:nvPr/>
        </p:nvSpPr>
        <p:spPr>
          <a:xfrm>
            <a:off x="1639730" y="4858478"/>
            <a:ext cx="69656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This </a:t>
            </a:r>
            <a:r>
              <a:rPr lang="en-US" sz="100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presentation</a:t>
            </a:r>
            <a:r>
              <a:rPr lang="en-US" sz="1100" i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is for informational purposes only and should not be considered professional legal advice.</a:t>
            </a:r>
          </a:p>
          <a:p>
            <a:endParaRPr lang="en-US" sz="1100" dirty="0"/>
          </a:p>
        </p:txBody>
      </p:sp>
      <p:pic>
        <p:nvPicPr>
          <p:cNvPr id="6" name="Google Shape;91;p1">
            <a:extLst>
              <a:ext uri="{FF2B5EF4-FFF2-40B4-BE49-F238E27FC236}">
                <a16:creationId xmlns:a16="http://schemas.microsoft.com/office/drawing/2014/main" id="{1496F970-C63E-4A38-B57D-55175D03AC4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863391"/>
            <a:ext cx="6858000" cy="281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1;p1">
            <a:extLst>
              <a:ext uri="{FF2B5EF4-FFF2-40B4-BE49-F238E27FC236}">
                <a16:creationId xmlns:a16="http://schemas.microsoft.com/office/drawing/2014/main" id="{53189808-6771-44F7-835D-DD7001ABC8B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9015791"/>
            <a:ext cx="6858000" cy="281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1;p1">
            <a:extLst>
              <a:ext uri="{FF2B5EF4-FFF2-40B4-BE49-F238E27FC236}">
                <a16:creationId xmlns:a16="http://schemas.microsoft.com/office/drawing/2014/main" id="{368A7786-9396-4C8F-B350-CA34E6BB402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9168191"/>
            <a:ext cx="6858000" cy="281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D686AE-261B-4465-A1F5-23D17E293FD5}"/>
              </a:ext>
            </a:extLst>
          </p:cNvPr>
          <p:cNvSpPr txBox="1"/>
          <p:nvPr/>
        </p:nvSpPr>
        <p:spPr>
          <a:xfrm>
            <a:off x="0" y="3887405"/>
            <a:ext cx="9284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Clark Law PLLC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501 N. Magnolia Ave, Orlando, FL 32801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689-677-3233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info@clarklawpllc.com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D41890-18A3-4D7A-B807-5FDB99538C61}"/>
              </a:ext>
            </a:extLst>
          </p:cNvPr>
          <p:cNvSpPr/>
          <p:nvPr/>
        </p:nvSpPr>
        <p:spPr>
          <a:xfrm>
            <a:off x="4572000" y="0"/>
            <a:ext cx="4572000" cy="48049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Step 7: </a:t>
            </a:r>
            <a:br>
              <a:rPr lang="en-US" dirty="0"/>
            </a:br>
            <a:r>
              <a:rPr lang="en-US" dirty="0"/>
              <a:t>Closing The Estate</a:t>
            </a:r>
            <a:endParaRPr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422160-31C4-4C8A-9037-88D113FCFB5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78700" y="1107799"/>
            <a:ext cx="3954000" cy="2569935"/>
          </a:xfrm>
        </p:spPr>
        <p:txBody>
          <a:bodyPr/>
          <a:lstStyle/>
          <a:p>
            <a:r>
              <a:rPr lang="en-US" sz="1600" dirty="0">
                <a:solidFill>
                  <a:schemeClr val="accent1"/>
                </a:solidFill>
              </a:rPr>
              <a:t>The Personal Representative files a final petition for discharge of the estate. </a:t>
            </a:r>
            <a:br>
              <a:rPr lang="en-US" sz="1600" dirty="0">
                <a:solidFill>
                  <a:schemeClr val="accent1"/>
                </a:solidFill>
              </a:rPr>
            </a:br>
            <a:br>
              <a:rPr lang="en-US" sz="1600" dirty="0">
                <a:solidFill>
                  <a:schemeClr val="accent1"/>
                </a:solidFill>
              </a:rPr>
            </a:br>
            <a:endParaRPr lang="en-US" sz="1600" dirty="0">
              <a:solidFill>
                <a:schemeClr val="accent1"/>
              </a:solidFill>
            </a:endParaRPr>
          </a:p>
          <a:p>
            <a:r>
              <a:rPr lang="en-US" sz="1600" dirty="0">
                <a:solidFill>
                  <a:schemeClr val="accent1"/>
                </a:solidFill>
              </a:rPr>
              <a:t>The court enters an order to finally close the estate.</a:t>
            </a:r>
          </a:p>
          <a:p>
            <a:endParaRPr lang="en-US" dirty="0"/>
          </a:p>
          <a:p>
            <a:pPr marL="146050" indent="0">
              <a:buNone/>
            </a:pP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86E334-7662-43EF-8EC4-04870D4670D2}"/>
              </a:ext>
            </a:extLst>
          </p:cNvPr>
          <p:cNvSpPr/>
          <p:nvPr/>
        </p:nvSpPr>
        <p:spPr>
          <a:xfrm>
            <a:off x="0" y="4804943"/>
            <a:ext cx="9144000" cy="3362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B13913-5DAD-4704-82D5-0568633A0C47}"/>
              </a:ext>
            </a:extLst>
          </p:cNvPr>
          <p:cNvSpPr txBox="1"/>
          <p:nvPr/>
        </p:nvSpPr>
        <p:spPr>
          <a:xfrm>
            <a:off x="500584" y="4835723"/>
            <a:ext cx="8142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Clark Law PLLC               </a:t>
            </a:r>
            <a:r>
              <a:rPr lang="en-US" dirty="0">
                <a:solidFill>
                  <a:schemeClr val="bg1"/>
                </a:solidFill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chemeClr val="bg1"/>
                </a:solidFill>
              </a:rPr>
              <a:t>           689-677-3233                 </a:t>
            </a:r>
            <a:r>
              <a:rPr lang="en-US" dirty="0">
                <a:solidFill>
                  <a:schemeClr val="bg1"/>
                </a:solidFill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chemeClr val="bg1"/>
                </a:solidFill>
              </a:rPr>
              <a:t>              </a:t>
            </a: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info@clarklawpllc.com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BE0E6A5-C372-4CA1-8C74-CC0D3C32B036}"/>
              </a:ext>
            </a:extLst>
          </p:cNvPr>
          <p:cNvSpPr/>
          <p:nvPr/>
        </p:nvSpPr>
        <p:spPr>
          <a:xfrm>
            <a:off x="1047687" y="1554480"/>
            <a:ext cx="6732333" cy="1861864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250739" y="3485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Probate Without a Will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3F9113-AD72-4AE8-8EE1-51D62A7627A1}"/>
              </a:ext>
            </a:extLst>
          </p:cNvPr>
          <p:cNvSpPr/>
          <p:nvPr/>
        </p:nvSpPr>
        <p:spPr>
          <a:xfrm>
            <a:off x="0" y="4804943"/>
            <a:ext cx="9144000" cy="3362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F472B6-615F-4D93-9C25-CF68F148D199}"/>
              </a:ext>
            </a:extLst>
          </p:cNvPr>
          <p:cNvSpPr txBox="1"/>
          <p:nvPr/>
        </p:nvSpPr>
        <p:spPr>
          <a:xfrm>
            <a:off x="1234440" y="1872071"/>
            <a:ext cx="7349552" cy="139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Intestate Succession</a:t>
            </a:r>
            <a:b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When someone dies without a will who receives assets?</a:t>
            </a: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See flowchart below for a simplified breakdown</a:t>
            </a:r>
          </a:p>
          <a:p>
            <a:endParaRPr lang="en-US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B7F9F7D-AC07-4455-9D4D-B461626F264A}"/>
              </a:ext>
            </a:extLst>
          </p:cNvPr>
          <p:cNvSpPr/>
          <p:nvPr/>
        </p:nvSpPr>
        <p:spPr>
          <a:xfrm>
            <a:off x="4179570" y="3416344"/>
            <a:ext cx="784860" cy="10447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33D944-12BC-4CC2-84CE-7761FCF2B9F9}"/>
              </a:ext>
            </a:extLst>
          </p:cNvPr>
          <p:cNvSpPr txBox="1"/>
          <p:nvPr/>
        </p:nvSpPr>
        <p:spPr>
          <a:xfrm>
            <a:off x="500584" y="4835723"/>
            <a:ext cx="8142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Clark Law PLLC               </a:t>
            </a:r>
            <a:r>
              <a:rPr lang="en-US" dirty="0">
                <a:solidFill>
                  <a:schemeClr val="bg1"/>
                </a:solidFill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chemeClr val="bg1"/>
                </a:solidFill>
              </a:rPr>
              <a:t>           689-677-3233                 </a:t>
            </a:r>
            <a:r>
              <a:rPr lang="en-US" dirty="0">
                <a:solidFill>
                  <a:schemeClr val="bg1"/>
                </a:solidFill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chemeClr val="bg1"/>
                </a:solidFill>
              </a:rPr>
              <a:t>              </a:t>
            </a: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info@clarklawpllc.com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71;p12">
            <a:hlinkClick r:id="rId3"/>
            <a:extLst>
              <a:ext uri="{FF2B5EF4-FFF2-40B4-BE49-F238E27FC236}">
                <a16:creationId xmlns:a16="http://schemas.microsoft.com/office/drawing/2014/main" id="{56C806EB-6999-484A-AAFB-9482C970BD7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04800"/>
            <a:ext cx="9144000" cy="501396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26824845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53CF0A7-F9FC-4A0D-977F-D3D2956894F1}"/>
              </a:ext>
            </a:extLst>
          </p:cNvPr>
          <p:cNvSpPr/>
          <p:nvPr/>
        </p:nvSpPr>
        <p:spPr>
          <a:xfrm>
            <a:off x="805056" y="1619250"/>
            <a:ext cx="7425753" cy="1626870"/>
          </a:xfrm>
          <a:prstGeom prst="round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xfrm>
            <a:off x="895007" y="416820"/>
            <a:ext cx="6247800" cy="6652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Disclaimer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47F980-9C39-4A97-9438-7A4C42E09BA3}"/>
              </a:ext>
            </a:extLst>
          </p:cNvPr>
          <p:cNvSpPr/>
          <p:nvPr/>
        </p:nvSpPr>
        <p:spPr>
          <a:xfrm>
            <a:off x="0" y="4804943"/>
            <a:ext cx="9144000" cy="3362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                  Clark Law PLLC               </a:t>
            </a:r>
            <a:r>
              <a:rPr lang="en-US" dirty="0">
                <a:solidFill>
                  <a:schemeClr val="bg1"/>
                </a:solidFill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chemeClr val="bg1"/>
                </a:solidFill>
              </a:rPr>
              <a:t>           689-677-3233                 </a:t>
            </a:r>
            <a:r>
              <a:rPr lang="en-US" dirty="0">
                <a:solidFill>
                  <a:schemeClr val="bg1"/>
                </a:solidFill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chemeClr val="bg1"/>
                </a:solidFill>
              </a:rPr>
              <a:t>              </a:t>
            </a: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info@clarklawpllc.com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3195DB-B3FA-4D22-A068-FADB3C10FC0E}"/>
              </a:ext>
            </a:extLst>
          </p:cNvPr>
          <p:cNvSpPr txBox="1"/>
          <p:nvPr/>
        </p:nvSpPr>
        <p:spPr>
          <a:xfrm>
            <a:off x="1047687" y="2033141"/>
            <a:ext cx="73743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This presentation represents a simplified format of Florida’s probate administration process. The presentation is for informational purposes only and should not be considered professional legal advice.</a:t>
            </a:r>
          </a:p>
          <a:p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0FF34-B7B5-4F69-AD5B-E0705D627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993" y="319301"/>
            <a:ext cx="3704400" cy="2049600"/>
          </a:xfrm>
        </p:spPr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5D090E-8065-4BAA-92AD-7C0CDF5BC53E}"/>
              </a:ext>
            </a:extLst>
          </p:cNvPr>
          <p:cNvSpPr/>
          <p:nvPr/>
        </p:nvSpPr>
        <p:spPr>
          <a:xfrm>
            <a:off x="0" y="4804943"/>
            <a:ext cx="9144000" cy="3362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1D69B-3EED-4782-882D-FFC4F192A2EB}"/>
              </a:ext>
            </a:extLst>
          </p:cNvPr>
          <p:cNvSpPr txBox="1"/>
          <p:nvPr/>
        </p:nvSpPr>
        <p:spPr>
          <a:xfrm>
            <a:off x="893820" y="1758051"/>
            <a:ext cx="3130985" cy="2150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Clark Law PLLC </a:t>
            </a: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501 N. Magnolia Ave</a:t>
            </a: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Orlando, FL 32801</a:t>
            </a: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Phone: (689) 677-3233</a:t>
            </a: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Email: 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/>
              </a:rPr>
              <a:t>info@clarklawpllc.com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Website: 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www.clarklawpllc.com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5E9104-D6C9-47E3-8A6A-2C100AC8C84D}"/>
              </a:ext>
            </a:extLst>
          </p:cNvPr>
          <p:cNvSpPr txBox="1"/>
          <p:nvPr/>
        </p:nvSpPr>
        <p:spPr>
          <a:xfrm>
            <a:off x="613493" y="4804943"/>
            <a:ext cx="8142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Clark Law PLLC               </a:t>
            </a:r>
            <a:r>
              <a:rPr lang="en-US" dirty="0">
                <a:solidFill>
                  <a:schemeClr val="bg1"/>
                </a:solidFill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chemeClr val="bg1"/>
                </a:solidFill>
              </a:rPr>
              <a:t>           689-677-3233                 </a:t>
            </a:r>
            <a:r>
              <a:rPr lang="en-US" dirty="0">
                <a:solidFill>
                  <a:schemeClr val="bg1"/>
                </a:solidFill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chemeClr val="bg1"/>
                </a:solidFill>
              </a:rPr>
              <a:t>              </a:t>
            </a:r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info@clarklawpllc.com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C4559F-CC21-4562-A6F7-7E8B2B4FF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9707" y="847655"/>
            <a:ext cx="2309386" cy="344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7200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561BFC-5E28-494C-B313-1AEFEEA35CC0}"/>
              </a:ext>
            </a:extLst>
          </p:cNvPr>
          <p:cNvSpPr/>
          <p:nvPr/>
        </p:nvSpPr>
        <p:spPr>
          <a:xfrm>
            <a:off x="0" y="4824546"/>
            <a:ext cx="9144000" cy="3189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92940" y="525587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</a:t>
            </a:r>
            <a:endParaRPr dirty="0"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113912" y="399971"/>
            <a:ext cx="4901374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2060"/>
                </a:solidFill>
              </a:rPr>
              <a:t>This presentation represents a simplified format of Florida’s probate administration process.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2060"/>
                </a:solidFill>
              </a:rPr>
              <a:t>It’s important to note, the process covered in this presentation may differ if: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29EE2BA2-9E5E-4B31-BEB1-DF6ECDF377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4979788"/>
              </p:ext>
            </p:extLst>
          </p:nvPr>
        </p:nvGraphicFramePr>
        <p:xfrm>
          <a:off x="4026726" y="2148840"/>
          <a:ext cx="4828540" cy="1918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Google Shape;88;p1">
            <a:extLst>
              <a:ext uri="{FF2B5EF4-FFF2-40B4-BE49-F238E27FC236}">
                <a16:creationId xmlns:a16="http://schemas.microsoft.com/office/drawing/2014/main" id="{DF53EABC-897C-4519-ACE6-C26DB9ED285A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2940" y="1818851"/>
            <a:ext cx="3049058" cy="224826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AEA5A9-D109-4AFE-80F2-9BB685835361}"/>
              </a:ext>
            </a:extLst>
          </p:cNvPr>
          <p:cNvSpPr txBox="1"/>
          <p:nvPr/>
        </p:nvSpPr>
        <p:spPr>
          <a:xfrm>
            <a:off x="500584" y="4835723"/>
            <a:ext cx="8142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Clark Law PLLC               </a:t>
            </a:r>
            <a:r>
              <a:rPr lang="en-US" dirty="0">
                <a:solidFill>
                  <a:schemeClr val="bg1"/>
                </a:solidFill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chemeClr val="bg1"/>
                </a:solidFill>
              </a:rPr>
              <a:t>           689-677-3233                 </a:t>
            </a:r>
            <a:r>
              <a:rPr lang="en-US" dirty="0">
                <a:solidFill>
                  <a:schemeClr val="bg1"/>
                </a:solidFill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chemeClr val="bg1"/>
                </a:solidFill>
              </a:rPr>
              <a:t>              </a:t>
            </a:r>
            <a:r>
              <a:rPr lang="en-US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info@clarklawpllc.com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A0D42DF-3DF7-452A-B483-0B1EF202B698}"/>
              </a:ext>
            </a:extLst>
          </p:cNvPr>
          <p:cNvSpPr/>
          <p:nvPr/>
        </p:nvSpPr>
        <p:spPr>
          <a:xfrm>
            <a:off x="243840" y="1485900"/>
            <a:ext cx="8709660" cy="3070860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709D35-267B-4709-9AE3-33E81902CBEB}"/>
              </a:ext>
            </a:extLst>
          </p:cNvPr>
          <p:cNvSpPr/>
          <p:nvPr/>
        </p:nvSpPr>
        <p:spPr>
          <a:xfrm>
            <a:off x="0" y="4814876"/>
            <a:ext cx="9144000" cy="3362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257640" y="303198"/>
            <a:ext cx="403242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Table of Contents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33302E-3C18-4007-B1DC-ACC2F51C94E6}"/>
              </a:ext>
            </a:extLst>
          </p:cNvPr>
          <p:cNvSpPr txBox="1"/>
          <p:nvPr/>
        </p:nvSpPr>
        <p:spPr>
          <a:xfrm>
            <a:off x="525780" y="1859280"/>
            <a:ext cx="7879080" cy="2307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Step 1: Filing The Will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Step 2. Filing The Petition For Administration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Step 3: Appointing The Personal Representative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Step 4: Determining Validity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Step 5: Accounting</a:t>
            </a:r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225B6D-B513-4128-91F7-B4B89ADD7AB7}"/>
              </a:ext>
            </a:extLst>
          </p:cNvPr>
          <p:cNvSpPr txBox="1"/>
          <p:nvPr/>
        </p:nvSpPr>
        <p:spPr>
          <a:xfrm>
            <a:off x="5486400" y="1859954"/>
            <a:ext cx="3528060" cy="25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Step 6: Notice To Creditors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Step 7: Closing The Estate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Probate Without a Will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About The Author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Disclaimer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8F26B5-D36B-48A6-A645-7D0A6FFAD4BC}"/>
              </a:ext>
            </a:extLst>
          </p:cNvPr>
          <p:cNvSpPr txBox="1"/>
          <p:nvPr/>
        </p:nvSpPr>
        <p:spPr>
          <a:xfrm>
            <a:off x="620723" y="4866977"/>
            <a:ext cx="8142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Clark Law PLLC               </a:t>
            </a:r>
            <a:r>
              <a:rPr lang="en-US" dirty="0">
                <a:solidFill>
                  <a:schemeClr val="bg1"/>
                </a:solidFill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chemeClr val="bg1"/>
                </a:solidFill>
              </a:rPr>
              <a:t>           689-677-3233                 </a:t>
            </a:r>
            <a:r>
              <a:rPr lang="en-US" dirty="0">
                <a:solidFill>
                  <a:schemeClr val="bg1"/>
                </a:solidFill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chemeClr val="bg1"/>
                </a:solidFill>
              </a:rPr>
              <a:t>              </a:t>
            </a: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info@clarklawpllc.com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33EFABE-526C-40C2-8ABF-CC407B181CD5}"/>
              </a:ext>
            </a:extLst>
          </p:cNvPr>
          <p:cNvSpPr/>
          <p:nvPr/>
        </p:nvSpPr>
        <p:spPr>
          <a:xfrm>
            <a:off x="2072704" y="2571750"/>
            <a:ext cx="4798108" cy="623700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Within the County where the decedent resides</a:t>
            </a:r>
            <a:endParaRPr lang="en-US" sz="1600" dirty="0"/>
          </a:p>
        </p:txBody>
      </p:sp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11699" y="305444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Step 1: Filing The Will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F3D010-50E0-4B22-8DDE-654E04C0DE58}"/>
              </a:ext>
            </a:extLst>
          </p:cNvPr>
          <p:cNvSpPr txBox="1"/>
          <p:nvPr/>
        </p:nvSpPr>
        <p:spPr>
          <a:xfrm>
            <a:off x="845820" y="2011680"/>
            <a:ext cx="7589520" cy="638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</a:pPr>
            <a:r>
              <a:rPr lang="en-US" sz="1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After someone passes away, the will needs to be filed in the local Circuit Court</a:t>
            </a:r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US" sz="16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7F7A1C-B585-4D80-B1B4-5CFA235B033F}"/>
              </a:ext>
            </a:extLst>
          </p:cNvPr>
          <p:cNvSpPr txBox="1"/>
          <p:nvPr/>
        </p:nvSpPr>
        <p:spPr>
          <a:xfrm>
            <a:off x="2072704" y="3580260"/>
            <a:ext cx="450155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Example: </a:t>
            </a:r>
            <a:r>
              <a:rPr lang="en-US" sz="1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Decedent resides in Orange County; </a:t>
            </a:r>
            <a:br>
              <a:rPr lang="en-US" sz="1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will should be filed at the 15th Circuit Court.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098795-63A2-44C6-8E8D-07EFC9D4DA22}"/>
              </a:ext>
            </a:extLst>
          </p:cNvPr>
          <p:cNvSpPr/>
          <p:nvPr/>
        </p:nvSpPr>
        <p:spPr>
          <a:xfrm>
            <a:off x="0" y="4814876"/>
            <a:ext cx="9144000" cy="3362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7219D7-1D65-4D4D-8D03-21A17B2C2FE9}"/>
              </a:ext>
            </a:extLst>
          </p:cNvPr>
          <p:cNvSpPr txBox="1"/>
          <p:nvPr/>
        </p:nvSpPr>
        <p:spPr>
          <a:xfrm>
            <a:off x="500584" y="4835723"/>
            <a:ext cx="8142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Clark Law PLLC               </a:t>
            </a:r>
            <a:r>
              <a:rPr lang="en-US" dirty="0">
                <a:solidFill>
                  <a:schemeClr val="bg1"/>
                </a:solidFill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chemeClr val="bg1"/>
                </a:solidFill>
              </a:rPr>
              <a:t>           689-677-3233                 </a:t>
            </a:r>
            <a:r>
              <a:rPr lang="en-US" dirty="0">
                <a:solidFill>
                  <a:schemeClr val="bg1"/>
                </a:solidFill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chemeClr val="bg1"/>
                </a:solidFill>
              </a:rPr>
              <a:t>              </a:t>
            </a: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info@clarklawpllc.com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311700" y="33328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Step 2: Filing The Petition For Administration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8D23B-E039-4E20-8A13-DC164205270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326480" y="1347830"/>
            <a:ext cx="7726080" cy="3076200"/>
          </a:xfrm>
        </p:spPr>
        <p:txBody>
          <a:bodyPr/>
          <a:lstStyle/>
          <a:p>
            <a:pPr marL="14605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This is a formal request to administer a will through probate court</a:t>
            </a: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D6BDD4E-2B2A-4FDD-A101-3F79BEDA90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9473946"/>
              </p:ext>
            </p:extLst>
          </p:nvPr>
        </p:nvGraphicFramePr>
        <p:xfrm>
          <a:off x="1012860" y="2328318"/>
          <a:ext cx="6804660" cy="2569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9C99340-CA38-41D8-8A83-5777BFA7D4D0}"/>
              </a:ext>
            </a:extLst>
          </p:cNvPr>
          <p:cNvSpPr/>
          <p:nvPr/>
        </p:nvSpPr>
        <p:spPr>
          <a:xfrm>
            <a:off x="1517710" y="1821189"/>
            <a:ext cx="6108578" cy="623700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Three types of probate administration: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BFC697-A55D-4E77-AB63-5D8740694816}"/>
              </a:ext>
            </a:extLst>
          </p:cNvPr>
          <p:cNvSpPr/>
          <p:nvPr/>
        </p:nvSpPr>
        <p:spPr>
          <a:xfrm>
            <a:off x="0" y="4814876"/>
            <a:ext cx="9144000" cy="3362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78044-307A-48FB-9E74-547C97D50312}"/>
              </a:ext>
            </a:extLst>
          </p:cNvPr>
          <p:cNvSpPr txBox="1"/>
          <p:nvPr/>
        </p:nvSpPr>
        <p:spPr>
          <a:xfrm>
            <a:off x="500584" y="4835723"/>
            <a:ext cx="8142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Clark Law PLLC               </a:t>
            </a:r>
            <a:r>
              <a:rPr lang="en-US" dirty="0">
                <a:solidFill>
                  <a:schemeClr val="bg1"/>
                </a:solidFill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chemeClr val="bg1"/>
                </a:solidFill>
              </a:rPr>
              <a:t>           689-677-3233                 </a:t>
            </a:r>
            <a:r>
              <a:rPr lang="en-US" dirty="0">
                <a:solidFill>
                  <a:schemeClr val="bg1"/>
                </a:solidFill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chemeClr val="bg1"/>
                </a:solidFill>
              </a:rPr>
              <a:t>              </a:t>
            </a:r>
            <a:r>
              <a:rPr lang="en-US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info@clarklawpllc.com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BBA4D51-6866-48BC-B9B1-5689425C4179}"/>
              </a:ext>
            </a:extLst>
          </p:cNvPr>
          <p:cNvSpPr/>
          <p:nvPr/>
        </p:nvSpPr>
        <p:spPr>
          <a:xfrm>
            <a:off x="3446146" y="2483401"/>
            <a:ext cx="1958340" cy="475769"/>
          </a:xfrm>
          <a:prstGeom prst="round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182184" y="257085"/>
            <a:ext cx="8961815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Step 3: Appointing The Personal Representative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EFA5F3-2BE6-4643-82F4-18B2A0CDB90D}"/>
              </a:ext>
            </a:extLst>
          </p:cNvPr>
          <p:cNvSpPr/>
          <p:nvPr/>
        </p:nvSpPr>
        <p:spPr>
          <a:xfrm>
            <a:off x="0" y="4814876"/>
            <a:ext cx="9144000" cy="3362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C88669-FFDE-4AE9-AC59-111D97C3AB9F}"/>
              </a:ext>
            </a:extLst>
          </p:cNvPr>
          <p:cNvSpPr txBox="1"/>
          <p:nvPr/>
        </p:nvSpPr>
        <p:spPr>
          <a:xfrm>
            <a:off x="574961" y="1402080"/>
            <a:ext cx="8176260" cy="1081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Personal Representative</a:t>
            </a:r>
            <a:r>
              <a:rPr lang="en-US" sz="1600" dirty="0">
                <a:solidFill>
                  <a:schemeClr val="accent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is the person in charge of gathering and distributing assets of the individual who passed away</a:t>
            </a: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b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Also may be referred to as executor.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5CD08AB-9660-4B04-B425-71B8492C33D1}"/>
              </a:ext>
            </a:extLst>
          </p:cNvPr>
          <p:cNvSpPr/>
          <p:nvPr/>
        </p:nvSpPr>
        <p:spPr>
          <a:xfrm>
            <a:off x="136208" y="3102751"/>
            <a:ext cx="4289108" cy="1577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F24B25-9199-4F87-9479-42547331EFB3}"/>
              </a:ext>
            </a:extLst>
          </p:cNvPr>
          <p:cNvSpPr txBox="1"/>
          <p:nvPr/>
        </p:nvSpPr>
        <p:spPr>
          <a:xfrm>
            <a:off x="283843" y="3299155"/>
            <a:ext cx="38785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Opening a probate case by filing a petition for administration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Gathering out-of-state assets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Paying owed estate taxes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Determine the creditors of the descendent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E8DB7EF-A667-4EAB-AE8F-EF667B8E161D}"/>
              </a:ext>
            </a:extLst>
          </p:cNvPr>
          <p:cNvSpPr/>
          <p:nvPr/>
        </p:nvSpPr>
        <p:spPr>
          <a:xfrm>
            <a:off x="4512948" y="3102751"/>
            <a:ext cx="4554851" cy="1577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5FAFCC-E9E8-4295-9AD8-887358552E38}"/>
              </a:ext>
            </a:extLst>
          </p:cNvPr>
          <p:cNvSpPr txBox="1"/>
          <p:nvPr/>
        </p:nvSpPr>
        <p:spPr>
          <a:xfrm>
            <a:off x="4512948" y="3239347"/>
            <a:ext cx="4810124" cy="1314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Char char="•"/>
            </a:pPr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Serve the Notice of Administration on all beneficiaries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Char char="•"/>
            </a:pPr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Distributing assets of the estate as stated </a:t>
            </a:r>
            <a:b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the will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Char char="•"/>
            </a:pPr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Closing the estate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279D59-D7C9-4965-80F3-BD8D879E572D}"/>
              </a:ext>
            </a:extLst>
          </p:cNvPr>
          <p:cNvSpPr txBox="1"/>
          <p:nvPr/>
        </p:nvSpPr>
        <p:spPr>
          <a:xfrm>
            <a:off x="3683921" y="2567214"/>
            <a:ext cx="1958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Duties include:</a:t>
            </a:r>
            <a:endParaRPr 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73CA2D-F9B2-43A2-BBB3-AB506E571336}"/>
              </a:ext>
            </a:extLst>
          </p:cNvPr>
          <p:cNvSpPr txBox="1"/>
          <p:nvPr/>
        </p:nvSpPr>
        <p:spPr>
          <a:xfrm>
            <a:off x="500584" y="4835723"/>
            <a:ext cx="8142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Clark Law PLLC               </a:t>
            </a:r>
            <a:r>
              <a:rPr lang="en-US" dirty="0">
                <a:solidFill>
                  <a:schemeClr val="bg1"/>
                </a:solidFill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chemeClr val="bg1"/>
                </a:solidFill>
              </a:rPr>
              <a:t>           689-677-3233                 </a:t>
            </a:r>
            <a:r>
              <a:rPr lang="en-US" dirty="0">
                <a:solidFill>
                  <a:schemeClr val="bg1"/>
                </a:solidFill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chemeClr val="bg1"/>
                </a:solidFill>
              </a:rPr>
              <a:t>              </a:t>
            </a: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info@clarklawpllc.com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AA5EF1-2540-4977-946D-7E4FDA05309E}"/>
              </a:ext>
            </a:extLst>
          </p:cNvPr>
          <p:cNvSpPr/>
          <p:nvPr/>
        </p:nvSpPr>
        <p:spPr>
          <a:xfrm>
            <a:off x="2112350" y="2349380"/>
            <a:ext cx="5096170" cy="2306440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311699" y="26470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Step 4: Determine Validity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252B52-F417-45B3-AD19-EC860E3FF857}"/>
              </a:ext>
            </a:extLst>
          </p:cNvPr>
          <p:cNvSpPr/>
          <p:nvPr/>
        </p:nvSpPr>
        <p:spPr>
          <a:xfrm>
            <a:off x="0" y="4814876"/>
            <a:ext cx="9144000" cy="3362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F28B7A-EA99-4507-9336-F193FAA68981}"/>
              </a:ext>
            </a:extLst>
          </p:cNvPr>
          <p:cNvSpPr txBox="1"/>
          <p:nvPr/>
        </p:nvSpPr>
        <p:spPr>
          <a:xfrm>
            <a:off x="1192529" y="1598836"/>
            <a:ext cx="675894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court must ensure the will was properly and legally executed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B27894-97E0-4547-87A0-4E3926C17D79}"/>
              </a:ext>
            </a:extLst>
          </p:cNvPr>
          <p:cNvSpPr txBox="1"/>
          <p:nvPr/>
        </p:nvSpPr>
        <p:spPr>
          <a:xfrm>
            <a:off x="2339340" y="2387480"/>
            <a:ext cx="4692310" cy="24273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28650" lvl="1" indent="-28575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ü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Properly signed</a:t>
            </a:r>
          </a:p>
          <a:p>
            <a:pPr marL="628650" lvl="1" indent="-28575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ü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Witnessed</a:t>
            </a:r>
          </a:p>
          <a:p>
            <a:pPr marL="628650" lvl="1" indent="-28575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ü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Notarized</a:t>
            </a:r>
          </a:p>
          <a:p>
            <a:pPr marL="628650" lvl="1" indent="-28575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ü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Filed without undue influence/coercion</a:t>
            </a:r>
          </a:p>
          <a:p>
            <a:pPr marL="628650" lvl="1" indent="-28575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ü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See </a:t>
            </a:r>
            <a:r>
              <a:rPr lang="en-US" sz="1600" b="1" u="sng" dirty="0">
                <a:solidFill>
                  <a:schemeClr val="accent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Statute 732.502</a:t>
            </a:r>
            <a:r>
              <a:rPr lang="en-US" sz="1600" dirty="0">
                <a:solidFill>
                  <a:schemeClr val="accent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 more information.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A3ADC5-2973-4D33-A353-03070B4D0DBC}"/>
              </a:ext>
            </a:extLst>
          </p:cNvPr>
          <p:cNvSpPr txBox="1"/>
          <p:nvPr/>
        </p:nvSpPr>
        <p:spPr>
          <a:xfrm>
            <a:off x="1192529" y="1950868"/>
            <a:ext cx="4076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will must be: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9F0A28-3447-4366-8FFB-84CC63E0A09A}"/>
              </a:ext>
            </a:extLst>
          </p:cNvPr>
          <p:cNvSpPr txBox="1"/>
          <p:nvPr/>
        </p:nvSpPr>
        <p:spPr>
          <a:xfrm>
            <a:off x="500584" y="4835723"/>
            <a:ext cx="8142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Clark Law PLLC               </a:t>
            </a:r>
            <a:r>
              <a:rPr lang="en-US" dirty="0">
                <a:solidFill>
                  <a:schemeClr val="bg1"/>
                </a:solidFill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chemeClr val="bg1"/>
                </a:solidFill>
              </a:rPr>
              <a:t>           689-677-3233                 </a:t>
            </a:r>
            <a:r>
              <a:rPr lang="en-US" dirty="0">
                <a:solidFill>
                  <a:schemeClr val="bg1"/>
                </a:solidFill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chemeClr val="bg1"/>
                </a:solidFill>
              </a:rPr>
              <a:t>              </a:t>
            </a:r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info@clarklawpllc.com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11700" y="29518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Step 5: </a:t>
            </a:r>
            <a:r>
              <a:rPr lang="en-US" dirty="0"/>
              <a:t>Accounting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1B080D-832E-4B11-931F-9394140FC3CF}"/>
              </a:ext>
            </a:extLst>
          </p:cNvPr>
          <p:cNvSpPr/>
          <p:nvPr/>
        </p:nvSpPr>
        <p:spPr>
          <a:xfrm>
            <a:off x="0" y="4814876"/>
            <a:ext cx="9144000" cy="3362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B2FE0DF-E8B4-486C-9E4E-8B75939DF5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1845531"/>
              </p:ext>
            </p:extLst>
          </p:nvPr>
        </p:nvGraphicFramePr>
        <p:xfrm>
          <a:off x="2156460" y="1341120"/>
          <a:ext cx="5029200" cy="334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D1EC992-D3F6-4E0C-ABC5-FEE92F0AB543}"/>
              </a:ext>
            </a:extLst>
          </p:cNvPr>
          <p:cNvSpPr txBox="1"/>
          <p:nvPr/>
        </p:nvSpPr>
        <p:spPr>
          <a:xfrm>
            <a:off x="500584" y="4835723"/>
            <a:ext cx="8142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Clark Law PLLC               </a:t>
            </a:r>
            <a:r>
              <a:rPr lang="en-US" dirty="0">
                <a:solidFill>
                  <a:schemeClr val="bg1"/>
                </a:solidFill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chemeClr val="bg1"/>
                </a:solidFill>
              </a:rPr>
              <a:t>           689-677-3233                 </a:t>
            </a:r>
            <a:r>
              <a:rPr lang="en-US" dirty="0">
                <a:solidFill>
                  <a:schemeClr val="bg1"/>
                </a:solidFill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chemeClr val="bg1"/>
                </a:solidFill>
              </a:rPr>
              <a:t>              </a:t>
            </a:r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info@clarklawpllc.com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460AC4E-EB51-472C-BD1F-5089AB5F9B54}"/>
              </a:ext>
            </a:extLst>
          </p:cNvPr>
          <p:cNvSpPr/>
          <p:nvPr/>
        </p:nvSpPr>
        <p:spPr>
          <a:xfrm>
            <a:off x="0" y="4804943"/>
            <a:ext cx="9144000" cy="3362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311700" y="2723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Step 6: </a:t>
            </a:r>
            <a:r>
              <a:rPr lang="en-US" dirty="0"/>
              <a:t>Notice To Creditors &amp; Other Parties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4253FE-F1D3-40BE-BE83-50D613166C56}"/>
              </a:ext>
            </a:extLst>
          </p:cNvPr>
          <p:cNvSpPr txBox="1"/>
          <p:nvPr/>
        </p:nvSpPr>
        <p:spPr>
          <a:xfrm>
            <a:off x="1047687" y="1438978"/>
            <a:ext cx="71399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It’s required that notice is given to all necessary parties regarding the descendant's estate.</a:t>
            </a:r>
          </a:p>
          <a:p>
            <a:endParaRPr lang="en-US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255268CB-0533-467E-963A-9097583840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8065578"/>
              </p:ext>
            </p:extLst>
          </p:nvPr>
        </p:nvGraphicFramePr>
        <p:xfrm>
          <a:off x="3695699" y="2016497"/>
          <a:ext cx="4335781" cy="2257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7FC68CD-BDFC-4555-815D-87097D04549A}"/>
              </a:ext>
            </a:extLst>
          </p:cNvPr>
          <p:cNvSpPr txBox="1"/>
          <p:nvPr/>
        </p:nvSpPr>
        <p:spPr>
          <a:xfrm>
            <a:off x="2126042" y="2868152"/>
            <a:ext cx="28270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Necessary parties include: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A99862-3D0E-4DA9-A640-00ADF7E50684}"/>
              </a:ext>
            </a:extLst>
          </p:cNvPr>
          <p:cNvSpPr txBox="1"/>
          <p:nvPr/>
        </p:nvSpPr>
        <p:spPr>
          <a:xfrm>
            <a:off x="1169607" y="4395192"/>
            <a:ext cx="70180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Parties have 30 days to </a:t>
            </a:r>
            <a:r>
              <a:rPr lang="en-US" sz="1600" b="1" u="sng" dirty="0">
                <a:solidFill>
                  <a:schemeClr val="accent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contest the will</a:t>
            </a:r>
            <a:r>
              <a:rPr lang="en-US" sz="1600" dirty="0">
                <a:solidFill>
                  <a:schemeClr val="accent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after receiving notice.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427F0D-C4E3-449D-928B-BAD956C621FA}"/>
              </a:ext>
            </a:extLst>
          </p:cNvPr>
          <p:cNvSpPr txBox="1"/>
          <p:nvPr/>
        </p:nvSpPr>
        <p:spPr>
          <a:xfrm>
            <a:off x="500584" y="4835723"/>
            <a:ext cx="8142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Clark Law PLLC               </a:t>
            </a:r>
            <a:r>
              <a:rPr lang="en-US" dirty="0">
                <a:solidFill>
                  <a:schemeClr val="bg1"/>
                </a:solidFill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chemeClr val="bg1"/>
                </a:solidFill>
              </a:rPr>
              <a:t>           689-677-3233                 </a:t>
            </a:r>
            <a:r>
              <a:rPr lang="en-US" dirty="0">
                <a:solidFill>
                  <a:schemeClr val="bg1"/>
                </a:solidFill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chemeClr val="bg1"/>
                </a:solidFill>
              </a:rPr>
              <a:t>              </a:t>
            </a:r>
            <a:r>
              <a:rPr lang="en-US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info@clarklawpllc.com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759</Words>
  <Application>Microsoft Office PowerPoint</Application>
  <PresentationFormat>On-screen Show (16:9)</PresentationFormat>
  <Paragraphs>100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Merriweather</vt:lpstr>
      <vt:lpstr>Roboto</vt:lpstr>
      <vt:lpstr>Wingdings</vt:lpstr>
      <vt:lpstr>Paradigm</vt:lpstr>
      <vt:lpstr>Florida Probate Administration Guide</vt:lpstr>
      <vt:lpstr>Introduction</vt:lpstr>
      <vt:lpstr>Table of Contents</vt:lpstr>
      <vt:lpstr>Step 1: Filing The Will</vt:lpstr>
      <vt:lpstr>Step 2: Filing The Petition For Administration</vt:lpstr>
      <vt:lpstr>Step 3: Appointing The Personal Representative</vt:lpstr>
      <vt:lpstr>Step 4: Determine Validity</vt:lpstr>
      <vt:lpstr>Step 5: Accounting</vt:lpstr>
      <vt:lpstr>Step 6: Notice To Creditors &amp; Other Parties</vt:lpstr>
      <vt:lpstr>Step 7:  Closing The Estate</vt:lpstr>
      <vt:lpstr>Probate Without a Will</vt:lpstr>
      <vt:lpstr>PowerPoint Presentation</vt:lpstr>
      <vt:lpstr>Disclaimer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Noticed When &amp;  Where It Matters</dc:title>
  <dc:creator>Lori Samuelson</dc:creator>
  <cp:lastModifiedBy>Vanessa Clark</cp:lastModifiedBy>
  <cp:revision>68</cp:revision>
  <dcterms:modified xsi:type="dcterms:W3CDTF">2022-02-12T17:30:33Z</dcterms:modified>
</cp:coreProperties>
</file>