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9" r:id="rId2"/>
    <p:sldId id="256" r:id="rId3"/>
    <p:sldId id="257" r:id="rId4"/>
    <p:sldId id="258" r:id="rId5"/>
    <p:sldId id="262"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01" r:id="rId40"/>
    <p:sldId id="294" r:id="rId41"/>
    <p:sldId id="296" r:id="rId42"/>
    <p:sldId id="295" r:id="rId43"/>
    <p:sldId id="297" r:id="rId44"/>
    <p:sldId id="298"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954" autoAdjust="0"/>
  </p:normalViewPr>
  <p:slideViewPr>
    <p:cSldViewPr snapToGrid="0">
      <p:cViewPr varScale="1">
        <p:scale>
          <a:sx n="86" d="100"/>
          <a:sy n="86" d="100"/>
        </p:scale>
        <p:origin x="1554"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12:32:39.1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0,'708'0,"-668"4,-1 1,0 2,0 2,-1 1,48 20,-60-21,42 16,47 14,-84-30,1-2,-1-1,46 3,-45-8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2:32:44.0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0,'2317'0'0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12:32:55.54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32,'9'-1,"0"0,0-1,-1 0,13-4,21-4,56 2,159 7,-108 3,-92 1,65 11,-115-13,30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12:32:58.54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0,'0'3,"1"-1,0 1,0-1,0 1,0-1,0 1,1-1,-1 0,1 0,-1 0,1 0,0 0,0 0,0 0,0 0,0-1,0 1,0-1,1 0,-1 1,0-1,1 0,-1 0,4 0,64 19,-67-19,105 14,-75-12,0 1,47 14,-42-8,1-1,-1-3,69 5,121-13,-89-1,1729 3,-1836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2:33:16.14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 0,'2512'0'0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2:33:19.644"/>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 0,'2960'0'0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2:33:23.28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0 0,'1871'112'0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E9F1D-1186-4F38-9FE0-A231510E2BC8}" type="datetimeFigureOut">
              <a:rPr lang="en-GB" smtClean="0"/>
              <a:t>09/06/2025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476A7-5D0C-4E1C-86F6-C10A9EE6B15D}" type="slidenum">
              <a:rPr lang="en-GB" smtClean="0"/>
              <a:t>‹#›</a:t>
            </a:fld>
            <a:endParaRPr lang="en-GB"/>
          </a:p>
        </p:txBody>
      </p:sp>
    </p:spTree>
    <p:extLst>
      <p:ext uri="{BB962C8B-B14F-4D97-AF65-F5344CB8AC3E}">
        <p14:creationId xmlns:p14="http://schemas.microsoft.com/office/powerpoint/2010/main" val="428936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F476A7-5D0C-4E1C-86F6-C10A9EE6B15D}" type="slidenum">
              <a:rPr lang="en-GB" smtClean="0"/>
              <a:t>3</a:t>
            </a:fld>
            <a:endParaRPr lang="en-GB"/>
          </a:p>
        </p:txBody>
      </p:sp>
    </p:spTree>
    <p:extLst>
      <p:ext uri="{BB962C8B-B14F-4D97-AF65-F5344CB8AC3E}">
        <p14:creationId xmlns:p14="http://schemas.microsoft.com/office/powerpoint/2010/main" val="394155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BCBAF-CCF4-6DDC-2F9B-F5680EAC1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57830-FC17-79F5-4907-E90013E7B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D4048-AB36-3E09-10D8-AA17A1C4AF6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D0DA1A-293C-A127-D550-DC7FE7C3909B}"/>
              </a:ext>
            </a:extLst>
          </p:cNvPr>
          <p:cNvSpPr>
            <a:spLocks noGrp="1"/>
          </p:cNvSpPr>
          <p:nvPr>
            <p:ph type="sldNum" sz="quarter" idx="5"/>
          </p:nvPr>
        </p:nvSpPr>
        <p:spPr/>
        <p:txBody>
          <a:bodyPr/>
          <a:lstStyle/>
          <a:p>
            <a:fld id="{2FF476A7-5D0C-4E1C-86F6-C10A9EE6B15D}" type="slidenum">
              <a:rPr lang="en-GB" smtClean="0"/>
              <a:t>12</a:t>
            </a:fld>
            <a:endParaRPr lang="en-GB"/>
          </a:p>
        </p:txBody>
      </p:sp>
    </p:spTree>
    <p:extLst>
      <p:ext uri="{BB962C8B-B14F-4D97-AF65-F5344CB8AC3E}">
        <p14:creationId xmlns:p14="http://schemas.microsoft.com/office/powerpoint/2010/main" val="177306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DABA7-2255-3D10-F988-9E9357F2D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4FACB-5541-9D4C-30F3-28F684262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55845-A7B3-FA02-8591-ACEC1FC09D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9CDD89-F4B6-ADD0-77CE-3109425DF90B}"/>
              </a:ext>
            </a:extLst>
          </p:cNvPr>
          <p:cNvSpPr>
            <a:spLocks noGrp="1"/>
          </p:cNvSpPr>
          <p:nvPr>
            <p:ph type="sldNum" sz="quarter" idx="5"/>
          </p:nvPr>
        </p:nvSpPr>
        <p:spPr/>
        <p:txBody>
          <a:bodyPr/>
          <a:lstStyle/>
          <a:p>
            <a:fld id="{2FF476A7-5D0C-4E1C-86F6-C10A9EE6B15D}" type="slidenum">
              <a:rPr lang="en-GB" smtClean="0"/>
              <a:t>13</a:t>
            </a:fld>
            <a:endParaRPr lang="en-GB"/>
          </a:p>
        </p:txBody>
      </p:sp>
    </p:spTree>
    <p:extLst>
      <p:ext uri="{BB962C8B-B14F-4D97-AF65-F5344CB8AC3E}">
        <p14:creationId xmlns:p14="http://schemas.microsoft.com/office/powerpoint/2010/main" val="320338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88DA-3B6A-4E70-BD1D-2B26A53E2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54359-F387-3CBB-09A4-0EE8FC48B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37275-5D74-DAA1-F1C1-2C933F65DA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718FBAB-881F-2EE7-082C-08D26D540524}"/>
              </a:ext>
            </a:extLst>
          </p:cNvPr>
          <p:cNvSpPr>
            <a:spLocks noGrp="1"/>
          </p:cNvSpPr>
          <p:nvPr>
            <p:ph type="sldNum" sz="quarter" idx="5"/>
          </p:nvPr>
        </p:nvSpPr>
        <p:spPr/>
        <p:txBody>
          <a:bodyPr/>
          <a:lstStyle/>
          <a:p>
            <a:fld id="{2FF476A7-5D0C-4E1C-86F6-C10A9EE6B15D}" type="slidenum">
              <a:rPr lang="en-GB" smtClean="0"/>
              <a:t>14</a:t>
            </a:fld>
            <a:endParaRPr lang="en-GB"/>
          </a:p>
        </p:txBody>
      </p:sp>
    </p:spTree>
    <p:extLst>
      <p:ext uri="{BB962C8B-B14F-4D97-AF65-F5344CB8AC3E}">
        <p14:creationId xmlns:p14="http://schemas.microsoft.com/office/powerpoint/2010/main" val="298915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9A9C-A5C2-3B61-4AF2-F328309D3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F3A98-31E2-F571-B4E9-08927D9E0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44253-257E-E69A-008A-79938218DF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959CFD-C56C-3598-2109-84C592C1D2BD}"/>
              </a:ext>
            </a:extLst>
          </p:cNvPr>
          <p:cNvSpPr>
            <a:spLocks noGrp="1"/>
          </p:cNvSpPr>
          <p:nvPr>
            <p:ph type="sldNum" sz="quarter" idx="5"/>
          </p:nvPr>
        </p:nvSpPr>
        <p:spPr/>
        <p:txBody>
          <a:bodyPr/>
          <a:lstStyle/>
          <a:p>
            <a:fld id="{2FF476A7-5D0C-4E1C-86F6-C10A9EE6B15D}" type="slidenum">
              <a:rPr lang="en-GB" smtClean="0"/>
              <a:t>15</a:t>
            </a:fld>
            <a:endParaRPr lang="en-GB"/>
          </a:p>
        </p:txBody>
      </p:sp>
    </p:spTree>
    <p:extLst>
      <p:ext uri="{BB962C8B-B14F-4D97-AF65-F5344CB8AC3E}">
        <p14:creationId xmlns:p14="http://schemas.microsoft.com/office/powerpoint/2010/main" val="368817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D54C2-2BA3-7D4E-5A07-105D649F1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57667-92AD-5114-DD1B-328DC766F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2A989-5422-9312-B3FF-AC8CDCD82C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AC47E1-A45B-59BC-74F5-29443DF5850A}"/>
              </a:ext>
            </a:extLst>
          </p:cNvPr>
          <p:cNvSpPr>
            <a:spLocks noGrp="1"/>
          </p:cNvSpPr>
          <p:nvPr>
            <p:ph type="sldNum" sz="quarter" idx="5"/>
          </p:nvPr>
        </p:nvSpPr>
        <p:spPr/>
        <p:txBody>
          <a:bodyPr/>
          <a:lstStyle/>
          <a:p>
            <a:fld id="{2FF476A7-5D0C-4E1C-86F6-C10A9EE6B15D}" type="slidenum">
              <a:rPr lang="en-GB" smtClean="0"/>
              <a:t>16</a:t>
            </a:fld>
            <a:endParaRPr lang="en-GB"/>
          </a:p>
        </p:txBody>
      </p:sp>
    </p:spTree>
    <p:extLst>
      <p:ext uri="{BB962C8B-B14F-4D97-AF65-F5344CB8AC3E}">
        <p14:creationId xmlns:p14="http://schemas.microsoft.com/office/powerpoint/2010/main" val="1241924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6CAA3-95EC-492B-C7ED-C75C86719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8E732-58F1-3E9A-9A94-FC7C53264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ED24B-9852-E0CA-71E9-9D694BFAD3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B9BEB1F-4CFB-5440-F270-7E711E938AE1}"/>
              </a:ext>
            </a:extLst>
          </p:cNvPr>
          <p:cNvSpPr>
            <a:spLocks noGrp="1"/>
          </p:cNvSpPr>
          <p:nvPr>
            <p:ph type="sldNum" sz="quarter" idx="5"/>
          </p:nvPr>
        </p:nvSpPr>
        <p:spPr/>
        <p:txBody>
          <a:bodyPr/>
          <a:lstStyle/>
          <a:p>
            <a:fld id="{2FF476A7-5D0C-4E1C-86F6-C10A9EE6B15D}" type="slidenum">
              <a:rPr lang="en-GB" smtClean="0"/>
              <a:t>17</a:t>
            </a:fld>
            <a:endParaRPr lang="en-GB"/>
          </a:p>
        </p:txBody>
      </p:sp>
    </p:spTree>
    <p:extLst>
      <p:ext uri="{BB962C8B-B14F-4D97-AF65-F5344CB8AC3E}">
        <p14:creationId xmlns:p14="http://schemas.microsoft.com/office/powerpoint/2010/main" val="188508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7CD6-203A-2A16-1BAD-6F4C5E9AA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0BA09-F052-BC5A-4F33-CE6779C3E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C4E6F-AEB3-0E7A-A4E2-FD418271DF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359DA6-179C-7652-2F00-E5103150FF39}"/>
              </a:ext>
            </a:extLst>
          </p:cNvPr>
          <p:cNvSpPr>
            <a:spLocks noGrp="1"/>
          </p:cNvSpPr>
          <p:nvPr>
            <p:ph type="sldNum" sz="quarter" idx="5"/>
          </p:nvPr>
        </p:nvSpPr>
        <p:spPr/>
        <p:txBody>
          <a:bodyPr/>
          <a:lstStyle/>
          <a:p>
            <a:fld id="{2FF476A7-5D0C-4E1C-86F6-C10A9EE6B15D}" type="slidenum">
              <a:rPr lang="en-GB" smtClean="0"/>
              <a:t>18</a:t>
            </a:fld>
            <a:endParaRPr lang="en-GB"/>
          </a:p>
        </p:txBody>
      </p:sp>
    </p:spTree>
    <p:extLst>
      <p:ext uri="{BB962C8B-B14F-4D97-AF65-F5344CB8AC3E}">
        <p14:creationId xmlns:p14="http://schemas.microsoft.com/office/powerpoint/2010/main" val="15252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CDFE-BD64-9D2B-0F88-0D2E8BF14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BF44D-CFE2-ADCD-749D-D62F98271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A28E0-761B-1C5D-F01C-861E0ADC57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D97B79-1B3F-AFF3-9935-F4FE0020928B}"/>
              </a:ext>
            </a:extLst>
          </p:cNvPr>
          <p:cNvSpPr>
            <a:spLocks noGrp="1"/>
          </p:cNvSpPr>
          <p:nvPr>
            <p:ph type="sldNum" sz="quarter" idx="5"/>
          </p:nvPr>
        </p:nvSpPr>
        <p:spPr/>
        <p:txBody>
          <a:bodyPr/>
          <a:lstStyle/>
          <a:p>
            <a:fld id="{2FF476A7-5D0C-4E1C-86F6-C10A9EE6B15D}" type="slidenum">
              <a:rPr lang="en-GB" smtClean="0"/>
              <a:t>19</a:t>
            </a:fld>
            <a:endParaRPr lang="en-GB"/>
          </a:p>
        </p:txBody>
      </p:sp>
    </p:spTree>
    <p:extLst>
      <p:ext uri="{BB962C8B-B14F-4D97-AF65-F5344CB8AC3E}">
        <p14:creationId xmlns:p14="http://schemas.microsoft.com/office/powerpoint/2010/main" val="169848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1AAA8-45C0-17EF-4D02-16DA8E978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48DB8-1864-E14A-83D3-E41309B83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51F31-5062-5929-911E-1EEE1CFD53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B5D799-0C51-6EE4-433A-D0A7A1A4A700}"/>
              </a:ext>
            </a:extLst>
          </p:cNvPr>
          <p:cNvSpPr>
            <a:spLocks noGrp="1"/>
          </p:cNvSpPr>
          <p:nvPr>
            <p:ph type="sldNum" sz="quarter" idx="5"/>
          </p:nvPr>
        </p:nvSpPr>
        <p:spPr/>
        <p:txBody>
          <a:bodyPr/>
          <a:lstStyle/>
          <a:p>
            <a:fld id="{2FF476A7-5D0C-4E1C-86F6-C10A9EE6B15D}" type="slidenum">
              <a:rPr lang="en-GB" smtClean="0"/>
              <a:t>20</a:t>
            </a:fld>
            <a:endParaRPr lang="en-GB"/>
          </a:p>
        </p:txBody>
      </p:sp>
    </p:spTree>
    <p:extLst>
      <p:ext uri="{BB962C8B-B14F-4D97-AF65-F5344CB8AC3E}">
        <p14:creationId xmlns:p14="http://schemas.microsoft.com/office/powerpoint/2010/main" val="332886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89673-4901-02F3-9113-C8F740903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F3795-4FA6-33B9-97C2-758FF71EF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FE4CD-5DBA-A83C-3940-E972C6E951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13FED4-0ABD-B7ED-A6E9-528FA71E8E83}"/>
              </a:ext>
            </a:extLst>
          </p:cNvPr>
          <p:cNvSpPr>
            <a:spLocks noGrp="1"/>
          </p:cNvSpPr>
          <p:nvPr>
            <p:ph type="sldNum" sz="quarter" idx="5"/>
          </p:nvPr>
        </p:nvSpPr>
        <p:spPr/>
        <p:txBody>
          <a:bodyPr/>
          <a:lstStyle/>
          <a:p>
            <a:fld id="{2FF476A7-5D0C-4E1C-86F6-C10A9EE6B15D}" type="slidenum">
              <a:rPr lang="en-GB" smtClean="0"/>
              <a:t>21</a:t>
            </a:fld>
            <a:endParaRPr lang="en-GB"/>
          </a:p>
        </p:txBody>
      </p:sp>
    </p:spTree>
    <p:extLst>
      <p:ext uri="{BB962C8B-B14F-4D97-AF65-F5344CB8AC3E}">
        <p14:creationId xmlns:p14="http://schemas.microsoft.com/office/powerpoint/2010/main" val="212861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F476A7-5D0C-4E1C-86F6-C10A9EE6B15D}" type="slidenum">
              <a:rPr lang="en-GB" smtClean="0"/>
              <a:t>4</a:t>
            </a:fld>
            <a:endParaRPr lang="en-GB"/>
          </a:p>
        </p:txBody>
      </p:sp>
    </p:spTree>
    <p:extLst>
      <p:ext uri="{BB962C8B-B14F-4D97-AF65-F5344CB8AC3E}">
        <p14:creationId xmlns:p14="http://schemas.microsoft.com/office/powerpoint/2010/main" val="100642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B3AE0-4D2C-5B3F-D2EA-7C031CA9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4AC13-E34B-FEEA-0D19-408FE736E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04A96-9002-AF7F-656C-5883DE5043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C7B67E3-9991-F0B3-F4B0-A921DD0A2099}"/>
              </a:ext>
            </a:extLst>
          </p:cNvPr>
          <p:cNvSpPr>
            <a:spLocks noGrp="1"/>
          </p:cNvSpPr>
          <p:nvPr>
            <p:ph type="sldNum" sz="quarter" idx="5"/>
          </p:nvPr>
        </p:nvSpPr>
        <p:spPr/>
        <p:txBody>
          <a:bodyPr/>
          <a:lstStyle/>
          <a:p>
            <a:fld id="{2FF476A7-5D0C-4E1C-86F6-C10A9EE6B15D}" type="slidenum">
              <a:rPr lang="en-GB" smtClean="0"/>
              <a:t>22</a:t>
            </a:fld>
            <a:endParaRPr lang="en-GB"/>
          </a:p>
        </p:txBody>
      </p:sp>
    </p:spTree>
    <p:extLst>
      <p:ext uri="{BB962C8B-B14F-4D97-AF65-F5344CB8AC3E}">
        <p14:creationId xmlns:p14="http://schemas.microsoft.com/office/powerpoint/2010/main" val="959231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48F94-D7B0-6B0D-2793-DCE8A4379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6E1CE-8636-24A0-6BBB-4205FABB1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8CD65-EDCB-D053-50FF-DD27682ECE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4B5E93-FEB2-F4D1-A03F-E7920E5EC606}"/>
              </a:ext>
            </a:extLst>
          </p:cNvPr>
          <p:cNvSpPr>
            <a:spLocks noGrp="1"/>
          </p:cNvSpPr>
          <p:nvPr>
            <p:ph type="sldNum" sz="quarter" idx="5"/>
          </p:nvPr>
        </p:nvSpPr>
        <p:spPr/>
        <p:txBody>
          <a:bodyPr/>
          <a:lstStyle/>
          <a:p>
            <a:fld id="{2FF476A7-5D0C-4E1C-86F6-C10A9EE6B15D}" type="slidenum">
              <a:rPr lang="en-GB" smtClean="0"/>
              <a:t>23</a:t>
            </a:fld>
            <a:endParaRPr lang="en-GB"/>
          </a:p>
        </p:txBody>
      </p:sp>
    </p:spTree>
    <p:extLst>
      <p:ext uri="{BB962C8B-B14F-4D97-AF65-F5344CB8AC3E}">
        <p14:creationId xmlns:p14="http://schemas.microsoft.com/office/powerpoint/2010/main" val="1058896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B679-194B-768A-0F9F-616A4CA54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A75FB-5373-3B1C-C625-8F3022A3C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6FFA2-0BC9-D48A-76C1-499F9FA808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6F514D-3657-0233-88C2-323B5375D382}"/>
              </a:ext>
            </a:extLst>
          </p:cNvPr>
          <p:cNvSpPr>
            <a:spLocks noGrp="1"/>
          </p:cNvSpPr>
          <p:nvPr>
            <p:ph type="sldNum" sz="quarter" idx="5"/>
          </p:nvPr>
        </p:nvSpPr>
        <p:spPr/>
        <p:txBody>
          <a:bodyPr/>
          <a:lstStyle/>
          <a:p>
            <a:fld id="{2FF476A7-5D0C-4E1C-86F6-C10A9EE6B15D}" type="slidenum">
              <a:rPr lang="en-GB" smtClean="0"/>
              <a:t>24</a:t>
            </a:fld>
            <a:endParaRPr lang="en-GB"/>
          </a:p>
        </p:txBody>
      </p:sp>
    </p:spTree>
    <p:extLst>
      <p:ext uri="{BB962C8B-B14F-4D97-AF65-F5344CB8AC3E}">
        <p14:creationId xmlns:p14="http://schemas.microsoft.com/office/powerpoint/2010/main" val="627148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10FD-50E5-1540-7CC8-24DB5184D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20FD8-5883-7878-9731-8F828F0AC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68FC8-8022-9B48-1643-4E3AAC5170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C6761A-8964-569B-19F5-124DA6CBF856}"/>
              </a:ext>
            </a:extLst>
          </p:cNvPr>
          <p:cNvSpPr>
            <a:spLocks noGrp="1"/>
          </p:cNvSpPr>
          <p:nvPr>
            <p:ph type="sldNum" sz="quarter" idx="5"/>
          </p:nvPr>
        </p:nvSpPr>
        <p:spPr/>
        <p:txBody>
          <a:bodyPr/>
          <a:lstStyle/>
          <a:p>
            <a:fld id="{2FF476A7-5D0C-4E1C-86F6-C10A9EE6B15D}" type="slidenum">
              <a:rPr lang="en-GB" smtClean="0"/>
              <a:t>25</a:t>
            </a:fld>
            <a:endParaRPr lang="en-GB"/>
          </a:p>
        </p:txBody>
      </p:sp>
    </p:spTree>
    <p:extLst>
      <p:ext uri="{BB962C8B-B14F-4D97-AF65-F5344CB8AC3E}">
        <p14:creationId xmlns:p14="http://schemas.microsoft.com/office/powerpoint/2010/main" val="442941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EE80-CBA7-8677-5ECF-EF5861C67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AE0A2-1812-0568-ABF9-783314E99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98D1A-6A23-00CE-48A5-0AB87993CD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3B0C70-BAEA-36DD-C3D1-D1BE9B840E0F}"/>
              </a:ext>
            </a:extLst>
          </p:cNvPr>
          <p:cNvSpPr>
            <a:spLocks noGrp="1"/>
          </p:cNvSpPr>
          <p:nvPr>
            <p:ph type="sldNum" sz="quarter" idx="5"/>
          </p:nvPr>
        </p:nvSpPr>
        <p:spPr/>
        <p:txBody>
          <a:bodyPr/>
          <a:lstStyle/>
          <a:p>
            <a:fld id="{2FF476A7-5D0C-4E1C-86F6-C10A9EE6B15D}" type="slidenum">
              <a:rPr lang="en-GB" smtClean="0"/>
              <a:t>26</a:t>
            </a:fld>
            <a:endParaRPr lang="en-GB"/>
          </a:p>
        </p:txBody>
      </p:sp>
    </p:spTree>
    <p:extLst>
      <p:ext uri="{BB962C8B-B14F-4D97-AF65-F5344CB8AC3E}">
        <p14:creationId xmlns:p14="http://schemas.microsoft.com/office/powerpoint/2010/main" val="653245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A259-3D7F-AE0F-30E3-69809DB64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D7487-4CE1-A2E5-CC3D-32F3E3A50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14D45-36F7-A252-B6CC-84BFCE00B96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1931D0-1EBE-33AD-0056-8D4430DC69F6}"/>
              </a:ext>
            </a:extLst>
          </p:cNvPr>
          <p:cNvSpPr>
            <a:spLocks noGrp="1"/>
          </p:cNvSpPr>
          <p:nvPr>
            <p:ph type="sldNum" sz="quarter" idx="5"/>
          </p:nvPr>
        </p:nvSpPr>
        <p:spPr/>
        <p:txBody>
          <a:bodyPr/>
          <a:lstStyle/>
          <a:p>
            <a:fld id="{2FF476A7-5D0C-4E1C-86F6-C10A9EE6B15D}" type="slidenum">
              <a:rPr lang="en-GB" smtClean="0"/>
              <a:t>27</a:t>
            </a:fld>
            <a:endParaRPr lang="en-GB"/>
          </a:p>
        </p:txBody>
      </p:sp>
    </p:spTree>
    <p:extLst>
      <p:ext uri="{BB962C8B-B14F-4D97-AF65-F5344CB8AC3E}">
        <p14:creationId xmlns:p14="http://schemas.microsoft.com/office/powerpoint/2010/main" val="4200986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E41C-7438-3ECF-1E66-674C45600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41053-4C41-44E8-FB77-BE6C55DC2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995E1-1303-E02D-0D62-E68B3C2BC2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F4569A-9178-A1E9-5328-0E978C87672D}"/>
              </a:ext>
            </a:extLst>
          </p:cNvPr>
          <p:cNvSpPr>
            <a:spLocks noGrp="1"/>
          </p:cNvSpPr>
          <p:nvPr>
            <p:ph type="sldNum" sz="quarter" idx="5"/>
          </p:nvPr>
        </p:nvSpPr>
        <p:spPr/>
        <p:txBody>
          <a:bodyPr/>
          <a:lstStyle/>
          <a:p>
            <a:fld id="{2FF476A7-5D0C-4E1C-86F6-C10A9EE6B15D}" type="slidenum">
              <a:rPr lang="en-GB" smtClean="0"/>
              <a:t>28</a:t>
            </a:fld>
            <a:endParaRPr lang="en-GB"/>
          </a:p>
        </p:txBody>
      </p:sp>
    </p:spTree>
    <p:extLst>
      <p:ext uri="{BB962C8B-B14F-4D97-AF65-F5344CB8AC3E}">
        <p14:creationId xmlns:p14="http://schemas.microsoft.com/office/powerpoint/2010/main" val="2741837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17CB7-144B-DE19-2829-54809EFFB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48E69-F2F7-D336-3988-D75BB7A2D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F67C3-3D2A-4A83-D026-63742DE5D6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B43CCF-25D5-E43F-7BC0-17B5A8678661}"/>
              </a:ext>
            </a:extLst>
          </p:cNvPr>
          <p:cNvSpPr>
            <a:spLocks noGrp="1"/>
          </p:cNvSpPr>
          <p:nvPr>
            <p:ph type="sldNum" sz="quarter" idx="5"/>
          </p:nvPr>
        </p:nvSpPr>
        <p:spPr/>
        <p:txBody>
          <a:bodyPr/>
          <a:lstStyle/>
          <a:p>
            <a:fld id="{2FF476A7-5D0C-4E1C-86F6-C10A9EE6B15D}" type="slidenum">
              <a:rPr lang="en-GB" smtClean="0"/>
              <a:t>29</a:t>
            </a:fld>
            <a:endParaRPr lang="en-GB"/>
          </a:p>
        </p:txBody>
      </p:sp>
    </p:spTree>
    <p:extLst>
      <p:ext uri="{BB962C8B-B14F-4D97-AF65-F5344CB8AC3E}">
        <p14:creationId xmlns:p14="http://schemas.microsoft.com/office/powerpoint/2010/main" val="739463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4EF8-A802-8C87-1A3A-A47FB0D02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9B61F-D765-B136-15AF-9F4745C8D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7E78E-9460-8C06-4AD3-0A1DCA1A6A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9F56E5-0F0F-6C10-0C5A-356AE609FE7F}"/>
              </a:ext>
            </a:extLst>
          </p:cNvPr>
          <p:cNvSpPr>
            <a:spLocks noGrp="1"/>
          </p:cNvSpPr>
          <p:nvPr>
            <p:ph type="sldNum" sz="quarter" idx="5"/>
          </p:nvPr>
        </p:nvSpPr>
        <p:spPr/>
        <p:txBody>
          <a:bodyPr/>
          <a:lstStyle/>
          <a:p>
            <a:fld id="{2FF476A7-5D0C-4E1C-86F6-C10A9EE6B15D}" type="slidenum">
              <a:rPr lang="en-GB" smtClean="0"/>
              <a:t>30</a:t>
            </a:fld>
            <a:endParaRPr lang="en-GB"/>
          </a:p>
        </p:txBody>
      </p:sp>
    </p:spTree>
    <p:extLst>
      <p:ext uri="{BB962C8B-B14F-4D97-AF65-F5344CB8AC3E}">
        <p14:creationId xmlns:p14="http://schemas.microsoft.com/office/powerpoint/2010/main" val="3184100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73142-CB79-4E16-F1F6-8FB85C0F9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D9E87-1791-BB73-137A-358174807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6808D-2DD1-BE32-380C-3E9B880F9BB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7ABEED9-AA52-A253-3DEF-D4448F2B154A}"/>
              </a:ext>
            </a:extLst>
          </p:cNvPr>
          <p:cNvSpPr>
            <a:spLocks noGrp="1"/>
          </p:cNvSpPr>
          <p:nvPr>
            <p:ph type="sldNum" sz="quarter" idx="5"/>
          </p:nvPr>
        </p:nvSpPr>
        <p:spPr/>
        <p:txBody>
          <a:bodyPr/>
          <a:lstStyle/>
          <a:p>
            <a:fld id="{2FF476A7-5D0C-4E1C-86F6-C10A9EE6B15D}" type="slidenum">
              <a:rPr lang="en-GB" smtClean="0"/>
              <a:t>31</a:t>
            </a:fld>
            <a:endParaRPr lang="en-GB"/>
          </a:p>
        </p:txBody>
      </p:sp>
    </p:spTree>
    <p:extLst>
      <p:ext uri="{BB962C8B-B14F-4D97-AF65-F5344CB8AC3E}">
        <p14:creationId xmlns:p14="http://schemas.microsoft.com/office/powerpoint/2010/main" val="88698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40EA-CD70-BC63-A0C8-A5DF815F5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0B8F4-DE9D-ED13-6E15-F4BF422DC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E05E2-51B7-E811-441E-82A6411FA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BB0813-8F20-8806-571E-51BA2EC5BC7A}"/>
              </a:ext>
            </a:extLst>
          </p:cNvPr>
          <p:cNvSpPr>
            <a:spLocks noGrp="1"/>
          </p:cNvSpPr>
          <p:nvPr>
            <p:ph type="sldNum" sz="quarter" idx="5"/>
          </p:nvPr>
        </p:nvSpPr>
        <p:spPr/>
        <p:txBody>
          <a:bodyPr/>
          <a:lstStyle/>
          <a:p>
            <a:fld id="{2FF476A7-5D0C-4E1C-86F6-C10A9EE6B15D}" type="slidenum">
              <a:rPr lang="en-GB" smtClean="0"/>
              <a:t>5</a:t>
            </a:fld>
            <a:endParaRPr lang="en-GB"/>
          </a:p>
        </p:txBody>
      </p:sp>
    </p:spTree>
    <p:extLst>
      <p:ext uri="{BB962C8B-B14F-4D97-AF65-F5344CB8AC3E}">
        <p14:creationId xmlns:p14="http://schemas.microsoft.com/office/powerpoint/2010/main" val="1606487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29E5-9055-DB33-8804-8A4F0EB64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A3C07-68D3-3E2B-BEBD-52D29A381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08D98-28B0-C375-A534-8B8DD31EBFF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85B217B-8E4C-E254-9E9A-DDB490F3943F}"/>
              </a:ext>
            </a:extLst>
          </p:cNvPr>
          <p:cNvSpPr>
            <a:spLocks noGrp="1"/>
          </p:cNvSpPr>
          <p:nvPr>
            <p:ph type="sldNum" sz="quarter" idx="5"/>
          </p:nvPr>
        </p:nvSpPr>
        <p:spPr/>
        <p:txBody>
          <a:bodyPr/>
          <a:lstStyle/>
          <a:p>
            <a:fld id="{2FF476A7-5D0C-4E1C-86F6-C10A9EE6B15D}" type="slidenum">
              <a:rPr lang="en-GB" smtClean="0"/>
              <a:t>32</a:t>
            </a:fld>
            <a:endParaRPr lang="en-GB"/>
          </a:p>
        </p:txBody>
      </p:sp>
    </p:spTree>
    <p:extLst>
      <p:ext uri="{BB962C8B-B14F-4D97-AF65-F5344CB8AC3E}">
        <p14:creationId xmlns:p14="http://schemas.microsoft.com/office/powerpoint/2010/main" val="142636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5B05-F7DE-82FB-AAB7-7B820AC65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40940-8B8C-9CC8-7315-54F9387EC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911AD-E42C-833B-7D0A-0C848A99B4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7C6F91-AFCE-7651-CFE1-667B7AB3460E}"/>
              </a:ext>
            </a:extLst>
          </p:cNvPr>
          <p:cNvSpPr>
            <a:spLocks noGrp="1"/>
          </p:cNvSpPr>
          <p:nvPr>
            <p:ph type="sldNum" sz="quarter" idx="5"/>
          </p:nvPr>
        </p:nvSpPr>
        <p:spPr/>
        <p:txBody>
          <a:bodyPr/>
          <a:lstStyle/>
          <a:p>
            <a:fld id="{2FF476A7-5D0C-4E1C-86F6-C10A9EE6B15D}" type="slidenum">
              <a:rPr lang="en-GB" smtClean="0"/>
              <a:t>33</a:t>
            </a:fld>
            <a:endParaRPr lang="en-GB"/>
          </a:p>
        </p:txBody>
      </p:sp>
    </p:spTree>
    <p:extLst>
      <p:ext uri="{BB962C8B-B14F-4D97-AF65-F5344CB8AC3E}">
        <p14:creationId xmlns:p14="http://schemas.microsoft.com/office/powerpoint/2010/main" val="833562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426E7-7B1E-7B91-9AAC-BBBD3F2BE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09383-413A-FD69-1AB3-07744AA01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FB602-F21D-AFC4-BB26-42112D254CE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C11AB4-02D9-4BDD-FB48-78881776B163}"/>
              </a:ext>
            </a:extLst>
          </p:cNvPr>
          <p:cNvSpPr>
            <a:spLocks noGrp="1"/>
          </p:cNvSpPr>
          <p:nvPr>
            <p:ph type="sldNum" sz="quarter" idx="5"/>
          </p:nvPr>
        </p:nvSpPr>
        <p:spPr/>
        <p:txBody>
          <a:bodyPr/>
          <a:lstStyle/>
          <a:p>
            <a:fld id="{2FF476A7-5D0C-4E1C-86F6-C10A9EE6B15D}" type="slidenum">
              <a:rPr lang="en-GB" smtClean="0"/>
              <a:t>34</a:t>
            </a:fld>
            <a:endParaRPr lang="en-GB"/>
          </a:p>
        </p:txBody>
      </p:sp>
    </p:spTree>
    <p:extLst>
      <p:ext uri="{BB962C8B-B14F-4D97-AF65-F5344CB8AC3E}">
        <p14:creationId xmlns:p14="http://schemas.microsoft.com/office/powerpoint/2010/main" val="3899351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D35B5-A181-F04C-9C55-A6DC90792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C3A04-9495-595C-2B77-B84AEC9A9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935CB-F3AB-9C98-BB13-22F87BB45A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6AD804-E785-B566-208F-3DBA70CCBC2B}"/>
              </a:ext>
            </a:extLst>
          </p:cNvPr>
          <p:cNvSpPr>
            <a:spLocks noGrp="1"/>
          </p:cNvSpPr>
          <p:nvPr>
            <p:ph type="sldNum" sz="quarter" idx="5"/>
          </p:nvPr>
        </p:nvSpPr>
        <p:spPr/>
        <p:txBody>
          <a:bodyPr/>
          <a:lstStyle/>
          <a:p>
            <a:fld id="{2FF476A7-5D0C-4E1C-86F6-C10A9EE6B15D}" type="slidenum">
              <a:rPr lang="en-GB" smtClean="0"/>
              <a:t>35</a:t>
            </a:fld>
            <a:endParaRPr lang="en-GB"/>
          </a:p>
        </p:txBody>
      </p:sp>
    </p:spTree>
    <p:extLst>
      <p:ext uri="{BB962C8B-B14F-4D97-AF65-F5344CB8AC3E}">
        <p14:creationId xmlns:p14="http://schemas.microsoft.com/office/powerpoint/2010/main" val="86750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FAF57-FA03-85A9-C151-63750DB52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044BF-4AFF-7BF7-089A-F795E8E2B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E4123-AE5A-2F50-5BF1-7D42030BFF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B411B0-5AF0-DD0A-3777-CE51DB23CBC4}"/>
              </a:ext>
            </a:extLst>
          </p:cNvPr>
          <p:cNvSpPr>
            <a:spLocks noGrp="1"/>
          </p:cNvSpPr>
          <p:nvPr>
            <p:ph type="sldNum" sz="quarter" idx="5"/>
          </p:nvPr>
        </p:nvSpPr>
        <p:spPr/>
        <p:txBody>
          <a:bodyPr/>
          <a:lstStyle/>
          <a:p>
            <a:fld id="{2FF476A7-5D0C-4E1C-86F6-C10A9EE6B15D}" type="slidenum">
              <a:rPr lang="en-GB" smtClean="0"/>
              <a:t>36</a:t>
            </a:fld>
            <a:endParaRPr lang="en-GB"/>
          </a:p>
        </p:txBody>
      </p:sp>
    </p:spTree>
    <p:extLst>
      <p:ext uri="{BB962C8B-B14F-4D97-AF65-F5344CB8AC3E}">
        <p14:creationId xmlns:p14="http://schemas.microsoft.com/office/powerpoint/2010/main" val="3119151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95D8B-88C4-1B07-04F1-3A85AFB11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1EEBA-48A7-0E16-E7ED-5101E9257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A0EE7-22E5-3678-68F0-4BA003AE0B9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32512F7-8A15-06FC-6119-1F999F3CF71E}"/>
              </a:ext>
            </a:extLst>
          </p:cNvPr>
          <p:cNvSpPr>
            <a:spLocks noGrp="1"/>
          </p:cNvSpPr>
          <p:nvPr>
            <p:ph type="sldNum" sz="quarter" idx="5"/>
          </p:nvPr>
        </p:nvSpPr>
        <p:spPr/>
        <p:txBody>
          <a:bodyPr/>
          <a:lstStyle/>
          <a:p>
            <a:fld id="{2FF476A7-5D0C-4E1C-86F6-C10A9EE6B15D}" type="slidenum">
              <a:rPr lang="en-GB" smtClean="0"/>
              <a:t>37</a:t>
            </a:fld>
            <a:endParaRPr lang="en-GB"/>
          </a:p>
        </p:txBody>
      </p:sp>
    </p:spTree>
    <p:extLst>
      <p:ext uri="{BB962C8B-B14F-4D97-AF65-F5344CB8AC3E}">
        <p14:creationId xmlns:p14="http://schemas.microsoft.com/office/powerpoint/2010/main" val="2749673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232F9-6E3D-07D2-D916-22822C0BE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4D4CD-56B3-963A-80C1-F7E591CA5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F73FD-F397-5D8D-E035-7EE66ADC816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FE8C0D4-21F9-AC0D-D414-AE6D07B1D24A}"/>
              </a:ext>
            </a:extLst>
          </p:cNvPr>
          <p:cNvSpPr>
            <a:spLocks noGrp="1"/>
          </p:cNvSpPr>
          <p:nvPr>
            <p:ph type="sldNum" sz="quarter" idx="5"/>
          </p:nvPr>
        </p:nvSpPr>
        <p:spPr/>
        <p:txBody>
          <a:bodyPr/>
          <a:lstStyle/>
          <a:p>
            <a:fld id="{2FF476A7-5D0C-4E1C-86F6-C10A9EE6B15D}" type="slidenum">
              <a:rPr lang="en-GB" smtClean="0"/>
              <a:t>38</a:t>
            </a:fld>
            <a:endParaRPr lang="en-GB"/>
          </a:p>
        </p:txBody>
      </p:sp>
    </p:spTree>
    <p:extLst>
      <p:ext uri="{BB962C8B-B14F-4D97-AF65-F5344CB8AC3E}">
        <p14:creationId xmlns:p14="http://schemas.microsoft.com/office/powerpoint/2010/main" val="1805595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F476A7-5D0C-4E1C-86F6-C10A9EE6B15D}" type="slidenum">
              <a:rPr lang="en-GB" smtClean="0"/>
              <a:t>39</a:t>
            </a:fld>
            <a:endParaRPr lang="en-GB"/>
          </a:p>
        </p:txBody>
      </p:sp>
    </p:spTree>
    <p:extLst>
      <p:ext uri="{BB962C8B-B14F-4D97-AF65-F5344CB8AC3E}">
        <p14:creationId xmlns:p14="http://schemas.microsoft.com/office/powerpoint/2010/main" val="2486874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107F2-B848-6EB2-F437-6DE58429AA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5D4FB-9CFB-0189-6A2E-8421CB758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D3A64-BFAC-F924-1EDE-561BF738D8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507113-6E5E-653E-C2CB-1E2F42BF19DC}"/>
              </a:ext>
            </a:extLst>
          </p:cNvPr>
          <p:cNvSpPr>
            <a:spLocks noGrp="1"/>
          </p:cNvSpPr>
          <p:nvPr>
            <p:ph type="sldNum" sz="quarter" idx="5"/>
          </p:nvPr>
        </p:nvSpPr>
        <p:spPr/>
        <p:txBody>
          <a:bodyPr/>
          <a:lstStyle/>
          <a:p>
            <a:fld id="{2FF476A7-5D0C-4E1C-86F6-C10A9EE6B15D}" type="slidenum">
              <a:rPr lang="en-GB" smtClean="0"/>
              <a:t>40</a:t>
            </a:fld>
            <a:endParaRPr lang="en-GB"/>
          </a:p>
        </p:txBody>
      </p:sp>
    </p:spTree>
    <p:extLst>
      <p:ext uri="{BB962C8B-B14F-4D97-AF65-F5344CB8AC3E}">
        <p14:creationId xmlns:p14="http://schemas.microsoft.com/office/powerpoint/2010/main" val="2399226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29BF-E17F-2BF6-2433-22D0910A8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4BE4F-5E03-201E-196B-8E4BA1E25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87C43-D6F7-E6AE-20F0-15FFD88218C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1A8588-4A3F-CE50-0102-0F14BFB97C98}"/>
              </a:ext>
            </a:extLst>
          </p:cNvPr>
          <p:cNvSpPr>
            <a:spLocks noGrp="1"/>
          </p:cNvSpPr>
          <p:nvPr>
            <p:ph type="sldNum" sz="quarter" idx="5"/>
          </p:nvPr>
        </p:nvSpPr>
        <p:spPr/>
        <p:txBody>
          <a:bodyPr/>
          <a:lstStyle/>
          <a:p>
            <a:fld id="{2FF476A7-5D0C-4E1C-86F6-C10A9EE6B15D}" type="slidenum">
              <a:rPr lang="en-GB" smtClean="0"/>
              <a:t>41</a:t>
            </a:fld>
            <a:endParaRPr lang="en-GB"/>
          </a:p>
        </p:txBody>
      </p:sp>
    </p:spTree>
    <p:extLst>
      <p:ext uri="{BB962C8B-B14F-4D97-AF65-F5344CB8AC3E}">
        <p14:creationId xmlns:p14="http://schemas.microsoft.com/office/powerpoint/2010/main" val="42411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F476A7-5D0C-4E1C-86F6-C10A9EE6B15D}" type="slidenum">
              <a:rPr lang="en-GB" smtClean="0"/>
              <a:t>6</a:t>
            </a:fld>
            <a:endParaRPr lang="en-GB"/>
          </a:p>
        </p:txBody>
      </p:sp>
    </p:spTree>
    <p:extLst>
      <p:ext uri="{BB962C8B-B14F-4D97-AF65-F5344CB8AC3E}">
        <p14:creationId xmlns:p14="http://schemas.microsoft.com/office/powerpoint/2010/main" val="1095769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0FD79-E02D-C86C-DCAF-DE227E09E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E6DDE-F1E3-2D98-351E-3F43B9F2E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68A76-1929-4507-C8D8-C8C6D0F1DCC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6A589C6-397D-13D6-1C46-B1C3F1589CA6}"/>
              </a:ext>
            </a:extLst>
          </p:cNvPr>
          <p:cNvSpPr>
            <a:spLocks noGrp="1"/>
          </p:cNvSpPr>
          <p:nvPr>
            <p:ph type="sldNum" sz="quarter" idx="5"/>
          </p:nvPr>
        </p:nvSpPr>
        <p:spPr/>
        <p:txBody>
          <a:bodyPr/>
          <a:lstStyle/>
          <a:p>
            <a:fld id="{2FF476A7-5D0C-4E1C-86F6-C10A9EE6B15D}" type="slidenum">
              <a:rPr lang="en-GB" smtClean="0"/>
              <a:t>42</a:t>
            </a:fld>
            <a:endParaRPr lang="en-GB"/>
          </a:p>
        </p:txBody>
      </p:sp>
    </p:spTree>
    <p:extLst>
      <p:ext uri="{BB962C8B-B14F-4D97-AF65-F5344CB8AC3E}">
        <p14:creationId xmlns:p14="http://schemas.microsoft.com/office/powerpoint/2010/main" val="2757458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BAB3-3829-588F-AE03-7C6B74405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35BD5-5667-3985-5569-24C82BD09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7BF05-49EB-1409-ED04-2FAB04EE133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54BFBC2-DF0A-6A93-4934-2D1B847C45D2}"/>
              </a:ext>
            </a:extLst>
          </p:cNvPr>
          <p:cNvSpPr>
            <a:spLocks noGrp="1"/>
          </p:cNvSpPr>
          <p:nvPr>
            <p:ph type="sldNum" sz="quarter" idx="5"/>
          </p:nvPr>
        </p:nvSpPr>
        <p:spPr/>
        <p:txBody>
          <a:bodyPr/>
          <a:lstStyle/>
          <a:p>
            <a:fld id="{2FF476A7-5D0C-4E1C-86F6-C10A9EE6B15D}" type="slidenum">
              <a:rPr lang="en-GB" smtClean="0"/>
              <a:t>43</a:t>
            </a:fld>
            <a:endParaRPr lang="en-GB"/>
          </a:p>
        </p:txBody>
      </p:sp>
    </p:spTree>
    <p:extLst>
      <p:ext uri="{BB962C8B-B14F-4D97-AF65-F5344CB8AC3E}">
        <p14:creationId xmlns:p14="http://schemas.microsoft.com/office/powerpoint/2010/main" val="1732235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03C93-BF49-8B4A-7364-29951C08E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F5655-29CB-E241-FFE8-FAABA0EA1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748EE-94A8-7CF5-F4D2-A156E38D95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498464-FBE4-5C58-B205-8A90E46F7C46}"/>
              </a:ext>
            </a:extLst>
          </p:cNvPr>
          <p:cNvSpPr>
            <a:spLocks noGrp="1"/>
          </p:cNvSpPr>
          <p:nvPr>
            <p:ph type="sldNum" sz="quarter" idx="5"/>
          </p:nvPr>
        </p:nvSpPr>
        <p:spPr/>
        <p:txBody>
          <a:bodyPr/>
          <a:lstStyle/>
          <a:p>
            <a:fld id="{2FF476A7-5D0C-4E1C-86F6-C10A9EE6B15D}" type="slidenum">
              <a:rPr lang="en-GB" smtClean="0"/>
              <a:t>44</a:t>
            </a:fld>
            <a:endParaRPr lang="en-GB"/>
          </a:p>
        </p:txBody>
      </p:sp>
    </p:spTree>
    <p:extLst>
      <p:ext uri="{BB962C8B-B14F-4D97-AF65-F5344CB8AC3E}">
        <p14:creationId xmlns:p14="http://schemas.microsoft.com/office/powerpoint/2010/main" val="288870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F476A7-5D0C-4E1C-86F6-C10A9EE6B15D}" type="slidenum">
              <a:rPr lang="en-GB" smtClean="0"/>
              <a:t>7</a:t>
            </a:fld>
            <a:endParaRPr lang="en-GB"/>
          </a:p>
        </p:txBody>
      </p:sp>
    </p:spTree>
    <p:extLst>
      <p:ext uri="{BB962C8B-B14F-4D97-AF65-F5344CB8AC3E}">
        <p14:creationId xmlns:p14="http://schemas.microsoft.com/office/powerpoint/2010/main" val="2155994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CA38-8468-07B1-C3F9-02D75E201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17828-237E-6ECA-8F04-84945085D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DF029-A441-BB6E-836B-15B213E221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0532B2-7F90-1B73-A153-EDCF000D4C36}"/>
              </a:ext>
            </a:extLst>
          </p:cNvPr>
          <p:cNvSpPr>
            <a:spLocks noGrp="1"/>
          </p:cNvSpPr>
          <p:nvPr>
            <p:ph type="sldNum" sz="quarter" idx="5"/>
          </p:nvPr>
        </p:nvSpPr>
        <p:spPr/>
        <p:txBody>
          <a:bodyPr/>
          <a:lstStyle/>
          <a:p>
            <a:fld id="{2FF476A7-5D0C-4E1C-86F6-C10A9EE6B15D}" type="slidenum">
              <a:rPr lang="en-GB" smtClean="0"/>
              <a:t>8</a:t>
            </a:fld>
            <a:endParaRPr lang="en-GB"/>
          </a:p>
        </p:txBody>
      </p:sp>
    </p:spTree>
    <p:extLst>
      <p:ext uri="{BB962C8B-B14F-4D97-AF65-F5344CB8AC3E}">
        <p14:creationId xmlns:p14="http://schemas.microsoft.com/office/powerpoint/2010/main" val="79100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9CA2B-40A2-8B75-1E3F-0A1906998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6D272-EAB2-6931-E38C-02CB0EB52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8368F-303B-4717-8A07-F730E2A81B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3BD2BD-F0FD-675A-A5E8-ED5B839EEB38}"/>
              </a:ext>
            </a:extLst>
          </p:cNvPr>
          <p:cNvSpPr>
            <a:spLocks noGrp="1"/>
          </p:cNvSpPr>
          <p:nvPr>
            <p:ph type="sldNum" sz="quarter" idx="5"/>
          </p:nvPr>
        </p:nvSpPr>
        <p:spPr/>
        <p:txBody>
          <a:bodyPr/>
          <a:lstStyle/>
          <a:p>
            <a:fld id="{2FF476A7-5D0C-4E1C-86F6-C10A9EE6B15D}" type="slidenum">
              <a:rPr lang="en-GB" smtClean="0"/>
              <a:t>9</a:t>
            </a:fld>
            <a:endParaRPr lang="en-GB"/>
          </a:p>
        </p:txBody>
      </p:sp>
    </p:spTree>
    <p:extLst>
      <p:ext uri="{BB962C8B-B14F-4D97-AF65-F5344CB8AC3E}">
        <p14:creationId xmlns:p14="http://schemas.microsoft.com/office/powerpoint/2010/main" val="136571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B35C-E5AF-987E-ED24-0046B098E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3AEB7-D371-387A-3FEC-5A873ED62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7C4A7-C2DA-351B-0491-BDE9F0D360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D17E96-DC75-6F73-4D8F-F1C2AD0A2DDA}"/>
              </a:ext>
            </a:extLst>
          </p:cNvPr>
          <p:cNvSpPr>
            <a:spLocks noGrp="1"/>
          </p:cNvSpPr>
          <p:nvPr>
            <p:ph type="sldNum" sz="quarter" idx="5"/>
          </p:nvPr>
        </p:nvSpPr>
        <p:spPr/>
        <p:txBody>
          <a:bodyPr/>
          <a:lstStyle/>
          <a:p>
            <a:fld id="{2FF476A7-5D0C-4E1C-86F6-C10A9EE6B15D}" type="slidenum">
              <a:rPr lang="en-GB" smtClean="0"/>
              <a:t>10</a:t>
            </a:fld>
            <a:endParaRPr lang="en-GB"/>
          </a:p>
        </p:txBody>
      </p:sp>
    </p:spTree>
    <p:extLst>
      <p:ext uri="{BB962C8B-B14F-4D97-AF65-F5344CB8AC3E}">
        <p14:creationId xmlns:p14="http://schemas.microsoft.com/office/powerpoint/2010/main" val="283350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C0AA-D701-F610-A286-EB80DB4D5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7C51A-4FF4-182D-5E69-828A5F835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F9005-4EDF-EC45-8162-EF6C12B8625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562F29-DDF7-85C6-FC4A-55455343D1B7}"/>
              </a:ext>
            </a:extLst>
          </p:cNvPr>
          <p:cNvSpPr>
            <a:spLocks noGrp="1"/>
          </p:cNvSpPr>
          <p:nvPr>
            <p:ph type="sldNum" sz="quarter" idx="5"/>
          </p:nvPr>
        </p:nvSpPr>
        <p:spPr/>
        <p:txBody>
          <a:bodyPr/>
          <a:lstStyle/>
          <a:p>
            <a:fld id="{2FF476A7-5D0C-4E1C-86F6-C10A9EE6B15D}" type="slidenum">
              <a:rPr lang="en-GB" smtClean="0"/>
              <a:t>11</a:t>
            </a:fld>
            <a:endParaRPr lang="en-GB"/>
          </a:p>
        </p:txBody>
      </p:sp>
    </p:spTree>
    <p:extLst>
      <p:ext uri="{BB962C8B-B14F-4D97-AF65-F5344CB8AC3E}">
        <p14:creationId xmlns:p14="http://schemas.microsoft.com/office/powerpoint/2010/main" val="4007505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65C8-3323-C18E-C7EB-292A646F4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F761FAD-2435-2216-2C9D-C9F3599487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F92857-80AB-BE5F-5ADC-E527FDD85833}"/>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5" name="Footer Placeholder 4">
            <a:extLst>
              <a:ext uri="{FF2B5EF4-FFF2-40B4-BE49-F238E27FC236}">
                <a16:creationId xmlns:a16="http://schemas.microsoft.com/office/drawing/2014/main" id="{1CF30567-1FB3-5C8C-9514-0F5D1EA0F4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D0D49C-4D35-C8CE-62AE-E14F200B1F42}"/>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257618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0651-FFE7-4B78-69D3-BB808B427F4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6688A1-1D9C-5B02-B819-1405EDB1A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E15490-3F1A-30D0-FBF6-61E11A8EF83E}"/>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5" name="Footer Placeholder 4">
            <a:extLst>
              <a:ext uri="{FF2B5EF4-FFF2-40B4-BE49-F238E27FC236}">
                <a16:creationId xmlns:a16="http://schemas.microsoft.com/office/drawing/2014/main" id="{D3EB74C6-D77A-DBCB-1E2B-9092E8F278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69FBF-6AD9-5094-B540-26F8F97261F6}"/>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34498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667168-D878-43A2-137F-FA6548C160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5E130A-305B-BB72-C46C-4CB06F5D0C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43B26-E4C2-41E1-A895-B4B90A620CF0}"/>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5" name="Footer Placeholder 4">
            <a:extLst>
              <a:ext uri="{FF2B5EF4-FFF2-40B4-BE49-F238E27FC236}">
                <a16:creationId xmlns:a16="http://schemas.microsoft.com/office/drawing/2014/main" id="{5CF26568-1000-E728-E1F4-D6D8238337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80EE5-5ACA-89FF-345D-45A68D2112E4}"/>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321916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98E8-4580-845B-7D2D-36555BBBF8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527C9E-CD28-1129-31FA-F5488E310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6A6AD-1B39-F100-20FB-884556C03B58}"/>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5" name="Footer Placeholder 4">
            <a:extLst>
              <a:ext uri="{FF2B5EF4-FFF2-40B4-BE49-F238E27FC236}">
                <a16:creationId xmlns:a16="http://schemas.microsoft.com/office/drawing/2014/main" id="{2D3A4ECA-39F9-7EB9-0F68-06EDF10768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7264D1-51EB-81AB-315C-F747555E6072}"/>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271738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484-6F0B-BA92-1111-6E2CD5F26B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ED33AD-6AD2-89F7-7DB9-B61297333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1FE08-6FA5-1243-2FA7-0DFBEF7CEFA1}"/>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5" name="Footer Placeholder 4">
            <a:extLst>
              <a:ext uri="{FF2B5EF4-FFF2-40B4-BE49-F238E27FC236}">
                <a16:creationId xmlns:a16="http://schemas.microsoft.com/office/drawing/2014/main" id="{F9B187F2-4000-CB47-E639-F6A594AA12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0ACEE-1589-14BE-A9B0-6388A52934F6}"/>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3425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A0FE-4A5D-155A-C1C3-81F8859BD6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E50969-9E77-985F-1D8A-5A62E6B543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30381B-003D-5A45-EBFD-A176E2BAB3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8C543F-D3B0-A7DD-19A9-360760F4558A}"/>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6" name="Footer Placeholder 5">
            <a:extLst>
              <a:ext uri="{FF2B5EF4-FFF2-40B4-BE49-F238E27FC236}">
                <a16:creationId xmlns:a16="http://schemas.microsoft.com/office/drawing/2014/main" id="{CB4D636C-21E2-511B-DFDE-22482984E2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2780DB-CF42-13EC-2096-01C137421F34}"/>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4115475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ADA1-40F4-A833-BD8F-3CB8851D28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25622D-B916-CFD4-213E-CB837D979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5B4F5-F12D-FC3B-414E-5C182DEB9A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A68D63-85A9-1E86-E861-6BE7FC6AA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271E9E-EC97-59B7-C027-FB7A8919F0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6F31A7-C329-8D7B-5AD1-83CAEF3E8450}"/>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8" name="Footer Placeholder 7">
            <a:extLst>
              <a:ext uri="{FF2B5EF4-FFF2-40B4-BE49-F238E27FC236}">
                <a16:creationId xmlns:a16="http://schemas.microsoft.com/office/drawing/2014/main" id="{68542093-BDA3-6FBD-104D-15901CCEFAF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63C87E-0B2D-4771-4895-1C787F8DD7E1}"/>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258791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4785-8DFF-9A54-3CA4-2280F2928F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DC9EFD9-6CB5-FAA8-AF28-B56BEEBE2F4C}"/>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4" name="Footer Placeholder 3">
            <a:extLst>
              <a:ext uri="{FF2B5EF4-FFF2-40B4-BE49-F238E27FC236}">
                <a16:creationId xmlns:a16="http://schemas.microsoft.com/office/drawing/2014/main" id="{CD5CDF04-34AE-AB86-2BC3-1850C99E6E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5B8B53-BF39-0A4D-C9AD-73030E344D43}"/>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11219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175F9-58F2-5DCA-6450-D7D94405244C}"/>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3" name="Footer Placeholder 2">
            <a:extLst>
              <a:ext uri="{FF2B5EF4-FFF2-40B4-BE49-F238E27FC236}">
                <a16:creationId xmlns:a16="http://schemas.microsoft.com/office/drawing/2014/main" id="{B965CA42-D7BB-2CA1-64F2-7DC4968156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D2297F-C00C-44D1-D6EB-3EF00712DBD8}"/>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336009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7123-929C-FF07-B3D8-3419216E0B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261966-BD8B-4578-63AA-2588FF6D8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94E4FA-BA5C-C648-D056-8FC39A0A3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7D105-6785-4926-28CB-1E71BF5E6ABD}"/>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6" name="Footer Placeholder 5">
            <a:extLst>
              <a:ext uri="{FF2B5EF4-FFF2-40B4-BE49-F238E27FC236}">
                <a16:creationId xmlns:a16="http://schemas.microsoft.com/office/drawing/2014/main" id="{69DECFBE-B56F-7EC6-CE6B-5CA58AC07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FEACA6-6596-88CE-7B07-79A6FCCB1882}"/>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412190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2657-80D1-A96B-D5A2-5F0049F4FF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70FAAC-A424-2002-73D2-EDAC67F2E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6FCFD6-7DE1-BB41-07ED-8B0DFC60D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17B205-06AA-E99D-474F-21CC9AEC33AB}"/>
              </a:ext>
            </a:extLst>
          </p:cNvPr>
          <p:cNvSpPr>
            <a:spLocks noGrp="1"/>
          </p:cNvSpPr>
          <p:nvPr>
            <p:ph type="dt" sz="half" idx="10"/>
          </p:nvPr>
        </p:nvSpPr>
        <p:spPr/>
        <p:txBody>
          <a:bodyPr/>
          <a:lstStyle/>
          <a:p>
            <a:fld id="{0604A027-71FB-4894-B81E-089C45772CC5}" type="datetimeFigureOut">
              <a:rPr lang="en-GB" smtClean="0"/>
              <a:t>09/06/2025</a:t>
            </a:fld>
            <a:endParaRPr lang="en-GB"/>
          </a:p>
        </p:txBody>
      </p:sp>
      <p:sp>
        <p:nvSpPr>
          <p:cNvPr id="6" name="Footer Placeholder 5">
            <a:extLst>
              <a:ext uri="{FF2B5EF4-FFF2-40B4-BE49-F238E27FC236}">
                <a16:creationId xmlns:a16="http://schemas.microsoft.com/office/drawing/2014/main" id="{0EA31261-791B-575D-0926-BF6A77CCB2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3E105C-E6B8-FE72-7FED-19A324B84102}"/>
              </a:ext>
            </a:extLst>
          </p:cNvPr>
          <p:cNvSpPr>
            <a:spLocks noGrp="1"/>
          </p:cNvSpPr>
          <p:nvPr>
            <p:ph type="sldNum" sz="quarter" idx="12"/>
          </p:nvPr>
        </p:nvSpPr>
        <p:spPr/>
        <p:txBody>
          <a:bodyPr/>
          <a:lstStyle/>
          <a:p>
            <a:fld id="{159D30FF-E8EF-4255-A79D-80463BFB41DE}" type="slidenum">
              <a:rPr lang="en-GB" smtClean="0"/>
              <a:t>‹#›</a:t>
            </a:fld>
            <a:endParaRPr lang="en-GB"/>
          </a:p>
        </p:txBody>
      </p:sp>
    </p:spTree>
    <p:extLst>
      <p:ext uri="{BB962C8B-B14F-4D97-AF65-F5344CB8AC3E}">
        <p14:creationId xmlns:p14="http://schemas.microsoft.com/office/powerpoint/2010/main" val="155424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EE4463-6A0C-4B78-D61C-117BB897BE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AA0FFA-32D2-FE72-A872-329AE7AE8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6730E4-305D-DA85-4AD9-856E399DF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4A027-71FB-4894-B81E-089C45772CC5}" type="datetimeFigureOut">
              <a:rPr lang="en-GB" smtClean="0"/>
              <a:t>09/06/2025</a:t>
            </a:fld>
            <a:endParaRPr lang="en-GB"/>
          </a:p>
        </p:txBody>
      </p:sp>
      <p:sp>
        <p:nvSpPr>
          <p:cNvPr id="5" name="Footer Placeholder 4">
            <a:extLst>
              <a:ext uri="{FF2B5EF4-FFF2-40B4-BE49-F238E27FC236}">
                <a16:creationId xmlns:a16="http://schemas.microsoft.com/office/drawing/2014/main" id="{C0B3FAAA-B797-9E2E-8342-D3800FDEB8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A4332-DABD-38E4-1F7A-C530AEF783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D30FF-E8EF-4255-A79D-80463BFB41DE}" type="slidenum">
              <a:rPr lang="en-GB" smtClean="0"/>
              <a:t>‹#›</a:t>
            </a:fld>
            <a:endParaRPr lang="en-GB"/>
          </a:p>
        </p:txBody>
      </p:sp>
    </p:spTree>
    <p:extLst>
      <p:ext uri="{BB962C8B-B14F-4D97-AF65-F5344CB8AC3E}">
        <p14:creationId xmlns:p14="http://schemas.microsoft.com/office/powerpoint/2010/main" val="365916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sareneeruggeri.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lisareneeruggeri.com/" TargetMode="External"/><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lisareneeruggeri.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8.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lisareneeruggeri.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0.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lisareneeruggeri.com/" TargetMode="External"/><Relationship Id="rId5" Type="http://schemas.openxmlformats.org/officeDocument/2006/relationships/image" Target="../media/image2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lisareneeruggeri.com/"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microsoft.com/office/2007/relationships/hdphoto" Target="../media/hdphoto11.wdp"/><Relationship Id="rId12" Type="http://schemas.openxmlformats.org/officeDocument/2006/relationships/hyperlink" Target="https://lisareneeruggeri.co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13.wdp"/><Relationship Id="rId5" Type="http://schemas.microsoft.com/office/2007/relationships/hdphoto" Target="../media/hdphoto5.wdp"/><Relationship Id="rId10" Type="http://schemas.openxmlformats.org/officeDocument/2006/relationships/image" Target="../media/image30.png"/><Relationship Id="rId4" Type="http://schemas.openxmlformats.org/officeDocument/2006/relationships/image" Target="../media/image16.png"/><Relationship Id="rId9"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lisareneeruggeri.com/" TargetMode="External"/><Relationship Id="rId5" Type="http://schemas.microsoft.com/office/2007/relationships/hdphoto" Target="../media/hdphoto1.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microsoft.com/office/2007/relationships/hdphoto" Target="../media/hdphoto14.wdp"/><Relationship Id="rId12" Type="http://schemas.openxmlformats.org/officeDocument/2006/relationships/hyperlink" Target="https://lisareneeruggeri.co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5.png"/><Relationship Id="rId5" Type="http://schemas.microsoft.com/office/2007/relationships/hdphoto" Target="../media/hdphoto13.wdp"/><Relationship Id="rId10" Type="http://schemas.openxmlformats.org/officeDocument/2006/relationships/image" Target="../media/image27.png"/><Relationship Id="rId4" Type="http://schemas.openxmlformats.org/officeDocument/2006/relationships/image" Target="../media/image30.png"/><Relationship Id="rId9"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lisareneeruggeri.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lisareneeruggeri.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s://lisareneeruggeri.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lisareneeruggeri.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s://lisareneeruggeri.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lisareneeruggeri.com/" TargetMode="External"/><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lisareneeruggeri.com/"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5.xml"/><Relationship Id="rId1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customXml" Target="../ink/ink2.xml"/><Relationship Id="rId12" Type="http://schemas.openxmlformats.org/officeDocument/2006/relationships/image" Target="../media/image11.png"/><Relationship Id="rId17" Type="http://schemas.openxmlformats.org/officeDocument/2006/relationships/customXml" Target="../ink/ink7.xml"/><Relationship Id="rId2" Type="http://schemas.openxmlformats.org/officeDocument/2006/relationships/notesSlide" Target="../notesSlides/notesSlide7.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0.png"/><Relationship Id="rId19" Type="http://schemas.openxmlformats.org/officeDocument/2006/relationships/hyperlink" Target="https://lisareneeruggeri.com/" TargetMode="External"/><Relationship Id="rId4" Type="http://schemas.openxmlformats.org/officeDocument/2006/relationships/image" Target="../media/image9.png"/><Relationship Id="rId9" Type="http://schemas.openxmlformats.org/officeDocument/2006/relationships/customXml" Target="../ink/ink3.xml"/><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CF11-3832-098E-6114-67CE24EEA876}"/>
              </a:ext>
            </a:extLst>
          </p:cNvPr>
          <p:cNvSpPr>
            <a:spLocks noGrp="1"/>
          </p:cNvSpPr>
          <p:nvPr>
            <p:ph type="title"/>
          </p:nvPr>
        </p:nvSpPr>
        <p:spPr>
          <a:xfrm>
            <a:off x="838200" y="988123"/>
            <a:ext cx="10515600" cy="1325563"/>
          </a:xfrm>
        </p:spPr>
        <p:txBody>
          <a:bodyPr/>
          <a:lstStyle/>
          <a:p>
            <a:r>
              <a:rPr lang="en-GB" dirty="0"/>
              <a:t>Lesson 1: </a:t>
            </a:r>
            <a:r>
              <a:rPr lang="en-GB" b="1" dirty="0"/>
              <a:t>Responding to Illustration &amp; Vocabulary</a:t>
            </a:r>
            <a:r>
              <a:rPr lang="en-GB" dirty="0"/>
              <a:t> </a:t>
            </a:r>
          </a:p>
        </p:txBody>
      </p:sp>
      <p:graphicFrame>
        <p:nvGraphicFramePr>
          <p:cNvPr id="5" name="Content Placeholder 4">
            <a:extLst>
              <a:ext uri="{FF2B5EF4-FFF2-40B4-BE49-F238E27FC236}">
                <a16:creationId xmlns:a16="http://schemas.microsoft.com/office/drawing/2014/main" id="{1723ADD8-36EA-E3D5-9508-F42C7D454577}"/>
              </a:ext>
            </a:extLst>
          </p:cNvPr>
          <p:cNvGraphicFramePr>
            <a:graphicFrameLocks noGrp="1"/>
          </p:cNvGraphicFramePr>
          <p:nvPr>
            <p:ph idx="1"/>
            <p:extLst>
              <p:ext uri="{D42A27DB-BD31-4B8C-83A1-F6EECF244321}">
                <p14:modId xmlns:p14="http://schemas.microsoft.com/office/powerpoint/2010/main" val="571382023"/>
              </p:ext>
            </p:extLst>
          </p:nvPr>
        </p:nvGraphicFramePr>
        <p:xfrm>
          <a:off x="677427" y="3010829"/>
          <a:ext cx="10515600" cy="2105226"/>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2105226">
                <a:tc>
                  <a:txBody>
                    <a:bodyPr/>
                    <a:lstStyle/>
                    <a:p>
                      <a:pPr>
                        <a:lnSpc>
                          <a:spcPct val="115000"/>
                        </a:lnSpc>
                        <a:spcAft>
                          <a:spcPts val="800"/>
                        </a:spcAft>
                        <a:buNone/>
                      </a:pPr>
                      <a:r>
                        <a:rPr lang="en-GB" sz="3600" kern="100" dirty="0">
                          <a:effectLst/>
                        </a:rPr>
                        <a:t>• Explore and respond to the front cover illustration</a:t>
                      </a:r>
                    </a:p>
                    <a:p>
                      <a:pPr>
                        <a:lnSpc>
                          <a:spcPct val="115000"/>
                        </a:lnSpc>
                        <a:spcAft>
                          <a:spcPts val="800"/>
                        </a:spcAft>
                        <a:buNone/>
                      </a:pPr>
                      <a:r>
                        <a:rPr lang="en-GB" sz="3600" kern="100" dirty="0">
                          <a:effectLst/>
                        </a:rPr>
                        <a:t>• Develop vocabulary and descriptive language</a:t>
                      </a:r>
                    </a:p>
                    <a:p>
                      <a:pPr>
                        <a:lnSpc>
                          <a:spcPct val="115000"/>
                        </a:lnSpc>
                        <a:spcAft>
                          <a:spcPts val="800"/>
                        </a:spcAft>
                        <a:buNone/>
                      </a:pPr>
                      <a:r>
                        <a:rPr lang="en-GB" sz="3600" kern="100" dirty="0">
                          <a:effectLst/>
                        </a:rPr>
                        <a:t>• Use visualisation to support imaginative writing</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4" name="TextBox 3">
            <a:extLst>
              <a:ext uri="{FF2B5EF4-FFF2-40B4-BE49-F238E27FC236}">
                <a16:creationId xmlns:a16="http://schemas.microsoft.com/office/drawing/2014/main" id="{4E9EBCB7-80C8-293E-D0C0-35B64D1E8316}"/>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2"/>
              </a:rPr>
              <a:t>www.lisareneeruggeri.com</a:t>
            </a:r>
            <a:endParaRPr lang="en-GB" sz="1400" dirty="0"/>
          </a:p>
        </p:txBody>
      </p:sp>
    </p:spTree>
    <p:extLst>
      <p:ext uri="{BB962C8B-B14F-4D97-AF65-F5344CB8AC3E}">
        <p14:creationId xmlns:p14="http://schemas.microsoft.com/office/powerpoint/2010/main" val="252527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F4519037-D3D2-1DC7-64DE-050936627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B65F0-7060-FA36-B4B4-15CC5BF570A4}"/>
              </a:ext>
            </a:extLst>
          </p:cNvPr>
          <p:cNvSpPr>
            <a:spLocks noGrp="1"/>
          </p:cNvSpPr>
          <p:nvPr>
            <p:ph type="title"/>
          </p:nvPr>
        </p:nvSpPr>
        <p:spPr>
          <a:xfrm>
            <a:off x="677427" y="783166"/>
            <a:ext cx="10515600" cy="1325563"/>
          </a:xfrm>
        </p:spPr>
        <p:txBody>
          <a:bodyPr/>
          <a:lstStyle/>
          <a:p>
            <a:r>
              <a:rPr lang="en-GB" dirty="0"/>
              <a:t>Lesson 3: </a:t>
            </a:r>
            <a:r>
              <a:rPr lang="en-GB" b="1" dirty="0"/>
              <a:t>Suspense &amp; Character Development </a:t>
            </a:r>
            <a:endParaRPr lang="en-GB" dirty="0"/>
          </a:p>
        </p:txBody>
      </p:sp>
      <p:graphicFrame>
        <p:nvGraphicFramePr>
          <p:cNvPr id="5" name="Content Placeholder 4">
            <a:extLst>
              <a:ext uri="{FF2B5EF4-FFF2-40B4-BE49-F238E27FC236}">
                <a16:creationId xmlns:a16="http://schemas.microsoft.com/office/drawing/2014/main" id="{E5ECD0F9-96A1-6AA4-066F-88143EDA99C7}"/>
              </a:ext>
            </a:extLst>
          </p:cNvPr>
          <p:cNvGraphicFramePr>
            <a:graphicFrameLocks noGrp="1"/>
          </p:cNvGraphicFramePr>
          <p:nvPr>
            <p:ph idx="1"/>
            <p:extLst>
              <p:ext uri="{D42A27DB-BD31-4B8C-83A1-F6EECF244321}">
                <p14:modId xmlns:p14="http://schemas.microsoft.com/office/powerpoint/2010/main" val="2059289134"/>
              </p:ext>
            </p:extLst>
          </p:nvPr>
        </p:nvGraphicFramePr>
        <p:xfrm>
          <a:off x="677427" y="2248501"/>
          <a:ext cx="10515600" cy="4047893"/>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4047893">
                <a:tc>
                  <a:txBody>
                    <a:bodyPr/>
                    <a:lstStyle/>
                    <a:p>
                      <a:pPr>
                        <a:lnSpc>
                          <a:spcPct val="115000"/>
                        </a:lnSpc>
                        <a:spcAft>
                          <a:spcPts val="800"/>
                        </a:spcAft>
                        <a:buNone/>
                      </a:pPr>
                      <a:r>
                        <a:rPr lang="en-GB" sz="4400" b="1" kern="1200" dirty="0">
                          <a:solidFill>
                            <a:schemeClr val="lt1"/>
                          </a:solidFill>
                          <a:effectLst/>
                          <a:latin typeface="+mn-lt"/>
                          <a:ea typeface="+mn-ea"/>
                          <a:cs typeface="+mn-cs"/>
                        </a:rPr>
                        <a:t>• Identify techniques used to create suspense</a:t>
                      </a:r>
                    </a:p>
                    <a:p>
                      <a:pPr>
                        <a:lnSpc>
                          <a:spcPct val="115000"/>
                        </a:lnSpc>
                        <a:spcAft>
                          <a:spcPts val="800"/>
                        </a:spcAft>
                        <a:buNone/>
                      </a:pPr>
                      <a:r>
                        <a:rPr lang="en-GB" sz="4400" b="1" kern="1200" dirty="0">
                          <a:solidFill>
                            <a:schemeClr val="lt1"/>
                          </a:solidFill>
                          <a:effectLst/>
                          <a:latin typeface="+mn-lt"/>
                          <a:ea typeface="+mn-ea"/>
                          <a:cs typeface="+mn-cs"/>
                        </a:rPr>
                        <a:t>• Read and analyse character letters</a:t>
                      </a:r>
                    </a:p>
                    <a:p>
                      <a:pPr>
                        <a:lnSpc>
                          <a:spcPct val="115000"/>
                        </a:lnSpc>
                        <a:spcAft>
                          <a:spcPts val="800"/>
                        </a:spcAft>
                        <a:buNone/>
                      </a:pPr>
                      <a:r>
                        <a:rPr lang="en-GB" sz="4400" b="1" kern="1200" dirty="0">
                          <a:solidFill>
                            <a:schemeClr val="lt1"/>
                          </a:solidFill>
                          <a:effectLst/>
                          <a:latin typeface="+mn-lt"/>
                          <a:ea typeface="+mn-ea"/>
                          <a:cs typeface="+mn-cs"/>
                        </a:rPr>
                        <a:t>• Create character profiles using Role on the Wall</a:t>
                      </a:r>
                      <a:endParaRPr lang="en-GB" sz="19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5795AD5C-D605-F1CC-F84C-3E43B8A898D5}"/>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3956967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A2F3E268-FD6D-6675-6020-74C410558EC8}"/>
            </a:ext>
          </a:extLst>
        </p:cNvPr>
        <p:cNvGrpSpPr/>
        <p:nvPr/>
      </p:nvGrpSpPr>
      <p:grpSpPr>
        <a:xfrm>
          <a:off x="0" y="0"/>
          <a:ext cx="0" cy="0"/>
          <a:chOff x="0" y="0"/>
          <a:chExt cx="0" cy="0"/>
        </a:xfrm>
      </p:grpSpPr>
      <p:pic>
        <p:nvPicPr>
          <p:cNvPr id="8194" name="Picture 2" descr="Homeowner Makes 'Unsettling' Discovery Under Floorboards of 250-Year-Old  House">
            <a:extLst>
              <a:ext uri="{FF2B5EF4-FFF2-40B4-BE49-F238E27FC236}">
                <a16:creationId xmlns:a16="http://schemas.microsoft.com/office/drawing/2014/main" id="{F70E9089-FE40-6AA5-2AE8-C93E1427A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0"/>
            <a:ext cx="12192000" cy="6919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8921A9-C7EF-168C-1A19-033EA892741A}"/>
              </a:ext>
            </a:extLst>
          </p:cNvPr>
          <p:cNvSpPr txBox="1"/>
          <p:nvPr/>
        </p:nvSpPr>
        <p:spPr>
          <a:xfrm>
            <a:off x="2048034" y="580535"/>
            <a:ext cx="8095931" cy="769441"/>
          </a:xfrm>
          <a:prstGeom prst="rect">
            <a:avLst/>
          </a:prstGeom>
          <a:noFill/>
        </p:spPr>
        <p:txBody>
          <a:bodyPr wrap="square" rtlCol="0">
            <a:spAutoFit/>
          </a:bodyPr>
          <a:lstStyle/>
          <a:p>
            <a:pPr algn="ctr"/>
            <a:r>
              <a:rPr lang="en-GB" sz="4400" b="1" i="1" dirty="0">
                <a:solidFill>
                  <a:schemeClr val="bg1"/>
                </a:solidFill>
              </a:rPr>
              <a:t>Who could the letters be from?</a:t>
            </a:r>
            <a:endParaRPr lang="en-GB" sz="4400" b="1" dirty="0">
              <a:solidFill>
                <a:schemeClr val="bg1"/>
              </a:solidFill>
            </a:endParaRPr>
          </a:p>
        </p:txBody>
      </p:sp>
      <p:pic>
        <p:nvPicPr>
          <p:cNvPr id="5122" name="Picture 2" descr="Stack Of Letters Images – Browse 145,300 Stock Photos, Vectors, and Video |  Adobe Stock">
            <a:extLst>
              <a:ext uri="{FF2B5EF4-FFF2-40B4-BE49-F238E27FC236}">
                <a16:creationId xmlns:a16="http://schemas.microsoft.com/office/drawing/2014/main" id="{25717096-773E-5007-625E-4773413E2E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3589170" y="1734246"/>
            <a:ext cx="5537800" cy="4838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BDB140-8B87-11C2-8AF6-1AD578B8C5EE}"/>
              </a:ext>
            </a:extLst>
          </p:cNvPr>
          <p:cNvSpPr txBox="1"/>
          <p:nvPr/>
        </p:nvSpPr>
        <p:spPr>
          <a:xfrm>
            <a:off x="1493723" y="1472636"/>
            <a:ext cx="9728693" cy="523220"/>
          </a:xfrm>
          <a:prstGeom prst="rect">
            <a:avLst/>
          </a:prstGeom>
          <a:noFill/>
        </p:spPr>
        <p:txBody>
          <a:bodyPr wrap="square">
            <a:spAutoFit/>
          </a:bodyPr>
          <a:lstStyle/>
          <a:p>
            <a:pPr algn="ctr"/>
            <a:r>
              <a:rPr lang="en-GB" sz="2800" b="1" i="1" dirty="0">
                <a:solidFill>
                  <a:schemeClr val="bg1"/>
                </a:solidFill>
              </a:rPr>
              <a:t>I think the letters are from ___________ because ____________.</a:t>
            </a:r>
            <a:endParaRPr lang="en-GB" sz="2800" b="1" dirty="0">
              <a:solidFill>
                <a:schemeClr val="bg1"/>
              </a:solidFill>
            </a:endParaRPr>
          </a:p>
        </p:txBody>
      </p:sp>
      <p:pic>
        <p:nvPicPr>
          <p:cNvPr id="2" name="Picture 2" descr="3d Render Cartoon Character Young Girl Pigtails Brown Hair Big Expressi  Image Clipart, Cartoon Clipart, Hair Clipart, Character Clipart PNG  Transparent Image and Clipart for Free Download">
            <a:extLst>
              <a:ext uri="{FF2B5EF4-FFF2-40B4-BE49-F238E27FC236}">
                <a16:creationId xmlns:a16="http://schemas.microsoft.com/office/drawing/2014/main" id="{E4F26BAB-9819-301F-70F5-6FB2565A7E6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000" b="98667" l="9778" r="89778">
                        <a14:foregroundMark x1="44889" y1="8444" x2="60000" y2="8889"/>
                        <a14:foregroundMark x1="46222" y1="90222" x2="37778" y2="96444"/>
                        <a14:foregroundMark x1="44000" y1="97333" x2="68889" y2="98667"/>
                        <a14:foregroundMark x1="74667" y1="10667" x2="72444"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9215959" y="3792970"/>
            <a:ext cx="3065030" cy="30650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1F7652-8DD2-D2E3-F8F0-A2AC742F191E}"/>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8"/>
              </a:rPr>
              <a:t>www.lisareneeruggeri.com</a:t>
            </a:r>
            <a:endParaRPr lang="en-GB" sz="1400" dirty="0"/>
          </a:p>
        </p:txBody>
      </p:sp>
    </p:spTree>
    <p:extLst>
      <p:ext uri="{BB962C8B-B14F-4D97-AF65-F5344CB8AC3E}">
        <p14:creationId xmlns:p14="http://schemas.microsoft.com/office/powerpoint/2010/main" val="1563507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66361852-4FDC-0CE9-0008-1B4E343921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C0CD4C-28C6-AA63-B932-239378DF5D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92692" l="10000" r="91591">
                        <a14:foregroundMark x1="13636" y1="11230" x2="36591" y2="12656"/>
                        <a14:foregroundMark x1="38409" y1="9269" x2="38409" y2="9269"/>
                        <a14:foregroundMark x1="42955" y1="10160" x2="65000" y2="12121"/>
                        <a14:foregroundMark x1="65000" y1="12121" x2="84318" y2="10873"/>
                        <a14:foregroundMark x1="87045" y1="52941" x2="91591" y2="78610"/>
                        <a14:foregroundMark x1="91591" y1="78610" x2="89091" y2="92692"/>
                      </a14:backgroundRemoval>
                    </a14:imgEffect>
                  </a14:imgLayer>
                </a14:imgProps>
              </a:ext>
            </a:extLst>
          </a:blip>
          <a:stretch>
            <a:fillRect/>
          </a:stretch>
        </p:blipFill>
        <p:spPr>
          <a:xfrm>
            <a:off x="1041679" y="147930"/>
            <a:ext cx="4792100" cy="6109928"/>
          </a:xfrm>
          <a:prstGeom prst="rect">
            <a:avLst/>
          </a:prstGeom>
        </p:spPr>
      </p:pic>
      <p:pic>
        <p:nvPicPr>
          <p:cNvPr id="7" name="Picture 6">
            <a:extLst>
              <a:ext uri="{FF2B5EF4-FFF2-40B4-BE49-F238E27FC236}">
                <a16:creationId xmlns:a16="http://schemas.microsoft.com/office/drawing/2014/main" id="{27EC6645-35AF-99C4-2074-6B5E767374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24" b="96140" l="10000" r="90000">
                        <a14:foregroundMark x1="14348" y1="9007" x2="47609" y2="10662"/>
                        <a14:foregroundMark x1="47609" y1="10662" x2="74348" y2="8824"/>
                        <a14:foregroundMark x1="80870" y1="76654" x2="81522" y2="90809"/>
                        <a14:foregroundMark x1="81522" y1="90809" x2="82826" y2="93015"/>
                        <a14:foregroundMark x1="12609" y1="88419" x2="28696" y2="96140"/>
                        <a14:foregroundMark x1="28696" y1="96140" x2="46957" y2="95588"/>
                      </a14:backgroundRemoval>
                    </a14:imgEffect>
                  </a14:imgLayer>
                </a14:imgProps>
              </a:ext>
            </a:extLst>
          </a:blip>
          <a:stretch>
            <a:fillRect/>
          </a:stretch>
        </p:blipFill>
        <p:spPr>
          <a:xfrm>
            <a:off x="6096000" y="280575"/>
            <a:ext cx="5054321" cy="5977283"/>
          </a:xfrm>
          <a:prstGeom prst="rect">
            <a:avLst/>
          </a:prstGeom>
        </p:spPr>
      </p:pic>
      <p:sp>
        <p:nvSpPr>
          <p:cNvPr id="2" name="TextBox 1">
            <a:extLst>
              <a:ext uri="{FF2B5EF4-FFF2-40B4-BE49-F238E27FC236}">
                <a16:creationId xmlns:a16="http://schemas.microsoft.com/office/drawing/2014/main" id="{8D91D8A7-EC33-A1B0-E028-95F13ADB7E88}"/>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7"/>
              </a:rPr>
              <a:t>www.lisareneeruggeri.com</a:t>
            </a:r>
            <a:endParaRPr lang="en-GB" sz="1400" dirty="0"/>
          </a:p>
        </p:txBody>
      </p:sp>
    </p:spTree>
    <p:extLst>
      <p:ext uri="{BB962C8B-B14F-4D97-AF65-F5344CB8AC3E}">
        <p14:creationId xmlns:p14="http://schemas.microsoft.com/office/powerpoint/2010/main" val="312777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B696F374-0CEA-44AF-B79B-B64653BCC0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8BA2A3-F4EA-F083-6A6E-0E4B284309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28" b="94595" l="9779" r="95203">
                        <a14:foregroundMark x1="12731" y1="8288" x2="23247" y2="9910"/>
                        <a14:foregroundMark x1="38007" y1="9910" x2="38007" y2="9910"/>
                        <a14:foregroundMark x1="32103" y1="9910" x2="76199" y2="10631"/>
                        <a14:foregroundMark x1="76199" y1="10631" x2="81734" y2="9910"/>
                        <a14:foregroundMark x1="90590" y1="13514" x2="95203" y2="73694"/>
                        <a14:foregroundMark x1="14576" y1="83964" x2="12731" y2="92613"/>
                        <a14:foregroundMark x1="12731" y1="92613" x2="21771" y2="97297"/>
                        <a14:foregroundMark x1="21771" y1="97297" x2="42066" y2="95495"/>
                        <a14:foregroundMark x1="42066" y1="95495" x2="61439" y2="96757"/>
                        <a14:foregroundMark x1="61439" y1="96757" x2="88561" y2="94595"/>
                        <a14:foregroundMark x1="88561" y1="94595" x2="92066" y2="80360"/>
                      </a14:backgroundRemoval>
                    </a14:imgEffect>
                  </a14:imgLayer>
                </a14:imgProps>
              </a:ext>
            </a:extLst>
          </a:blip>
          <a:stretch>
            <a:fillRect/>
          </a:stretch>
        </p:blipFill>
        <p:spPr>
          <a:xfrm>
            <a:off x="425380" y="0"/>
            <a:ext cx="6247518" cy="6397366"/>
          </a:xfrm>
          <a:prstGeom prst="rect">
            <a:avLst/>
          </a:prstGeom>
        </p:spPr>
      </p:pic>
      <p:pic>
        <p:nvPicPr>
          <p:cNvPr id="6" name="Picture 5">
            <a:extLst>
              <a:ext uri="{FF2B5EF4-FFF2-40B4-BE49-F238E27FC236}">
                <a16:creationId xmlns:a16="http://schemas.microsoft.com/office/drawing/2014/main" id="{5EE2C471-5243-A5D2-6B3F-D7A802FE69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40" b="98423" l="6766" r="91089">
                        <a14:foregroundMark x1="39976" y1="2984" x2="85149" y2="4731"/>
                        <a14:foregroundMark x1="12653" y1="1927" x2="29149" y2="2565"/>
                        <a14:foregroundMark x1="85149" y1="4731" x2="85809" y2="4468"/>
                        <a14:foregroundMark x1="91243" y1="71127" x2="91419" y2="95007"/>
                        <a14:foregroundMark x1="90759" y1="5256" x2="91173" y2="61509"/>
                        <a14:foregroundMark x1="9406" y1="76084" x2="8086" y2="96452"/>
                        <a14:foregroundMark x1="8086" y1="96452" x2="6766" y2="98292"/>
                        <a14:foregroundMark x1="9076" y1="98292" x2="12541" y2="96846"/>
                        <a14:foregroundMark x1="40099" y1="98423" x2="40099" y2="98423"/>
                        <a14:backgroundMark x1="35479" y1="3548" x2="35479" y2="3548"/>
                        <a14:backgroundMark x1="29208" y1="2497" x2="39604" y2="3417"/>
                        <a14:backgroundMark x1="28218" y1="2497" x2="28218" y2="2760"/>
                        <a14:backgroundMark x1="8086" y1="0" x2="13861" y2="526"/>
                        <a14:backgroundMark x1="91419" y1="61498" x2="92079" y2="71091"/>
                      </a14:backgroundRemoval>
                    </a14:imgEffect>
                  </a14:imgLayer>
                </a14:imgProps>
              </a:ext>
            </a:extLst>
          </a:blip>
          <a:stretch>
            <a:fillRect/>
          </a:stretch>
        </p:blipFill>
        <p:spPr>
          <a:xfrm>
            <a:off x="6912214" y="413348"/>
            <a:ext cx="4765197" cy="5984018"/>
          </a:xfrm>
          <a:prstGeom prst="rect">
            <a:avLst/>
          </a:prstGeom>
        </p:spPr>
      </p:pic>
      <p:sp>
        <p:nvSpPr>
          <p:cNvPr id="2" name="TextBox 1">
            <a:extLst>
              <a:ext uri="{FF2B5EF4-FFF2-40B4-BE49-F238E27FC236}">
                <a16:creationId xmlns:a16="http://schemas.microsoft.com/office/drawing/2014/main" id="{BABB5EB4-8659-A4BC-1C9B-2E0632E4E20B}"/>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7"/>
              </a:rPr>
              <a:t>www.lisareneeruggeri.com</a:t>
            </a:r>
            <a:endParaRPr lang="en-GB" sz="1400" dirty="0"/>
          </a:p>
        </p:txBody>
      </p:sp>
    </p:spTree>
    <p:extLst>
      <p:ext uri="{BB962C8B-B14F-4D97-AF65-F5344CB8AC3E}">
        <p14:creationId xmlns:p14="http://schemas.microsoft.com/office/powerpoint/2010/main" val="264589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4F35AEA0-9AF2-51F7-8006-B8E2DF80338C}"/>
            </a:ext>
          </a:extLst>
        </p:cNvPr>
        <p:cNvGrpSpPr/>
        <p:nvPr/>
      </p:nvGrpSpPr>
      <p:grpSpPr>
        <a:xfrm>
          <a:off x="0" y="0"/>
          <a:ext cx="0" cy="0"/>
          <a:chOff x="0" y="0"/>
          <a:chExt cx="0" cy="0"/>
        </a:xfrm>
      </p:grpSpPr>
      <p:pic>
        <p:nvPicPr>
          <p:cNvPr id="6146" name="Picture 2" descr="Outline Drawing Of A Person - ClipArt Best">
            <a:extLst>
              <a:ext uri="{FF2B5EF4-FFF2-40B4-BE49-F238E27FC236}">
                <a16:creationId xmlns:a16="http://schemas.microsoft.com/office/drawing/2014/main" id="{671CB85D-C3F4-F7F9-7C36-596C84F983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89916" l="9932" r="89932">
                        <a14:foregroundMark x1="41361" y1="12185" x2="50612" y2="8824"/>
                        <a14:foregroundMark x1="50612" y1="8824" x2="57415" y2="13550"/>
                        <a14:foregroundMark x1="57415" y1="13550" x2="55238" y2="24370"/>
                        <a14:foregroundMark x1="53741" y1="27941" x2="65306" y2="35714"/>
                        <a14:foregroundMark x1="65306" y1="35714" x2="74422" y2="49055"/>
                        <a14:foregroundMark x1="42993" y1="28676" x2="31837" y2="34244"/>
                        <a14:foregroundMark x1="31837" y1="34244" x2="27075" y2="41176"/>
                        <a14:foregroundMark x1="27075" y1="41176" x2="38503" y2="38550"/>
                        <a14:foregroundMark x1="38503" y1="38550" x2="42313" y2="36660"/>
                        <a14:foregroundMark x1="43265" y1="37395" x2="29252" y2="76050"/>
                        <a14:foregroundMark x1="29252" y1="76050" x2="22857" y2="81618"/>
                        <a14:foregroundMark x1="22857" y1="81618" x2="34286" y2="83929"/>
                        <a14:foregroundMark x1="34286" y1="83929" x2="47619" y2="57878"/>
                        <a14:foregroundMark x1="53878" y1="57983" x2="56599" y2="72689"/>
                        <a14:foregroundMark x1="56599" y1="72689" x2="61361" y2="80777"/>
                        <a14:foregroundMark x1="61361" y1="80777" x2="72925" y2="85294"/>
                        <a14:foregroundMark x1="72925" y1="85294" x2="65306" y2="66912"/>
                      </a14:backgroundRemoval>
                    </a14:imgEffect>
                  </a14:imgLayer>
                </a14:imgProps>
              </a:ext>
              <a:ext uri="{28A0092B-C50C-407E-A947-70E740481C1C}">
                <a14:useLocalDpi xmlns:a14="http://schemas.microsoft.com/office/drawing/2010/main" val="0"/>
              </a:ext>
            </a:extLst>
          </a:blip>
          <a:srcRect/>
          <a:stretch>
            <a:fillRect/>
          </a:stretch>
        </p:blipFill>
        <p:spPr bwMode="auto">
          <a:xfrm>
            <a:off x="547506" y="208443"/>
            <a:ext cx="5294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utline Drawing Of A Person - ClipArt Best">
            <a:extLst>
              <a:ext uri="{FF2B5EF4-FFF2-40B4-BE49-F238E27FC236}">
                <a16:creationId xmlns:a16="http://schemas.microsoft.com/office/drawing/2014/main" id="{3DE45E83-9DAD-AFE7-06EF-D78631846C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89916" l="9932" r="89932">
                        <a14:foregroundMark x1="41361" y1="12185" x2="50612" y2="8824"/>
                        <a14:foregroundMark x1="50612" y1="8824" x2="57415" y2="13550"/>
                        <a14:foregroundMark x1="57415" y1="13550" x2="55238" y2="24370"/>
                        <a14:foregroundMark x1="53741" y1="27941" x2="65306" y2="35714"/>
                        <a14:foregroundMark x1="65306" y1="35714" x2="74422" y2="49055"/>
                        <a14:foregroundMark x1="42993" y1="28676" x2="31837" y2="34244"/>
                        <a14:foregroundMark x1="31837" y1="34244" x2="27075" y2="41176"/>
                        <a14:foregroundMark x1="27075" y1="41176" x2="38503" y2="38550"/>
                        <a14:foregroundMark x1="38503" y1="38550" x2="42313" y2="36660"/>
                        <a14:foregroundMark x1="43265" y1="37395" x2="29252" y2="76050"/>
                        <a14:foregroundMark x1="29252" y1="76050" x2="22857" y2="81618"/>
                        <a14:foregroundMark x1="22857" y1="81618" x2="34286" y2="83929"/>
                        <a14:foregroundMark x1="34286" y1="83929" x2="47619" y2="57878"/>
                        <a14:foregroundMark x1="53878" y1="57983" x2="56599" y2="72689"/>
                        <a14:foregroundMark x1="56599" y1="72689" x2="61361" y2="80777"/>
                        <a14:foregroundMark x1="61361" y1="80777" x2="72925" y2="85294"/>
                        <a14:foregroundMark x1="72925" y1="85294" x2="65306" y2="66912"/>
                      </a14:backgroundRemoval>
                    </a14:imgEffect>
                  </a14:imgLayer>
                </a14:imgProps>
              </a:ext>
              <a:ext uri="{28A0092B-C50C-407E-A947-70E740481C1C}">
                <a14:useLocalDpi xmlns:a14="http://schemas.microsoft.com/office/drawing/2010/main" val="0"/>
              </a:ext>
            </a:extLst>
          </a:blip>
          <a:srcRect/>
          <a:stretch>
            <a:fillRect/>
          </a:stretch>
        </p:blipFill>
        <p:spPr bwMode="auto">
          <a:xfrm>
            <a:off x="6626381" y="236915"/>
            <a:ext cx="5294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6859F7-FF6B-85F2-8FAE-A706AB2BE944}"/>
              </a:ext>
            </a:extLst>
          </p:cNvPr>
          <p:cNvSpPr txBox="1"/>
          <p:nvPr/>
        </p:nvSpPr>
        <p:spPr>
          <a:xfrm>
            <a:off x="2792019" y="208443"/>
            <a:ext cx="805289" cy="369332"/>
          </a:xfrm>
          <a:prstGeom prst="rect">
            <a:avLst/>
          </a:prstGeom>
          <a:noFill/>
        </p:spPr>
        <p:txBody>
          <a:bodyPr wrap="square">
            <a:spAutoFit/>
          </a:bodyPr>
          <a:lstStyle/>
          <a:p>
            <a:r>
              <a:rPr lang="en-GB" sz="1800" i="1" dirty="0">
                <a:solidFill>
                  <a:schemeClr val="bg1"/>
                </a:solidFill>
              </a:rPr>
              <a:t>Evelyn </a:t>
            </a:r>
            <a:endParaRPr lang="en-GB" dirty="0"/>
          </a:p>
        </p:txBody>
      </p:sp>
      <p:sp>
        <p:nvSpPr>
          <p:cNvPr id="8" name="TextBox 7">
            <a:extLst>
              <a:ext uri="{FF2B5EF4-FFF2-40B4-BE49-F238E27FC236}">
                <a16:creationId xmlns:a16="http://schemas.microsoft.com/office/drawing/2014/main" id="{6127787A-0477-112A-65F5-2867D9438CA2}"/>
              </a:ext>
            </a:extLst>
          </p:cNvPr>
          <p:cNvSpPr txBox="1"/>
          <p:nvPr/>
        </p:nvSpPr>
        <p:spPr>
          <a:xfrm>
            <a:off x="8898400" y="194149"/>
            <a:ext cx="1386673" cy="369332"/>
          </a:xfrm>
          <a:prstGeom prst="rect">
            <a:avLst/>
          </a:prstGeom>
          <a:noFill/>
        </p:spPr>
        <p:txBody>
          <a:bodyPr wrap="square">
            <a:spAutoFit/>
          </a:bodyPr>
          <a:lstStyle/>
          <a:p>
            <a:r>
              <a:rPr lang="en-GB" sz="1800" i="1" dirty="0">
                <a:solidFill>
                  <a:schemeClr val="bg1"/>
                </a:solidFill>
              </a:rPr>
              <a:t>Sadie</a:t>
            </a:r>
            <a:endParaRPr lang="en-GB" dirty="0"/>
          </a:p>
        </p:txBody>
      </p:sp>
      <p:cxnSp>
        <p:nvCxnSpPr>
          <p:cNvPr id="10" name="Straight Connector 9">
            <a:extLst>
              <a:ext uri="{FF2B5EF4-FFF2-40B4-BE49-F238E27FC236}">
                <a16:creationId xmlns:a16="http://schemas.microsoft.com/office/drawing/2014/main" id="{E638D330-312B-A60C-5FB6-A22EF2F5C7E9}"/>
              </a:ext>
            </a:extLst>
          </p:cNvPr>
          <p:cNvCxnSpPr>
            <a:cxnSpLocks/>
          </p:cNvCxnSpPr>
          <p:nvPr/>
        </p:nvCxnSpPr>
        <p:spPr>
          <a:xfrm>
            <a:off x="5978769" y="0"/>
            <a:ext cx="0" cy="60721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481F5-821E-A3C3-E64E-B4EDC38A4CDA}"/>
              </a:ext>
            </a:extLst>
          </p:cNvPr>
          <p:cNvSpPr txBox="1"/>
          <p:nvPr/>
        </p:nvSpPr>
        <p:spPr>
          <a:xfrm>
            <a:off x="2389374" y="2352542"/>
            <a:ext cx="805289" cy="338554"/>
          </a:xfrm>
          <a:prstGeom prst="rect">
            <a:avLst/>
          </a:prstGeom>
          <a:noFill/>
        </p:spPr>
        <p:txBody>
          <a:bodyPr wrap="square">
            <a:spAutoFit/>
          </a:bodyPr>
          <a:lstStyle/>
          <a:p>
            <a:r>
              <a:rPr lang="en-GB" sz="1600" i="1" dirty="0"/>
              <a:t>lonely</a:t>
            </a:r>
            <a:endParaRPr lang="en-GB" sz="1600" dirty="0"/>
          </a:p>
        </p:txBody>
      </p:sp>
      <p:sp>
        <p:nvSpPr>
          <p:cNvPr id="14" name="TextBox 13">
            <a:extLst>
              <a:ext uri="{FF2B5EF4-FFF2-40B4-BE49-F238E27FC236}">
                <a16:creationId xmlns:a16="http://schemas.microsoft.com/office/drawing/2014/main" id="{72CBE17D-7B91-DC09-5FD3-B5A0A7F01488}"/>
              </a:ext>
            </a:extLst>
          </p:cNvPr>
          <p:cNvSpPr txBox="1"/>
          <p:nvPr/>
        </p:nvSpPr>
        <p:spPr>
          <a:xfrm>
            <a:off x="2863132" y="3086072"/>
            <a:ext cx="805289" cy="338554"/>
          </a:xfrm>
          <a:prstGeom prst="rect">
            <a:avLst/>
          </a:prstGeom>
          <a:noFill/>
        </p:spPr>
        <p:txBody>
          <a:bodyPr wrap="square">
            <a:spAutoFit/>
          </a:bodyPr>
          <a:lstStyle/>
          <a:p>
            <a:r>
              <a:rPr lang="en-GB" sz="1600" i="1" dirty="0"/>
              <a:t>scared</a:t>
            </a:r>
            <a:endParaRPr lang="en-GB" sz="1600" dirty="0"/>
          </a:p>
        </p:txBody>
      </p:sp>
      <p:sp>
        <p:nvSpPr>
          <p:cNvPr id="16" name="TextBox 15">
            <a:extLst>
              <a:ext uri="{FF2B5EF4-FFF2-40B4-BE49-F238E27FC236}">
                <a16:creationId xmlns:a16="http://schemas.microsoft.com/office/drawing/2014/main" id="{E1BB99C2-39EC-A070-F30E-6B890771223C}"/>
              </a:ext>
            </a:extLst>
          </p:cNvPr>
          <p:cNvSpPr txBox="1"/>
          <p:nvPr/>
        </p:nvSpPr>
        <p:spPr>
          <a:xfrm>
            <a:off x="1479621" y="1588234"/>
            <a:ext cx="6094324" cy="338554"/>
          </a:xfrm>
          <a:prstGeom prst="rect">
            <a:avLst/>
          </a:prstGeom>
          <a:noFill/>
        </p:spPr>
        <p:txBody>
          <a:bodyPr wrap="square">
            <a:spAutoFit/>
          </a:bodyPr>
          <a:lstStyle/>
          <a:p>
            <a:r>
              <a:rPr lang="en-GB" sz="1600" i="1" dirty="0"/>
              <a:t>Young girl</a:t>
            </a:r>
            <a:endParaRPr lang="en-GB" sz="1600" dirty="0"/>
          </a:p>
        </p:txBody>
      </p:sp>
      <p:sp>
        <p:nvSpPr>
          <p:cNvPr id="18" name="TextBox 17">
            <a:extLst>
              <a:ext uri="{FF2B5EF4-FFF2-40B4-BE49-F238E27FC236}">
                <a16:creationId xmlns:a16="http://schemas.microsoft.com/office/drawing/2014/main" id="{F133F9EB-FE9E-5054-A900-36AB7416E65B}"/>
              </a:ext>
            </a:extLst>
          </p:cNvPr>
          <p:cNvSpPr txBox="1"/>
          <p:nvPr/>
        </p:nvSpPr>
        <p:spPr>
          <a:xfrm>
            <a:off x="8401390" y="2321764"/>
            <a:ext cx="782803" cy="369332"/>
          </a:xfrm>
          <a:prstGeom prst="rect">
            <a:avLst/>
          </a:prstGeom>
          <a:noFill/>
        </p:spPr>
        <p:txBody>
          <a:bodyPr wrap="square">
            <a:spAutoFit/>
          </a:bodyPr>
          <a:lstStyle/>
          <a:p>
            <a:r>
              <a:rPr lang="en-GB" sz="1800" i="1" dirty="0"/>
              <a:t>lonely</a:t>
            </a:r>
            <a:endParaRPr lang="en-GB" sz="1800" dirty="0"/>
          </a:p>
        </p:txBody>
      </p:sp>
      <p:sp>
        <p:nvSpPr>
          <p:cNvPr id="20" name="TextBox 19">
            <a:extLst>
              <a:ext uri="{FF2B5EF4-FFF2-40B4-BE49-F238E27FC236}">
                <a16:creationId xmlns:a16="http://schemas.microsoft.com/office/drawing/2014/main" id="{17C90409-F422-DEA3-EB87-17EF4BDB4167}"/>
              </a:ext>
            </a:extLst>
          </p:cNvPr>
          <p:cNvSpPr txBox="1"/>
          <p:nvPr/>
        </p:nvSpPr>
        <p:spPr>
          <a:xfrm>
            <a:off x="7248287" y="1757511"/>
            <a:ext cx="2025250" cy="338554"/>
          </a:xfrm>
          <a:prstGeom prst="rect">
            <a:avLst/>
          </a:prstGeom>
          <a:noFill/>
        </p:spPr>
        <p:txBody>
          <a:bodyPr wrap="square">
            <a:spAutoFit/>
          </a:bodyPr>
          <a:lstStyle/>
          <a:p>
            <a:r>
              <a:rPr lang="en-GB" sz="1600" i="1" dirty="0"/>
              <a:t>12-year-old girl</a:t>
            </a:r>
            <a:endParaRPr lang="en-GB" sz="1600" dirty="0"/>
          </a:p>
        </p:txBody>
      </p:sp>
      <p:sp>
        <p:nvSpPr>
          <p:cNvPr id="22" name="TextBox 21">
            <a:extLst>
              <a:ext uri="{FF2B5EF4-FFF2-40B4-BE49-F238E27FC236}">
                <a16:creationId xmlns:a16="http://schemas.microsoft.com/office/drawing/2014/main" id="{4A974928-AD7D-8258-0F24-6921A439B9F2}"/>
              </a:ext>
            </a:extLst>
          </p:cNvPr>
          <p:cNvSpPr txBox="1"/>
          <p:nvPr/>
        </p:nvSpPr>
        <p:spPr>
          <a:xfrm>
            <a:off x="8946551" y="2880187"/>
            <a:ext cx="849162" cy="369332"/>
          </a:xfrm>
          <a:prstGeom prst="rect">
            <a:avLst/>
          </a:prstGeom>
          <a:noFill/>
        </p:spPr>
        <p:txBody>
          <a:bodyPr wrap="square">
            <a:spAutoFit/>
          </a:bodyPr>
          <a:lstStyle/>
          <a:p>
            <a:r>
              <a:rPr lang="en-GB" sz="1800" i="1" dirty="0"/>
              <a:t>loved</a:t>
            </a:r>
            <a:endParaRPr lang="en-GB" sz="1800" dirty="0"/>
          </a:p>
        </p:txBody>
      </p:sp>
      <p:sp>
        <p:nvSpPr>
          <p:cNvPr id="24" name="TextBox 23">
            <a:extLst>
              <a:ext uri="{FF2B5EF4-FFF2-40B4-BE49-F238E27FC236}">
                <a16:creationId xmlns:a16="http://schemas.microsoft.com/office/drawing/2014/main" id="{B0B1DC68-DD9B-35B9-53F7-80C941FABEF0}"/>
              </a:ext>
            </a:extLst>
          </p:cNvPr>
          <p:cNvSpPr txBox="1"/>
          <p:nvPr/>
        </p:nvSpPr>
        <p:spPr>
          <a:xfrm>
            <a:off x="3597308" y="6115135"/>
            <a:ext cx="6094324" cy="369332"/>
          </a:xfrm>
          <a:prstGeom prst="rect">
            <a:avLst/>
          </a:prstGeom>
          <a:noFill/>
        </p:spPr>
        <p:txBody>
          <a:bodyPr wrap="square">
            <a:spAutoFit/>
          </a:bodyPr>
          <a:lstStyle/>
          <a:p>
            <a:r>
              <a:rPr lang="en-GB" sz="1800" i="1" dirty="0">
                <a:solidFill>
                  <a:schemeClr val="bg1"/>
                </a:solidFill>
              </a:rPr>
              <a:t>What are the similarities/differences between them?</a:t>
            </a:r>
            <a:endParaRPr lang="en-GB" dirty="0"/>
          </a:p>
        </p:txBody>
      </p:sp>
      <p:sp>
        <p:nvSpPr>
          <p:cNvPr id="3" name="TextBox 2">
            <a:extLst>
              <a:ext uri="{FF2B5EF4-FFF2-40B4-BE49-F238E27FC236}">
                <a16:creationId xmlns:a16="http://schemas.microsoft.com/office/drawing/2014/main" id="{D126756B-26E5-6AFE-9440-8A3D6D73C0C4}"/>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316912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90795C0E-2850-3251-6C2B-7E30E8EEA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D4B60-7CCA-8592-40A5-B79CADB2F24F}"/>
              </a:ext>
            </a:extLst>
          </p:cNvPr>
          <p:cNvSpPr>
            <a:spLocks noGrp="1"/>
          </p:cNvSpPr>
          <p:nvPr>
            <p:ph type="title"/>
          </p:nvPr>
        </p:nvSpPr>
        <p:spPr>
          <a:xfrm>
            <a:off x="677427" y="1329576"/>
            <a:ext cx="10515600" cy="1325563"/>
          </a:xfrm>
        </p:spPr>
        <p:txBody>
          <a:bodyPr/>
          <a:lstStyle/>
          <a:p>
            <a:r>
              <a:rPr lang="en-GB" dirty="0"/>
              <a:t>Lesson 4: </a:t>
            </a:r>
            <a:r>
              <a:rPr lang="en-GB" b="1" dirty="0"/>
              <a:t>Planning a Persuasive Letter</a:t>
            </a:r>
            <a:endParaRPr lang="en-GB" dirty="0"/>
          </a:p>
        </p:txBody>
      </p:sp>
      <p:graphicFrame>
        <p:nvGraphicFramePr>
          <p:cNvPr id="5" name="Content Placeholder 4">
            <a:extLst>
              <a:ext uri="{FF2B5EF4-FFF2-40B4-BE49-F238E27FC236}">
                <a16:creationId xmlns:a16="http://schemas.microsoft.com/office/drawing/2014/main" id="{AAF7AD32-896F-3EF1-2938-98F99CB1C539}"/>
              </a:ext>
            </a:extLst>
          </p:cNvPr>
          <p:cNvGraphicFramePr>
            <a:graphicFrameLocks noGrp="1"/>
          </p:cNvGraphicFramePr>
          <p:nvPr>
            <p:ph idx="1"/>
            <p:extLst>
              <p:ext uri="{D42A27DB-BD31-4B8C-83A1-F6EECF244321}">
                <p14:modId xmlns:p14="http://schemas.microsoft.com/office/powerpoint/2010/main" val="3658999125"/>
              </p:ext>
            </p:extLst>
          </p:nvPr>
        </p:nvGraphicFramePr>
        <p:xfrm>
          <a:off x="677427" y="2969911"/>
          <a:ext cx="10515600" cy="2696591"/>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0">
                <a:tc>
                  <a:txBody>
                    <a:bodyPr/>
                    <a:lstStyle/>
                    <a:p>
                      <a:pPr>
                        <a:lnSpc>
                          <a:spcPct val="115000"/>
                        </a:lnSpc>
                        <a:spcAft>
                          <a:spcPts val="800"/>
                        </a:spcAft>
                        <a:buNone/>
                      </a:pPr>
                      <a:r>
                        <a:rPr lang="en-GB" sz="4800" b="1" kern="1200" dirty="0">
                          <a:solidFill>
                            <a:schemeClr val="lt1"/>
                          </a:solidFill>
                          <a:effectLst/>
                          <a:latin typeface="+mn-lt"/>
                          <a:ea typeface="+mn-ea"/>
                          <a:cs typeface="+mn-cs"/>
                        </a:rPr>
                        <a:t>• Write in role</a:t>
                      </a:r>
                    </a:p>
                    <a:p>
                      <a:pPr>
                        <a:lnSpc>
                          <a:spcPct val="115000"/>
                        </a:lnSpc>
                        <a:spcAft>
                          <a:spcPts val="800"/>
                        </a:spcAft>
                        <a:buNone/>
                      </a:pPr>
                      <a:r>
                        <a:rPr lang="en-GB" sz="4800" b="1" kern="1200" dirty="0">
                          <a:solidFill>
                            <a:schemeClr val="lt1"/>
                          </a:solidFill>
                          <a:effectLst/>
                          <a:latin typeface="+mn-lt"/>
                          <a:ea typeface="+mn-ea"/>
                          <a:cs typeface="+mn-cs"/>
                        </a:rPr>
                        <a:t>• Structure persuasive letter</a:t>
                      </a:r>
                    </a:p>
                    <a:p>
                      <a:pPr>
                        <a:lnSpc>
                          <a:spcPct val="115000"/>
                        </a:lnSpc>
                        <a:spcAft>
                          <a:spcPts val="800"/>
                        </a:spcAft>
                        <a:buNone/>
                      </a:pPr>
                      <a:r>
                        <a:rPr lang="en-GB" sz="4800" b="1" kern="1200" dirty="0">
                          <a:solidFill>
                            <a:schemeClr val="lt1"/>
                          </a:solidFill>
                          <a:effectLst/>
                          <a:latin typeface="+mn-lt"/>
                          <a:ea typeface="+mn-ea"/>
                          <a:cs typeface="+mn-cs"/>
                        </a:rPr>
                        <a:t>• Develop empathy and imagination</a:t>
                      </a:r>
                      <a:endParaRPr lang="en-GB" sz="85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2E13A3C8-7665-E872-AB37-059444E629C3}"/>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142714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817E41FA-9AE2-4F72-AEF2-E73B7539B2B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E0642F9-B07A-7DBE-E14C-23D698EF324C}"/>
              </a:ext>
            </a:extLst>
          </p:cNvPr>
          <p:cNvSpPr txBox="1"/>
          <p:nvPr/>
        </p:nvSpPr>
        <p:spPr>
          <a:xfrm>
            <a:off x="1758461" y="412522"/>
            <a:ext cx="5240281" cy="6401753"/>
          </a:xfrm>
          <a:prstGeom prst="rect">
            <a:avLst/>
          </a:prstGeom>
          <a:noFill/>
        </p:spPr>
        <p:txBody>
          <a:bodyPr wrap="square" rtlCol="0">
            <a:spAutoFit/>
          </a:bodyPr>
          <a:lstStyle/>
          <a:p>
            <a:pPr algn="ctr"/>
            <a:r>
              <a:rPr lang="en-GB" sz="2800" b="1" dirty="0">
                <a:solidFill>
                  <a:schemeClr val="bg1"/>
                </a:solidFill>
              </a:rPr>
              <a:t>Who will Sadie ask for help?</a:t>
            </a:r>
          </a:p>
          <a:p>
            <a:pPr algn="ctr"/>
            <a:r>
              <a:rPr lang="en-GB" sz="2800" dirty="0"/>
              <a:t> </a:t>
            </a:r>
          </a:p>
          <a:p>
            <a:pPr algn="ctr"/>
            <a:r>
              <a:rPr lang="en-GB" sz="2800" b="1" dirty="0">
                <a:solidFill>
                  <a:schemeClr val="bg1"/>
                </a:solidFill>
              </a:rPr>
              <a:t>What do we know so far? </a:t>
            </a:r>
          </a:p>
          <a:p>
            <a:pPr algn="ctr"/>
            <a:endParaRPr lang="en-GB" sz="2800" b="1" dirty="0">
              <a:solidFill>
                <a:schemeClr val="bg1"/>
              </a:solidFill>
            </a:endParaRPr>
          </a:p>
          <a:p>
            <a:pPr algn="ctr"/>
            <a:r>
              <a:rPr lang="en-GB" sz="2800" b="1" dirty="0">
                <a:solidFill>
                  <a:schemeClr val="bg1"/>
                </a:solidFill>
              </a:rPr>
              <a:t>What would Sadie say? </a:t>
            </a:r>
          </a:p>
          <a:p>
            <a:pPr algn="ctr"/>
            <a:endParaRPr lang="en-GB" sz="2800" b="1" dirty="0">
              <a:solidFill>
                <a:schemeClr val="bg1"/>
              </a:solidFill>
            </a:endParaRPr>
          </a:p>
          <a:p>
            <a:pPr algn="ctr"/>
            <a:r>
              <a:rPr lang="en-GB" sz="2800" b="1" dirty="0">
                <a:solidFill>
                  <a:schemeClr val="bg1"/>
                </a:solidFill>
              </a:rPr>
              <a:t>What does she want? </a:t>
            </a:r>
          </a:p>
          <a:p>
            <a:pPr algn="ctr"/>
            <a:endParaRPr lang="en-GB" sz="2800" b="1" dirty="0">
              <a:solidFill>
                <a:schemeClr val="bg1"/>
              </a:solidFill>
            </a:endParaRPr>
          </a:p>
          <a:p>
            <a:pPr algn="ctr"/>
            <a:r>
              <a:rPr lang="en-GB" sz="2800" b="1" dirty="0">
                <a:solidFill>
                  <a:schemeClr val="bg1"/>
                </a:solidFill>
              </a:rPr>
              <a:t>Why should Father Christmas help? </a:t>
            </a:r>
          </a:p>
          <a:p>
            <a:pPr algn="ctr"/>
            <a:endParaRPr lang="en-GB" sz="2800" b="1" dirty="0">
              <a:solidFill>
                <a:schemeClr val="bg1"/>
              </a:solidFill>
            </a:endParaRPr>
          </a:p>
          <a:p>
            <a:pPr algn="ctr"/>
            <a:r>
              <a:rPr lang="en-GB" sz="2800" b="1" dirty="0">
                <a:solidFill>
                  <a:schemeClr val="bg1"/>
                </a:solidFill>
              </a:rPr>
              <a:t>What’s the Christmas miracle she’s hoping for?</a:t>
            </a:r>
            <a:endParaRPr lang="en-GB" sz="6000" b="1" dirty="0">
              <a:solidFill>
                <a:schemeClr val="bg1"/>
              </a:solidFill>
            </a:endParaRPr>
          </a:p>
          <a:p>
            <a:pPr algn="ctr"/>
            <a:endParaRPr lang="en-GB" sz="2800" b="1" dirty="0">
              <a:solidFill>
                <a:schemeClr val="bg1"/>
              </a:solidFill>
            </a:endParaRPr>
          </a:p>
          <a:p>
            <a:pPr algn="ctr"/>
            <a:endParaRPr lang="en-GB" dirty="0"/>
          </a:p>
        </p:txBody>
      </p:sp>
      <p:pic>
        <p:nvPicPr>
          <p:cNvPr id="7170" name="Picture 2" descr="3d Render Cartoon Character Young Girl Pigtails Brown Hair Big Expressi  Image Clipart, Cartoon Clipart, Hair Clipart, Character Clipart PNG  Transparent Image and Clipart for Free Download">
            <a:extLst>
              <a:ext uri="{FF2B5EF4-FFF2-40B4-BE49-F238E27FC236}">
                <a16:creationId xmlns:a16="http://schemas.microsoft.com/office/drawing/2014/main" id="{F023FE56-046F-48FD-2A7F-DE7C130132E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00" b="98667" l="9778" r="89778">
                        <a14:foregroundMark x1="44889" y1="8444" x2="60000" y2="8889"/>
                        <a14:foregroundMark x1="46222" y1="90222" x2="37778" y2="96444"/>
                        <a14:foregroundMark x1="44000" y1="97333" x2="68889" y2="98667"/>
                        <a14:foregroundMark x1="74667" y1="10667" x2="72444"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409216" y="3930363"/>
            <a:ext cx="2927637" cy="2927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FFA023-7A97-03DB-0AF8-C7DF1E9A2513}"/>
              </a:ext>
            </a:extLst>
          </p:cNvPr>
          <p:cNvPicPr>
            <a:picLocks noChangeAspect="1"/>
          </p:cNvPicPr>
          <p:nvPr/>
        </p:nvPicPr>
        <p:blipFill>
          <a:blip r:embed="rId5"/>
          <a:stretch>
            <a:fillRect/>
          </a:stretch>
        </p:blipFill>
        <p:spPr>
          <a:xfrm>
            <a:off x="7469364" y="566678"/>
            <a:ext cx="3668033" cy="6046775"/>
          </a:xfrm>
          <a:prstGeom prst="rect">
            <a:avLst/>
          </a:prstGeom>
        </p:spPr>
      </p:pic>
      <p:sp>
        <p:nvSpPr>
          <p:cNvPr id="2" name="TextBox 1">
            <a:extLst>
              <a:ext uri="{FF2B5EF4-FFF2-40B4-BE49-F238E27FC236}">
                <a16:creationId xmlns:a16="http://schemas.microsoft.com/office/drawing/2014/main" id="{A0805264-E451-3563-8AB3-CD61B2C915E1}"/>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6"/>
              </a:rPr>
              <a:t>www.lisareneeruggeri.com</a:t>
            </a:r>
            <a:endParaRPr lang="en-GB" sz="1400" dirty="0"/>
          </a:p>
        </p:txBody>
      </p:sp>
    </p:spTree>
    <p:extLst>
      <p:ext uri="{BB962C8B-B14F-4D97-AF65-F5344CB8AC3E}">
        <p14:creationId xmlns:p14="http://schemas.microsoft.com/office/powerpoint/2010/main" val="2743976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D342DA1A-A3A3-126E-F209-454299E072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3C70B7-1F08-9CCB-164F-857AAD0FBC41}"/>
              </a:ext>
            </a:extLst>
          </p:cNvPr>
          <p:cNvPicPr>
            <a:picLocks noChangeAspect="1"/>
          </p:cNvPicPr>
          <p:nvPr/>
        </p:nvPicPr>
        <p:blipFill>
          <a:blip r:embed="rId3"/>
          <a:stretch>
            <a:fillRect/>
          </a:stretch>
        </p:blipFill>
        <p:spPr>
          <a:xfrm>
            <a:off x="1297845" y="1256641"/>
            <a:ext cx="2739984" cy="4516880"/>
          </a:xfrm>
          <a:prstGeom prst="rect">
            <a:avLst/>
          </a:prstGeom>
        </p:spPr>
      </p:pic>
      <p:sp>
        <p:nvSpPr>
          <p:cNvPr id="3" name="TextBox 2">
            <a:extLst>
              <a:ext uri="{FF2B5EF4-FFF2-40B4-BE49-F238E27FC236}">
                <a16:creationId xmlns:a16="http://schemas.microsoft.com/office/drawing/2014/main" id="{01571EFA-7FC3-D81D-945D-78CAB9B4F206}"/>
              </a:ext>
            </a:extLst>
          </p:cNvPr>
          <p:cNvSpPr txBox="1"/>
          <p:nvPr/>
        </p:nvSpPr>
        <p:spPr>
          <a:xfrm>
            <a:off x="-379325" y="628023"/>
            <a:ext cx="6094324" cy="369332"/>
          </a:xfrm>
          <a:prstGeom prst="rect">
            <a:avLst/>
          </a:prstGeom>
          <a:noFill/>
        </p:spPr>
        <p:txBody>
          <a:bodyPr wrap="square">
            <a:spAutoFit/>
          </a:bodyPr>
          <a:lstStyle/>
          <a:p>
            <a:pPr algn="ctr"/>
            <a:r>
              <a:rPr lang="en-GB" sz="1800" b="1" dirty="0">
                <a:solidFill>
                  <a:schemeClr val="bg1"/>
                </a:solidFill>
              </a:rPr>
              <a:t>What are the features of a good letter?</a:t>
            </a:r>
          </a:p>
        </p:txBody>
      </p:sp>
      <p:pic>
        <p:nvPicPr>
          <p:cNvPr id="5" name="Picture 4">
            <a:extLst>
              <a:ext uri="{FF2B5EF4-FFF2-40B4-BE49-F238E27FC236}">
                <a16:creationId xmlns:a16="http://schemas.microsoft.com/office/drawing/2014/main" id="{23F25002-8DCB-6658-B10C-FCC12024DA09}"/>
              </a:ext>
            </a:extLst>
          </p:cNvPr>
          <p:cNvPicPr>
            <a:picLocks noChangeAspect="1"/>
          </p:cNvPicPr>
          <p:nvPr/>
        </p:nvPicPr>
        <p:blipFill>
          <a:blip r:embed="rId4"/>
          <a:stretch>
            <a:fillRect/>
          </a:stretch>
        </p:blipFill>
        <p:spPr>
          <a:xfrm>
            <a:off x="5257656" y="270077"/>
            <a:ext cx="5124076" cy="5762730"/>
          </a:xfrm>
          <a:prstGeom prst="rect">
            <a:avLst/>
          </a:prstGeom>
        </p:spPr>
      </p:pic>
      <p:sp>
        <p:nvSpPr>
          <p:cNvPr id="2" name="TextBox 1">
            <a:extLst>
              <a:ext uri="{FF2B5EF4-FFF2-40B4-BE49-F238E27FC236}">
                <a16:creationId xmlns:a16="http://schemas.microsoft.com/office/drawing/2014/main" id="{55EA7408-9B9E-F587-6648-6CF39986F3F0}"/>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578683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23A72535-A182-4B48-FD1F-21BAB5B8A4F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E279D2-F188-3587-833A-64FDD028D383}"/>
              </a:ext>
            </a:extLst>
          </p:cNvPr>
          <p:cNvPicPr>
            <a:picLocks noChangeAspect="1"/>
          </p:cNvPicPr>
          <p:nvPr/>
        </p:nvPicPr>
        <p:blipFill>
          <a:blip r:embed="rId3"/>
          <a:stretch>
            <a:fillRect/>
          </a:stretch>
        </p:blipFill>
        <p:spPr>
          <a:xfrm>
            <a:off x="6507148" y="467940"/>
            <a:ext cx="3515318" cy="5795022"/>
          </a:xfrm>
          <a:prstGeom prst="rect">
            <a:avLst/>
          </a:prstGeom>
        </p:spPr>
      </p:pic>
      <p:sp>
        <p:nvSpPr>
          <p:cNvPr id="3" name="TextBox 2">
            <a:extLst>
              <a:ext uri="{FF2B5EF4-FFF2-40B4-BE49-F238E27FC236}">
                <a16:creationId xmlns:a16="http://schemas.microsoft.com/office/drawing/2014/main" id="{63AD8E61-5733-284F-52B4-78679478578C}"/>
              </a:ext>
            </a:extLst>
          </p:cNvPr>
          <p:cNvSpPr txBox="1"/>
          <p:nvPr/>
        </p:nvSpPr>
        <p:spPr>
          <a:xfrm>
            <a:off x="242002" y="380019"/>
            <a:ext cx="6094324" cy="5970865"/>
          </a:xfrm>
          <a:prstGeom prst="rect">
            <a:avLst/>
          </a:prstGeom>
          <a:noFill/>
        </p:spPr>
        <p:txBody>
          <a:bodyPr wrap="square">
            <a:spAutoFit/>
          </a:bodyPr>
          <a:lstStyle/>
          <a:p>
            <a:pPr algn="ctr"/>
            <a:r>
              <a:rPr lang="en-GB" sz="2800" b="1" i="1" dirty="0">
                <a:solidFill>
                  <a:schemeClr val="bg1"/>
                </a:solidFill>
              </a:rPr>
              <a:t>PLAN:</a:t>
            </a:r>
          </a:p>
          <a:p>
            <a:pPr algn="ctr"/>
            <a:r>
              <a:rPr lang="en-GB" sz="2800" b="1" i="1" dirty="0">
                <a:solidFill>
                  <a:schemeClr val="bg1"/>
                </a:solidFill>
              </a:rPr>
              <a:t>Dear Father Christmas,</a:t>
            </a:r>
          </a:p>
          <a:p>
            <a:pPr algn="ctr"/>
            <a:endParaRPr lang="en-GB" sz="2800" b="1" dirty="0">
              <a:solidFill>
                <a:schemeClr val="bg1"/>
              </a:solidFill>
            </a:endParaRPr>
          </a:p>
          <a:p>
            <a:pPr algn="ctr"/>
            <a:r>
              <a:rPr lang="en-GB" sz="2800" b="1" dirty="0">
                <a:solidFill>
                  <a:schemeClr val="bg1"/>
                </a:solidFill>
              </a:rPr>
              <a:t>What is your name?</a:t>
            </a:r>
          </a:p>
          <a:p>
            <a:pPr algn="ctr"/>
            <a:endParaRPr lang="en-GB" sz="2800" b="1" dirty="0">
              <a:solidFill>
                <a:schemeClr val="bg1"/>
              </a:solidFill>
            </a:endParaRPr>
          </a:p>
          <a:p>
            <a:pPr algn="ctr"/>
            <a:r>
              <a:rPr lang="en-GB" sz="2800" b="1" dirty="0">
                <a:solidFill>
                  <a:schemeClr val="bg1"/>
                </a:solidFill>
              </a:rPr>
              <a:t>Why are you writing? </a:t>
            </a:r>
          </a:p>
          <a:p>
            <a:pPr algn="ctr"/>
            <a:endParaRPr lang="en-GB" sz="2800" b="1" dirty="0">
              <a:solidFill>
                <a:schemeClr val="bg1"/>
              </a:solidFill>
            </a:endParaRPr>
          </a:p>
          <a:p>
            <a:pPr algn="ctr"/>
            <a:r>
              <a:rPr lang="en-GB" sz="2800" b="1" dirty="0">
                <a:solidFill>
                  <a:schemeClr val="bg1"/>
                </a:solidFill>
              </a:rPr>
              <a:t>Who is Evelyn? </a:t>
            </a:r>
          </a:p>
          <a:p>
            <a:pPr algn="ctr"/>
            <a:endParaRPr lang="en-GB" sz="2800" b="1" dirty="0">
              <a:solidFill>
                <a:schemeClr val="bg1"/>
              </a:solidFill>
            </a:endParaRPr>
          </a:p>
          <a:p>
            <a:pPr algn="ctr"/>
            <a:r>
              <a:rPr lang="en-GB" sz="2800" b="1" dirty="0">
                <a:solidFill>
                  <a:schemeClr val="bg1"/>
                </a:solidFill>
              </a:rPr>
              <a:t>How can Father Christmas help? </a:t>
            </a:r>
          </a:p>
          <a:p>
            <a:pPr algn="ctr"/>
            <a:endParaRPr lang="en-GB" sz="2800" b="1" dirty="0">
              <a:solidFill>
                <a:schemeClr val="bg1"/>
              </a:solidFill>
            </a:endParaRPr>
          </a:p>
          <a:p>
            <a:pPr algn="ctr"/>
            <a:r>
              <a:rPr lang="en-GB" sz="2800" b="1" dirty="0">
                <a:solidFill>
                  <a:schemeClr val="bg1"/>
                </a:solidFill>
              </a:rPr>
              <a:t>What would it mean to Sadie if he helped?</a:t>
            </a:r>
            <a:endParaRPr lang="en-GB" sz="6000" b="1" dirty="0">
              <a:solidFill>
                <a:schemeClr val="bg1"/>
              </a:solidFill>
            </a:endParaRPr>
          </a:p>
          <a:p>
            <a:pPr algn="ctr"/>
            <a:endParaRPr lang="en-GB" sz="1800" b="1" dirty="0">
              <a:solidFill>
                <a:schemeClr val="bg1"/>
              </a:solidFill>
            </a:endParaRPr>
          </a:p>
        </p:txBody>
      </p:sp>
      <p:sp>
        <p:nvSpPr>
          <p:cNvPr id="2" name="TextBox 1">
            <a:extLst>
              <a:ext uri="{FF2B5EF4-FFF2-40B4-BE49-F238E27FC236}">
                <a16:creationId xmlns:a16="http://schemas.microsoft.com/office/drawing/2014/main" id="{BEE38218-D0E1-91B9-D243-DB4D07E7A7A2}"/>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3357672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11DBE9C6-2952-D919-4603-6319C51B40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383ED-BCD3-A2BC-39AE-721E79DBDE25}"/>
              </a:ext>
            </a:extLst>
          </p:cNvPr>
          <p:cNvSpPr>
            <a:spLocks noGrp="1"/>
          </p:cNvSpPr>
          <p:nvPr>
            <p:ph type="title"/>
          </p:nvPr>
        </p:nvSpPr>
        <p:spPr>
          <a:xfrm>
            <a:off x="677427" y="1329576"/>
            <a:ext cx="10515600" cy="1325563"/>
          </a:xfrm>
        </p:spPr>
        <p:txBody>
          <a:bodyPr/>
          <a:lstStyle/>
          <a:p>
            <a:r>
              <a:rPr lang="en-GB" dirty="0"/>
              <a:t>Lesson 5: </a:t>
            </a:r>
            <a:r>
              <a:rPr lang="en-GB" b="1" dirty="0"/>
              <a:t>Writing &amp; Editing the Letter</a:t>
            </a:r>
            <a:endParaRPr lang="en-GB" dirty="0"/>
          </a:p>
        </p:txBody>
      </p:sp>
      <p:graphicFrame>
        <p:nvGraphicFramePr>
          <p:cNvPr id="5" name="Content Placeholder 4">
            <a:extLst>
              <a:ext uri="{FF2B5EF4-FFF2-40B4-BE49-F238E27FC236}">
                <a16:creationId xmlns:a16="http://schemas.microsoft.com/office/drawing/2014/main" id="{A6ED071A-611B-A8DA-24EB-68CB3A69AD17}"/>
              </a:ext>
            </a:extLst>
          </p:cNvPr>
          <p:cNvGraphicFramePr>
            <a:graphicFrameLocks noGrp="1"/>
          </p:cNvGraphicFramePr>
          <p:nvPr>
            <p:ph idx="1"/>
            <p:extLst>
              <p:ext uri="{D42A27DB-BD31-4B8C-83A1-F6EECF244321}">
                <p14:modId xmlns:p14="http://schemas.microsoft.com/office/powerpoint/2010/main" val="1218614545"/>
              </p:ext>
            </p:extLst>
          </p:nvPr>
        </p:nvGraphicFramePr>
        <p:xfrm>
          <a:off x="677427" y="2969911"/>
          <a:ext cx="10515600" cy="2030730"/>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0">
                <a:tc>
                  <a:txBody>
                    <a:bodyPr/>
                    <a:lstStyle/>
                    <a:p>
                      <a:r>
                        <a:rPr lang="en-GB" sz="4400" b="1" kern="1200" dirty="0">
                          <a:solidFill>
                            <a:schemeClr val="lt1"/>
                          </a:solidFill>
                          <a:effectLst/>
                          <a:latin typeface="+mn-lt"/>
                          <a:ea typeface="+mn-ea"/>
                          <a:cs typeface="+mn-cs"/>
                        </a:rPr>
                        <a:t>• Write and edit a persuasive letter in role</a:t>
                      </a:r>
                    </a:p>
                    <a:p>
                      <a:r>
                        <a:rPr lang="en-GB" sz="4400" b="1" kern="1200" dirty="0">
                          <a:solidFill>
                            <a:schemeClr val="lt1"/>
                          </a:solidFill>
                          <a:effectLst/>
                          <a:latin typeface="+mn-lt"/>
                          <a:ea typeface="+mn-ea"/>
                          <a:cs typeface="+mn-cs"/>
                        </a:rPr>
                        <a:t>• Use emotive language and structure</a:t>
                      </a:r>
                    </a:p>
                    <a:p>
                      <a:r>
                        <a:rPr lang="en-GB" sz="4400" b="1" kern="1200" dirty="0">
                          <a:solidFill>
                            <a:schemeClr val="lt1"/>
                          </a:solidFill>
                          <a:effectLst/>
                          <a:latin typeface="+mn-lt"/>
                          <a:ea typeface="+mn-ea"/>
                          <a:cs typeface="+mn-cs"/>
                        </a:rPr>
                        <a:t>• Publish a polished piece</a:t>
                      </a:r>
                      <a:endParaRPr lang="en-GB" sz="307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6A50E399-6901-6619-E693-C7CF128AED32}"/>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108630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DCDA5-8ECD-A922-0877-3EC88305DED0}"/>
              </a:ext>
            </a:extLst>
          </p:cNvPr>
          <p:cNvPicPr>
            <a:picLocks noChangeAspect="1"/>
          </p:cNvPicPr>
          <p:nvPr/>
        </p:nvPicPr>
        <p:blipFill>
          <a:blip r:embed="rId2"/>
          <a:srcRect t="3155" b="2477"/>
          <a:stretch>
            <a:fillRect/>
          </a:stretch>
        </p:blipFill>
        <p:spPr>
          <a:xfrm>
            <a:off x="3922757" y="362526"/>
            <a:ext cx="4272077" cy="6354619"/>
          </a:xfrm>
          <a:prstGeom prst="rect">
            <a:avLst/>
          </a:prstGeom>
        </p:spPr>
      </p:pic>
      <p:sp>
        <p:nvSpPr>
          <p:cNvPr id="6" name="TextBox 5">
            <a:extLst>
              <a:ext uri="{FF2B5EF4-FFF2-40B4-BE49-F238E27FC236}">
                <a16:creationId xmlns:a16="http://schemas.microsoft.com/office/drawing/2014/main" id="{A97303B4-3556-E438-5AC6-C5C03EF5103C}"/>
              </a:ext>
            </a:extLst>
          </p:cNvPr>
          <p:cNvSpPr txBox="1"/>
          <p:nvPr/>
        </p:nvSpPr>
        <p:spPr>
          <a:xfrm>
            <a:off x="2215950" y="83312"/>
            <a:ext cx="8095931" cy="646331"/>
          </a:xfrm>
          <a:prstGeom prst="rect">
            <a:avLst/>
          </a:prstGeom>
          <a:noFill/>
        </p:spPr>
        <p:txBody>
          <a:bodyPr wrap="square" rtlCol="0">
            <a:spAutoFit/>
          </a:bodyPr>
          <a:lstStyle/>
          <a:p>
            <a:pPr algn="ctr"/>
            <a:r>
              <a:rPr lang="en-GB" b="1" i="1" dirty="0">
                <a:solidFill>
                  <a:schemeClr val="bg1"/>
                </a:solidFill>
              </a:rPr>
              <a:t>What is the first word, phrase or association that comes to mind when you look at this image? </a:t>
            </a:r>
            <a:endParaRPr lang="en-GB" b="1" dirty="0">
              <a:solidFill>
                <a:schemeClr val="bg1"/>
              </a:solidFill>
            </a:endParaRPr>
          </a:p>
        </p:txBody>
      </p:sp>
      <p:sp>
        <p:nvSpPr>
          <p:cNvPr id="8" name="TextBox 7">
            <a:extLst>
              <a:ext uri="{FF2B5EF4-FFF2-40B4-BE49-F238E27FC236}">
                <a16:creationId xmlns:a16="http://schemas.microsoft.com/office/drawing/2014/main" id="{15774BD8-BC12-0927-9D06-C16ACABF7A2E}"/>
              </a:ext>
            </a:extLst>
          </p:cNvPr>
          <p:cNvSpPr txBox="1"/>
          <p:nvPr/>
        </p:nvSpPr>
        <p:spPr>
          <a:xfrm>
            <a:off x="531610" y="4224153"/>
            <a:ext cx="3080639" cy="830997"/>
          </a:xfrm>
          <a:prstGeom prst="rect">
            <a:avLst/>
          </a:prstGeom>
          <a:noFill/>
        </p:spPr>
        <p:txBody>
          <a:bodyPr wrap="square">
            <a:spAutoFit/>
          </a:bodyPr>
          <a:lstStyle/>
          <a:p>
            <a:r>
              <a:rPr lang="en-GB" sz="2400" b="1" dirty="0">
                <a:solidFill>
                  <a:schemeClr val="bg1"/>
                </a:solidFill>
              </a:rPr>
              <a:t>What does the image remind you of?</a:t>
            </a:r>
          </a:p>
        </p:txBody>
      </p:sp>
      <p:sp>
        <p:nvSpPr>
          <p:cNvPr id="10" name="TextBox 9">
            <a:extLst>
              <a:ext uri="{FF2B5EF4-FFF2-40B4-BE49-F238E27FC236}">
                <a16:creationId xmlns:a16="http://schemas.microsoft.com/office/drawing/2014/main" id="{A685F45E-7302-112F-6D5E-A3ABD06D3B03}"/>
              </a:ext>
            </a:extLst>
          </p:cNvPr>
          <p:cNvSpPr txBox="1"/>
          <p:nvPr/>
        </p:nvSpPr>
        <p:spPr>
          <a:xfrm>
            <a:off x="702794" y="1063443"/>
            <a:ext cx="2909455" cy="461665"/>
          </a:xfrm>
          <a:prstGeom prst="rect">
            <a:avLst/>
          </a:prstGeom>
          <a:noFill/>
        </p:spPr>
        <p:txBody>
          <a:bodyPr wrap="square">
            <a:spAutoFit/>
          </a:bodyPr>
          <a:lstStyle/>
          <a:p>
            <a:r>
              <a:rPr lang="en-GB" sz="2400" b="1" dirty="0">
                <a:solidFill>
                  <a:schemeClr val="bg1"/>
                </a:solidFill>
              </a:rPr>
              <a:t>What can we see? </a:t>
            </a:r>
            <a:endParaRPr lang="en-GB" sz="2400" dirty="0">
              <a:solidFill>
                <a:schemeClr val="bg1"/>
              </a:solidFill>
            </a:endParaRPr>
          </a:p>
        </p:txBody>
      </p:sp>
      <p:sp>
        <p:nvSpPr>
          <p:cNvPr id="12" name="TextBox 11">
            <a:extLst>
              <a:ext uri="{FF2B5EF4-FFF2-40B4-BE49-F238E27FC236}">
                <a16:creationId xmlns:a16="http://schemas.microsoft.com/office/drawing/2014/main" id="{4140A1B1-DBC4-C13F-2332-28E4D079272E}"/>
              </a:ext>
            </a:extLst>
          </p:cNvPr>
          <p:cNvSpPr txBox="1"/>
          <p:nvPr/>
        </p:nvSpPr>
        <p:spPr>
          <a:xfrm>
            <a:off x="941763" y="2476898"/>
            <a:ext cx="2788859" cy="830997"/>
          </a:xfrm>
          <a:prstGeom prst="rect">
            <a:avLst/>
          </a:prstGeom>
          <a:noFill/>
        </p:spPr>
        <p:txBody>
          <a:bodyPr wrap="square">
            <a:spAutoFit/>
          </a:bodyPr>
          <a:lstStyle/>
          <a:p>
            <a:r>
              <a:rPr lang="en-GB" sz="2400" b="1" dirty="0">
                <a:solidFill>
                  <a:schemeClr val="bg1"/>
                </a:solidFill>
              </a:rPr>
              <a:t>How does this image make us feel? </a:t>
            </a:r>
            <a:endParaRPr lang="en-GB" sz="2400" dirty="0">
              <a:solidFill>
                <a:schemeClr val="bg1"/>
              </a:solidFill>
            </a:endParaRPr>
          </a:p>
        </p:txBody>
      </p:sp>
      <p:sp>
        <p:nvSpPr>
          <p:cNvPr id="14" name="TextBox 13">
            <a:extLst>
              <a:ext uri="{FF2B5EF4-FFF2-40B4-BE49-F238E27FC236}">
                <a16:creationId xmlns:a16="http://schemas.microsoft.com/office/drawing/2014/main" id="{F2D8BE71-C357-D6D5-B8BD-8FD33873FFA4}"/>
              </a:ext>
            </a:extLst>
          </p:cNvPr>
          <p:cNvSpPr txBox="1"/>
          <p:nvPr/>
        </p:nvSpPr>
        <p:spPr>
          <a:xfrm>
            <a:off x="8579104" y="748299"/>
            <a:ext cx="3263492" cy="1200329"/>
          </a:xfrm>
          <a:prstGeom prst="rect">
            <a:avLst/>
          </a:prstGeom>
          <a:noFill/>
        </p:spPr>
        <p:txBody>
          <a:bodyPr wrap="square">
            <a:spAutoFit/>
          </a:bodyPr>
          <a:lstStyle/>
          <a:p>
            <a:r>
              <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you think you would hear if you were there? </a:t>
            </a:r>
            <a:endParaRPr lang="en-GB" sz="2400" dirty="0">
              <a:solidFill>
                <a:schemeClr val="bg1"/>
              </a:solidFill>
            </a:endParaRPr>
          </a:p>
        </p:txBody>
      </p:sp>
      <p:sp>
        <p:nvSpPr>
          <p:cNvPr id="16" name="TextBox 15">
            <a:extLst>
              <a:ext uri="{FF2B5EF4-FFF2-40B4-BE49-F238E27FC236}">
                <a16:creationId xmlns:a16="http://schemas.microsoft.com/office/drawing/2014/main" id="{1D677B84-A1BD-698C-016F-E27061734225}"/>
              </a:ext>
            </a:extLst>
          </p:cNvPr>
          <p:cNvSpPr txBox="1"/>
          <p:nvPr/>
        </p:nvSpPr>
        <p:spPr>
          <a:xfrm>
            <a:off x="8264755" y="2855402"/>
            <a:ext cx="3273772" cy="830997"/>
          </a:xfrm>
          <a:prstGeom prst="rect">
            <a:avLst/>
          </a:prstGeom>
          <a:noFill/>
        </p:spPr>
        <p:txBody>
          <a:bodyPr wrap="square">
            <a:spAutoFit/>
          </a:bodyPr>
          <a:lstStyle/>
          <a:p>
            <a:r>
              <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you like about the image?</a:t>
            </a:r>
            <a:endParaRPr lang="en-GB" sz="2400" dirty="0">
              <a:solidFill>
                <a:schemeClr val="bg1"/>
              </a:solidFill>
            </a:endParaRPr>
          </a:p>
        </p:txBody>
      </p:sp>
      <p:sp>
        <p:nvSpPr>
          <p:cNvPr id="18" name="TextBox 17">
            <a:extLst>
              <a:ext uri="{FF2B5EF4-FFF2-40B4-BE49-F238E27FC236}">
                <a16:creationId xmlns:a16="http://schemas.microsoft.com/office/drawing/2014/main" id="{072D3DD9-DE3E-339D-D436-400A8AA66C54}"/>
              </a:ext>
            </a:extLst>
          </p:cNvPr>
          <p:cNvSpPr txBox="1"/>
          <p:nvPr/>
        </p:nvSpPr>
        <p:spPr>
          <a:xfrm>
            <a:off x="8632518" y="4593173"/>
            <a:ext cx="3358726" cy="830997"/>
          </a:xfrm>
          <a:prstGeom prst="rect">
            <a:avLst/>
          </a:prstGeom>
          <a:noFill/>
        </p:spPr>
        <p:txBody>
          <a:bodyPr wrap="square">
            <a:spAutoFit/>
          </a:bodyPr>
          <a:lstStyle/>
          <a:p>
            <a:r>
              <a:rPr lang="en-GB"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Is there anything you dislike about the image?</a:t>
            </a:r>
            <a:endParaRPr lang="en-GB" sz="2400" dirty="0">
              <a:solidFill>
                <a:schemeClr val="bg1"/>
              </a:solidFill>
            </a:endParaRPr>
          </a:p>
        </p:txBody>
      </p:sp>
      <p:sp>
        <p:nvSpPr>
          <p:cNvPr id="2" name="TextBox 1">
            <a:extLst>
              <a:ext uri="{FF2B5EF4-FFF2-40B4-BE49-F238E27FC236}">
                <a16:creationId xmlns:a16="http://schemas.microsoft.com/office/drawing/2014/main" id="{74EE3C19-CCFB-6166-9746-DFC34C24DDB1}"/>
              </a:ext>
            </a:extLst>
          </p:cNvPr>
          <p:cNvSpPr txBox="1"/>
          <p:nvPr/>
        </p:nvSpPr>
        <p:spPr>
          <a:xfrm>
            <a:off x="5207621" y="6550223"/>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2941580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1282C650-5788-02C7-CFEC-82298457A2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020C739-1D35-E314-4D09-CC1127EF9AAF}"/>
              </a:ext>
            </a:extLst>
          </p:cNvPr>
          <p:cNvPicPr>
            <a:picLocks noChangeAspect="1"/>
          </p:cNvPicPr>
          <p:nvPr/>
        </p:nvPicPr>
        <p:blipFill>
          <a:blip r:embed="rId3"/>
          <a:stretch>
            <a:fillRect/>
          </a:stretch>
        </p:blipFill>
        <p:spPr>
          <a:xfrm>
            <a:off x="513703" y="531489"/>
            <a:ext cx="3515318" cy="5795022"/>
          </a:xfrm>
          <a:prstGeom prst="rect">
            <a:avLst/>
          </a:prstGeom>
        </p:spPr>
      </p:pic>
      <p:sp>
        <p:nvSpPr>
          <p:cNvPr id="4" name="TextBox 3">
            <a:extLst>
              <a:ext uri="{FF2B5EF4-FFF2-40B4-BE49-F238E27FC236}">
                <a16:creationId xmlns:a16="http://schemas.microsoft.com/office/drawing/2014/main" id="{8CFB7175-D365-B987-E02A-76BCC8FEBB14}"/>
              </a:ext>
            </a:extLst>
          </p:cNvPr>
          <p:cNvSpPr txBox="1"/>
          <p:nvPr/>
        </p:nvSpPr>
        <p:spPr>
          <a:xfrm>
            <a:off x="769197" y="1433507"/>
            <a:ext cx="2891412" cy="3549883"/>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WRITING CHECKLIST: </a:t>
            </a:r>
          </a:p>
          <a:p>
            <a:pPr algn="ctr">
              <a:lnSpc>
                <a:spcPct val="115000"/>
              </a:lnSpc>
              <a:spcAft>
                <a:spcPts val="800"/>
              </a:spcAft>
              <a:buNone/>
            </a:pPr>
            <a:r>
              <a:rPr lang="en-GB" sz="2400" b="1" kern="100" dirty="0">
                <a:latin typeface="Calibri" panose="020F0502020204030204" pitchFamily="34" charset="0"/>
                <a:ea typeface="Calibri" panose="020F0502020204030204" pitchFamily="34" charset="0"/>
                <a:cs typeface="Times New Roman" panose="02020603050405020304" pitchFamily="18" charset="0"/>
              </a:rPr>
              <a:t>-Adjectives</a:t>
            </a:r>
          </a:p>
          <a:p>
            <a:pPr algn="ctr">
              <a:lnSpc>
                <a:spcPct val="115000"/>
              </a:lnSpc>
              <a:spcAft>
                <a:spcPts val="800"/>
              </a:spcAft>
              <a:buNone/>
            </a:pPr>
            <a:r>
              <a:rPr lang="en-GB" sz="2400" b="1" kern="100" dirty="0">
                <a:latin typeface="Calibri" panose="020F0502020204030204" pitchFamily="34" charset="0"/>
                <a:ea typeface="Calibri" panose="020F0502020204030204" pitchFamily="34" charset="0"/>
                <a:cs typeface="Times New Roman" panose="02020603050405020304" pitchFamily="18" charset="0"/>
              </a:rPr>
              <a:t>-Openers</a:t>
            </a:r>
          </a:p>
          <a:p>
            <a:pPr algn="ctr">
              <a:lnSpc>
                <a:spcPct val="115000"/>
              </a:lnSpc>
              <a:spcAft>
                <a:spcPts val="800"/>
              </a:spcAft>
              <a:buNone/>
            </a:pPr>
            <a:r>
              <a:rPr lang="en-GB" sz="2400" b="1" kern="100" dirty="0">
                <a:latin typeface="Calibri" panose="020F0502020204030204" pitchFamily="34" charset="0"/>
                <a:ea typeface="Calibri" panose="020F0502020204030204" pitchFamily="34" charset="0"/>
                <a:cs typeface="Times New Roman" panose="02020603050405020304" pitchFamily="18" charset="0"/>
              </a:rPr>
              <a:t>-Adverbs</a:t>
            </a:r>
          </a:p>
          <a:p>
            <a:pPr algn="ctr">
              <a:lnSpc>
                <a:spcPct val="115000"/>
              </a:lnSpc>
              <a:spcAft>
                <a:spcPts val="800"/>
              </a:spcAft>
              <a:buNone/>
            </a:pPr>
            <a:r>
              <a:rPr lang="en-GB" sz="2400" b="1" kern="100" dirty="0">
                <a:latin typeface="Calibri" panose="020F0502020204030204" pitchFamily="34" charset="0"/>
                <a:ea typeface="Calibri" panose="020F0502020204030204" pitchFamily="34" charset="0"/>
                <a:cs typeface="Times New Roman" panose="02020603050405020304" pitchFamily="18" charset="0"/>
              </a:rPr>
              <a:t>-Emotive language</a:t>
            </a:r>
          </a:p>
          <a:p>
            <a:pPr algn="ctr">
              <a:lnSpc>
                <a:spcPct val="115000"/>
              </a:lnSpc>
              <a:spcAft>
                <a:spcPts val="800"/>
              </a:spcAft>
              <a:buNone/>
            </a:pPr>
            <a:r>
              <a:rPr lang="en-GB" sz="2400" b="1" kern="100" dirty="0">
                <a:latin typeface="Calibri" panose="020F0502020204030204" pitchFamily="34" charset="0"/>
                <a:ea typeface="Calibri" panose="020F0502020204030204" pitchFamily="34" charset="0"/>
                <a:cs typeface="Times New Roman" panose="02020603050405020304" pitchFamily="18" charset="0"/>
              </a:rPr>
              <a:t>-Persuasive Language</a:t>
            </a:r>
            <a:endParaRPr lang="en-GB" sz="2400" b="1" dirty="0"/>
          </a:p>
        </p:txBody>
      </p:sp>
      <p:pic>
        <p:nvPicPr>
          <p:cNvPr id="8194" name="Picture 2" descr="Persuasive Writing Word Mat Vocabulary Education Primary Year 2 - 6 Age  6-11 A4 | eBay UK">
            <a:extLst>
              <a:ext uri="{FF2B5EF4-FFF2-40B4-BE49-F238E27FC236}">
                <a16:creationId xmlns:a16="http://schemas.microsoft.com/office/drawing/2014/main" id="{ABD6E637-7408-7A24-A09A-15DC1A188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455" y="99730"/>
            <a:ext cx="4908052" cy="352152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ords matter. If you're experiencing a strong emotion, take a moment to… |  Susan David, Ph.D. | 83 comments">
            <a:extLst>
              <a:ext uri="{FF2B5EF4-FFF2-40B4-BE49-F238E27FC236}">
                <a16:creationId xmlns:a16="http://schemas.microsoft.com/office/drawing/2014/main" id="{78965FA9-7922-EE58-8B43-F9616A9A7E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19" b="12912"/>
          <a:stretch>
            <a:fillRect/>
          </a:stretch>
        </p:blipFill>
        <p:spPr bwMode="auto">
          <a:xfrm>
            <a:off x="4538175" y="3429000"/>
            <a:ext cx="7175987" cy="3328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1196B6-AF10-8CEE-6DF7-0CB40A32A10B}"/>
              </a:ext>
            </a:extLst>
          </p:cNvPr>
          <p:cNvSpPr txBox="1"/>
          <p:nvPr/>
        </p:nvSpPr>
        <p:spPr>
          <a:xfrm>
            <a:off x="1215484" y="6450116"/>
            <a:ext cx="5330282" cy="307777"/>
          </a:xfrm>
          <a:prstGeom prst="rect">
            <a:avLst/>
          </a:prstGeom>
          <a:noFill/>
        </p:spPr>
        <p:txBody>
          <a:bodyPr wrap="square" rtlCol="0">
            <a:spAutoFit/>
          </a:bodyPr>
          <a:lstStyle/>
          <a:p>
            <a:r>
              <a:rPr lang="en-US" sz="1400" dirty="0">
                <a:hlinkClick r:id="rId6"/>
              </a:rPr>
              <a:t>www.lisareneeruggeri.com</a:t>
            </a:r>
            <a:endParaRPr lang="en-GB" sz="1400" dirty="0"/>
          </a:p>
        </p:txBody>
      </p:sp>
    </p:spTree>
    <p:extLst>
      <p:ext uri="{BB962C8B-B14F-4D97-AF65-F5344CB8AC3E}">
        <p14:creationId xmlns:p14="http://schemas.microsoft.com/office/powerpoint/2010/main" val="3138039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7926E2AA-CC54-2E9D-2FFE-163CB3174D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F001B27-28F1-0762-02C7-342672F4D652}"/>
              </a:ext>
            </a:extLst>
          </p:cNvPr>
          <p:cNvSpPr txBox="1"/>
          <p:nvPr/>
        </p:nvSpPr>
        <p:spPr>
          <a:xfrm>
            <a:off x="628455" y="1098971"/>
            <a:ext cx="2891412" cy="3549883"/>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WRITING CHECKLIST: </a:t>
            </a:r>
          </a:p>
          <a:p>
            <a:pPr algn="ctr">
              <a:lnSpc>
                <a:spcPct val="115000"/>
              </a:lnSpc>
              <a:spcAft>
                <a:spcPts val="800"/>
              </a:spcAft>
              <a:buNone/>
            </a:pPr>
            <a:r>
              <a:rPr lang="en-GB"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-Adjectives</a:t>
            </a:r>
          </a:p>
          <a:p>
            <a:pPr algn="ctr">
              <a:lnSpc>
                <a:spcPct val="115000"/>
              </a:lnSpc>
              <a:spcAft>
                <a:spcPts val="800"/>
              </a:spcAft>
              <a:buNone/>
            </a:pPr>
            <a:r>
              <a:rPr lang="en-GB"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-Openers</a:t>
            </a:r>
          </a:p>
          <a:p>
            <a:pPr algn="ctr">
              <a:lnSpc>
                <a:spcPct val="115000"/>
              </a:lnSpc>
              <a:spcAft>
                <a:spcPts val="800"/>
              </a:spcAft>
              <a:buNone/>
            </a:pPr>
            <a:r>
              <a:rPr lang="en-GB"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-Adverbs</a:t>
            </a:r>
          </a:p>
          <a:p>
            <a:pPr algn="ctr">
              <a:lnSpc>
                <a:spcPct val="115000"/>
              </a:lnSpc>
              <a:spcAft>
                <a:spcPts val="800"/>
              </a:spcAft>
              <a:buNone/>
            </a:pPr>
            <a:r>
              <a:rPr lang="en-GB"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-Emotive language</a:t>
            </a:r>
          </a:p>
          <a:p>
            <a:pPr algn="ctr">
              <a:lnSpc>
                <a:spcPct val="115000"/>
              </a:lnSpc>
              <a:spcAft>
                <a:spcPts val="800"/>
              </a:spcAft>
              <a:buNone/>
            </a:pPr>
            <a:r>
              <a:rPr lang="en-GB"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-Persuasive Language</a:t>
            </a:r>
            <a:endParaRPr lang="en-GB" sz="2400" b="1" dirty="0">
              <a:solidFill>
                <a:schemeClr val="bg1"/>
              </a:solidFill>
            </a:endParaRPr>
          </a:p>
        </p:txBody>
      </p:sp>
      <p:pic>
        <p:nvPicPr>
          <p:cNvPr id="3" name="Picture 2">
            <a:extLst>
              <a:ext uri="{FF2B5EF4-FFF2-40B4-BE49-F238E27FC236}">
                <a16:creationId xmlns:a16="http://schemas.microsoft.com/office/drawing/2014/main" id="{97752D1D-E5B1-FD77-4B98-11426B089709}"/>
              </a:ext>
            </a:extLst>
          </p:cNvPr>
          <p:cNvPicPr>
            <a:picLocks noChangeAspect="1"/>
          </p:cNvPicPr>
          <p:nvPr/>
        </p:nvPicPr>
        <p:blipFill>
          <a:blip r:embed="rId3"/>
          <a:stretch>
            <a:fillRect/>
          </a:stretch>
        </p:blipFill>
        <p:spPr>
          <a:xfrm>
            <a:off x="4365172" y="267629"/>
            <a:ext cx="3972825" cy="6322741"/>
          </a:xfrm>
          <a:prstGeom prst="rect">
            <a:avLst/>
          </a:prstGeom>
        </p:spPr>
      </p:pic>
      <p:sp>
        <p:nvSpPr>
          <p:cNvPr id="2" name="TextBox 1">
            <a:extLst>
              <a:ext uri="{FF2B5EF4-FFF2-40B4-BE49-F238E27FC236}">
                <a16:creationId xmlns:a16="http://schemas.microsoft.com/office/drawing/2014/main" id="{11A7078C-AACA-94C1-FBF1-C4EE08841D73}"/>
              </a:ext>
            </a:extLst>
          </p:cNvPr>
          <p:cNvSpPr txBox="1"/>
          <p:nvPr/>
        </p:nvSpPr>
        <p:spPr>
          <a:xfrm>
            <a:off x="5051504" y="6512310"/>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122615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E7AB27F9-1FDE-FDA7-AEA0-AC47AF6F2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3C01F-DEB6-794B-E10B-88DCED934E44}"/>
              </a:ext>
            </a:extLst>
          </p:cNvPr>
          <p:cNvSpPr>
            <a:spLocks noGrp="1"/>
          </p:cNvSpPr>
          <p:nvPr>
            <p:ph type="title"/>
          </p:nvPr>
        </p:nvSpPr>
        <p:spPr>
          <a:xfrm>
            <a:off x="677427" y="1186799"/>
            <a:ext cx="10515600" cy="1325563"/>
          </a:xfrm>
        </p:spPr>
        <p:txBody>
          <a:bodyPr/>
          <a:lstStyle/>
          <a:p>
            <a:r>
              <a:rPr lang="en-GB" dirty="0"/>
              <a:t>Lesson 6: </a:t>
            </a:r>
            <a:r>
              <a:rPr lang="en-GB" b="1" dirty="0"/>
              <a:t>Hot-Seating &amp; Character Exploration</a:t>
            </a:r>
            <a:endParaRPr lang="en-GB" dirty="0"/>
          </a:p>
        </p:txBody>
      </p:sp>
      <p:graphicFrame>
        <p:nvGraphicFramePr>
          <p:cNvPr id="5" name="Content Placeholder 4">
            <a:extLst>
              <a:ext uri="{FF2B5EF4-FFF2-40B4-BE49-F238E27FC236}">
                <a16:creationId xmlns:a16="http://schemas.microsoft.com/office/drawing/2014/main" id="{DFBFEC41-AC75-FD72-791D-B92E2E6BE74D}"/>
              </a:ext>
            </a:extLst>
          </p:cNvPr>
          <p:cNvGraphicFramePr>
            <a:graphicFrameLocks noGrp="1"/>
          </p:cNvGraphicFramePr>
          <p:nvPr>
            <p:ph idx="1"/>
            <p:extLst>
              <p:ext uri="{D42A27DB-BD31-4B8C-83A1-F6EECF244321}">
                <p14:modId xmlns:p14="http://schemas.microsoft.com/office/powerpoint/2010/main" val="634691242"/>
              </p:ext>
            </p:extLst>
          </p:nvPr>
        </p:nvGraphicFramePr>
        <p:xfrm>
          <a:off x="677427" y="2969911"/>
          <a:ext cx="10852934" cy="2701290"/>
        </p:xfrm>
        <a:graphic>
          <a:graphicData uri="http://schemas.openxmlformats.org/drawingml/2006/table">
            <a:tbl>
              <a:tblPr firstRow="1" firstCol="1" bandRow="1">
                <a:tableStyleId>{5C22544A-7EE6-4342-B048-85BDC9FD1C3A}</a:tableStyleId>
              </a:tblPr>
              <a:tblGrid>
                <a:gridCol w="10852934">
                  <a:extLst>
                    <a:ext uri="{9D8B030D-6E8A-4147-A177-3AD203B41FA5}">
                      <a16:colId xmlns:a16="http://schemas.microsoft.com/office/drawing/2014/main" val="374039015"/>
                    </a:ext>
                  </a:extLst>
                </a:gridCol>
              </a:tblGrid>
              <a:tr h="0">
                <a:tc>
                  <a:txBody>
                    <a:bodyPr/>
                    <a:lstStyle/>
                    <a:p>
                      <a:r>
                        <a:rPr lang="en-GB" sz="4400" b="1" kern="1200" dirty="0">
                          <a:solidFill>
                            <a:schemeClr val="lt1"/>
                          </a:solidFill>
                          <a:effectLst/>
                          <a:latin typeface="+mn-lt"/>
                          <a:ea typeface="+mn-ea"/>
                          <a:cs typeface="+mn-cs"/>
                        </a:rPr>
                        <a:t>• Deepen understanding of character motivations and actions</a:t>
                      </a:r>
                    </a:p>
                    <a:p>
                      <a:r>
                        <a:rPr lang="en-GB" sz="4400" b="1" kern="1200" dirty="0">
                          <a:solidFill>
                            <a:schemeClr val="lt1"/>
                          </a:solidFill>
                          <a:effectLst/>
                          <a:latin typeface="+mn-lt"/>
                          <a:ea typeface="+mn-ea"/>
                          <a:cs typeface="+mn-cs"/>
                        </a:rPr>
                        <a:t>• Ask and answer questions in role</a:t>
                      </a:r>
                    </a:p>
                    <a:p>
                      <a:r>
                        <a:rPr lang="en-GB" sz="4400" b="1" kern="1200" dirty="0">
                          <a:solidFill>
                            <a:schemeClr val="lt1"/>
                          </a:solidFill>
                          <a:effectLst/>
                          <a:latin typeface="+mn-lt"/>
                          <a:ea typeface="+mn-ea"/>
                          <a:cs typeface="+mn-cs"/>
                        </a:rPr>
                        <a:t>• Use drama to infer and explore relationships</a:t>
                      </a:r>
                      <a:endParaRPr lang="en-GB" sz="400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16041071-632C-5FF1-C493-5AE2AE8B3439}"/>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4196020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DAE89E64-7E87-E925-4727-C2BD1FD2842D}"/>
            </a:ext>
          </a:extLst>
        </p:cNvPr>
        <p:cNvGrpSpPr/>
        <p:nvPr/>
      </p:nvGrpSpPr>
      <p:grpSpPr>
        <a:xfrm>
          <a:off x="0" y="0"/>
          <a:ext cx="0" cy="0"/>
          <a:chOff x="0" y="0"/>
          <a:chExt cx="0" cy="0"/>
        </a:xfrm>
      </p:grpSpPr>
      <p:pic>
        <p:nvPicPr>
          <p:cNvPr id="6146" name="Picture 2" descr="Outline Drawing Of A Person - ClipArt Best">
            <a:extLst>
              <a:ext uri="{FF2B5EF4-FFF2-40B4-BE49-F238E27FC236}">
                <a16:creationId xmlns:a16="http://schemas.microsoft.com/office/drawing/2014/main" id="{6F63916B-DA16-8602-A7F4-7C454377A6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89916" l="9932" r="89932">
                        <a14:foregroundMark x1="41361" y1="12185" x2="50612" y2="8824"/>
                        <a14:foregroundMark x1="50612" y1="8824" x2="57415" y2="13550"/>
                        <a14:foregroundMark x1="57415" y1="13550" x2="55238" y2="24370"/>
                        <a14:foregroundMark x1="53741" y1="27941" x2="65306" y2="35714"/>
                        <a14:foregroundMark x1="65306" y1="35714" x2="74422" y2="49055"/>
                        <a14:foregroundMark x1="42993" y1="28676" x2="31837" y2="34244"/>
                        <a14:foregroundMark x1="31837" y1="34244" x2="27075" y2="41176"/>
                        <a14:foregroundMark x1="27075" y1="41176" x2="38503" y2="38550"/>
                        <a14:foregroundMark x1="38503" y1="38550" x2="42313" y2="36660"/>
                        <a14:foregroundMark x1="43265" y1="37395" x2="29252" y2="76050"/>
                        <a14:foregroundMark x1="29252" y1="76050" x2="22857" y2="81618"/>
                        <a14:foregroundMark x1="22857" y1="81618" x2="34286" y2="83929"/>
                        <a14:foregroundMark x1="34286" y1="83929" x2="47619" y2="57878"/>
                        <a14:foregroundMark x1="53878" y1="57983" x2="56599" y2="72689"/>
                        <a14:foregroundMark x1="56599" y1="72689" x2="61361" y2="80777"/>
                        <a14:foregroundMark x1="61361" y1="80777" x2="72925" y2="85294"/>
                        <a14:foregroundMark x1="72925" y1="85294" x2="65306" y2="66912"/>
                      </a14:backgroundRemoval>
                    </a14:imgEffect>
                  </a14:imgLayer>
                </a14:imgProps>
              </a:ext>
              <a:ext uri="{28A0092B-C50C-407E-A947-70E740481C1C}">
                <a14:useLocalDpi xmlns:a14="http://schemas.microsoft.com/office/drawing/2010/main" val="0"/>
              </a:ext>
            </a:extLst>
          </a:blip>
          <a:srcRect/>
          <a:stretch>
            <a:fillRect/>
          </a:stretch>
        </p:blipFill>
        <p:spPr bwMode="auto">
          <a:xfrm>
            <a:off x="547506" y="208443"/>
            <a:ext cx="52943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utline Drawing Of A Person - ClipArt Best">
            <a:extLst>
              <a:ext uri="{FF2B5EF4-FFF2-40B4-BE49-F238E27FC236}">
                <a16:creationId xmlns:a16="http://schemas.microsoft.com/office/drawing/2014/main" id="{935510AE-B7FE-4F2A-7AB4-3CC94249EA0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24" b="89916" l="9932" r="89932">
                        <a14:foregroundMark x1="41361" y1="12185" x2="50612" y2="8824"/>
                        <a14:foregroundMark x1="50612" y1="8824" x2="57415" y2="13550"/>
                        <a14:foregroundMark x1="57415" y1="13550" x2="55238" y2="24370"/>
                        <a14:foregroundMark x1="53741" y1="27941" x2="65306" y2="35714"/>
                        <a14:foregroundMark x1="65306" y1="35714" x2="74422" y2="49055"/>
                        <a14:foregroundMark x1="42993" y1="28676" x2="31837" y2="34244"/>
                        <a14:foregroundMark x1="31837" y1="34244" x2="27075" y2="41176"/>
                        <a14:foregroundMark x1="27075" y1="41176" x2="38503" y2="38550"/>
                        <a14:foregroundMark x1="38503" y1="38550" x2="42313" y2="36660"/>
                        <a14:foregroundMark x1="43265" y1="37395" x2="29252" y2="76050"/>
                        <a14:foregroundMark x1="29252" y1="76050" x2="22857" y2="81618"/>
                        <a14:foregroundMark x1="22857" y1="81618" x2="34286" y2="83929"/>
                        <a14:foregroundMark x1="34286" y1="83929" x2="47619" y2="57878"/>
                        <a14:foregroundMark x1="53878" y1="57983" x2="56599" y2="72689"/>
                        <a14:foregroundMark x1="56599" y1="72689" x2="61361" y2="80777"/>
                        <a14:foregroundMark x1="61361" y1="80777" x2="72925" y2="85294"/>
                        <a14:foregroundMark x1="72925" y1="85294" x2="65306" y2="66912"/>
                      </a14:backgroundRemoval>
                    </a14:imgEffect>
                  </a14:imgLayer>
                </a14:imgProps>
              </a:ext>
              <a:ext uri="{28A0092B-C50C-407E-A947-70E740481C1C}">
                <a14:useLocalDpi xmlns:a14="http://schemas.microsoft.com/office/drawing/2010/main" val="0"/>
              </a:ext>
            </a:extLst>
          </a:blip>
          <a:srcRect/>
          <a:stretch>
            <a:fillRect/>
          </a:stretch>
        </p:blipFill>
        <p:spPr bwMode="auto">
          <a:xfrm>
            <a:off x="6626381" y="236915"/>
            <a:ext cx="5294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EEDDFB-71CE-16CF-DF09-480F66CECD01}"/>
              </a:ext>
            </a:extLst>
          </p:cNvPr>
          <p:cNvSpPr txBox="1"/>
          <p:nvPr/>
        </p:nvSpPr>
        <p:spPr>
          <a:xfrm>
            <a:off x="2792019" y="208443"/>
            <a:ext cx="805289" cy="369332"/>
          </a:xfrm>
          <a:prstGeom prst="rect">
            <a:avLst/>
          </a:prstGeom>
          <a:noFill/>
        </p:spPr>
        <p:txBody>
          <a:bodyPr wrap="square">
            <a:spAutoFit/>
          </a:bodyPr>
          <a:lstStyle/>
          <a:p>
            <a:r>
              <a:rPr lang="en-GB" sz="1800" i="1" dirty="0">
                <a:solidFill>
                  <a:schemeClr val="bg1"/>
                </a:solidFill>
              </a:rPr>
              <a:t>Evelyn </a:t>
            </a:r>
            <a:endParaRPr lang="en-GB" dirty="0"/>
          </a:p>
        </p:txBody>
      </p:sp>
      <p:sp>
        <p:nvSpPr>
          <p:cNvPr id="8" name="TextBox 7">
            <a:extLst>
              <a:ext uri="{FF2B5EF4-FFF2-40B4-BE49-F238E27FC236}">
                <a16:creationId xmlns:a16="http://schemas.microsoft.com/office/drawing/2014/main" id="{55DF88C4-97F0-DD0C-025F-961135852B39}"/>
              </a:ext>
            </a:extLst>
          </p:cNvPr>
          <p:cNvSpPr txBox="1"/>
          <p:nvPr/>
        </p:nvSpPr>
        <p:spPr>
          <a:xfrm>
            <a:off x="8898400" y="194149"/>
            <a:ext cx="1386673" cy="369332"/>
          </a:xfrm>
          <a:prstGeom prst="rect">
            <a:avLst/>
          </a:prstGeom>
          <a:noFill/>
        </p:spPr>
        <p:txBody>
          <a:bodyPr wrap="square">
            <a:spAutoFit/>
          </a:bodyPr>
          <a:lstStyle/>
          <a:p>
            <a:r>
              <a:rPr lang="en-GB" sz="1800" i="1" dirty="0">
                <a:solidFill>
                  <a:schemeClr val="bg1"/>
                </a:solidFill>
              </a:rPr>
              <a:t>Sadie</a:t>
            </a:r>
            <a:endParaRPr lang="en-GB" dirty="0"/>
          </a:p>
        </p:txBody>
      </p:sp>
      <p:cxnSp>
        <p:nvCxnSpPr>
          <p:cNvPr id="10" name="Straight Connector 9">
            <a:extLst>
              <a:ext uri="{FF2B5EF4-FFF2-40B4-BE49-F238E27FC236}">
                <a16:creationId xmlns:a16="http://schemas.microsoft.com/office/drawing/2014/main" id="{1A19012E-77F2-8998-9A6B-18433C325E76}"/>
              </a:ext>
            </a:extLst>
          </p:cNvPr>
          <p:cNvCxnSpPr>
            <a:cxnSpLocks/>
          </p:cNvCxnSpPr>
          <p:nvPr/>
        </p:nvCxnSpPr>
        <p:spPr>
          <a:xfrm>
            <a:off x="5978769" y="0"/>
            <a:ext cx="0" cy="60721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35D826-66D8-4A54-174D-C62284EBB003}"/>
              </a:ext>
            </a:extLst>
          </p:cNvPr>
          <p:cNvSpPr txBox="1"/>
          <p:nvPr/>
        </p:nvSpPr>
        <p:spPr>
          <a:xfrm>
            <a:off x="2389374" y="2352542"/>
            <a:ext cx="805289" cy="338554"/>
          </a:xfrm>
          <a:prstGeom prst="rect">
            <a:avLst/>
          </a:prstGeom>
          <a:noFill/>
        </p:spPr>
        <p:txBody>
          <a:bodyPr wrap="square">
            <a:spAutoFit/>
          </a:bodyPr>
          <a:lstStyle/>
          <a:p>
            <a:r>
              <a:rPr lang="en-GB" sz="1600" i="1" dirty="0"/>
              <a:t>lonely</a:t>
            </a:r>
            <a:endParaRPr lang="en-GB" sz="1600" dirty="0"/>
          </a:p>
        </p:txBody>
      </p:sp>
      <p:sp>
        <p:nvSpPr>
          <p:cNvPr id="14" name="TextBox 13">
            <a:extLst>
              <a:ext uri="{FF2B5EF4-FFF2-40B4-BE49-F238E27FC236}">
                <a16:creationId xmlns:a16="http://schemas.microsoft.com/office/drawing/2014/main" id="{62CBD5E6-9CA1-020F-842A-B0E0FC90C543}"/>
              </a:ext>
            </a:extLst>
          </p:cNvPr>
          <p:cNvSpPr txBox="1"/>
          <p:nvPr/>
        </p:nvSpPr>
        <p:spPr>
          <a:xfrm>
            <a:off x="2863132" y="3086072"/>
            <a:ext cx="805289" cy="338554"/>
          </a:xfrm>
          <a:prstGeom prst="rect">
            <a:avLst/>
          </a:prstGeom>
          <a:noFill/>
        </p:spPr>
        <p:txBody>
          <a:bodyPr wrap="square">
            <a:spAutoFit/>
          </a:bodyPr>
          <a:lstStyle/>
          <a:p>
            <a:r>
              <a:rPr lang="en-GB" sz="1600" i="1" dirty="0"/>
              <a:t>scared</a:t>
            </a:r>
            <a:endParaRPr lang="en-GB" sz="1600" dirty="0"/>
          </a:p>
        </p:txBody>
      </p:sp>
      <p:sp>
        <p:nvSpPr>
          <p:cNvPr id="16" name="TextBox 15">
            <a:extLst>
              <a:ext uri="{FF2B5EF4-FFF2-40B4-BE49-F238E27FC236}">
                <a16:creationId xmlns:a16="http://schemas.microsoft.com/office/drawing/2014/main" id="{29E45A77-8DFB-8F6C-98D1-04610A0F736C}"/>
              </a:ext>
            </a:extLst>
          </p:cNvPr>
          <p:cNvSpPr txBox="1"/>
          <p:nvPr/>
        </p:nvSpPr>
        <p:spPr>
          <a:xfrm>
            <a:off x="1479621" y="1588234"/>
            <a:ext cx="6094324" cy="338554"/>
          </a:xfrm>
          <a:prstGeom prst="rect">
            <a:avLst/>
          </a:prstGeom>
          <a:noFill/>
        </p:spPr>
        <p:txBody>
          <a:bodyPr wrap="square">
            <a:spAutoFit/>
          </a:bodyPr>
          <a:lstStyle/>
          <a:p>
            <a:r>
              <a:rPr lang="en-GB" sz="1600" i="1" dirty="0"/>
              <a:t>Young girl</a:t>
            </a:r>
            <a:endParaRPr lang="en-GB" sz="1600" dirty="0"/>
          </a:p>
        </p:txBody>
      </p:sp>
      <p:sp>
        <p:nvSpPr>
          <p:cNvPr id="18" name="TextBox 17">
            <a:extLst>
              <a:ext uri="{FF2B5EF4-FFF2-40B4-BE49-F238E27FC236}">
                <a16:creationId xmlns:a16="http://schemas.microsoft.com/office/drawing/2014/main" id="{8A8C39A1-7595-15F9-88AA-68A53FB9328B}"/>
              </a:ext>
            </a:extLst>
          </p:cNvPr>
          <p:cNvSpPr txBox="1"/>
          <p:nvPr/>
        </p:nvSpPr>
        <p:spPr>
          <a:xfrm>
            <a:off x="8401390" y="2321764"/>
            <a:ext cx="782803" cy="369332"/>
          </a:xfrm>
          <a:prstGeom prst="rect">
            <a:avLst/>
          </a:prstGeom>
          <a:noFill/>
        </p:spPr>
        <p:txBody>
          <a:bodyPr wrap="square">
            <a:spAutoFit/>
          </a:bodyPr>
          <a:lstStyle/>
          <a:p>
            <a:r>
              <a:rPr lang="en-GB" sz="1800" i="1" dirty="0"/>
              <a:t>lonely</a:t>
            </a:r>
            <a:endParaRPr lang="en-GB" sz="1800" dirty="0"/>
          </a:p>
        </p:txBody>
      </p:sp>
      <p:sp>
        <p:nvSpPr>
          <p:cNvPr id="20" name="TextBox 19">
            <a:extLst>
              <a:ext uri="{FF2B5EF4-FFF2-40B4-BE49-F238E27FC236}">
                <a16:creationId xmlns:a16="http://schemas.microsoft.com/office/drawing/2014/main" id="{9ED229A3-85A5-6B64-F980-8309FA009C5C}"/>
              </a:ext>
            </a:extLst>
          </p:cNvPr>
          <p:cNvSpPr txBox="1"/>
          <p:nvPr/>
        </p:nvSpPr>
        <p:spPr>
          <a:xfrm>
            <a:off x="7248287" y="1757511"/>
            <a:ext cx="2025250" cy="338554"/>
          </a:xfrm>
          <a:prstGeom prst="rect">
            <a:avLst/>
          </a:prstGeom>
          <a:noFill/>
        </p:spPr>
        <p:txBody>
          <a:bodyPr wrap="square">
            <a:spAutoFit/>
          </a:bodyPr>
          <a:lstStyle/>
          <a:p>
            <a:r>
              <a:rPr lang="en-GB" sz="1600" i="1" dirty="0"/>
              <a:t>12-year-old girl</a:t>
            </a:r>
            <a:endParaRPr lang="en-GB" sz="1600" dirty="0"/>
          </a:p>
        </p:txBody>
      </p:sp>
      <p:sp>
        <p:nvSpPr>
          <p:cNvPr id="22" name="TextBox 21">
            <a:extLst>
              <a:ext uri="{FF2B5EF4-FFF2-40B4-BE49-F238E27FC236}">
                <a16:creationId xmlns:a16="http://schemas.microsoft.com/office/drawing/2014/main" id="{C3F8CFF8-8B2A-F395-132D-034F18D131D8}"/>
              </a:ext>
            </a:extLst>
          </p:cNvPr>
          <p:cNvSpPr txBox="1"/>
          <p:nvPr/>
        </p:nvSpPr>
        <p:spPr>
          <a:xfrm>
            <a:off x="8792791" y="3290095"/>
            <a:ext cx="849162" cy="369332"/>
          </a:xfrm>
          <a:prstGeom prst="rect">
            <a:avLst/>
          </a:prstGeom>
          <a:noFill/>
        </p:spPr>
        <p:txBody>
          <a:bodyPr wrap="square">
            <a:spAutoFit/>
          </a:bodyPr>
          <a:lstStyle/>
          <a:p>
            <a:r>
              <a:rPr lang="en-GB" sz="1800" i="1" dirty="0"/>
              <a:t>loved</a:t>
            </a:r>
            <a:endParaRPr lang="en-GB" sz="1800" dirty="0"/>
          </a:p>
        </p:txBody>
      </p:sp>
      <p:sp>
        <p:nvSpPr>
          <p:cNvPr id="24" name="TextBox 23">
            <a:extLst>
              <a:ext uri="{FF2B5EF4-FFF2-40B4-BE49-F238E27FC236}">
                <a16:creationId xmlns:a16="http://schemas.microsoft.com/office/drawing/2014/main" id="{1516CA70-BBAD-F424-1C69-918AF87B58D9}"/>
              </a:ext>
            </a:extLst>
          </p:cNvPr>
          <p:cNvSpPr txBox="1"/>
          <p:nvPr/>
        </p:nvSpPr>
        <p:spPr>
          <a:xfrm>
            <a:off x="3265776" y="6208015"/>
            <a:ext cx="6496969" cy="369332"/>
          </a:xfrm>
          <a:prstGeom prst="rect">
            <a:avLst/>
          </a:prstGeom>
          <a:noFill/>
        </p:spPr>
        <p:txBody>
          <a:bodyPr wrap="square">
            <a:spAutoFit/>
          </a:bodyPr>
          <a:lstStyle/>
          <a:p>
            <a:r>
              <a:rPr lang="en-GB" sz="1800" i="1" dirty="0">
                <a:solidFill>
                  <a:schemeClr val="bg1"/>
                </a:solidFill>
              </a:rPr>
              <a:t>What </a:t>
            </a:r>
            <a:r>
              <a:rPr lang="en-GB" i="1" dirty="0">
                <a:solidFill>
                  <a:schemeClr val="bg1"/>
                </a:solidFill>
              </a:rPr>
              <a:t>new information </a:t>
            </a:r>
            <a:r>
              <a:rPr lang="en-GB" sz="1800" i="1" dirty="0">
                <a:solidFill>
                  <a:schemeClr val="bg1"/>
                </a:solidFill>
              </a:rPr>
              <a:t>have we found out about the characters?</a:t>
            </a:r>
            <a:endParaRPr lang="en-GB" dirty="0"/>
          </a:p>
        </p:txBody>
      </p:sp>
      <p:sp>
        <p:nvSpPr>
          <p:cNvPr id="4" name="TextBox 3">
            <a:extLst>
              <a:ext uri="{FF2B5EF4-FFF2-40B4-BE49-F238E27FC236}">
                <a16:creationId xmlns:a16="http://schemas.microsoft.com/office/drawing/2014/main" id="{8933D27F-087E-2D2F-EA52-B7E56E54E28B}"/>
              </a:ext>
            </a:extLst>
          </p:cNvPr>
          <p:cNvSpPr txBox="1"/>
          <p:nvPr/>
        </p:nvSpPr>
        <p:spPr>
          <a:xfrm>
            <a:off x="3194662" y="2445701"/>
            <a:ext cx="1016765" cy="338554"/>
          </a:xfrm>
          <a:prstGeom prst="rect">
            <a:avLst/>
          </a:prstGeom>
          <a:noFill/>
        </p:spPr>
        <p:txBody>
          <a:bodyPr wrap="square">
            <a:spAutoFit/>
          </a:bodyPr>
          <a:lstStyle/>
          <a:p>
            <a:r>
              <a:rPr lang="en-GB" sz="1600" i="1" dirty="0">
                <a:solidFill>
                  <a:srgbClr val="FF0000"/>
                </a:solidFill>
              </a:rPr>
              <a:t>grumpy</a:t>
            </a:r>
            <a:endParaRPr lang="en-GB" dirty="0">
              <a:solidFill>
                <a:srgbClr val="FF0000"/>
              </a:solidFill>
            </a:endParaRPr>
          </a:p>
        </p:txBody>
      </p:sp>
      <p:sp>
        <p:nvSpPr>
          <p:cNvPr id="7" name="TextBox 6">
            <a:extLst>
              <a:ext uri="{FF2B5EF4-FFF2-40B4-BE49-F238E27FC236}">
                <a16:creationId xmlns:a16="http://schemas.microsoft.com/office/drawing/2014/main" id="{9861FAA2-B248-2EA8-D8D9-B3547634FE91}"/>
              </a:ext>
            </a:extLst>
          </p:cNvPr>
          <p:cNvSpPr txBox="1"/>
          <p:nvPr/>
        </p:nvSpPr>
        <p:spPr>
          <a:xfrm>
            <a:off x="8792791" y="2599589"/>
            <a:ext cx="1386673" cy="369332"/>
          </a:xfrm>
          <a:prstGeom prst="rect">
            <a:avLst/>
          </a:prstGeom>
          <a:noFill/>
        </p:spPr>
        <p:txBody>
          <a:bodyPr wrap="square">
            <a:spAutoFit/>
          </a:bodyPr>
          <a:lstStyle/>
          <a:p>
            <a:r>
              <a:rPr lang="en-GB" sz="1800" i="1" dirty="0">
                <a:solidFill>
                  <a:srgbClr val="FF0000"/>
                </a:solidFill>
              </a:rPr>
              <a:t>determined</a:t>
            </a:r>
            <a:endParaRPr lang="en-GB" dirty="0">
              <a:solidFill>
                <a:srgbClr val="FF0000"/>
              </a:solidFill>
            </a:endParaRPr>
          </a:p>
        </p:txBody>
      </p:sp>
      <p:sp>
        <p:nvSpPr>
          <p:cNvPr id="3" name="TextBox 2">
            <a:extLst>
              <a:ext uri="{FF2B5EF4-FFF2-40B4-BE49-F238E27FC236}">
                <a16:creationId xmlns:a16="http://schemas.microsoft.com/office/drawing/2014/main" id="{38F92009-A2D8-C666-039B-8759A7116DAB}"/>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57121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D9487FA8-862B-3093-0CFF-534C2B4CC25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41F149F-643C-8F88-57CC-56999C0D6BBD}"/>
              </a:ext>
            </a:extLst>
          </p:cNvPr>
          <p:cNvSpPr txBox="1"/>
          <p:nvPr/>
        </p:nvSpPr>
        <p:spPr>
          <a:xfrm>
            <a:off x="974142" y="0"/>
            <a:ext cx="9597213" cy="913263"/>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would you want to ask Sadie, Evelyn or Noel?</a:t>
            </a:r>
          </a:p>
        </p:txBody>
      </p:sp>
      <p:pic>
        <p:nvPicPr>
          <p:cNvPr id="1028" name="Picture 4" descr="a cartoon character with long blonde hair and blue eyes 51339054 PNG">
            <a:extLst>
              <a:ext uri="{FF2B5EF4-FFF2-40B4-BE49-F238E27FC236}">
                <a16:creationId xmlns:a16="http://schemas.microsoft.com/office/drawing/2014/main" id="{3A63B7CF-09FB-33F3-9A0B-5BD4DB452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648" y="2263699"/>
            <a:ext cx="4594301" cy="4594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3d Render Cartoon Character Young Girl Pigtails Brown Hair Big Expressi  Image Clipart, Cartoon Clipart, Hair Clipart, Character Clipart PNG  Transparent Image and Clipart for Free Download">
            <a:extLst>
              <a:ext uri="{FF2B5EF4-FFF2-40B4-BE49-F238E27FC236}">
                <a16:creationId xmlns:a16="http://schemas.microsoft.com/office/drawing/2014/main" id="{1941B45A-FC84-9582-D0A1-23807957C27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00" b="98667" l="9778" r="89778">
                        <a14:foregroundMark x1="44889" y1="8444" x2="60000" y2="8889"/>
                        <a14:foregroundMark x1="46222" y1="90222" x2="37778" y2="96444"/>
                        <a14:foregroundMark x1="44000" y1="97333" x2="68889" y2="98667"/>
                        <a14:foregroundMark x1="74667" y1="10667" x2="72444"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248654" y="3289610"/>
            <a:ext cx="3568390" cy="35683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our semantics | TPT">
            <a:extLst>
              <a:ext uri="{FF2B5EF4-FFF2-40B4-BE49-F238E27FC236}">
                <a16:creationId xmlns:a16="http://schemas.microsoft.com/office/drawing/2014/main" id="{DF5D15C7-D70B-5F9F-6AB1-B9153209700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17" b="89879" l="4000" r="93714">
                        <a14:foregroundMark x1="8857" y1="27530" x2="8857" y2="27530"/>
                        <a14:foregroundMark x1="4000" y1="25911" x2="4000" y2="25911"/>
                        <a14:foregroundMark x1="80857" y1="64777" x2="80857" y2="64777"/>
                        <a14:foregroundMark x1="81143" y1="70040" x2="81143" y2="70040"/>
                        <a14:foregroundMark x1="87714" y1="73279" x2="87714" y2="73279"/>
                        <a14:foregroundMark x1="93714" y1="66397" x2="93714" y2="66397"/>
                        <a14:foregroundMark x1="90286" y1="35223" x2="90286" y2="35223"/>
                        <a14:foregroundMark x1="87143" y1="31174" x2="87143" y2="31174"/>
                        <a14:foregroundMark x1="84571" y1="25506" x2="84571" y2="25506"/>
                        <a14:foregroundMark x1="84571" y1="25506" x2="84286" y2="72470"/>
                        <a14:foregroundMark x1="80857" y1="75304" x2="90857" y2="58704"/>
                        <a14:foregroundMark x1="90857" y1="58704" x2="76857" y2="70040"/>
                        <a14:foregroundMark x1="76857" y1="70040" x2="89714" y2="84211"/>
                        <a14:foregroundMark x1="89714" y1="84211" x2="92286" y2="78138"/>
                        <a14:foregroundMark x1="5429" y1="53036" x2="26286" y2="53036"/>
                        <a14:foregroundMark x1="19714" y1="66802" x2="19714" y2="66802"/>
                        <a14:foregroundMark x1="16857" y1="64372" x2="10000" y2="84615"/>
                        <a14:foregroundMark x1="10000" y1="84615" x2="26000" y2="72065"/>
                        <a14:foregroundMark x1="26000" y1="72065" x2="26571" y2="57490"/>
                        <a14:foregroundMark x1="17714" y1="55870" x2="5714" y2="74089"/>
                        <a14:foregroundMark x1="5714" y1="74089" x2="16000" y2="88259"/>
                        <a14:foregroundMark x1="16000" y1="88259" x2="23429" y2="87854"/>
                        <a14:foregroundMark x1="27143" y1="72470" x2="26000" y2="80162"/>
                        <a14:foregroundMark x1="85143" y1="30769" x2="82857" y2="41700"/>
                        <a14:foregroundMark x1="80286" y1="29555" x2="89143" y2="45749"/>
                        <a14:foregroundMark x1="89143" y1="45749" x2="90571" y2="25506"/>
                        <a14:foregroundMark x1="90571" y1="25506" x2="76857" y2="21862"/>
                        <a14:foregroundMark x1="27714" y1="72065" x2="27429" y2="85830"/>
                        <a14:foregroundMark x1="50571" y1="55061" x2="52571" y2="83401"/>
                        <a14:foregroundMark x1="52571" y1="83401" x2="50000" y2="64777"/>
                        <a14:foregroundMark x1="7429" y1="50607" x2="34286" y2="53846"/>
                        <a14:foregroundMark x1="6857" y1="24291" x2="8571" y2="53036"/>
                      </a14:backgroundRemoval>
                    </a14:imgEffect>
                  </a14:imgLayer>
                </a14:imgProps>
              </a:ext>
              <a:ext uri="{28A0092B-C50C-407E-A947-70E740481C1C}">
                <a14:useLocalDpi xmlns:a14="http://schemas.microsoft.com/office/drawing/2010/main" val="0"/>
              </a:ext>
            </a:extLst>
          </a:blip>
          <a:srcRect b="9763"/>
          <a:stretch>
            <a:fillRect/>
          </a:stretch>
        </p:blipFill>
        <p:spPr bwMode="auto">
          <a:xfrm>
            <a:off x="481592" y="843568"/>
            <a:ext cx="3950492" cy="2515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261 Versatile Hot Seat Questions From Funny To Philosophical | ClassPoint">
            <a:extLst>
              <a:ext uri="{FF2B5EF4-FFF2-40B4-BE49-F238E27FC236}">
                <a16:creationId xmlns:a16="http://schemas.microsoft.com/office/drawing/2014/main" id="{573A240D-BA76-D056-164D-D770450E007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67113" y="2575700"/>
            <a:ext cx="8549608" cy="4474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rican American Elf Png, Christmas Sublimation, Melanin, Transparent  Background, Cool Elf, Cartoon Style - Etsy">
            <a:extLst>
              <a:ext uri="{FF2B5EF4-FFF2-40B4-BE49-F238E27FC236}">
                <a16:creationId xmlns:a16="http://schemas.microsoft.com/office/drawing/2014/main" id="{DA3AD78B-E047-2545-4D3E-E9095C12EB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000" b="95333" l="10000" r="90000">
                        <a14:foregroundMark x1="48333" y1="8333" x2="48333" y2="8333"/>
                        <a14:foregroundMark x1="58333" y1="91333" x2="58333" y2="91333"/>
                        <a14:foregroundMark x1="59000" y1="94333" x2="59000" y2="94333"/>
                        <a14:foregroundMark x1="47000" y1="89333" x2="47000" y2="89333"/>
                        <a14:foregroundMark x1="42000" y1="95333" x2="42000" y2="95333"/>
                        <a14:foregroundMark x1="41000" y1="92000" x2="41000" y2="92000"/>
                        <a14:foregroundMark x1="56667" y1="88333" x2="56667" y2="88333"/>
                        <a14:foregroundMark x1="56667" y1="90667" x2="56667" y2="90667"/>
                        <a14:foregroundMark x1="46667" y1="88667" x2="46667"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393698" y="2575700"/>
            <a:ext cx="2806560" cy="2806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0C2D41-3D94-9AEE-35B8-6F7FDEEB8BBC}"/>
              </a:ext>
            </a:extLst>
          </p:cNvPr>
          <p:cNvSpPr txBox="1"/>
          <p:nvPr/>
        </p:nvSpPr>
        <p:spPr>
          <a:xfrm>
            <a:off x="8486080" y="6550223"/>
            <a:ext cx="5330282" cy="307777"/>
          </a:xfrm>
          <a:prstGeom prst="rect">
            <a:avLst/>
          </a:prstGeom>
          <a:noFill/>
        </p:spPr>
        <p:txBody>
          <a:bodyPr wrap="square" rtlCol="0">
            <a:spAutoFit/>
          </a:bodyPr>
          <a:lstStyle/>
          <a:p>
            <a:r>
              <a:rPr lang="en-US" sz="1400" dirty="0">
                <a:hlinkClick r:id="rId12"/>
              </a:rPr>
              <a:t>www.lisareneeruggeri.com</a:t>
            </a:r>
            <a:endParaRPr lang="en-GB" sz="1400" dirty="0"/>
          </a:p>
        </p:txBody>
      </p:sp>
    </p:spTree>
    <p:extLst>
      <p:ext uri="{BB962C8B-B14F-4D97-AF65-F5344CB8AC3E}">
        <p14:creationId xmlns:p14="http://schemas.microsoft.com/office/powerpoint/2010/main" val="1510278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4A2C4D9F-C408-E614-BEFA-ADE2C5BBABB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DDB680-6EF9-E7DE-8A1D-961C46ED90A7}"/>
              </a:ext>
            </a:extLst>
          </p:cNvPr>
          <p:cNvSpPr txBox="1"/>
          <p:nvPr/>
        </p:nvSpPr>
        <p:spPr>
          <a:xfrm>
            <a:off x="974142" y="0"/>
            <a:ext cx="9597213" cy="913263"/>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would you want to ask Sadie, Evelyn or Noel?</a:t>
            </a:r>
          </a:p>
        </p:txBody>
      </p:sp>
      <p:pic>
        <p:nvPicPr>
          <p:cNvPr id="2050" name="Picture 2" descr="Hot Seating Task | Teaching Resources">
            <a:extLst>
              <a:ext uri="{FF2B5EF4-FFF2-40B4-BE49-F238E27FC236}">
                <a16:creationId xmlns:a16="http://schemas.microsoft.com/office/drawing/2014/main" id="{03680E74-A523-8E94-27BE-B5FACAF23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750" y="1192714"/>
            <a:ext cx="3808374" cy="53790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onification Hotseating poster KS2">
            <a:extLst>
              <a:ext uri="{FF2B5EF4-FFF2-40B4-BE49-F238E27FC236}">
                <a16:creationId xmlns:a16="http://schemas.microsoft.com/office/drawing/2014/main" id="{6A3FC30D-5462-491F-45E7-40DA746B8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082" y="1345107"/>
            <a:ext cx="6577758" cy="50742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92F41C-0432-6483-FE78-D5B7B165B4EF}"/>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58589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1034C010-A14A-7712-DE45-914336DA00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BEC0A1-03A3-4DA2-6D5C-C46353375DE7}"/>
              </a:ext>
            </a:extLst>
          </p:cNvPr>
          <p:cNvSpPr txBox="1"/>
          <p:nvPr/>
        </p:nvSpPr>
        <p:spPr>
          <a:xfrm>
            <a:off x="1186015" y="0"/>
            <a:ext cx="9597213" cy="913263"/>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would you want to ask Sadie, Evelyn or Noel?</a:t>
            </a:r>
          </a:p>
        </p:txBody>
      </p:sp>
      <p:pic>
        <p:nvPicPr>
          <p:cNvPr id="3074" name="Picture 2" descr="Hot Seat Comprehension by 3 Little Readers | TPT">
            <a:extLst>
              <a:ext uri="{FF2B5EF4-FFF2-40B4-BE49-F238E27FC236}">
                <a16:creationId xmlns:a16="http://schemas.microsoft.com/office/drawing/2014/main" id="{40B7AC74-3582-224D-495E-33B2701AB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848" y="1093051"/>
            <a:ext cx="4144304" cy="53722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CC34D-4840-11CA-322F-FF9E4B00F66A}"/>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3407983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9EA2C524-CFEB-BE25-139E-DCF0FB2D52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7AAA3-690D-4C5D-8AF0-F925A3BDFE5D}"/>
              </a:ext>
            </a:extLst>
          </p:cNvPr>
          <p:cNvSpPr>
            <a:spLocks noGrp="1"/>
          </p:cNvSpPr>
          <p:nvPr>
            <p:ph type="title"/>
          </p:nvPr>
        </p:nvSpPr>
        <p:spPr>
          <a:xfrm>
            <a:off x="677426" y="861225"/>
            <a:ext cx="10515600" cy="1325563"/>
          </a:xfrm>
        </p:spPr>
        <p:txBody>
          <a:bodyPr/>
          <a:lstStyle/>
          <a:p>
            <a:r>
              <a:rPr lang="en-GB" dirty="0"/>
              <a:t>Lesson 7: </a:t>
            </a:r>
            <a:r>
              <a:rPr lang="en-GB" b="1" dirty="0"/>
              <a:t>Persuasive Poster for the Winter Fair</a:t>
            </a:r>
            <a:endParaRPr lang="en-GB" dirty="0"/>
          </a:p>
        </p:txBody>
      </p:sp>
      <p:graphicFrame>
        <p:nvGraphicFramePr>
          <p:cNvPr id="5" name="Content Placeholder 4">
            <a:extLst>
              <a:ext uri="{FF2B5EF4-FFF2-40B4-BE49-F238E27FC236}">
                <a16:creationId xmlns:a16="http://schemas.microsoft.com/office/drawing/2014/main" id="{2968DCB2-8C00-223D-C5F3-18A03F5BA694}"/>
              </a:ext>
            </a:extLst>
          </p:cNvPr>
          <p:cNvGraphicFramePr>
            <a:graphicFrameLocks noGrp="1"/>
          </p:cNvGraphicFramePr>
          <p:nvPr>
            <p:ph idx="1"/>
            <p:extLst>
              <p:ext uri="{D42A27DB-BD31-4B8C-83A1-F6EECF244321}">
                <p14:modId xmlns:p14="http://schemas.microsoft.com/office/powerpoint/2010/main" val="3163023132"/>
              </p:ext>
            </p:extLst>
          </p:nvPr>
        </p:nvGraphicFramePr>
        <p:xfrm>
          <a:off x="677426" y="2430966"/>
          <a:ext cx="10864085" cy="4042410"/>
        </p:xfrm>
        <a:graphic>
          <a:graphicData uri="http://schemas.openxmlformats.org/drawingml/2006/table">
            <a:tbl>
              <a:tblPr firstRow="1" firstCol="1" bandRow="1">
                <a:tableStyleId>{5C22544A-7EE6-4342-B048-85BDC9FD1C3A}</a:tableStyleId>
              </a:tblPr>
              <a:tblGrid>
                <a:gridCol w="10864085">
                  <a:extLst>
                    <a:ext uri="{9D8B030D-6E8A-4147-A177-3AD203B41FA5}">
                      <a16:colId xmlns:a16="http://schemas.microsoft.com/office/drawing/2014/main" val="374039015"/>
                    </a:ext>
                  </a:extLst>
                </a:gridCol>
              </a:tblGrid>
              <a:tr h="3958683">
                <a:tc>
                  <a:txBody>
                    <a:bodyPr/>
                    <a:lstStyle/>
                    <a:p>
                      <a:r>
                        <a:rPr lang="en-GB" sz="4400" b="1" kern="1200" dirty="0">
                          <a:solidFill>
                            <a:schemeClr val="lt1"/>
                          </a:solidFill>
                          <a:effectLst/>
                          <a:latin typeface="+mn-lt"/>
                          <a:ea typeface="+mn-ea"/>
                          <a:cs typeface="+mn-cs"/>
                        </a:rPr>
                        <a:t>• Apply persuasive techniques to a new format</a:t>
                      </a:r>
                    </a:p>
                    <a:p>
                      <a:r>
                        <a:rPr lang="en-GB" sz="4400" b="1" kern="1200" dirty="0">
                          <a:solidFill>
                            <a:schemeClr val="lt1"/>
                          </a:solidFill>
                          <a:effectLst/>
                          <a:latin typeface="+mn-lt"/>
                          <a:ea typeface="+mn-ea"/>
                          <a:cs typeface="+mn-cs"/>
                        </a:rPr>
                        <a:t>• Create visual and written content with a clear purpose</a:t>
                      </a:r>
                    </a:p>
                    <a:p>
                      <a:r>
                        <a:rPr lang="en-GB" sz="4400" b="1" kern="1200" dirty="0">
                          <a:solidFill>
                            <a:schemeClr val="lt1"/>
                          </a:solidFill>
                          <a:effectLst/>
                          <a:latin typeface="+mn-lt"/>
                          <a:ea typeface="+mn-ea"/>
                          <a:cs typeface="+mn-cs"/>
                        </a:rPr>
                        <a:t>• Use real-world contexts to make learning meaningful</a:t>
                      </a:r>
                      <a:endParaRPr lang="en-GB" sz="400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FE083016-76BC-BC59-056B-3C9AD73A40A0}"/>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3438091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739E71C9-9FCE-F53C-17FA-6BB4F3ED1E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183D27-CC80-39F0-663A-E95F9FCEC7C0}"/>
              </a:ext>
            </a:extLst>
          </p:cNvPr>
          <p:cNvSpPr txBox="1"/>
          <p:nvPr/>
        </p:nvSpPr>
        <p:spPr>
          <a:xfrm>
            <a:off x="1119107" y="-434898"/>
            <a:ext cx="9597213" cy="1857047"/>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makes a good poster? </a:t>
            </a:r>
          </a:p>
          <a:p>
            <a:pPr algn="ctr">
              <a:lnSpc>
                <a:spcPct val="115000"/>
              </a:lnSpc>
              <a:spcAft>
                <a:spcPts val="800"/>
              </a:spcAft>
              <a:buNone/>
            </a:pPr>
            <a:r>
              <a:rPr lang="en-GB" sz="28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Which one is better and why?</a:t>
            </a:r>
            <a:endParaRPr lang="en-GB"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Energy research: CERIC post-doc won “best poster prize” - Ceric">
            <a:extLst>
              <a:ext uri="{FF2B5EF4-FFF2-40B4-BE49-F238E27FC236}">
                <a16:creationId xmlns:a16="http://schemas.microsoft.com/office/drawing/2014/main" id="{7D9CF81F-F049-4333-24C7-1B5CB3D2D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6" t="6503" r="6088" b="20325"/>
          <a:stretch>
            <a:fillRect/>
          </a:stretch>
        </p:blipFill>
        <p:spPr bwMode="auto">
          <a:xfrm>
            <a:off x="2155901" y="1444872"/>
            <a:ext cx="3534735" cy="50818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nual Market Lane PS Fun Fair Poster :: Behance">
            <a:extLst>
              <a:ext uri="{FF2B5EF4-FFF2-40B4-BE49-F238E27FC236}">
                <a16:creationId xmlns:a16="http://schemas.microsoft.com/office/drawing/2014/main" id="{E0D1FBEE-300C-1685-E92A-2FB708B57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58229"/>
            <a:ext cx="3750394" cy="52551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D6FB8B-78C4-F55C-902A-01AC4FB7C2A0}"/>
              </a:ext>
            </a:extLst>
          </p:cNvPr>
          <p:cNvSpPr txBox="1"/>
          <p:nvPr/>
        </p:nvSpPr>
        <p:spPr>
          <a:xfrm>
            <a:off x="5051504" y="6490008"/>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318310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BB654C1F-8EE8-84E3-20E0-A83A69DE72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E501E3-0AA7-1BBD-AE65-7032AA8EF8C8}"/>
              </a:ext>
            </a:extLst>
          </p:cNvPr>
          <p:cNvSpPr txBox="1"/>
          <p:nvPr/>
        </p:nvSpPr>
        <p:spPr>
          <a:xfrm>
            <a:off x="1197166" y="-16726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makes a good poster? </a:t>
            </a:r>
          </a:p>
        </p:txBody>
      </p:sp>
      <p:pic>
        <p:nvPicPr>
          <p:cNvPr id="3" name="Picture 2">
            <a:extLst>
              <a:ext uri="{FF2B5EF4-FFF2-40B4-BE49-F238E27FC236}">
                <a16:creationId xmlns:a16="http://schemas.microsoft.com/office/drawing/2014/main" id="{4060115A-9A72-CE5F-1431-E953958A3867}"/>
              </a:ext>
            </a:extLst>
          </p:cNvPr>
          <p:cNvPicPr>
            <a:picLocks noChangeAspect="1"/>
          </p:cNvPicPr>
          <p:nvPr/>
        </p:nvPicPr>
        <p:blipFill>
          <a:blip r:embed="rId3"/>
          <a:stretch>
            <a:fillRect/>
          </a:stretch>
        </p:blipFill>
        <p:spPr>
          <a:xfrm>
            <a:off x="1937757" y="1295102"/>
            <a:ext cx="8316486" cy="4267796"/>
          </a:xfrm>
          <a:prstGeom prst="rect">
            <a:avLst/>
          </a:prstGeom>
        </p:spPr>
      </p:pic>
      <p:sp>
        <p:nvSpPr>
          <p:cNvPr id="2" name="TextBox 1">
            <a:extLst>
              <a:ext uri="{FF2B5EF4-FFF2-40B4-BE49-F238E27FC236}">
                <a16:creationId xmlns:a16="http://schemas.microsoft.com/office/drawing/2014/main" id="{AC939A67-1723-A3ED-7B14-770CA720672D}"/>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95507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C22B4649-63DA-36BD-709C-5738EFBF2E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039B56-4980-DD8E-E510-E5AD5C60456C}"/>
              </a:ext>
            </a:extLst>
          </p:cNvPr>
          <p:cNvPicPr>
            <a:picLocks noChangeAspect="1"/>
          </p:cNvPicPr>
          <p:nvPr/>
        </p:nvPicPr>
        <p:blipFill>
          <a:blip r:embed="rId3"/>
          <a:srcRect t="3155" b="2477"/>
          <a:stretch>
            <a:fillRect/>
          </a:stretch>
        </p:blipFill>
        <p:spPr>
          <a:xfrm>
            <a:off x="3922757" y="362526"/>
            <a:ext cx="4272077" cy="6354619"/>
          </a:xfrm>
          <a:prstGeom prst="rect">
            <a:avLst/>
          </a:prstGeom>
        </p:spPr>
      </p:pic>
      <p:sp>
        <p:nvSpPr>
          <p:cNvPr id="6" name="TextBox 5">
            <a:extLst>
              <a:ext uri="{FF2B5EF4-FFF2-40B4-BE49-F238E27FC236}">
                <a16:creationId xmlns:a16="http://schemas.microsoft.com/office/drawing/2014/main" id="{566D6ECC-DE86-7FF2-6A2D-B5524C1A748B}"/>
              </a:ext>
            </a:extLst>
          </p:cNvPr>
          <p:cNvSpPr txBox="1"/>
          <p:nvPr/>
        </p:nvSpPr>
        <p:spPr>
          <a:xfrm>
            <a:off x="2010829" y="104402"/>
            <a:ext cx="8095931" cy="369332"/>
          </a:xfrm>
          <a:prstGeom prst="rect">
            <a:avLst/>
          </a:prstGeom>
          <a:noFill/>
        </p:spPr>
        <p:txBody>
          <a:bodyPr wrap="square" rtlCol="0">
            <a:spAutoFit/>
          </a:bodyPr>
          <a:lstStyle/>
          <a:p>
            <a:pPr algn="ctr"/>
            <a:r>
              <a:rPr lang="en-GB" i="1" dirty="0">
                <a:solidFill>
                  <a:schemeClr val="bg1"/>
                </a:solidFill>
              </a:rPr>
              <a:t>What kind of words and phrases can we use to describe this image?</a:t>
            </a:r>
            <a:endParaRPr lang="en-GB" dirty="0">
              <a:solidFill>
                <a:schemeClr val="bg1"/>
              </a:solidFill>
            </a:endParaRPr>
          </a:p>
        </p:txBody>
      </p:sp>
      <p:sp>
        <p:nvSpPr>
          <p:cNvPr id="8" name="TextBox 7">
            <a:extLst>
              <a:ext uri="{FF2B5EF4-FFF2-40B4-BE49-F238E27FC236}">
                <a16:creationId xmlns:a16="http://schemas.microsoft.com/office/drawing/2014/main" id="{4816BFD7-E985-C46E-D42C-DA9B96CECCC9}"/>
              </a:ext>
            </a:extLst>
          </p:cNvPr>
          <p:cNvSpPr txBox="1"/>
          <p:nvPr/>
        </p:nvSpPr>
        <p:spPr>
          <a:xfrm>
            <a:off x="632997" y="2372642"/>
            <a:ext cx="2530764" cy="646331"/>
          </a:xfrm>
          <a:prstGeom prst="rect">
            <a:avLst/>
          </a:prstGeom>
          <a:noFill/>
        </p:spPr>
        <p:txBody>
          <a:bodyPr wrap="square">
            <a:spAutoFit/>
          </a:bodyPr>
          <a:lstStyle/>
          <a:p>
            <a:r>
              <a:rPr lang="en-GB" b="1" dirty="0">
                <a:solidFill>
                  <a:schemeClr val="bg1"/>
                </a:solidFill>
              </a:rPr>
              <a:t>What does the image remind you of?</a:t>
            </a:r>
          </a:p>
        </p:txBody>
      </p:sp>
      <p:sp>
        <p:nvSpPr>
          <p:cNvPr id="10" name="TextBox 9">
            <a:extLst>
              <a:ext uri="{FF2B5EF4-FFF2-40B4-BE49-F238E27FC236}">
                <a16:creationId xmlns:a16="http://schemas.microsoft.com/office/drawing/2014/main" id="{A0E4FF65-A344-D5DA-EBDE-DE31D12667A3}"/>
              </a:ext>
            </a:extLst>
          </p:cNvPr>
          <p:cNvSpPr txBox="1"/>
          <p:nvPr/>
        </p:nvSpPr>
        <p:spPr>
          <a:xfrm>
            <a:off x="538590" y="818527"/>
            <a:ext cx="2909455" cy="369332"/>
          </a:xfrm>
          <a:prstGeom prst="rect">
            <a:avLst/>
          </a:prstGeom>
          <a:noFill/>
        </p:spPr>
        <p:txBody>
          <a:bodyPr wrap="square">
            <a:spAutoFit/>
          </a:bodyPr>
          <a:lstStyle/>
          <a:p>
            <a:r>
              <a:rPr lang="en-GB" b="1" dirty="0">
                <a:solidFill>
                  <a:schemeClr val="bg1"/>
                </a:solidFill>
              </a:rPr>
              <a:t>What can we see? </a:t>
            </a:r>
            <a:endParaRPr lang="en-GB" dirty="0">
              <a:solidFill>
                <a:schemeClr val="bg1"/>
              </a:solidFill>
            </a:endParaRPr>
          </a:p>
        </p:txBody>
      </p:sp>
      <p:sp>
        <p:nvSpPr>
          <p:cNvPr id="12" name="TextBox 11">
            <a:extLst>
              <a:ext uri="{FF2B5EF4-FFF2-40B4-BE49-F238E27FC236}">
                <a16:creationId xmlns:a16="http://schemas.microsoft.com/office/drawing/2014/main" id="{595D61C9-81FD-9043-93C4-95F5B34C1CA1}"/>
              </a:ext>
            </a:extLst>
          </p:cNvPr>
          <p:cNvSpPr txBox="1"/>
          <p:nvPr/>
        </p:nvSpPr>
        <p:spPr>
          <a:xfrm>
            <a:off x="1307038" y="1458172"/>
            <a:ext cx="2189018" cy="646331"/>
          </a:xfrm>
          <a:prstGeom prst="rect">
            <a:avLst/>
          </a:prstGeom>
          <a:noFill/>
        </p:spPr>
        <p:txBody>
          <a:bodyPr wrap="square">
            <a:spAutoFit/>
          </a:bodyPr>
          <a:lstStyle/>
          <a:p>
            <a:r>
              <a:rPr lang="en-GB" b="1" dirty="0">
                <a:solidFill>
                  <a:schemeClr val="bg1"/>
                </a:solidFill>
              </a:rPr>
              <a:t>How does this image make us feel? </a:t>
            </a:r>
            <a:endParaRPr lang="en-GB" dirty="0">
              <a:solidFill>
                <a:schemeClr val="bg1"/>
              </a:solidFill>
            </a:endParaRPr>
          </a:p>
        </p:txBody>
      </p:sp>
      <p:sp>
        <p:nvSpPr>
          <p:cNvPr id="14" name="TextBox 13">
            <a:extLst>
              <a:ext uri="{FF2B5EF4-FFF2-40B4-BE49-F238E27FC236}">
                <a16:creationId xmlns:a16="http://schemas.microsoft.com/office/drawing/2014/main" id="{F4404621-2F79-5B56-C78E-8D3635BEAACD}"/>
              </a:ext>
            </a:extLst>
          </p:cNvPr>
          <p:cNvSpPr txBox="1"/>
          <p:nvPr/>
        </p:nvSpPr>
        <p:spPr>
          <a:xfrm>
            <a:off x="8844450" y="629332"/>
            <a:ext cx="2313967" cy="923330"/>
          </a:xfrm>
          <a:prstGeom prst="rect">
            <a:avLst/>
          </a:prstGeom>
          <a:noFill/>
        </p:spPr>
        <p:txBody>
          <a:bodyPr wrap="square">
            <a:spAutoFit/>
          </a:bodyPr>
          <a:lstStyle/>
          <a:p>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you think you would hear if you were there? </a:t>
            </a:r>
            <a:endParaRPr lang="en-GB" dirty="0">
              <a:solidFill>
                <a:schemeClr val="bg1"/>
              </a:solidFill>
            </a:endParaRPr>
          </a:p>
        </p:txBody>
      </p:sp>
      <p:sp>
        <p:nvSpPr>
          <p:cNvPr id="16" name="TextBox 15">
            <a:extLst>
              <a:ext uri="{FF2B5EF4-FFF2-40B4-BE49-F238E27FC236}">
                <a16:creationId xmlns:a16="http://schemas.microsoft.com/office/drawing/2014/main" id="{3950E97A-618E-F83E-74E8-A0823AE14862}"/>
              </a:ext>
            </a:extLst>
          </p:cNvPr>
          <p:cNvSpPr txBox="1"/>
          <p:nvPr/>
        </p:nvSpPr>
        <p:spPr>
          <a:xfrm>
            <a:off x="8471483" y="1726311"/>
            <a:ext cx="3273772" cy="646331"/>
          </a:xfrm>
          <a:prstGeom prst="rect">
            <a:avLst/>
          </a:prstGeom>
          <a:noFill/>
        </p:spPr>
        <p:txBody>
          <a:bodyPr wrap="square">
            <a:spAutoFit/>
          </a:bodyPr>
          <a:lstStyle/>
          <a:p>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you like about the image?</a:t>
            </a:r>
            <a:endParaRPr lang="en-GB" dirty="0">
              <a:solidFill>
                <a:schemeClr val="bg1"/>
              </a:solidFill>
            </a:endParaRPr>
          </a:p>
        </p:txBody>
      </p:sp>
      <p:sp>
        <p:nvSpPr>
          <p:cNvPr id="18" name="TextBox 17">
            <a:extLst>
              <a:ext uri="{FF2B5EF4-FFF2-40B4-BE49-F238E27FC236}">
                <a16:creationId xmlns:a16="http://schemas.microsoft.com/office/drawing/2014/main" id="{F0ECA283-1C25-4C6A-B9C2-7E012040063F}"/>
              </a:ext>
            </a:extLst>
          </p:cNvPr>
          <p:cNvSpPr txBox="1"/>
          <p:nvPr/>
        </p:nvSpPr>
        <p:spPr>
          <a:xfrm>
            <a:off x="9048237" y="2482073"/>
            <a:ext cx="2697018" cy="646331"/>
          </a:xfrm>
          <a:prstGeom prst="rect">
            <a:avLst/>
          </a:prstGeom>
          <a:noFill/>
        </p:spPr>
        <p:txBody>
          <a:bodyPr wrap="square">
            <a:spAutoFit/>
          </a:bodyPr>
          <a:lstStyle/>
          <a:p>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you dislike about the image?</a:t>
            </a:r>
            <a:endParaRPr lang="en-GB" dirty="0">
              <a:solidFill>
                <a:schemeClr val="bg1"/>
              </a:solidFill>
            </a:endParaRPr>
          </a:p>
        </p:txBody>
      </p:sp>
      <p:pic>
        <p:nvPicPr>
          <p:cNvPr id="1028" name="Picture 4" descr="Post It Vector Art, Icons, and Graphics for Free Download">
            <a:extLst>
              <a:ext uri="{FF2B5EF4-FFF2-40B4-BE49-F238E27FC236}">
                <a16:creationId xmlns:a16="http://schemas.microsoft.com/office/drawing/2014/main" id="{44201E4E-B60B-6153-91E8-F75260ADB2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678" y="3086767"/>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ost It Vector Art, Icons, and Graphics for Free Download">
            <a:extLst>
              <a:ext uri="{FF2B5EF4-FFF2-40B4-BE49-F238E27FC236}">
                <a16:creationId xmlns:a16="http://schemas.microsoft.com/office/drawing/2014/main" id="{286ED812-6DE8-7DA9-9A75-218BAD3A5D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23970" y="3086766"/>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ost It Vector Art, Icons, and Graphics for Free Download">
            <a:extLst>
              <a:ext uri="{FF2B5EF4-FFF2-40B4-BE49-F238E27FC236}">
                <a16:creationId xmlns:a16="http://schemas.microsoft.com/office/drawing/2014/main" id="{AA1DBB5C-426E-AD53-266D-1D1920DF9A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92274" y="3072800"/>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ost It Vector Art, Icons, and Graphics for Free Download">
            <a:extLst>
              <a:ext uri="{FF2B5EF4-FFF2-40B4-BE49-F238E27FC236}">
                <a16:creationId xmlns:a16="http://schemas.microsoft.com/office/drawing/2014/main" id="{324D00BE-F942-ECAB-60D2-81B5DD5021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01434" y="3072800"/>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ost It Vector Art, Icons, and Graphics for Free Download">
            <a:extLst>
              <a:ext uri="{FF2B5EF4-FFF2-40B4-BE49-F238E27FC236}">
                <a16:creationId xmlns:a16="http://schemas.microsoft.com/office/drawing/2014/main" id="{6AC36ECF-12DC-9407-6059-E7614A2C1DF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4656653"/>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ost It Vector Art, Icons, and Graphics for Free Download">
            <a:extLst>
              <a:ext uri="{FF2B5EF4-FFF2-40B4-BE49-F238E27FC236}">
                <a16:creationId xmlns:a16="http://schemas.microsoft.com/office/drawing/2014/main" id="{4D681227-23CD-CA0B-B1B4-9558D01B04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76250" y="4656652"/>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ost It Vector Art, Icons, and Graphics for Free Download">
            <a:extLst>
              <a:ext uri="{FF2B5EF4-FFF2-40B4-BE49-F238E27FC236}">
                <a16:creationId xmlns:a16="http://schemas.microsoft.com/office/drawing/2014/main" id="{363D50B7-85C6-817F-D805-4A16F56557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43554" y="4593597"/>
            <a:ext cx="2201347" cy="22013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ost It Vector Art, Icons, and Graphics for Free Download">
            <a:extLst>
              <a:ext uri="{FF2B5EF4-FFF2-40B4-BE49-F238E27FC236}">
                <a16:creationId xmlns:a16="http://schemas.microsoft.com/office/drawing/2014/main" id="{E8906B5A-C4FB-3DA6-AF69-99117708981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51550" y="4593596"/>
            <a:ext cx="2201347" cy="220134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85B64A2-BE98-1E6E-2E1A-6250EEEA55E4}"/>
              </a:ext>
            </a:extLst>
          </p:cNvPr>
          <p:cNvSpPr txBox="1"/>
          <p:nvPr/>
        </p:nvSpPr>
        <p:spPr>
          <a:xfrm>
            <a:off x="538590" y="3687155"/>
            <a:ext cx="1119388" cy="923330"/>
          </a:xfrm>
          <a:prstGeom prst="rect">
            <a:avLst/>
          </a:prstGeom>
          <a:noFill/>
        </p:spPr>
        <p:txBody>
          <a:bodyPr wrap="square">
            <a:spAutoFit/>
          </a:bodyPr>
          <a:lstStyle/>
          <a:p>
            <a:pPr algn="ctr"/>
            <a:r>
              <a:rPr lang="en-GB" b="1" i="1" dirty="0"/>
              <a:t>A snow-covered roof.</a:t>
            </a:r>
            <a:endParaRPr lang="en-GB" i="1" dirty="0"/>
          </a:p>
        </p:txBody>
      </p:sp>
      <p:sp>
        <p:nvSpPr>
          <p:cNvPr id="20" name="TextBox 19">
            <a:extLst>
              <a:ext uri="{FF2B5EF4-FFF2-40B4-BE49-F238E27FC236}">
                <a16:creationId xmlns:a16="http://schemas.microsoft.com/office/drawing/2014/main" id="{3981331A-F923-4191-DE32-59D10B6A62B5}"/>
              </a:ext>
            </a:extLst>
          </p:cNvPr>
          <p:cNvSpPr txBox="1"/>
          <p:nvPr/>
        </p:nvSpPr>
        <p:spPr>
          <a:xfrm>
            <a:off x="2416974" y="3665529"/>
            <a:ext cx="1093476" cy="923330"/>
          </a:xfrm>
          <a:prstGeom prst="rect">
            <a:avLst/>
          </a:prstGeom>
          <a:noFill/>
        </p:spPr>
        <p:txBody>
          <a:bodyPr wrap="square">
            <a:spAutoFit/>
          </a:bodyPr>
          <a:lstStyle/>
          <a:p>
            <a:pPr algn="ctr"/>
            <a:r>
              <a:rPr lang="en-GB" b="1" i="1" dirty="0"/>
              <a:t>Silent snow falling.</a:t>
            </a:r>
            <a:endParaRPr lang="en-GB" dirty="0"/>
          </a:p>
        </p:txBody>
      </p:sp>
      <p:sp>
        <p:nvSpPr>
          <p:cNvPr id="22" name="TextBox 21">
            <a:extLst>
              <a:ext uri="{FF2B5EF4-FFF2-40B4-BE49-F238E27FC236}">
                <a16:creationId xmlns:a16="http://schemas.microsoft.com/office/drawing/2014/main" id="{55EACD00-18DD-306D-2B0D-BB7DBFDA88AF}"/>
              </a:ext>
            </a:extLst>
          </p:cNvPr>
          <p:cNvSpPr txBox="1"/>
          <p:nvPr/>
        </p:nvSpPr>
        <p:spPr>
          <a:xfrm>
            <a:off x="595264" y="5509603"/>
            <a:ext cx="1067636" cy="369332"/>
          </a:xfrm>
          <a:prstGeom prst="rect">
            <a:avLst/>
          </a:prstGeom>
          <a:noFill/>
        </p:spPr>
        <p:txBody>
          <a:bodyPr wrap="square">
            <a:spAutoFit/>
          </a:bodyPr>
          <a:lstStyle/>
          <a:p>
            <a:r>
              <a:rPr lang="en-GB" b="1" i="1" dirty="0"/>
              <a:t>Freezing</a:t>
            </a:r>
            <a:endParaRPr lang="en-GB" dirty="0"/>
          </a:p>
        </p:txBody>
      </p:sp>
      <p:sp>
        <p:nvSpPr>
          <p:cNvPr id="15" name="TextBox 14">
            <a:extLst>
              <a:ext uri="{FF2B5EF4-FFF2-40B4-BE49-F238E27FC236}">
                <a16:creationId xmlns:a16="http://schemas.microsoft.com/office/drawing/2014/main" id="{25AB533C-2C29-1B9E-6889-BEAC6B27BD0E}"/>
              </a:ext>
            </a:extLst>
          </p:cNvPr>
          <p:cNvSpPr txBox="1"/>
          <p:nvPr/>
        </p:nvSpPr>
        <p:spPr>
          <a:xfrm>
            <a:off x="5066464" y="6563256"/>
            <a:ext cx="5330282" cy="307777"/>
          </a:xfrm>
          <a:prstGeom prst="rect">
            <a:avLst/>
          </a:prstGeom>
          <a:noFill/>
        </p:spPr>
        <p:txBody>
          <a:bodyPr wrap="square" rtlCol="0">
            <a:spAutoFit/>
          </a:bodyPr>
          <a:lstStyle/>
          <a:p>
            <a:r>
              <a:rPr lang="en-US" sz="1400" dirty="0">
                <a:hlinkClick r:id="rId6"/>
              </a:rPr>
              <a:t>www.lisareneeruggeri.com</a:t>
            </a:r>
            <a:endParaRPr lang="en-GB" sz="1400" dirty="0"/>
          </a:p>
        </p:txBody>
      </p:sp>
    </p:spTree>
    <p:extLst>
      <p:ext uri="{BB962C8B-B14F-4D97-AF65-F5344CB8AC3E}">
        <p14:creationId xmlns:p14="http://schemas.microsoft.com/office/powerpoint/2010/main" val="471798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28BD9E1E-82BB-3233-C95E-0E96F67D52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4DE9FE-D023-3846-DF8F-F174CBBAD402}"/>
              </a:ext>
            </a:extLst>
          </p:cNvPr>
          <p:cNvSpPr txBox="1"/>
          <p:nvPr/>
        </p:nvSpPr>
        <p:spPr>
          <a:xfrm>
            <a:off x="1197166" y="-16726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makes a good poster? </a:t>
            </a:r>
          </a:p>
        </p:txBody>
      </p:sp>
      <p:pic>
        <p:nvPicPr>
          <p:cNvPr id="5" name="Picture 4">
            <a:extLst>
              <a:ext uri="{FF2B5EF4-FFF2-40B4-BE49-F238E27FC236}">
                <a16:creationId xmlns:a16="http://schemas.microsoft.com/office/drawing/2014/main" id="{DAA62967-B4E2-CD0A-3D82-62EAF1458E8C}"/>
              </a:ext>
            </a:extLst>
          </p:cNvPr>
          <p:cNvPicPr>
            <a:picLocks noChangeAspect="1"/>
          </p:cNvPicPr>
          <p:nvPr/>
        </p:nvPicPr>
        <p:blipFill>
          <a:blip r:embed="rId3"/>
          <a:stretch>
            <a:fillRect/>
          </a:stretch>
        </p:blipFill>
        <p:spPr>
          <a:xfrm>
            <a:off x="1856783" y="1214128"/>
            <a:ext cx="8478433" cy="4429743"/>
          </a:xfrm>
          <a:prstGeom prst="rect">
            <a:avLst/>
          </a:prstGeom>
        </p:spPr>
      </p:pic>
      <p:sp>
        <p:nvSpPr>
          <p:cNvPr id="2" name="TextBox 1">
            <a:extLst>
              <a:ext uri="{FF2B5EF4-FFF2-40B4-BE49-F238E27FC236}">
                <a16:creationId xmlns:a16="http://schemas.microsoft.com/office/drawing/2014/main" id="{AC98ECB2-C606-E8CB-02F9-4DBCA431D393}"/>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2093543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16009B6F-8B23-8636-FFDE-82DA2215B5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950BC1-69D1-A008-85AF-F3D9F10A7F46}"/>
              </a:ext>
            </a:extLst>
          </p:cNvPr>
          <p:cNvSpPr txBox="1"/>
          <p:nvPr/>
        </p:nvSpPr>
        <p:spPr>
          <a:xfrm>
            <a:off x="1197166" y="-16726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makes a good poster? </a:t>
            </a:r>
          </a:p>
        </p:txBody>
      </p:sp>
      <p:pic>
        <p:nvPicPr>
          <p:cNvPr id="3" name="Picture 2">
            <a:extLst>
              <a:ext uri="{FF2B5EF4-FFF2-40B4-BE49-F238E27FC236}">
                <a16:creationId xmlns:a16="http://schemas.microsoft.com/office/drawing/2014/main" id="{36B5DEDC-3AA5-7C81-1823-7CD316CC2677}"/>
              </a:ext>
            </a:extLst>
          </p:cNvPr>
          <p:cNvPicPr>
            <a:picLocks noChangeAspect="1"/>
          </p:cNvPicPr>
          <p:nvPr/>
        </p:nvPicPr>
        <p:blipFill>
          <a:blip r:embed="rId3"/>
          <a:stretch>
            <a:fillRect/>
          </a:stretch>
        </p:blipFill>
        <p:spPr>
          <a:xfrm>
            <a:off x="1690072" y="1332028"/>
            <a:ext cx="8811855" cy="4439270"/>
          </a:xfrm>
          <a:prstGeom prst="rect">
            <a:avLst/>
          </a:prstGeom>
        </p:spPr>
      </p:pic>
      <p:sp>
        <p:nvSpPr>
          <p:cNvPr id="2" name="TextBox 1">
            <a:extLst>
              <a:ext uri="{FF2B5EF4-FFF2-40B4-BE49-F238E27FC236}">
                <a16:creationId xmlns:a16="http://schemas.microsoft.com/office/drawing/2014/main" id="{BFDA02EE-E874-9C73-172B-B4C58FAD2CD4}"/>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2618673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A339908F-2E88-85AB-90ED-1638145227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065B9D-AD1E-01BE-CB51-13CFCF82A5EE}"/>
              </a:ext>
            </a:extLst>
          </p:cNvPr>
          <p:cNvSpPr txBox="1"/>
          <p:nvPr/>
        </p:nvSpPr>
        <p:spPr>
          <a:xfrm>
            <a:off x="1197166" y="-16726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makes a good poster? </a:t>
            </a:r>
          </a:p>
        </p:txBody>
      </p:sp>
      <p:pic>
        <p:nvPicPr>
          <p:cNvPr id="5" name="Picture 4">
            <a:extLst>
              <a:ext uri="{FF2B5EF4-FFF2-40B4-BE49-F238E27FC236}">
                <a16:creationId xmlns:a16="http://schemas.microsoft.com/office/drawing/2014/main" id="{040C291D-1FBA-C5AA-512F-E9539BAE9A0A}"/>
              </a:ext>
            </a:extLst>
          </p:cNvPr>
          <p:cNvPicPr>
            <a:picLocks noChangeAspect="1"/>
          </p:cNvPicPr>
          <p:nvPr/>
        </p:nvPicPr>
        <p:blipFill>
          <a:blip r:embed="rId3"/>
          <a:stretch>
            <a:fillRect/>
          </a:stretch>
        </p:blipFill>
        <p:spPr>
          <a:xfrm>
            <a:off x="1570993" y="1195075"/>
            <a:ext cx="9050013" cy="4467849"/>
          </a:xfrm>
          <a:prstGeom prst="rect">
            <a:avLst/>
          </a:prstGeom>
        </p:spPr>
      </p:pic>
      <p:sp>
        <p:nvSpPr>
          <p:cNvPr id="2" name="TextBox 1">
            <a:extLst>
              <a:ext uri="{FF2B5EF4-FFF2-40B4-BE49-F238E27FC236}">
                <a16:creationId xmlns:a16="http://schemas.microsoft.com/office/drawing/2014/main" id="{83F20B43-636C-B7ED-31C2-FF7BAEED05C2}"/>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3641404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752C499C-C1FE-A74B-13D2-99FBC820F6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003280-18D6-AF88-64A8-377D6520339E}"/>
              </a:ext>
            </a:extLst>
          </p:cNvPr>
          <p:cNvSpPr txBox="1"/>
          <p:nvPr/>
        </p:nvSpPr>
        <p:spPr>
          <a:xfrm>
            <a:off x="1197166" y="-16726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makes a good poster? </a:t>
            </a:r>
          </a:p>
        </p:txBody>
      </p:sp>
      <p:pic>
        <p:nvPicPr>
          <p:cNvPr id="3" name="Picture 2">
            <a:extLst>
              <a:ext uri="{FF2B5EF4-FFF2-40B4-BE49-F238E27FC236}">
                <a16:creationId xmlns:a16="http://schemas.microsoft.com/office/drawing/2014/main" id="{799A0D02-4953-E440-DC54-74C3B62170AD}"/>
              </a:ext>
            </a:extLst>
          </p:cNvPr>
          <p:cNvPicPr>
            <a:picLocks noChangeAspect="1"/>
          </p:cNvPicPr>
          <p:nvPr/>
        </p:nvPicPr>
        <p:blipFill>
          <a:blip r:embed="rId3"/>
          <a:stretch>
            <a:fillRect/>
          </a:stretch>
        </p:blipFill>
        <p:spPr>
          <a:xfrm>
            <a:off x="1632914" y="1218891"/>
            <a:ext cx="8926171" cy="4420217"/>
          </a:xfrm>
          <a:prstGeom prst="rect">
            <a:avLst/>
          </a:prstGeom>
        </p:spPr>
      </p:pic>
      <p:sp>
        <p:nvSpPr>
          <p:cNvPr id="2" name="TextBox 1">
            <a:extLst>
              <a:ext uri="{FF2B5EF4-FFF2-40B4-BE49-F238E27FC236}">
                <a16:creationId xmlns:a16="http://schemas.microsoft.com/office/drawing/2014/main" id="{E094A13A-C628-FE00-883C-B248169B038F}"/>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769633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9F2A329E-18F7-C35B-AB4C-4933900821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37EE354-BD08-6584-2889-A873416B9FA2}"/>
              </a:ext>
            </a:extLst>
          </p:cNvPr>
          <p:cNvSpPr txBox="1"/>
          <p:nvPr/>
        </p:nvSpPr>
        <p:spPr>
          <a:xfrm>
            <a:off x="261391" y="257599"/>
            <a:ext cx="5834609" cy="6093719"/>
          </a:xfrm>
          <a:prstGeom prst="rect">
            <a:avLst/>
          </a:prstGeom>
          <a:noFill/>
        </p:spPr>
        <p:txBody>
          <a:bodyPr wrap="square">
            <a:spAutoFit/>
          </a:bodyPr>
          <a:lstStyle/>
          <a:p>
            <a:pPr>
              <a:lnSpc>
                <a:spcPct val="115000"/>
              </a:lnSpc>
              <a:spcAft>
                <a:spcPts val="800"/>
              </a:spcAft>
              <a:buNone/>
            </a:pPr>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Eye-Catching Title / Headline</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Big, bold, and exciting</a:t>
            </a:r>
          </a:p>
          <a:p>
            <a:pPr marL="342900" lvl="0" indent="-342900">
              <a:lnSpc>
                <a:spcPct val="115000"/>
              </a:lnSpc>
              <a:spcAft>
                <a:spcPts val="800"/>
              </a:spcAft>
              <a:buSzPts val="1000"/>
              <a:buFont typeface="Symbol" panose="05050102010706020507" pitchFamily="18" charset="2"/>
              <a:buChar char=""/>
              <a:tabLst>
                <a:tab pos="457200" algn="l"/>
              </a:tabLst>
            </a:pP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Grabs the reader’s attention straight away</a:t>
            </a:r>
            <a:b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E.g. “Come to the Magical Winter Fair!”</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 Persuasive Language</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emotive, positive, and enthusiastic language</a:t>
            </a:r>
            <a:b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E.g. “You won’t want to miss it!” / “The best event of the year!”</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Clear Purpose</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is the poster for?</a:t>
            </a:r>
          </a:p>
          <a:p>
            <a:pPr marL="342900" lvl="0" indent="-342900">
              <a:lnSpc>
                <a:spcPct val="115000"/>
              </a:lnSpc>
              <a:spcAft>
                <a:spcPts val="800"/>
              </a:spcAft>
              <a:buSzPts val="1000"/>
              <a:buFont typeface="Symbol" panose="05050102010706020507" pitchFamily="18" charset="2"/>
              <a:buChar char=""/>
              <a:tabLst>
                <a:tab pos="457200" algn="l"/>
              </a:tabLst>
            </a:pP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Who is it aimed at?</a:t>
            </a:r>
            <a:b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E.g. Inviting families, children, or friends to an event</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Reasons Why</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Include </a:t>
            </a:r>
            <a:r>
              <a:rPr lang="en-GB"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 clear reasons</a:t>
            </a:r>
            <a: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someone should come </a:t>
            </a:r>
            <a:br>
              <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E.g. “Delicious treats, magical games, and a special surprise guest!”</a:t>
            </a:r>
            <a:endParaRPr lang="en-GB"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EC5FDED-582B-4C94-51E8-190561FE8DEF}"/>
              </a:ext>
            </a:extLst>
          </p:cNvPr>
          <p:cNvSpPr txBox="1"/>
          <p:nvPr/>
        </p:nvSpPr>
        <p:spPr>
          <a:xfrm>
            <a:off x="6096000" y="155007"/>
            <a:ext cx="6094140" cy="6298904"/>
          </a:xfrm>
          <a:prstGeom prst="rect">
            <a:avLst/>
          </a:prstGeom>
          <a:noFill/>
        </p:spPr>
        <p:txBody>
          <a:bodyPr wrap="square">
            <a:spAutoFit/>
          </a:bodyPr>
          <a:lstStyle/>
          <a:p>
            <a:pPr>
              <a:lnSpc>
                <a:spcPct val="115000"/>
              </a:lnSpc>
              <a:spcAft>
                <a:spcPts val="800"/>
              </a:spcAft>
              <a:buNone/>
            </a:pPr>
            <a:r>
              <a:rPr lang="en-GB"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5. Call to Action</a:t>
            </a:r>
            <a:endPar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Tell the reader what you want them to do</a:t>
            </a:r>
            <a:br>
              <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GB"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E.g. “Join us at 3pm on Friday!” / “Bring your friends and family!”</a:t>
            </a:r>
            <a:endParaRPr lang="en-GB"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 Dates, Times, and Location</a:t>
            </a: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Important factual details must be easy to find and read</a:t>
            </a:r>
          </a:p>
          <a:p>
            <a:pPr>
              <a:lnSpc>
                <a:spcPct val="115000"/>
              </a:lnSpc>
              <a:spcAft>
                <a:spcPts val="800"/>
              </a:spcAft>
              <a:buNone/>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 Colourful Visuals / Images</a:t>
            </a: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Pictures, drawings, or graphics to make it attractive and fun</a:t>
            </a:r>
            <a:b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GB"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E.g. Snowflakes, fairy lights, Santa’s sleigh, children playing</a:t>
            </a: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8. Organised Layout</a:t>
            </a:r>
            <a:endPar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Information in sections or boxes</a:t>
            </a: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bullet points, bold fonts, or borders to separate ideas</a:t>
            </a: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Rhetorical questions (</a:t>
            </a:r>
            <a:r>
              <a:rPr lang="en-GB"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“Are you ready for the best day ever?”</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Alliteration (</a:t>
            </a:r>
            <a:r>
              <a:rPr lang="en-GB"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“Fantastic Festive Fun!”</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Slogans or catchy phrases</a:t>
            </a:r>
          </a:p>
        </p:txBody>
      </p:sp>
      <p:sp>
        <p:nvSpPr>
          <p:cNvPr id="2" name="TextBox 1">
            <a:extLst>
              <a:ext uri="{FF2B5EF4-FFF2-40B4-BE49-F238E27FC236}">
                <a16:creationId xmlns:a16="http://schemas.microsoft.com/office/drawing/2014/main" id="{C3619154-2536-9021-0A3B-C5DDA2D94064}"/>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2369782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BAF8DC04-4978-3403-E2D7-4F714B75C5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E1B9CF-943B-09CD-1408-A8355BCB9ABE}"/>
              </a:ext>
            </a:extLst>
          </p:cNvPr>
          <p:cNvSpPr txBox="1"/>
          <p:nvPr/>
        </p:nvSpPr>
        <p:spPr>
          <a:xfrm>
            <a:off x="1174863" y="-35683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Which features can you see? </a:t>
            </a:r>
          </a:p>
        </p:txBody>
      </p:sp>
      <p:pic>
        <p:nvPicPr>
          <p:cNvPr id="6146" name="Picture 2" descr="Christmas Fair Poster Images – Browse 9,685 Stock Photos, Vectors, and  Video | Adobe Stock">
            <a:extLst>
              <a:ext uri="{FF2B5EF4-FFF2-40B4-BE49-F238E27FC236}">
                <a16:creationId xmlns:a16="http://schemas.microsoft.com/office/drawing/2014/main" id="{4EE83C77-A2FE-C623-382B-FC40C081B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11" y="822971"/>
            <a:ext cx="8242378" cy="5818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63340B-BFB0-8D4C-37C3-B2D7D6F45E91}"/>
              </a:ext>
            </a:extLst>
          </p:cNvPr>
          <p:cNvSpPr txBox="1"/>
          <p:nvPr/>
        </p:nvSpPr>
        <p:spPr>
          <a:xfrm>
            <a:off x="5051504" y="6534612"/>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186779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AF6DB59F-7F82-A503-40D3-A02388D7F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51CD0-4E4A-4907-A2BE-486DBCC87408}"/>
              </a:ext>
            </a:extLst>
          </p:cNvPr>
          <p:cNvSpPr>
            <a:spLocks noGrp="1"/>
          </p:cNvSpPr>
          <p:nvPr>
            <p:ph type="title"/>
          </p:nvPr>
        </p:nvSpPr>
        <p:spPr>
          <a:xfrm>
            <a:off x="677427" y="916981"/>
            <a:ext cx="10515600" cy="1325563"/>
          </a:xfrm>
        </p:spPr>
        <p:txBody>
          <a:bodyPr/>
          <a:lstStyle/>
          <a:p>
            <a:r>
              <a:rPr lang="en-GB" dirty="0"/>
              <a:t>Lesson 8: </a:t>
            </a:r>
            <a:r>
              <a:rPr lang="en-GB" b="1" dirty="0"/>
              <a:t>Planning an Alternative Ending (Narrative Plan)</a:t>
            </a:r>
            <a:endParaRPr lang="en-GB" dirty="0"/>
          </a:p>
        </p:txBody>
      </p:sp>
      <p:graphicFrame>
        <p:nvGraphicFramePr>
          <p:cNvPr id="5" name="Content Placeholder 4">
            <a:extLst>
              <a:ext uri="{FF2B5EF4-FFF2-40B4-BE49-F238E27FC236}">
                <a16:creationId xmlns:a16="http://schemas.microsoft.com/office/drawing/2014/main" id="{61B0CF28-21C8-83B1-02AB-F05643B2B966}"/>
              </a:ext>
            </a:extLst>
          </p:cNvPr>
          <p:cNvGraphicFramePr>
            <a:graphicFrameLocks noGrp="1"/>
          </p:cNvGraphicFramePr>
          <p:nvPr>
            <p:ph idx="1"/>
            <p:extLst>
              <p:ext uri="{D42A27DB-BD31-4B8C-83A1-F6EECF244321}">
                <p14:modId xmlns:p14="http://schemas.microsoft.com/office/powerpoint/2010/main" val="1870912627"/>
              </p:ext>
            </p:extLst>
          </p:nvPr>
        </p:nvGraphicFramePr>
        <p:xfrm>
          <a:off x="677427" y="2691131"/>
          <a:ext cx="10515600" cy="3371850"/>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0">
                <a:tc>
                  <a:txBody>
                    <a:bodyPr/>
                    <a:lstStyle/>
                    <a:p>
                      <a:r>
                        <a:rPr lang="en-GB" sz="4400" b="1" kern="1200" dirty="0">
                          <a:solidFill>
                            <a:schemeClr val="lt1"/>
                          </a:solidFill>
                          <a:effectLst/>
                          <a:latin typeface="+mn-lt"/>
                          <a:ea typeface="+mn-ea"/>
                          <a:cs typeface="+mn-cs"/>
                        </a:rPr>
                        <a:t>• Predict and create a new ending to the story</a:t>
                      </a:r>
                    </a:p>
                    <a:p>
                      <a:r>
                        <a:rPr lang="en-GB" sz="4400" b="1" kern="1200" dirty="0">
                          <a:solidFill>
                            <a:schemeClr val="lt1"/>
                          </a:solidFill>
                          <a:effectLst/>
                          <a:latin typeface="+mn-lt"/>
                          <a:ea typeface="+mn-ea"/>
                          <a:cs typeface="+mn-cs"/>
                        </a:rPr>
                        <a:t>• Use story mapping to structure ideas</a:t>
                      </a:r>
                    </a:p>
                    <a:p>
                      <a:r>
                        <a:rPr lang="en-GB" sz="4400" b="1" kern="1200" dirty="0">
                          <a:solidFill>
                            <a:schemeClr val="lt1"/>
                          </a:solidFill>
                          <a:effectLst/>
                          <a:latin typeface="+mn-lt"/>
                          <a:ea typeface="+mn-ea"/>
                          <a:cs typeface="+mn-cs"/>
                        </a:rPr>
                        <a:t>• Apply key vocabulary and themes from the unit</a:t>
                      </a:r>
                      <a:endParaRPr lang="en-GB" sz="400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02975F7A-4F21-711F-9747-3F34346D716B}"/>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4005037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47BE68A2-55B9-A01F-6A86-0FEA606B40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B095AA-41F7-EAFD-5C65-A4E0F6B4D185}"/>
              </a:ext>
            </a:extLst>
          </p:cNvPr>
          <p:cNvSpPr txBox="1"/>
          <p:nvPr/>
        </p:nvSpPr>
        <p:spPr>
          <a:xfrm>
            <a:off x="1174863" y="-35683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might happen next …? </a:t>
            </a:r>
          </a:p>
        </p:txBody>
      </p:sp>
      <p:pic>
        <p:nvPicPr>
          <p:cNvPr id="3" name="Picture 2">
            <a:extLst>
              <a:ext uri="{FF2B5EF4-FFF2-40B4-BE49-F238E27FC236}">
                <a16:creationId xmlns:a16="http://schemas.microsoft.com/office/drawing/2014/main" id="{CC9652B5-C3D8-E38F-ECC1-6311C39AB8EF}"/>
              </a:ext>
            </a:extLst>
          </p:cNvPr>
          <p:cNvPicPr>
            <a:picLocks noChangeAspect="1"/>
          </p:cNvPicPr>
          <p:nvPr/>
        </p:nvPicPr>
        <p:blipFill>
          <a:blip r:embed="rId3"/>
          <a:stretch>
            <a:fillRect/>
          </a:stretch>
        </p:blipFill>
        <p:spPr>
          <a:xfrm>
            <a:off x="3310860" y="931078"/>
            <a:ext cx="5325218" cy="5687219"/>
          </a:xfrm>
          <a:prstGeom prst="rect">
            <a:avLst/>
          </a:prstGeom>
        </p:spPr>
      </p:pic>
      <p:sp>
        <p:nvSpPr>
          <p:cNvPr id="2" name="TextBox 1">
            <a:extLst>
              <a:ext uri="{FF2B5EF4-FFF2-40B4-BE49-F238E27FC236}">
                <a16:creationId xmlns:a16="http://schemas.microsoft.com/office/drawing/2014/main" id="{B6CD13B4-4523-DFA3-24F6-26A9953A48B2}"/>
              </a:ext>
            </a:extLst>
          </p:cNvPr>
          <p:cNvSpPr txBox="1"/>
          <p:nvPr/>
        </p:nvSpPr>
        <p:spPr>
          <a:xfrm>
            <a:off x="5051504" y="6501159"/>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2264658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6427F1A9-88DC-76EF-3910-18DBC85071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E64D99-2C61-FD42-FF84-6500EF3D127A}"/>
              </a:ext>
            </a:extLst>
          </p:cNvPr>
          <p:cNvSpPr txBox="1"/>
          <p:nvPr/>
        </p:nvSpPr>
        <p:spPr>
          <a:xfrm>
            <a:off x="1174863" y="-356839"/>
            <a:ext cx="9597213" cy="1179810"/>
          </a:xfrm>
          <a:prstGeom prst="rect">
            <a:avLst/>
          </a:prstGeom>
          <a:noFill/>
        </p:spPr>
        <p:txBody>
          <a:bodyPr wrap="square">
            <a:spAutoFit/>
          </a:bodyPr>
          <a:lstStyle/>
          <a:p>
            <a:pPr>
              <a:lnSpc>
                <a:spcPct val="115000"/>
              </a:lnSpc>
              <a:spcAft>
                <a:spcPts val="800"/>
              </a:spcAft>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buNone/>
            </a:pPr>
            <a:r>
              <a:rPr lang="en-GB" sz="4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might happen next …? </a:t>
            </a:r>
          </a:p>
        </p:txBody>
      </p:sp>
      <p:pic>
        <p:nvPicPr>
          <p:cNvPr id="7170" name="Picture 2" descr="Story Map Template | Teaching Resources">
            <a:extLst>
              <a:ext uri="{FF2B5EF4-FFF2-40B4-BE49-F238E27FC236}">
                <a16:creationId xmlns:a16="http://schemas.microsoft.com/office/drawing/2014/main" id="{F9B9E33B-474D-0C71-3556-7C09E7EFF4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0" b="6418"/>
          <a:stretch>
            <a:fillRect/>
          </a:stretch>
        </p:blipFill>
        <p:spPr bwMode="auto">
          <a:xfrm>
            <a:off x="3445726" y="822971"/>
            <a:ext cx="4915944" cy="57701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African American Elf Png, Christmas Sublimation, Melanin, Transparent  Background, Cool Elf, Cartoon Style - Etsy">
            <a:extLst>
              <a:ext uri="{FF2B5EF4-FFF2-40B4-BE49-F238E27FC236}">
                <a16:creationId xmlns:a16="http://schemas.microsoft.com/office/drawing/2014/main" id="{9081840D-5C34-8D08-91D4-FD6CC1BE9CA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00" b="95333" l="10000" r="90000">
                        <a14:foregroundMark x1="48333" y1="8333" x2="48333" y2="8333"/>
                        <a14:foregroundMark x1="58333" y1="91333" x2="58333" y2="91333"/>
                        <a14:foregroundMark x1="59000" y1="94333" x2="59000" y2="94333"/>
                        <a14:foregroundMark x1="47000" y1="89333" x2="47000" y2="89333"/>
                        <a14:foregroundMark x1="42000" y1="95333" x2="42000" y2="95333"/>
                        <a14:foregroundMark x1="41000" y1="92000" x2="41000" y2="92000"/>
                        <a14:foregroundMark x1="56667" y1="88333" x2="56667" y2="88333"/>
                        <a14:foregroundMark x1="56667" y1="90667" x2="56667" y2="90667"/>
                        <a14:foregroundMark x1="46667" y1="88667" x2="46667"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402665" y="4327113"/>
            <a:ext cx="2530887" cy="25308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reate Pixar-Style Character from the Image | AI Art Generator | Easy-Peasy. AI">
            <a:extLst>
              <a:ext uri="{FF2B5EF4-FFF2-40B4-BE49-F238E27FC236}">
                <a16:creationId xmlns:a16="http://schemas.microsoft.com/office/drawing/2014/main" id="{6B64E334-18F2-A7F8-1D7B-7825220558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9" b="99286" l="4286" r="99857">
                        <a14:foregroundMark x1="51286" y1="5714" x2="51286" y2="5714"/>
                        <a14:foregroundMark x1="52571" y1="97714" x2="52571" y2="97714"/>
                        <a14:foregroundMark x1="84714" y1="89857" x2="84714" y2="89857"/>
                        <a14:foregroundMark x1="88000" y1="86714" x2="88000" y2="86714"/>
                        <a14:foregroundMark x1="9714" y1="86857" x2="4286" y2="99286"/>
                        <a14:foregroundMark x1="67143" y1="72714" x2="97286" y2="92429"/>
                        <a14:foregroundMark x1="97286" y1="92429" x2="99857" y2="98714"/>
                        <a14:foregroundMark x1="8714" y1="87429" x2="35571" y2="72429"/>
                        <a14:foregroundMark x1="35571" y1="72429" x2="37286" y2="70857"/>
                        <a14:foregroundMark x1="72143" y1="75286" x2="97714" y2="90857"/>
                        <a14:foregroundMark x1="97714" y1="90857" x2="99857" y2="95857"/>
                      </a14:backgroundRemoval>
                    </a14:imgEffect>
                  </a14:imgLayer>
                </a14:imgProps>
              </a:ext>
              <a:ext uri="{28A0092B-C50C-407E-A947-70E740481C1C}">
                <a14:useLocalDpi xmlns:a14="http://schemas.microsoft.com/office/drawing/2010/main" val="0"/>
              </a:ext>
            </a:extLst>
          </a:blip>
          <a:srcRect r="5631"/>
          <a:stretch>
            <a:fillRect/>
          </a:stretch>
        </p:blipFill>
        <p:spPr bwMode="auto">
          <a:xfrm>
            <a:off x="9335647" y="3813717"/>
            <a:ext cx="2872858" cy="30442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3d Render Cartoon Character Young Girl Pigtails Brown Hair Big Expressi  Image Clipart, Cartoon Clipart, Hair Clipart, Character Clipart PNG  Transparent Image and Clipart for Free Download">
            <a:extLst>
              <a:ext uri="{FF2B5EF4-FFF2-40B4-BE49-F238E27FC236}">
                <a16:creationId xmlns:a16="http://schemas.microsoft.com/office/drawing/2014/main" id="{4F64A71F-53CE-9CE9-31BA-781FE193384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000" b="98667" l="9778" r="89778">
                        <a14:foregroundMark x1="44889" y1="8444" x2="60000" y2="8889"/>
                        <a14:foregroundMark x1="46222" y1="90222" x2="37778" y2="96444"/>
                        <a14:foregroundMark x1="44000" y1="97333" x2="68889" y2="98667"/>
                        <a14:foregroundMark x1="74667" y1="10667" x2="72444"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749753" y="4440031"/>
            <a:ext cx="2417969" cy="2417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 cartoon character with long blonde hair and blue eyes 51339054 PNG">
            <a:extLst>
              <a:ext uri="{FF2B5EF4-FFF2-40B4-BE49-F238E27FC236}">
                <a16:creationId xmlns:a16="http://schemas.microsoft.com/office/drawing/2014/main" id="{D1EB85AA-F83D-0782-3123-BE76257CA5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984" y="3612995"/>
            <a:ext cx="3245005" cy="32450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Question Mark PNGs for Free Download">
            <a:extLst>
              <a:ext uri="{FF2B5EF4-FFF2-40B4-BE49-F238E27FC236}">
                <a16:creationId xmlns:a16="http://schemas.microsoft.com/office/drawing/2014/main" id="{62BAC7CB-6BE2-9BBE-9645-B4FAAD3527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3939" y="558121"/>
            <a:ext cx="3660560" cy="3660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34764-5B76-4C16-E400-59B736DBDA0F}"/>
              </a:ext>
            </a:extLst>
          </p:cNvPr>
          <p:cNvSpPr txBox="1"/>
          <p:nvPr/>
        </p:nvSpPr>
        <p:spPr>
          <a:xfrm>
            <a:off x="5051504" y="6467706"/>
            <a:ext cx="5330282" cy="307777"/>
          </a:xfrm>
          <a:prstGeom prst="rect">
            <a:avLst/>
          </a:prstGeom>
          <a:noFill/>
        </p:spPr>
        <p:txBody>
          <a:bodyPr wrap="square" rtlCol="0">
            <a:spAutoFit/>
          </a:bodyPr>
          <a:lstStyle/>
          <a:p>
            <a:r>
              <a:rPr lang="en-US" sz="1400" dirty="0">
                <a:hlinkClick r:id="rId12"/>
              </a:rPr>
              <a:t>www.lisareneeruggeri.com</a:t>
            </a:r>
            <a:endParaRPr lang="en-GB" sz="1400" dirty="0"/>
          </a:p>
        </p:txBody>
      </p:sp>
    </p:spTree>
    <p:extLst>
      <p:ext uri="{BB962C8B-B14F-4D97-AF65-F5344CB8AC3E}">
        <p14:creationId xmlns:p14="http://schemas.microsoft.com/office/powerpoint/2010/main" val="1605242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F977D2-834E-1227-2A5E-A50F84C90D12}"/>
              </a:ext>
            </a:extLst>
          </p:cNvPr>
          <p:cNvSpPr txBox="1"/>
          <p:nvPr/>
        </p:nvSpPr>
        <p:spPr>
          <a:xfrm>
            <a:off x="5444583" y="3634628"/>
            <a:ext cx="6094140" cy="261610"/>
          </a:xfrm>
          <a:prstGeom prst="rect">
            <a:avLst/>
          </a:prstGeom>
          <a:noFill/>
        </p:spPr>
        <p:txBody>
          <a:bodyPr wrap="square">
            <a:spAutoFit/>
          </a:bodyPr>
          <a:lstStyle/>
          <a:p>
            <a:r>
              <a:rPr lang="en-US" sz="1050" b="1" kern="100" dirty="0">
                <a:solidFill>
                  <a:schemeClr val="bg1"/>
                </a:solidFill>
                <a:latin typeface="Engravers MT" panose="02090707080505020304" pitchFamily="18" charset="0"/>
                <a:ea typeface="Calibri" panose="020F0502020204030204" pitchFamily="34" charset="0"/>
                <a:cs typeface="Times New Roman" panose="02020603050405020304" pitchFamily="18" charset="0"/>
              </a:rPr>
              <a:t>B</a:t>
            </a:r>
            <a:r>
              <a:rPr lang="en-GB" sz="1050" b="1" kern="100" dirty="0">
                <a:solidFill>
                  <a:schemeClr val="bg1"/>
                </a:solidFill>
                <a:latin typeface="Engravers MT" panose="02090707080505020304" pitchFamily="18" charset="0"/>
                <a:ea typeface="Calibri" panose="020F0502020204030204" pitchFamily="34" charset="0"/>
                <a:cs typeface="Times New Roman" panose="02020603050405020304" pitchFamily="18" charset="0"/>
              </a:rPr>
              <a:t>ramblewood Bakes</a:t>
            </a:r>
            <a:endParaRPr lang="en-GB" sz="1050" dirty="0">
              <a:latin typeface="Engravers MT" panose="02090707080505020304" pitchFamily="18" charset="0"/>
            </a:endParaRPr>
          </a:p>
        </p:txBody>
      </p:sp>
      <p:pic>
        <p:nvPicPr>
          <p:cNvPr id="6" name="Picture 5">
            <a:extLst>
              <a:ext uri="{FF2B5EF4-FFF2-40B4-BE49-F238E27FC236}">
                <a16:creationId xmlns:a16="http://schemas.microsoft.com/office/drawing/2014/main" id="{EB0F12B3-4BBF-BAC8-1F32-C013D8DA4B77}"/>
              </a:ext>
            </a:extLst>
          </p:cNvPr>
          <p:cNvPicPr>
            <a:picLocks noChangeAspect="1"/>
          </p:cNvPicPr>
          <p:nvPr/>
        </p:nvPicPr>
        <p:blipFill>
          <a:blip r:embed="rId3"/>
          <a:stretch>
            <a:fillRect/>
          </a:stretch>
        </p:blipFill>
        <p:spPr>
          <a:xfrm>
            <a:off x="0" y="-156116"/>
            <a:ext cx="12192000" cy="7014116"/>
          </a:xfrm>
          <a:prstGeom prst="rect">
            <a:avLst/>
          </a:prstGeom>
        </p:spPr>
      </p:pic>
      <p:sp>
        <p:nvSpPr>
          <p:cNvPr id="7" name="TextBox 6">
            <a:extLst>
              <a:ext uri="{FF2B5EF4-FFF2-40B4-BE49-F238E27FC236}">
                <a16:creationId xmlns:a16="http://schemas.microsoft.com/office/drawing/2014/main" id="{5CB33580-92EF-397D-9632-EBEABA372EE9}"/>
              </a:ext>
            </a:extLst>
          </p:cNvPr>
          <p:cNvSpPr txBox="1"/>
          <p:nvPr/>
        </p:nvSpPr>
        <p:spPr>
          <a:xfrm>
            <a:off x="9333572" y="6550223"/>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393315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4CBDCBAC-8087-7BB5-3B56-24530FE786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59B5793-907A-EAC9-4469-E8E2BF37F6E1}"/>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DE2CC20-8B98-7BF1-8541-6F38487013F8}"/>
              </a:ext>
            </a:extLst>
          </p:cNvPr>
          <p:cNvPicPr>
            <a:picLocks noChangeAspect="1"/>
          </p:cNvPicPr>
          <p:nvPr/>
        </p:nvPicPr>
        <p:blipFill>
          <a:blip r:embed="rId4"/>
          <a:srcRect t="3155" b="2477"/>
          <a:stretch>
            <a:fillRect/>
          </a:stretch>
        </p:blipFill>
        <p:spPr>
          <a:xfrm>
            <a:off x="1109219" y="1171684"/>
            <a:ext cx="2819688" cy="4194223"/>
          </a:xfrm>
          <a:prstGeom prst="rect">
            <a:avLst/>
          </a:prstGeom>
        </p:spPr>
      </p:pic>
      <p:sp>
        <p:nvSpPr>
          <p:cNvPr id="6" name="TextBox 5">
            <a:extLst>
              <a:ext uri="{FF2B5EF4-FFF2-40B4-BE49-F238E27FC236}">
                <a16:creationId xmlns:a16="http://schemas.microsoft.com/office/drawing/2014/main" id="{9320FB39-D57E-6E88-3740-A84E398612C5}"/>
              </a:ext>
            </a:extLst>
          </p:cNvPr>
          <p:cNvSpPr txBox="1"/>
          <p:nvPr/>
        </p:nvSpPr>
        <p:spPr>
          <a:xfrm>
            <a:off x="2215950" y="83312"/>
            <a:ext cx="8095931" cy="646331"/>
          </a:xfrm>
          <a:prstGeom prst="rect">
            <a:avLst/>
          </a:prstGeom>
          <a:noFill/>
        </p:spPr>
        <p:txBody>
          <a:bodyPr wrap="square" rtlCol="0">
            <a:spAutoFit/>
          </a:bodyPr>
          <a:lstStyle/>
          <a:p>
            <a:pPr algn="ctr"/>
            <a:r>
              <a:rPr lang="en-GB" sz="3600" b="1" dirty="0">
                <a:solidFill>
                  <a:schemeClr val="bg1"/>
                </a:solidFill>
              </a:rPr>
              <a:t>Descriptive Paragraph</a:t>
            </a:r>
          </a:p>
        </p:txBody>
      </p:sp>
      <p:pic>
        <p:nvPicPr>
          <p:cNvPr id="2050" name="Picture 2" descr="Note Paper Images - Free Download on Freepik">
            <a:extLst>
              <a:ext uri="{FF2B5EF4-FFF2-40B4-BE49-F238E27FC236}">
                <a16:creationId xmlns:a16="http://schemas.microsoft.com/office/drawing/2014/main" id="{8BEAAAA9-F51A-4EA0-72EB-339D78AD5A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95439" y="340111"/>
            <a:ext cx="6177778" cy="6177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41555A-44ED-AFDA-7E41-5A83B12B0E16}"/>
              </a:ext>
            </a:extLst>
          </p:cNvPr>
          <p:cNvSpPr txBox="1"/>
          <p:nvPr/>
        </p:nvSpPr>
        <p:spPr>
          <a:xfrm>
            <a:off x="5655879" y="1375970"/>
            <a:ext cx="4869216" cy="4154984"/>
          </a:xfrm>
          <a:prstGeom prst="rect">
            <a:avLst/>
          </a:prstGeom>
          <a:noFill/>
        </p:spPr>
        <p:txBody>
          <a:bodyPr wrap="square">
            <a:spAutoFit/>
          </a:bodyPr>
          <a:lstStyle/>
          <a:p>
            <a:pPr algn="just"/>
            <a:r>
              <a:rPr lang="en-US" sz="2400" dirty="0"/>
              <a:t>The old house sat quietly in the middle of the forest, its roof covered in thick, white snow. Long icicles hung from the edges, and the windows were frosted so you couldn’t see inside. The trees around it stood still, their branches cold and covered in snow. Everything was silent, and the freezing air made the whole place feel still and sleepy, like it was waiting for something to happen.</a:t>
            </a:r>
            <a:endParaRPr lang="en-GB" sz="2400" dirty="0"/>
          </a:p>
        </p:txBody>
      </p:sp>
      <p:sp>
        <p:nvSpPr>
          <p:cNvPr id="7" name="TextBox 6">
            <a:extLst>
              <a:ext uri="{FF2B5EF4-FFF2-40B4-BE49-F238E27FC236}">
                <a16:creationId xmlns:a16="http://schemas.microsoft.com/office/drawing/2014/main" id="{DA6AC978-E623-F120-4D23-0707933A1E75}"/>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7"/>
              </a:rPr>
              <a:t>www.lisareneeruggeri.com</a:t>
            </a:r>
            <a:endParaRPr lang="en-GB" sz="1400" dirty="0"/>
          </a:p>
        </p:txBody>
      </p:sp>
    </p:spTree>
    <p:extLst>
      <p:ext uri="{BB962C8B-B14F-4D97-AF65-F5344CB8AC3E}">
        <p14:creationId xmlns:p14="http://schemas.microsoft.com/office/powerpoint/2010/main" val="2312904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617BC3E0-5C6D-2782-CEA7-4299228BE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4A80B-760C-22B7-0925-6E6F0114C1A4}"/>
              </a:ext>
            </a:extLst>
          </p:cNvPr>
          <p:cNvSpPr>
            <a:spLocks noGrp="1"/>
          </p:cNvSpPr>
          <p:nvPr>
            <p:ph type="title"/>
          </p:nvPr>
        </p:nvSpPr>
        <p:spPr>
          <a:xfrm>
            <a:off x="677427" y="894679"/>
            <a:ext cx="10515600" cy="1325563"/>
          </a:xfrm>
        </p:spPr>
        <p:txBody>
          <a:bodyPr/>
          <a:lstStyle/>
          <a:p>
            <a:r>
              <a:rPr lang="en-GB" dirty="0"/>
              <a:t>Lesson 9: </a:t>
            </a:r>
            <a:r>
              <a:rPr lang="en-GB" b="1" dirty="0"/>
              <a:t>Writing a Narrative</a:t>
            </a:r>
            <a:endParaRPr lang="en-GB" dirty="0"/>
          </a:p>
        </p:txBody>
      </p:sp>
      <p:graphicFrame>
        <p:nvGraphicFramePr>
          <p:cNvPr id="5" name="Content Placeholder 4">
            <a:extLst>
              <a:ext uri="{FF2B5EF4-FFF2-40B4-BE49-F238E27FC236}">
                <a16:creationId xmlns:a16="http://schemas.microsoft.com/office/drawing/2014/main" id="{49C4D90F-5B0E-7223-D78A-ECF468AB4418}"/>
              </a:ext>
            </a:extLst>
          </p:cNvPr>
          <p:cNvGraphicFramePr>
            <a:graphicFrameLocks noGrp="1"/>
          </p:cNvGraphicFramePr>
          <p:nvPr>
            <p:ph idx="1"/>
            <p:extLst>
              <p:ext uri="{D42A27DB-BD31-4B8C-83A1-F6EECF244321}">
                <p14:modId xmlns:p14="http://schemas.microsoft.com/office/powerpoint/2010/main" val="2233937768"/>
              </p:ext>
            </p:extLst>
          </p:nvPr>
        </p:nvGraphicFramePr>
        <p:xfrm>
          <a:off x="677427" y="2591471"/>
          <a:ext cx="10515600" cy="3371850"/>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0">
                <a:tc>
                  <a:txBody>
                    <a:bodyPr/>
                    <a:lstStyle/>
                    <a:p>
                      <a:r>
                        <a:rPr lang="en-GB" sz="4400" b="1" kern="1200" dirty="0">
                          <a:solidFill>
                            <a:schemeClr val="lt1"/>
                          </a:solidFill>
                          <a:effectLst/>
                          <a:latin typeface="+mn-lt"/>
                          <a:ea typeface="+mn-ea"/>
                          <a:cs typeface="+mn-cs"/>
                        </a:rPr>
                        <a:t>• Begin writing a narrative based on plan</a:t>
                      </a:r>
                    </a:p>
                    <a:p>
                      <a:r>
                        <a:rPr lang="en-GB" sz="4400" b="1" kern="1200" dirty="0">
                          <a:solidFill>
                            <a:schemeClr val="lt1"/>
                          </a:solidFill>
                          <a:effectLst/>
                          <a:latin typeface="+mn-lt"/>
                          <a:ea typeface="+mn-ea"/>
                          <a:cs typeface="+mn-cs"/>
                        </a:rPr>
                        <a:t>• Focus on pacing, vocabulary and emotional impact</a:t>
                      </a:r>
                    </a:p>
                    <a:p>
                      <a:r>
                        <a:rPr lang="en-GB" sz="4400" b="1" kern="1200" dirty="0">
                          <a:solidFill>
                            <a:schemeClr val="lt1"/>
                          </a:solidFill>
                          <a:effectLst/>
                          <a:latin typeface="+mn-lt"/>
                          <a:ea typeface="+mn-ea"/>
                          <a:cs typeface="+mn-cs"/>
                        </a:rPr>
                        <a:t>• Apply all previous learning to create original content</a:t>
                      </a:r>
                      <a:endParaRPr lang="en-GB" sz="400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E1812978-192E-CC45-1BAD-DEF8C7B2D03F}"/>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16462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26F9EF4A-0BCD-0758-284E-65058CC14B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D78C49-3417-7F4C-6A78-AAFE89F8253B}"/>
              </a:ext>
            </a:extLst>
          </p:cNvPr>
          <p:cNvPicPr>
            <a:picLocks noChangeAspect="1"/>
          </p:cNvPicPr>
          <p:nvPr/>
        </p:nvPicPr>
        <p:blipFill>
          <a:blip r:embed="rId3"/>
          <a:stretch>
            <a:fillRect/>
          </a:stretch>
        </p:blipFill>
        <p:spPr>
          <a:xfrm>
            <a:off x="3818099" y="158195"/>
            <a:ext cx="4366896" cy="6541610"/>
          </a:xfrm>
          <a:prstGeom prst="rect">
            <a:avLst/>
          </a:prstGeom>
        </p:spPr>
      </p:pic>
      <p:sp>
        <p:nvSpPr>
          <p:cNvPr id="2" name="TextBox 1">
            <a:extLst>
              <a:ext uri="{FF2B5EF4-FFF2-40B4-BE49-F238E27FC236}">
                <a16:creationId xmlns:a16="http://schemas.microsoft.com/office/drawing/2014/main" id="{AC41E370-1529-D94C-50EB-26FDC941F3D3}"/>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2473277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1E7556D6-C887-5BD7-640A-21ECDA06E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22288-E88E-3BC9-BC27-F625C5EA475B}"/>
              </a:ext>
            </a:extLst>
          </p:cNvPr>
          <p:cNvSpPr>
            <a:spLocks noGrp="1"/>
          </p:cNvSpPr>
          <p:nvPr>
            <p:ph type="title"/>
          </p:nvPr>
        </p:nvSpPr>
        <p:spPr>
          <a:xfrm>
            <a:off x="677427" y="1329576"/>
            <a:ext cx="10515600" cy="1325563"/>
          </a:xfrm>
        </p:spPr>
        <p:txBody>
          <a:bodyPr/>
          <a:lstStyle/>
          <a:p>
            <a:r>
              <a:rPr lang="en-GB" dirty="0"/>
              <a:t>Lesson 10: </a:t>
            </a:r>
            <a:r>
              <a:rPr lang="en-GB" b="1" dirty="0"/>
              <a:t>Editing a Narrative</a:t>
            </a:r>
            <a:endParaRPr lang="en-GB" dirty="0"/>
          </a:p>
        </p:txBody>
      </p:sp>
      <p:graphicFrame>
        <p:nvGraphicFramePr>
          <p:cNvPr id="8" name="Content Placeholder 4">
            <a:extLst>
              <a:ext uri="{FF2B5EF4-FFF2-40B4-BE49-F238E27FC236}">
                <a16:creationId xmlns:a16="http://schemas.microsoft.com/office/drawing/2014/main" id="{7822606B-C1F4-F391-E407-B716FB87AB66}"/>
              </a:ext>
            </a:extLst>
          </p:cNvPr>
          <p:cNvGraphicFramePr>
            <a:graphicFrameLocks noGrp="1"/>
          </p:cNvGraphicFramePr>
          <p:nvPr>
            <p:ph idx="1"/>
            <p:extLst>
              <p:ext uri="{D42A27DB-BD31-4B8C-83A1-F6EECF244321}">
                <p14:modId xmlns:p14="http://schemas.microsoft.com/office/powerpoint/2010/main" val="2589491616"/>
              </p:ext>
            </p:extLst>
          </p:nvPr>
        </p:nvGraphicFramePr>
        <p:xfrm>
          <a:off x="512956" y="2852217"/>
          <a:ext cx="11140067" cy="2701290"/>
        </p:xfrm>
        <a:graphic>
          <a:graphicData uri="http://schemas.openxmlformats.org/drawingml/2006/table">
            <a:tbl>
              <a:tblPr firstRow="1" firstCol="1" bandRow="1">
                <a:tableStyleId>{5C22544A-7EE6-4342-B048-85BDC9FD1C3A}</a:tableStyleId>
              </a:tblPr>
              <a:tblGrid>
                <a:gridCol w="11140067">
                  <a:extLst>
                    <a:ext uri="{9D8B030D-6E8A-4147-A177-3AD203B41FA5}">
                      <a16:colId xmlns:a16="http://schemas.microsoft.com/office/drawing/2014/main" val="374039015"/>
                    </a:ext>
                  </a:extLst>
                </a:gridCol>
              </a:tblGrid>
              <a:tr h="0">
                <a:tc>
                  <a:txBody>
                    <a:bodyPr/>
                    <a:lstStyle/>
                    <a:p>
                      <a:r>
                        <a:rPr lang="en-GB" sz="4400" b="1" kern="1200" dirty="0">
                          <a:solidFill>
                            <a:schemeClr val="lt1"/>
                          </a:solidFill>
                          <a:effectLst/>
                          <a:latin typeface="+mn-lt"/>
                          <a:ea typeface="+mn-ea"/>
                          <a:cs typeface="+mn-cs"/>
                        </a:rPr>
                        <a:t>• Continue narrative writing</a:t>
                      </a:r>
                    </a:p>
                    <a:p>
                      <a:r>
                        <a:rPr lang="en-GB" sz="4400" b="1" kern="1200" dirty="0">
                          <a:solidFill>
                            <a:schemeClr val="lt1"/>
                          </a:solidFill>
                          <a:effectLst/>
                          <a:latin typeface="+mn-lt"/>
                          <a:ea typeface="+mn-ea"/>
                          <a:cs typeface="+mn-cs"/>
                        </a:rPr>
                        <a:t>• Edit and improve writing using success criteria</a:t>
                      </a:r>
                    </a:p>
                    <a:p>
                      <a:r>
                        <a:rPr lang="en-GB" sz="4400" b="1" kern="1200" dirty="0">
                          <a:solidFill>
                            <a:schemeClr val="lt1"/>
                          </a:solidFill>
                          <a:effectLst/>
                          <a:latin typeface="+mn-lt"/>
                          <a:ea typeface="+mn-ea"/>
                          <a:cs typeface="+mn-cs"/>
                        </a:rPr>
                        <a:t>• Reflect on author’s message and compare interpretations</a:t>
                      </a:r>
                      <a:endParaRPr lang="en-GB" sz="366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B9EDCDF5-F0E7-2A9F-636A-C871DD6E27F4}"/>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3466159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D9A4F7B2-5B0F-F28E-FF8E-E51CBF390D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E412FFB-B163-C0C3-5473-DD7E9305D702}"/>
              </a:ext>
            </a:extLst>
          </p:cNvPr>
          <p:cNvPicPr>
            <a:picLocks noChangeAspect="1"/>
          </p:cNvPicPr>
          <p:nvPr/>
        </p:nvPicPr>
        <p:blipFill>
          <a:blip r:embed="rId3"/>
          <a:srcRect t="3080" r="2394"/>
          <a:stretch>
            <a:fillRect/>
          </a:stretch>
        </p:blipFill>
        <p:spPr>
          <a:xfrm>
            <a:off x="1004591" y="406477"/>
            <a:ext cx="3906603" cy="6045045"/>
          </a:xfrm>
          <a:prstGeom prst="rect">
            <a:avLst/>
          </a:prstGeom>
        </p:spPr>
      </p:pic>
      <p:sp>
        <p:nvSpPr>
          <p:cNvPr id="4" name="TextBox 3">
            <a:extLst>
              <a:ext uri="{FF2B5EF4-FFF2-40B4-BE49-F238E27FC236}">
                <a16:creationId xmlns:a16="http://schemas.microsoft.com/office/drawing/2014/main" id="{14F08393-9AA8-5BD3-FE80-3155B460A84F}"/>
              </a:ext>
            </a:extLst>
          </p:cNvPr>
          <p:cNvSpPr txBox="1"/>
          <p:nvPr/>
        </p:nvSpPr>
        <p:spPr>
          <a:xfrm>
            <a:off x="6096000" y="1549086"/>
            <a:ext cx="4590544" cy="3344121"/>
          </a:xfrm>
          <a:prstGeom prst="rect">
            <a:avLst/>
          </a:prstGeom>
          <a:noFill/>
        </p:spPr>
        <p:txBody>
          <a:bodyPr wrap="square">
            <a:spAutoFit/>
          </a:bodyPr>
          <a:lstStyle/>
          <a:p>
            <a:pPr algn="ctr">
              <a:lnSpc>
                <a:spcPct val="115000"/>
              </a:lnSpc>
              <a:spcAft>
                <a:spcPts val="800"/>
              </a:spcAft>
              <a:buNone/>
            </a:pPr>
            <a:r>
              <a:rPr lang="en-GB" sz="2800" b="1" dirty="0">
                <a:solidFill>
                  <a:schemeClr val="bg1"/>
                </a:solidFill>
              </a:rPr>
              <a:t>Was your ending the same?</a:t>
            </a:r>
          </a:p>
          <a:p>
            <a:pPr algn="ctr">
              <a:lnSpc>
                <a:spcPct val="115000"/>
              </a:lnSpc>
              <a:spcAft>
                <a:spcPts val="800"/>
              </a:spcAft>
              <a:buNone/>
            </a:pPr>
            <a:r>
              <a:rPr lang="en-GB" sz="2800" b="1" dirty="0">
                <a:solidFill>
                  <a:schemeClr val="bg1"/>
                </a:solidFill>
              </a:rPr>
              <a:t> How did it differ?</a:t>
            </a:r>
          </a:p>
          <a:p>
            <a:pPr algn="ctr">
              <a:lnSpc>
                <a:spcPct val="115000"/>
              </a:lnSpc>
              <a:spcAft>
                <a:spcPts val="800"/>
              </a:spcAft>
              <a:buNone/>
            </a:pPr>
            <a:endParaRPr lang="en-GB" sz="2800" b="1" dirty="0">
              <a:solidFill>
                <a:schemeClr val="bg1"/>
              </a:solidFill>
            </a:endParaRPr>
          </a:p>
          <a:p>
            <a:pPr algn="ctr">
              <a:lnSpc>
                <a:spcPct val="115000"/>
              </a:lnSpc>
              <a:spcAft>
                <a:spcPts val="800"/>
              </a:spcAft>
              <a:buNone/>
            </a:pPr>
            <a:r>
              <a:rPr lang="en-GB" sz="2800" b="1" dirty="0">
                <a:solidFill>
                  <a:schemeClr val="bg1"/>
                </a:solidFill>
              </a:rPr>
              <a:t>Reflect: How does this story relate to us, especially at Christmas?</a:t>
            </a:r>
            <a:endParaRPr lang="en-GB" sz="6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C8F5B59-DDDA-B366-ABBD-393D12C0BD12}"/>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4"/>
              </a:rPr>
              <a:t>www.lisareneeruggeri.com</a:t>
            </a:r>
            <a:endParaRPr lang="en-GB" sz="1400" dirty="0"/>
          </a:p>
        </p:txBody>
      </p:sp>
    </p:spTree>
    <p:extLst>
      <p:ext uri="{BB962C8B-B14F-4D97-AF65-F5344CB8AC3E}">
        <p14:creationId xmlns:p14="http://schemas.microsoft.com/office/powerpoint/2010/main" val="2584291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7D4E5C83-067F-329B-3BE1-1DC659FC294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EA3654-87E6-FB00-BC05-F51AC21AA5C0}"/>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B8B8032-B2F4-E5C0-1561-0EA8F6847032}"/>
              </a:ext>
            </a:extLst>
          </p:cNvPr>
          <p:cNvPicPr>
            <a:picLocks noChangeAspect="1"/>
          </p:cNvPicPr>
          <p:nvPr/>
        </p:nvPicPr>
        <p:blipFill>
          <a:blip r:embed="rId4"/>
          <a:srcRect t="3080" r="2394"/>
          <a:stretch>
            <a:fillRect/>
          </a:stretch>
        </p:blipFill>
        <p:spPr>
          <a:xfrm>
            <a:off x="1004591" y="406477"/>
            <a:ext cx="3906603" cy="6045045"/>
          </a:xfrm>
          <a:prstGeom prst="rect">
            <a:avLst/>
          </a:prstGeom>
        </p:spPr>
      </p:pic>
      <p:sp>
        <p:nvSpPr>
          <p:cNvPr id="4" name="TextBox 3">
            <a:extLst>
              <a:ext uri="{FF2B5EF4-FFF2-40B4-BE49-F238E27FC236}">
                <a16:creationId xmlns:a16="http://schemas.microsoft.com/office/drawing/2014/main" id="{40567A5A-DAE8-6817-E30D-089F91BF77FB}"/>
              </a:ext>
            </a:extLst>
          </p:cNvPr>
          <p:cNvSpPr txBox="1"/>
          <p:nvPr/>
        </p:nvSpPr>
        <p:spPr>
          <a:xfrm>
            <a:off x="6415627" y="1848341"/>
            <a:ext cx="4003287" cy="3161315"/>
          </a:xfrm>
          <a:prstGeom prst="rect">
            <a:avLst/>
          </a:prstGeom>
          <a:noFill/>
        </p:spPr>
        <p:txBody>
          <a:bodyPr wrap="square">
            <a:spAutoFit/>
          </a:bodyPr>
          <a:lstStyle/>
          <a:p>
            <a:pPr algn="ctr">
              <a:lnSpc>
                <a:spcPct val="115000"/>
              </a:lnSpc>
              <a:spcAft>
                <a:spcPts val="800"/>
              </a:spcAft>
              <a:buNone/>
            </a:pPr>
            <a:r>
              <a:rPr lang="en-GB" sz="4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message did the author want to convey to the reader?</a:t>
            </a:r>
          </a:p>
        </p:txBody>
      </p:sp>
      <p:sp>
        <p:nvSpPr>
          <p:cNvPr id="5" name="TextBox 4">
            <a:extLst>
              <a:ext uri="{FF2B5EF4-FFF2-40B4-BE49-F238E27FC236}">
                <a16:creationId xmlns:a16="http://schemas.microsoft.com/office/drawing/2014/main" id="{B36DF5A6-0ECD-0E67-1E51-890D65A601AF}"/>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3138899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CADBBD-B0B7-10A9-679E-7CE960463479}"/>
              </a:ext>
            </a:extLst>
          </p:cNvPr>
          <p:cNvPicPr>
            <a:picLocks noChangeAspect="1"/>
          </p:cNvPicPr>
          <p:nvPr/>
        </p:nvPicPr>
        <p:blipFill>
          <a:blip r:embed="rId2"/>
          <a:stretch>
            <a:fillRect/>
          </a:stretch>
        </p:blipFill>
        <p:spPr>
          <a:xfrm>
            <a:off x="-356838" y="0"/>
            <a:ext cx="12548838" cy="6858000"/>
          </a:xfrm>
          <a:prstGeom prst="rect">
            <a:avLst/>
          </a:prstGeom>
        </p:spPr>
      </p:pic>
      <p:pic>
        <p:nvPicPr>
          <p:cNvPr id="11" name="Picture 10">
            <a:extLst>
              <a:ext uri="{FF2B5EF4-FFF2-40B4-BE49-F238E27FC236}">
                <a16:creationId xmlns:a16="http://schemas.microsoft.com/office/drawing/2014/main" id="{610CE4C0-13D3-3822-DAE9-8B4E54764829}"/>
              </a:ext>
            </a:extLst>
          </p:cNvPr>
          <p:cNvPicPr>
            <a:picLocks noChangeAspect="1"/>
          </p:cNvPicPr>
          <p:nvPr/>
        </p:nvPicPr>
        <p:blipFill>
          <a:blip r:embed="rId3"/>
          <a:srcRect t="2686"/>
          <a:stretch>
            <a:fillRect/>
          </a:stretch>
        </p:blipFill>
        <p:spPr>
          <a:xfrm>
            <a:off x="939611" y="831268"/>
            <a:ext cx="3733680" cy="5657400"/>
          </a:xfrm>
          <a:prstGeom prst="rect">
            <a:avLst/>
          </a:prstGeom>
        </p:spPr>
      </p:pic>
      <p:sp>
        <p:nvSpPr>
          <p:cNvPr id="15" name="TextBox 14">
            <a:extLst>
              <a:ext uri="{FF2B5EF4-FFF2-40B4-BE49-F238E27FC236}">
                <a16:creationId xmlns:a16="http://schemas.microsoft.com/office/drawing/2014/main" id="{DAFE1629-5207-6291-357B-7A281C953E2F}"/>
              </a:ext>
            </a:extLst>
          </p:cNvPr>
          <p:cNvSpPr txBox="1"/>
          <p:nvPr/>
        </p:nvSpPr>
        <p:spPr>
          <a:xfrm>
            <a:off x="7518710" y="6488668"/>
            <a:ext cx="6272560" cy="369332"/>
          </a:xfrm>
          <a:prstGeom prst="rect">
            <a:avLst/>
          </a:prstGeom>
          <a:noFill/>
        </p:spPr>
        <p:txBody>
          <a:bodyPr wrap="square">
            <a:spAutoFit/>
          </a:bodyPr>
          <a:lstStyle/>
          <a:p>
            <a:r>
              <a:rPr lang="en-US" sz="1800" dirty="0">
                <a:hlinkClick r:id="rId4"/>
              </a:rPr>
              <a:t>www.lisareneeruggeri.com</a:t>
            </a:r>
            <a:endParaRPr lang="en-GB" sz="1800" dirty="0"/>
          </a:p>
        </p:txBody>
      </p:sp>
    </p:spTree>
    <p:extLst>
      <p:ext uri="{BB962C8B-B14F-4D97-AF65-F5344CB8AC3E}">
        <p14:creationId xmlns:p14="http://schemas.microsoft.com/office/powerpoint/2010/main" val="363823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4AD87594-7C12-9865-805E-C7EF90D9E8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7F24779-36EA-7694-FEB3-43CCC1888996}"/>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A1F193F-6E69-A911-0BF9-20B1B197F6EE}"/>
              </a:ext>
            </a:extLst>
          </p:cNvPr>
          <p:cNvPicPr>
            <a:picLocks noChangeAspect="1"/>
          </p:cNvPicPr>
          <p:nvPr/>
        </p:nvPicPr>
        <p:blipFill>
          <a:blip r:embed="rId4"/>
          <a:srcRect t="3155" b="2477"/>
          <a:stretch>
            <a:fillRect/>
          </a:stretch>
        </p:blipFill>
        <p:spPr>
          <a:xfrm>
            <a:off x="4156566" y="900497"/>
            <a:ext cx="3643651" cy="5419850"/>
          </a:xfrm>
          <a:prstGeom prst="rect">
            <a:avLst/>
          </a:prstGeom>
        </p:spPr>
      </p:pic>
      <p:sp>
        <p:nvSpPr>
          <p:cNvPr id="6" name="TextBox 5">
            <a:extLst>
              <a:ext uri="{FF2B5EF4-FFF2-40B4-BE49-F238E27FC236}">
                <a16:creationId xmlns:a16="http://schemas.microsoft.com/office/drawing/2014/main" id="{13C82EF7-D9B3-2925-EFA0-3CD10E3EACA9}"/>
              </a:ext>
            </a:extLst>
          </p:cNvPr>
          <p:cNvSpPr txBox="1"/>
          <p:nvPr/>
        </p:nvSpPr>
        <p:spPr>
          <a:xfrm>
            <a:off x="1930425" y="537653"/>
            <a:ext cx="8095931" cy="584775"/>
          </a:xfrm>
          <a:prstGeom prst="rect">
            <a:avLst/>
          </a:prstGeom>
          <a:noFill/>
        </p:spPr>
        <p:txBody>
          <a:bodyPr wrap="square" rtlCol="0">
            <a:spAutoFit/>
          </a:bodyPr>
          <a:lstStyle/>
          <a:p>
            <a:pPr algn="ctr"/>
            <a:r>
              <a:rPr lang="en-GB" sz="3200" b="1" i="1" dirty="0">
                <a:solidFill>
                  <a:schemeClr val="bg1"/>
                </a:solidFill>
              </a:rPr>
              <a:t>What could this book be called?</a:t>
            </a:r>
            <a:endParaRPr lang="en-GB" sz="3200" b="1" dirty="0">
              <a:solidFill>
                <a:schemeClr val="bg1"/>
              </a:solidFill>
            </a:endParaRPr>
          </a:p>
        </p:txBody>
      </p:sp>
      <p:sp>
        <p:nvSpPr>
          <p:cNvPr id="8" name="TextBox 7">
            <a:extLst>
              <a:ext uri="{FF2B5EF4-FFF2-40B4-BE49-F238E27FC236}">
                <a16:creationId xmlns:a16="http://schemas.microsoft.com/office/drawing/2014/main" id="{2355D351-98E1-CF95-0A24-8AD951F4D405}"/>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347090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a:extLst>
            <a:ext uri="{FF2B5EF4-FFF2-40B4-BE49-F238E27FC236}">
              <a16:creationId xmlns:a16="http://schemas.microsoft.com/office/drawing/2014/main" id="{4434BEF5-5E1A-34CE-AB01-4B9F8533A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DA26D-45D6-9158-3EEF-55E1225B14A5}"/>
              </a:ext>
            </a:extLst>
          </p:cNvPr>
          <p:cNvSpPr>
            <a:spLocks noGrp="1"/>
          </p:cNvSpPr>
          <p:nvPr>
            <p:ph type="title"/>
          </p:nvPr>
        </p:nvSpPr>
        <p:spPr>
          <a:xfrm>
            <a:off x="677427" y="1329576"/>
            <a:ext cx="10515600" cy="1325563"/>
          </a:xfrm>
        </p:spPr>
        <p:txBody>
          <a:bodyPr/>
          <a:lstStyle/>
          <a:p>
            <a:r>
              <a:rPr lang="en-GB" dirty="0"/>
              <a:t>Lesson 2: </a:t>
            </a:r>
            <a:r>
              <a:rPr lang="en-GB" b="1" dirty="0"/>
              <a:t>Prediction &amp; Vocabulary Exploration</a:t>
            </a:r>
            <a:endParaRPr lang="en-GB" dirty="0"/>
          </a:p>
        </p:txBody>
      </p:sp>
      <p:graphicFrame>
        <p:nvGraphicFramePr>
          <p:cNvPr id="5" name="Content Placeholder 4">
            <a:extLst>
              <a:ext uri="{FF2B5EF4-FFF2-40B4-BE49-F238E27FC236}">
                <a16:creationId xmlns:a16="http://schemas.microsoft.com/office/drawing/2014/main" id="{34305FEA-7909-E3AD-8833-E7FB09B96093}"/>
              </a:ext>
            </a:extLst>
          </p:cNvPr>
          <p:cNvGraphicFramePr>
            <a:graphicFrameLocks noGrp="1"/>
          </p:cNvGraphicFramePr>
          <p:nvPr>
            <p:ph idx="1"/>
            <p:extLst>
              <p:ext uri="{D42A27DB-BD31-4B8C-83A1-F6EECF244321}">
                <p14:modId xmlns:p14="http://schemas.microsoft.com/office/powerpoint/2010/main" val="1853277931"/>
              </p:ext>
            </p:extLst>
          </p:nvPr>
        </p:nvGraphicFramePr>
        <p:xfrm>
          <a:off x="677427" y="3241217"/>
          <a:ext cx="10515600" cy="2490407"/>
        </p:xfrm>
        <a:graphic>
          <a:graphicData uri="http://schemas.openxmlformats.org/drawingml/2006/table">
            <a:tbl>
              <a:tblPr firstRow="1" firstCol="1" bandRow="1">
                <a:tableStyleId>{5C22544A-7EE6-4342-B048-85BDC9FD1C3A}</a:tableStyleId>
              </a:tblPr>
              <a:tblGrid>
                <a:gridCol w="10515600">
                  <a:extLst>
                    <a:ext uri="{9D8B030D-6E8A-4147-A177-3AD203B41FA5}">
                      <a16:colId xmlns:a16="http://schemas.microsoft.com/office/drawing/2014/main" val="374039015"/>
                    </a:ext>
                  </a:extLst>
                </a:gridCol>
              </a:tblGrid>
              <a:tr h="0">
                <a:tc>
                  <a:txBody>
                    <a:bodyPr/>
                    <a:lstStyle/>
                    <a:p>
                      <a:pPr>
                        <a:lnSpc>
                          <a:spcPct val="115000"/>
                        </a:lnSpc>
                        <a:spcAft>
                          <a:spcPts val="800"/>
                        </a:spcAft>
                        <a:buNone/>
                      </a:pPr>
                      <a:r>
                        <a:rPr lang="en-GB" sz="4400" b="1" kern="1200" dirty="0">
                          <a:solidFill>
                            <a:schemeClr val="lt1"/>
                          </a:solidFill>
                          <a:effectLst/>
                          <a:latin typeface="+mn-lt"/>
                          <a:ea typeface="+mn-ea"/>
                          <a:cs typeface="+mn-cs"/>
                        </a:rPr>
                        <a:t>• Make predictions based on the title</a:t>
                      </a:r>
                    </a:p>
                    <a:p>
                      <a:pPr>
                        <a:lnSpc>
                          <a:spcPct val="115000"/>
                        </a:lnSpc>
                        <a:spcAft>
                          <a:spcPts val="800"/>
                        </a:spcAft>
                        <a:buNone/>
                      </a:pPr>
                      <a:r>
                        <a:rPr lang="en-GB" sz="4400" b="1" kern="1200" dirty="0">
                          <a:solidFill>
                            <a:schemeClr val="lt1"/>
                          </a:solidFill>
                          <a:effectLst/>
                          <a:latin typeface="+mn-lt"/>
                          <a:ea typeface="+mn-ea"/>
                          <a:cs typeface="+mn-cs"/>
                        </a:rPr>
                        <a:t>• Identify and analyse descriptive language</a:t>
                      </a:r>
                    </a:p>
                    <a:p>
                      <a:pPr>
                        <a:lnSpc>
                          <a:spcPct val="115000"/>
                        </a:lnSpc>
                        <a:spcAft>
                          <a:spcPts val="800"/>
                        </a:spcAft>
                        <a:buNone/>
                      </a:pPr>
                      <a:r>
                        <a:rPr lang="en-GB" sz="4400" b="1" kern="1200" dirty="0">
                          <a:solidFill>
                            <a:schemeClr val="lt1"/>
                          </a:solidFill>
                          <a:effectLst/>
                          <a:latin typeface="+mn-lt"/>
                          <a:ea typeface="+mn-ea"/>
                          <a:cs typeface="+mn-cs"/>
                        </a:rPr>
                        <a:t>• Visualise setting using author's vocabulary</a:t>
                      </a:r>
                      <a:endParaRPr lang="en-GB" sz="7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70212037"/>
                  </a:ext>
                </a:extLst>
              </a:tr>
            </a:tbl>
          </a:graphicData>
        </a:graphic>
      </p:graphicFrame>
      <p:sp>
        <p:nvSpPr>
          <p:cNvPr id="3" name="TextBox 2">
            <a:extLst>
              <a:ext uri="{FF2B5EF4-FFF2-40B4-BE49-F238E27FC236}">
                <a16:creationId xmlns:a16="http://schemas.microsoft.com/office/drawing/2014/main" id="{F6D09DF5-8C24-E62F-BAC8-8C0B4A7F139F}"/>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3"/>
              </a:rPr>
              <a:t>www.lisareneeruggeri.com</a:t>
            </a:r>
            <a:endParaRPr lang="en-GB" sz="1400" dirty="0"/>
          </a:p>
        </p:txBody>
      </p:sp>
    </p:spTree>
    <p:extLst>
      <p:ext uri="{BB962C8B-B14F-4D97-AF65-F5344CB8AC3E}">
        <p14:creationId xmlns:p14="http://schemas.microsoft.com/office/powerpoint/2010/main" val="2591365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CDC59721-5B9D-BDA0-D032-F8A21E27838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0E53D2A-E10E-0589-812C-6DEACA09498E}"/>
              </a:ext>
            </a:extLst>
          </p:cNvPr>
          <p:cNvSpPr txBox="1"/>
          <p:nvPr/>
        </p:nvSpPr>
        <p:spPr>
          <a:xfrm>
            <a:off x="682963" y="3077680"/>
            <a:ext cx="2530764" cy="923330"/>
          </a:xfrm>
          <a:prstGeom prst="rect">
            <a:avLst/>
          </a:prstGeom>
          <a:noFill/>
        </p:spPr>
        <p:txBody>
          <a:bodyPr wrap="square">
            <a:spAutoFit/>
          </a:bodyPr>
          <a:lstStyle/>
          <a:p>
            <a:r>
              <a:rPr lang="en-GB" b="1" dirty="0">
                <a:solidFill>
                  <a:schemeClr val="bg1"/>
                </a:solidFill>
              </a:rPr>
              <a:t>What did you like/dislike about the first chapter?</a:t>
            </a:r>
          </a:p>
        </p:txBody>
      </p:sp>
      <p:sp>
        <p:nvSpPr>
          <p:cNvPr id="10" name="TextBox 9">
            <a:extLst>
              <a:ext uri="{FF2B5EF4-FFF2-40B4-BE49-F238E27FC236}">
                <a16:creationId xmlns:a16="http://schemas.microsoft.com/office/drawing/2014/main" id="{4DF86F72-F2BB-6FC6-4511-2F160C44709D}"/>
              </a:ext>
            </a:extLst>
          </p:cNvPr>
          <p:cNvSpPr txBox="1"/>
          <p:nvPr/>
        </p:nvSpPr>
        <p:spPr>
          <a:xfrm>
            <a:off x="1132716" y="1908179"/>
            <a:ext cx="2909455" cy="646331"/>
          </a:xfrm>
          <a:prstGeom prst="rect">
            <a:avLst/>
          </a:prstGeom>
          <a:noFill/>
        </p:spPr>
        <p:txBody>
          <a:bodyPr wrap="square">
            <a:spAutoFit/>
          </a:bodyPr>
          <a:lstStyle/>
          <a:p>
            <a:r>
              <a:rPr lang="en-GB" b="1" dirty="0">
                <a:solidFill>
                  <a:schemeClr val="bg1"/>
                </a:solidFill>
              </a:rPr>
              <a:t>Who do you think lost the letters?</a:t>
            </a:r>
          </a:p>
        </p:txBody>
      </p:sp>
      <p:sp>
        <p:nvSpPr>
          <p:cNvPr id="12" name="TextBox 11">
            <a:extLst>
              <a:ext uri="{FF2B5EF4-FFF2-40B4-BE49-F238E27FC236}">
                <a16:creationId xmlns:a16="http://schemas.microsoft.com/office/drawing/2014/main" id="{AC4AE873-B4BC-E7D4-9971-389C6EA46429}"/>
              </a:ext>
            </a:extLst>
          </p:cNvPr>
          <p:cNvSpPr txBox="1"/>
          <p:nvPr/>
        </p:nvSpPr>
        <p:spPr>
          <a:xfrm>
            <a:off x="720696" y="715517"/>
            <a:ext cx="2189018" cy="646331"/>
          </a:xfrm>
          <a:prstGeom prst="rect">
            <a:avLst/>
          </a:prstGeom>
          <a:noFill/>
        </p:spPr>
        <p:txBody>
          <a:bodyPr wrap="square">
            <a:spAutoFit/>
          </a:bodyPr>
          <a:lstStyle/>
          <a:p>
            <a:r>
              <a:rPr lang="en-GB" b="1" dirty="0">
                <a:solidFill>
                  <a:schemeClr val="bg1"/>
                </a:solidFill>
              </a:rPr>
              <a:t>What kind of story might this be?</a:t>
            </a:r>
          </a:p>
        </p:txBody>
      </p:sp>
      <p:pic>
        <p:nvPicPr>
          <p:cNvPr id="3" name="Picture 2">
            <a:extLst>
              <a:ext uri="{FF2B5EF4-FFF2-40B4-BE49-F238E27FC236}">
                <a16:creationId xmlns:a16="http://schemas.microsoft.com/office/drawing/2014/main" id="{A680D267-4C55-5ED6-B343-5A976D0F8278}"/>
              </a:ext>
            </a:extLst>
          </p:cNvPr>
          <p:cNvPicPr>
            <a:picLocks noChangeAspect="1"/>
          </p:cNvPicPr>
          <p:nvPr/>
        </p:nvPicPr>
        <p:blipFill>
          <a:blip r:embed="rId3"/>
          <a:srcRect t="3080" r="2394"/>
          <a:stretch>
            <a:fillRect/>
          </a:stretch>
        </p:blipFill>
        <p:spPr>
          <a:xfrm>
            <a:off x="4260748" y="273635"/>
            <a:ext cx="3906603" cy="6045045"/>
          </a:xfrm>
          <a:prstGeom prst="rect">
            <a:avLst/>
          </a:prstGeom>
        </p:spPr>
      </p:pic>
      <p:sp>
        <p:nvSpPr>
          <p:cNvPr id="7" name="TextBox 6">
            <a:extLst>
              <a:ext uri="{FF2B5EF4-FFF2-40B4-BE49-F238E27FC236}">
                <a16:creationId xmlns:a16="http://schemas.microsoft.com/office/drawing/2014/main" id="{21400BB7-150E-9714-3ABC-D161261A6CBB}"/>
              </a:ext>
            </a:extLst>
          </p:cNvPr>
          <p:cNvSpPr txBox="1"/>
          <p:nvPr/>
        </p:nvSpPr>
        <p:spPr>
          <a:xfrm>
            <a:off x="720696" y="4669122"/>
            <a:ext cx="2909455" cy="646331"/>
          </a:xfrm>
          <a:prstGeom prst="rect">
            <a:avLst/>
          </a:prstGeom>
          <a:noFill/>
        </p:spPr>
        <p:txBody>
          <a:bodyPr wrap="square">
            <a:spAutoFit/>
          </a:bodyPr>
          <a:lstStyle/>
          <a:p>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 did the language make you feel?</a:t>
            </a:r>
            <a:endParaRPr lang="en-GB" b="1" dirty="0">
              <a:solidFill>
                <a:schemeClr val="bg1"/>
              </a:solidFill>
            </a:endParaRPr>
          </a:p>
        </p:txBody>
      </p:sp>
      <p:pic>
        <p:nvPicPr>
          <p:cNvPr id="4100" name="Picture 4" descr="A4 mini dry-wipe whiteboard - 12 pack | Chamberlain Music">
            <a:extLst>
              <a:ext uri="{FF2B5EF4-FFF2-40B4-BE49-F238E27FC236}">
                <a16:creationId xmlns:a16="http://schemas.microsoft.com/office/drawing/2014/main" id="{699866CC-EC10-66C4-9AB3-F6645B6132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67351" y="2231683"/>
            <a:ext cx="4352682" cy="43526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3FF84C-FF97-7E35-1783-95312FB5D48B}"/>
              </a:ext>
            </a:extLst>
          </p:cNvPr>
          <p:cNvSpPr txBox="1"/>
          <p:nvPr/>
        </p:nvSpPr>
        <p:spPr>
          <a:xfrm>
            <a:off x="8596366" y="1038682"/>
            <a:ext cx="3341076" cy="1569660"/>
          </a:xfrm>
          <a:prstGeom prst="rect">
            <a:avLst/>
          </a:prstGeom>
          <a:noFill/>
        </p:spPr>
        <p:txBody>
          <a:bodyPr wrap="square">
            <a:spAutoFit/>
          </a:bodyPr>
          <a:lstStyle/>
          <a:p>
            <a:pPr algn="ctr"/>
            <a:r>
              <a:rPr lang="en-GB" sz="2400" b="1" dirty="0">
                <a:solidFill>
                  <a:schemeClr val="bg1"/>
                </a:solidFill>
              </a:rPr>
              <a:t>As I read the first chapter, write down your favourite vocabulary and phrases. </a:t>
            </a:r>
          </a:p>
        </p:txBody>
      </p:sp>
      <p:sp>
        <p:nvSpPr>
          <p:cNvPr id="2" name="TextBox 1">
            <a:extLst>
              <a:ext uri="{FF2B5EF4-FFF2-40B4-BE49-F238E27FC236}">
                <a16:creationId xmlns:a16="http://schemas.microsoft.com/office/drawing/2014/main" id="{98840CC0-211A-7BF3-C941-7D1731A45B6C}"/>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6"/>
              </a:rPr>
              <a:t>www.lisareneeruggeri.com</a:t>
            </a:r>
            <a:endParaRPr lang="en-GB" sz="1400" dirty="0"/>
          </a:p>
        </p:txBody>
      </p:sp>
    </p:spTree>
    <p:extLst>
      <p:ext uri="{BB962C8B-B14F-4D97-AF65-F5344CB8AC3E}">
        <p14:creationId xmlns:p14="http://schemas.microsoft.com/office/powerpoint/2010/main" val="160082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D97EABDC-7E28-27A2-4922-82672EFC711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9366805-87C7-80D0-6457-36902DE25BE8}"/>
              </a:ext>
            </a:extLst>
          </p:cNvPr>
          <p:cNvPicPr>
            <a:picLocks noChangeAspect="1"/>
          </p:cNvPicPr>
          <p:nvPr/>
        </p:nvPicPr>
        <p:blipFill>
          <a:blip r:embed="rId3"/>
          <a:stretch>
            <a:fillRect/>
          </a:stretch>
        </p:blipFill>
        <p:spPr>
          <a:xfrm>
            <a:off x="6186435" y="249343"/>
            <a:ext cx="3980381" cy="6015803"/>
          </a:xfrm>
          <a:prstGeom prst="rect">
            <a:avLst/>
          </a:prstGeom>
        </p:spPr>
      </p:pic>
      <p:pic>
        <p:nvPicPr>
          <p:cNvPr id="11" name="Picture 10">
            <a:extLst>
              <a:ext uri="{FF2B5EF4-FFF2-40B4-BE49-F238E27FC236}">
                <a16:creationId xmlns:a16="http://schemas.microsoft.com/office/drawing/2014/main" id="{1504B779-B383-84E5-3A9F-0EB31AA3BD4C}"/>
              </a:ext>
            </a:extLst>
          </p:cNvPr>
          <p:cNvPicPr>
            <a:picLocks noChangeAspect="1"/>
          </p:cNvPicPr>
          <p:nvPr/>
        </p:nvPicPr>
        <p:blipFill>
          <a:blip r:embed="rId4"/>
          <a:stretch>
            <a:fillRect/>
          </a:stretch>
        </p:blipFill>
        <p:spPr>
          <a:xfrm>
            <a:off x="1909755" y="249343"/>
            <a:ext cx="3985279" cy="6015802"/>
          </a:xfrm>
          <a:prstGeom prst="rect">
            <a:avLst/>
          </a:prstGeom>
        </p:spPr>
      </p:pic>
      <p:sp>
        <p:nvSpPr>
          <p:cNvPr id="2" name="TextBox 1">
            <a:extLst>
              <a:ext uri="{FF2B5EF4-FFF2-40B4-BE49-F238E27FC236}">
                <a16:creationId xmlns:a16="http://schemas.microsoft.com/office/drawing/2014/main" id="{1EE770A4-E69A-4C43-6163-AF3E2F4F3AB9}"/>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5"/>
              </a:rPr>
              <a:t>www.lisareneeruggeri.com</a:t>
            </a:r>
            <a:endParaRPr lang="en-GB" sz="1400" dirty="0"/>
          </a:p>
        </p:txBody>
      </p:sp>
    </p:spTree>
    <p:extLst>
      <p:ext uri="{BB962C8B-B14F-4D97-AF65-F5344CB8AC3E}">
        <p14:creationId xmlns:p14="http://schemas.microsoft.com/office/powerpoint/2010/main" val="10639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a:extLst>
            <a:ext uri="{FF2B5EF4-FFF2-40B4-BE49-F238E27FC236}">
              <a16:creationId xmlns:a16="http://schemas.microsoft.com/office/drawing/2014/main" id="{5D77DBD2-29C4-9E38-810E-575160ADC73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60A0E29-22FF-42C0-C7E2-0D79691C9533}"/>
              </a:ext>
            </a:extLst>
          </p:cNvPr>
          <p:cNvPicPr>
            <a:picLocks noChangeAspect="1"/>
          </p:cNvPicPr>
          <p:nvPr/>
        </p:nvPicPr>
        <p:blipFill>
          <a:blip r:embed="rId3"/>
          <a:stretch>
            <a:fillRect/>
          </a:stretch>
        </p:blipFill>
        <p:spPr>
          <a:xfrm>
            <a:off x="6096000" y="249343"/>
            <a:ext cx="3980381" cy="6015803"/>
          </a:xfrm>
          <a:prstGeom prst="rect">
            <a:avLst/>
          </a:prstGeom>
        </p:spPr>
      </p:pic>
      <p:pic>
        <p:nvPicPr>
          <p:cNvPr id="11" name="Picture 10">
            <a:extLst>
              <a:ext uri="{FF2B5EF4-FFF2-40B4-BE49-F238E27FC236}">
                <a16:creationId xmlns:a16="http://schemas.microsoft.com/office/drawing/2014/main" id="{C7529942-F027-20F1-2140-143E6001CCC2}"/>
              </a:ext>
            </a:extLst>
          </p:cNvPr>
          <p:cNvPicPr>
            <a:picLocks noChangeAspect="1"/>
          </p:cNvPicPr>
          <p:nvPr/>
        </p:nvPicPr>
        <p:blipFill>
          <a:blip r:embed="rId4"/>
          <a:stretch>
            <a:fillRect/>
          </a:stretch>
        </p:blipFill>
        <p:spPr>
          <a:xfrm>
            <a:off x="2115619" y="249343"/>
            <a:ext cx="3985279" cy="6015802"/>
          </a:xfrm>
          <a:prstGeom prst="rect">
            <a:avLst/>
          </a:prstGeom>
        </p:spPr>
      </p:pic>
      <p:sp>
        <p:nvSpPr>
          <p:cNvPr id="3" name="TextBox 2">
            <a:extLst>
              <a:ext uri="{FF2B5EF4-FFF2-40B4-BE49-F238E27FC236}">
                <a16:creationId xmlns:a16="http://schemas.microsoft.com/office/drawing/2014/main" id="{AF5FEA18-00CC-595B-FDC9-F16DC902C9FF}"/>
              </a:ext>
            </a:extLst>
          </p:cNvPr>
          <p:cNvSpPr txBox="1"/>
          <p:nvPr/>
        </p:nvSpPr>
        <p:spPr>
          <a:xfrm>
            <a:off x="163286" y="1508481"/>
            <a:ext cx="1866481" cy="2246769"/>
          </a:xfrm>
          <a:prstGeom prst="rect">
            <a:avLst/>
          </a:prstGeom>
          <a:noFill/>
        </p:spPr>
        <p:txBody>
          <a:bodyPr wrap="square">
            <a:spAutoFit/>
          </a:bodyPr>
          <a:lstStyle/>
          <a:p>
            <a:r>
              <a:rPr lang="en-GB"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Checklist:</a:t>
            </a:r>
          </a:p>
          <a:p>
            <a:endPar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-Adjectives</a:t>
            </a:r>
          </a:p>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-Verbs</a:t>
            </a:r>
          </a:p>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-Adverbs</a:t>
            </a:r>
          </a:p>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-Similes</a:t>
            </a:r>
          </a:p>
          <a:p>
            <a:r>
              <a:rPr lang="en-GB"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-Personification</a:t>
            </a:r>
            <a:endParaRPr lang="en-GB" sz="2000" b="1" dirty="0">
              <a:solidFill>
                <a:schemeClr val="bg1"/>
              </a:solidFill>
            </a:endParaRP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0413657-21EF-5310-9F1E-93CC7CFC05A9}"/>
                  </a:ext>
                </a:extLst>
              </p14:cNvPr>
              <p14:cNvContentPartPr/>
              <p14:nvPr/>
            </p14:nvContentPartPr>
            <p14:xfrm>
              <a:off x="3255429" y="632829"/>
              <a:ext cx="504720" cy="61200"/>
            </p14:xfrm>
          </p:contentPart>
        </mc:Choice>
        <mc:Fallback xmlns="">
          <p:pic>
            <p:nvPicPr>
              <p:cNvPr id="4" name="Ink 3">
                <a:extLst>
                  <a:ext uri="{FF2B5EF4-FFF2-40B4-BE49-F238E27FC236}">
                    <a16:creationId xmlns:a16="http://schemas.microsoft.com/office/drawing/2014/main" id="{40413657-21EF-5310-9F1E-93CC7CFC05A9}"/>
                  </a:ext>
                </a:extLst>
              </p:cNvPr>
              <p:cNvPicPr/>
              <p:nvPr/>
            </p:nvPicPr>
            <p:blipFill>
              <a:blip r:embed="rId6"/>
              <a:stretch>
                <a:fillRect/>
              </a:stretch>
            </p:blipFill>
            <p:spPr>
              <a:xfrm>
                <a:off x="3201789" y="524829"/>
                <a:ext cx="6123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1BFA1BC-9785-AA83-00A2-5FBCABEAE711}"/>
                  </a:ext>
                </a:extLst>
              </p14:cNvPr>
              <p14:cNvContentPartPr/>
              <p14:nvPr/>
            </p14:nvContentPartPr>
            <p14:xfrm>
              <a:off x="401709" y="2933949"/>
              <a:ext cx="834480" cy="360"/>
            </p14:xfrm>
          </p:contentPart>
        </mc:Choice>
        <mc:Fallback xmlns="">
          <p:pic>
            <p:nvPicPr>
              <p:cNvPr id="6" name="Ink 5">
                <a:extLst>
                  <a:ext uri="{FF2B5EF4-FFF2-40B4-BE49-F238E27FC236}">
                    <a16:creationId xmlns:a16="http://schemas.microsoft.com/office/drawing/2014/main" id="{81BFA1BC-9785-AA83-00A2-5FBCABEAE711}"/>
                  </a:ext>
                </a:extLst>
              </p:cNvPr>
              <p:cNvPicPr/>
              <p:nvPr/>
            </p:nvPicPr>
            <p:blipFill>
              <a:blip r:embed="rId8"/>
              <a:stretch>
                <a:fillRect/>
              </a:stretch>
            </p:blipFill>
            <p:spPr>
              <a:xfrm>
                <a:off x="347709" y="2825949"/>
                <a:ext cx="942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008AA91-727F-6620-256E-FC7091304BFD}"/>
                  </a:ext>
                </a:extLst>
              </p14:cNvPr>
              <p14:cNvContentPartPr/>
              <p14:nvPr/>
            </p14:nvContentPartPr>
            <p14:xfrm>
              <a:off x="4421109" y="1676829"/>
              <a:ext cx="297360" cy="11520"/>
            </p14:xfrm>
          </p:contentPart>
        </mc:Choice>
        <mc:Fallback xmlns="">
          <p:pic>
            <p:nvPicPr>
              <p:cNvPr id="8" name="Ink 7">
                <a:extLst>
                  <a:ext uri="{FF2B5EF4-FFF2-40B4-BE49-F238E27FC236}">
                    <a16:creationId xmlns:a16="http://schemas.microsoft.com/office/drawing/2014/main" id="{C008AA91-727F-6620-256E-FC7091304BFD}"/>
                  </a:ext>
                </a:extLst>
              </p:cNvPr>
              <p:cNvPicPr/>
              <p:nvPr/>
            </p:nvPicPr>
            <p:blipFill>
              <a:blip r:embed="rId10"/>
              <a:stretch>
                <a:fillRect/>
              </a:stretch>
            </p:blipFill>
            <p:spPr>
              <a:xfrm>
                <a:off x="4367109" y="1569189"/>
                <a:ext cx="40500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5341E729-3A34-1770-3A91-0929FB9283BA}"/>
                  </a:ext>
                </a:extLst>
              </p14:cNvPr>
              <p14:cNvContentPartPr/>
              <p14:nvPr/>
            </p14:nvContentPartPr>
            <p14:xfrm>
              <a:off x="371469" y="2270829"/>
              <a:ext cx="1030680" cy="51840"/>
            </p14:xfrm>
          </p:contentPart>
        </mc:Choice>
        <mc:Fallback xmlns="">
          <p:pic>
            <p:nvPicPr>
              <p:cNvPr id="9" name="Ink 8">
                <a:extLst>
                  <a:ext uri="{FF2B5EF4-FFF2-40B4-BE49-F238E27FC236}">
                    <a16:creationId xmlns:a16="http://schemas.microsoft.com/office/drawing/2014/main" id="{5341E729-3A34-1770-3A91-0929FB9283BA}"/>
                  </a:ext>
                </a:extLst>
              </p:cNvPr>
              <p:cNvPicPr/>
              <p:nvPr/>
            </p:nvPicPr>
            <p:blipFill>
              <a:blip r:embed="rId12"/>
              <a:stretch>
                <a:fillRect/>
              </a:stretch>
            </p:blipFill>
            <p:spPr>
              <a:xfrm>
                <a:off x="317829" y="2162829"/>
                <a:ext cx="11383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06EAD1A7-CE6D-8BE1-EABA-8D010F46B925}"/>
                  </a:ext>
                </a:extLst>
              </p14:cNvPr>
              <p14:cNvContentPartPr/>
              <p14:nvPr/>
            </p14:nvContentPartPr>
            <p14:xfrm>
              <a:off x="4813149" y="3848349"/>
              <a:ext cx="904680" cy="720"/>
            </p14:xfrm>
          </p:contentPart>
        </mc:Choice>
        <mc:Fallback xmlns="">
          <p:pic>
            <p:nvPicPr>
              <p:cNvPr id="12" name="Ink 11">
                <a:extLst>
                  <a:ext uri="{FF2B5EF4-FFF2-40B4-BE49-F238E27FC236}">
                    <a16:creationId xmlns:a16="http://schemas.microsoft.com/office/drawing/2014/main" id="{06EAD1A7-CE6D-8BE1-EABA-8D010F46B925}"/>
                  </a:ext>
                </a:extLst>
              </p:cNvPr>
              <p:cNvPicPr/>
              <p:nvPr/>
            </p:nvPicPr>
            <p:blipFill>
              <a:blip r:embed="rId14"/>
              <a:stretch>
                <a:fillRect/>
              </a:stretch>
            </p:blipFill>
            <p:spPr>
              <a:xfrm>
                <a:off x="4759149" y="3632349"/>
                <a:ext cx="10123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F0748902-D524-73CC-C007-069942AF615B}"/>
                  </a:ext>
                </a:extLst>
              </p14:cNvPr>
              <p14:cNvContentPartPr/>
              <p14:nvPr/>
            </p14:nvContentPartPr>
            <p14:xfrm>
              <a:off x="2501589" y="4039509"/>
              <a:ext cx="1065960" cy="720"/>
            </p14:xfrm>
          </p:contentPart>
        </mc:Choice>
        <mc:Fallback xmlns="">
          <p:pic>
            <p:nvPicPr>
              <p:cNvPr id="14" name="Ink 13">
                <a:extLst>
                  <a:ext uri="{FF2B5EF4-FFF2-40B4-BE49-F238E27FC236}">
                    <a16:creationId xmlns:a16="http://schemas.microsoft.com/office/drawing/2014/main" id="{F0748902-D524-73CC-C007-069942AF615B}"/>
                  </a:ext>
                </a:extLst>
              </p:cNvPr>
              <p:cNvPicPr/>
              <p:nvPr/>
            </p:nvPicPr>
            <p:blipFill>
              <a:blip r:embed="rId16"/>
              <a:stretch>
                <a:fillRect/>
              </a:stretch>
            </p:blipFill>
            <p:spPr>
              <a:xfrm>
                <a:off x="2447589" y="3823509"/>
                <a:ext cx="11736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817D132A-D9BB-704C-414A-1E1D6F0AEF1B}"/>
                  </a:ext>
                </a:extLst>
              </p14:cNvPr>
              <p14:cNvContentPartPr/>
              <p14:nvPr/>
            </p14:nvContentPartPr>
            <p14:xfrm>
              <a:off x="371469" y="3215109"/>
              <a:ext cx="673920" cy="40680"/>
            </p14:xfrm>
          </p:contentPart>
        </mc:Choice>
        <mc:Fallback xmlns="">
          <p:pic>
            <p:nvPicPr>
              <p:cNvPr id="16" name="Ink 15">
                <a:extLst>
                  <a:ext uri="{FF2B5EF4-FFF2-40B4-BE49-F238E27FC236}">
                    <a16:creationId xmlns:a16="http://schemas.microsoft.com/office/drawing/2014/main" id="{817D132A-D9BB-704C-414A-1E1D6F0AEF1B}"/>
                  </a:ext>
                </a:extLst>
              </p:cNvPr>
              <p:cNvPicPr/>
              <p:nvPr/>
            </p:nvPicPr>
            <p:blipFill>
              <a:blip r:embed="rId18"/>
              <a:stretch>
                <a:fillRect/>
              </a:stretch>
            </p:blipFill>
            <p:spPr>
              <a:xfrm>
                <a:off x="317469" y="3107109"/>
                <a:ext cx="781560" cy="256320"/>
              </a:xfrm>
              <a:prstGeom prst="rect">
                <a:avLst/>
              </a:prstGeom>
            </p:spPr>
          </p:pic>
        </mc:Fallback>
      </mc:AlternateContent>
      <p:sp>
        <p:nvSpPr>
          <p:cNvPr id="2" name="TextBox 1">
            <a:extLst>
              <a:ext uri="{FF2B5EF4-FFF2-40B4-BE49-F238E27FC236}">
                <a16:creationId xmlns:a16="http://schemas.microsoft.com/office/drawing/2014/main" id="{62C5BBB0-F912-6CC6-1D58-EB4D50F307B5}"/>
              </a:ext>
            </a:extLst>
          </p:cNvPr>
          <p:cNvSpPr txBox="1"/>
          <p:nvPr/>
        </p:nvSpPr>
        <p:spPr>
          <a:xfrm>
            <a:off x="5051504" y="6445404"/>
            <a:ext cx="5330282" cy="307777"/>
          </a:xfrm>
          <a:prstGeom prst="rect">
            <a:avLst/>
          </a:prstGeom>
          <a:noFill/>
        </p:spPr>
        <p:txBody>
          <a:bodyPr wrap="square" rtlCol="0">
            <a:spAutoFit/>
          </a:bodyPr>
          <a:lstStyle/>
          <a:p>
            <a:r>
              <a:rPr lang="en-US" sz="1400" dirty="0">
                <a:hlinkClick r:id="rId19"/>
              </a:rPr>
              <a:t>www.lisareneeruggeri.com</a:t>
            </a:r>
            <a:endParaRPr lang="en-GB" sz="1400" dirty="0"/>
          </a:p>
        </p:txBody>
      </p:sp>
    </p:spTree>
    <p:extLst>
      <p:ext uri="{BB962C8B-B14F-4D97-AF65-F5344CB8AC3E}">
        <p14:creationId xmlns:p14="http://schemas.microsoft.com/office/powerpoint/2010/main" val="3082818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TotalTime>
  <Words>1417</Words>
  <Application>Microsoft Office PowerPoint</Application>
  <PresentationFormat>Widescreen</PresentationFormat>
  <Paragraphs>272</Paragraphs>
  <Slides>45</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Engravers MT</vt:lpstr>
      <vt:lpstr>Symbol</vt:lpstr>
      <vt:lpstr>Office Theme</vt:lpstr>
      <vt:lpstr>Lesson 1: Responding to Illustration &amp; Vocabulary </vt:lpstr>
      <vt:lpstr>PowerPoint Presentation</vt:lpstr>
      <vt:lpstr>PowerPoint Presentation</vt:lpstr>
      <vt:lpstr>PowerPoint Presentation</vt:lpstr>
      <vt:lpstr>PowerPoint Presentation</vt:lpstr>
      <vt:lpstr>Lesson 2: Prediction &amp; Vocabulary Exploration</vt:lpstr>
      <vt:lpstr>PowerPoint Presentation</vt:lpstr>
      <vt:lpstr>PowerPoint Presentation</vt:lpstr>
      <vt:lpstr>PowerPoint Presentation</vt:lpstr>
      <vt:lpstr>Lesson 3: Suspense &amp; Character Development </vt:lpstr>
      <vt:lpstr>PowerPoint Presentation</vt:lpstr>
      <vt:lpstr>PowerPoint Presentation</vt:lpstr>
      <vt:lpstr>PowerPoint Presentation</vt:lpstr>
      <vt:lpstr>PowerPoint Presentation</vt:lpstr>
      <vt:lpstr>Lesson 4: Planning a Persuasive Letter</vt:lpstr>
      <vt:lpstr>PowerPoint Presentation</vt:lpstr>
      <vt:lpstr>PowerPoint Presentation</vt:lpstr>
      <vt:lpstr>PowerPoint Presentation</vt:lpstr>
      <vt:lpstr>Lesson 5: Writing &amp; Editing the Letter</vt:lpstr>
      <vt:lpstr>PowerPoint Presentation</vt:lpstr>
      <vt:lpstr>PowerPoint Presentation</vt:lpstr>
      <vt:lpstr>Lesson 6: Hot-Seating &amp; Character Exploration</vt:lpstr>
      <vt:lpstr>PowerPoint Presentation</vt:lpstr>
      <vt:lpstr>PowerPoint Presentation</vt:lpstr>
      <vt:lpstr>PowerPoint Presentation</vt:lpstr>
      <vt:lpstr>PowerPoint Presentation</vt:lpstr>
      <vt:lpstr>Lesson 7: Persuasive Poster for the Winter Fair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8: Planning an Alternative Ending (Narrative Plan)</vt:lpstr>
      <vt:lpstr>PowerPoint Presentation</vt:lpstr>
      <vt:lpstr>PowerPoint Presentation</vt:lpstr>
      <vt:lpstr>PowerPoint Presentation</vt:lpstr>
      <vt:lpstr>Lesson 9: Writing a Narrative</vt:lpstr>
      <vt:lpstr>PowerPoint Presentation</vt:lpstr>
      <vt:lpstr>Lesson 10: Editing a Narrative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Ruggeri</dc:creator>
  <cp:lastModifiedBy>Lisa Ruggeri</cp:lastModifiedBy>
  <cp:revision>23</cp:revision>
  <dcterms:created xsi:type="dcterms:W3CDTF">2025-06-06T12:02:07Z</dcterms:created>
  <dcterms:modified xsi:type="dcterms:W3CDTF">2025-06-09T10:16:06Z</dcterms:modified>
</cp:coreProperties>
</file>