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8" r:id="rId1"/>
  </p:sldMasterIdLst>
  <p:notesMasterIdLst>
    <p:notesMasterId r:id="rId58"/>
  </p:notesMasterIdLst>
  <p:handoutMasterIdLst>
    <p:handoutMasterId r:id="rId59"/>
  </p:handoutMasterIdLst>
  <p:sldIdLst>
    <p:sldId id="279" r:id="rId2"/>
    <p:sldId id="275" r:id="rId3"/>
    <p:sldId id="276" r:id="rId4"/>
    <p:sldId id="277" r:id="rId5"/>
    <p:sldId id="257" r:id="rId6"/>
    <p:sldId id="280" r:id="rId7"/>
    <p:sldId id="356" r:id="rId8"/>
    <p:sldId id="278" r:id="rId9"/>
    <p:sldId id="295" r:id="rId10"/>
    <p:sldId id="281" r:id="rId11"/>
    <p:sldId id="315" r:id="rId12"/>
    <p:sldId id="363" r:id="rId13"/>
    <p:sldId id="314" r:id="rId14"/>
    <p:sldId id="293" r:id="rId15"/>
    <p:sldId id="294" r:id="rId16"/>
    <p:sldId id="274" r:id="rId17"/>
    <p:sldId id="284" r:id="rId18"/>
    <p:sldId id="286" r:id="rId19"/>
    <p:sldId id="285" r:id="rId20"/>
    <p:sldId id="307" r:id="rId21"/>
    <p:sldId id="317" r:id="rId22"/>
    <p:sldId id="336" r:id="rId23"/>
    <p:sldId id="339" r:id="rId24"/>
    <p:sldId id="340" r:id="rId25"/>
    <p:sldId id="318" r:id="rId26"/>
    <p:sldId id="319" r:id="rId27"/>
    <p:sldId id="321" r:id="rId28"/>
    <p:sldId id="345" r:id="rId29"/>
    <p:sldId id="346" r:id="rId30"/>
    <p:sldId id="347" r:id="rId31"/>
    <p:sldId id="348" r:id="rId32"/>
    <p:sldId id="349" r:id="rId33"/>
    <p:sldId id="352" r:id="rId34"/>
    <p:sldId id="353" r:id="rId35"/>
    <p:sldId id="350" r:id="rId36"/>
    <p:sldId id="351" r:id="rId37"/>
    <p:sldId id="338" r:id="rId38"/>
    <p:sldId id="267" r:id="rId39"/>
    <p:sldId id="327" r:id="rId40"/>
    <p:sldId id="329" r:id="rId41"/>
    <p:sldId id="330" r:id="rId42"/>
    <p:sldId id="331" r:id="rId43"/>
    <p:sldId id="269" r:id="rId44"/>
    <p:sldId id="297" r:id="rId45"/>
    <p:sldId id="357" r:id="rId46"/>
    <p:sldId id="354" r:id="rId47"/>
    <p:sldId id="271" r:id="rId48"/>
    <p:sldId id="358" r:id="rId49"/>
    <p:sldId id="364" r:id="rId50"/>
    <p:sldId id="360" r:id="rId51"/>
    <p:sldId id="361" r:id="rId52"/>
    <p:sldId id="362" r:id="rId53"/>
    <p:sldId id="290" r:id="rId54"/>
    <p:sldId id="289" r:id="rId55"/>
    <p:sldId id="296" r:id="rId56"/>
    <p:sldId id="298"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varScale="1">
        <p:scale>
          <a:sx n="77" d="100"/>
          <a:sy n="77" d="100"/>
        </p:scale>
        <p:origin x="-102" y="-10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FAMFP1\IFI\~PRIMARY%20DATABASES\~ReferralEvaluationLog~.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cademy\ifi\~PRIMARY%20DATABASES\~ReferralEvaluationLog.xlsm"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3.xml.rels><?xml version="1.0" encoding="UTF-8" standalone="yes"?>
<Relationships xmlns="http://schemas.openxmlformats.org/package/2006/relationships"><Relationship Id="rId1" Type="http://schemas.openxmlformats.org/officeDocument/2006/relationships/oleObject" Target="file:///\\Academy\ifi\~PRIMARY%20DATABASES\~DischargeLog.xlsm"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6.xml.rels><?xml version="1.0" encoding="UTF-8" standalone="yes"?>
<Relationships xmlns="http://schemas.openxmlformats.org/package/2006/relationships"><Relationship Id="rId1" Type="http://schemas.openxmlformats.org/officeDocument/2006/relationships/oleObject" Target="file:///\\Academy\ifi\~PRIMARY%20DATABASES\~DischargeLog.xlsm" TargetMode="Externa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1" Type="http://schemas.openxmlformats.org/officeDocument/2006/relationships/oleObject" Target="file:///\\Academy\ifi\~PRIMARY%20DATABASES\~DischargeLog.xlsm" TargetMode="Externa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0.xml.rels><?xml version="1.0" encoding="UTF-8" standalone="yes"?>
<Relationships xmlns="http://schemas.openxmlformats.org/package/2006/relationships"><Relationship Id="rId1" Type="http://schemas.openxmlformats.org/officeDocument/2006/relationships/oleObject" Target="file:///\\Academy\ifi\~PRIMARY%20DATABASES\~DischargeLog.xlsm"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Academy\ifi\~PRIMARY%20DATABASES\~DischargeLog.xlsm" TargetMode="Externa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3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1" Type="http://schemas.openxmlformats.org/officeDocument/2006/relationships/oleObject" Target="file:///\\Academy\ifi\~PRIMARY%20DATABASES\~ReferralEvaluationLog.xlsm"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file:///\\Academy\ifi\~PRIMARY%20DATABASES\~ReferralEvaluationLog.xlsm"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Academy\ifi\~PRIMARY%20DATABASES\~ReferralEvaluationLog.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dirty="0"/>
              <a:t>Referral</a:t>
            </a:r>
            <a:r>
              <a:rPr lang="en-US" b="1" baseline="0" dirty="0"/>
              <a:t> Source</a:t>
            </a:r>
            <a:endParaRPr lang="en-US" b="1" dirty="0"/>
          </a:p>
        </c:rich>
      </c:tx>
      <c:layout>
        <c:manualLayout>
          <c:xMode val="edge"/>
          <c:yMode val="edge"/>
          <c:x val="0.38291270775017755"/>
          <c:y val="2.1739130434782608E-2"/>
        </c:manualLayout>
      </c:layout>
      <c:overlay val="0"/>
    </c:title>
    <c:autoTitleDeleted val="0"/>
    <c:plotArea>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Lbls>
            <c:dLbl>
              <c:idx val="4"/>
              <c:layout>
                <c:manualLayout>
                  <c:x val="0.20643982427109739"/>
                  <c:y val="-0.11040768001825858"/>
                </c:manualLayout>
              </c:layout>
              <c:dLblPos val="bestFit"/>
              <c:showLegendKey val="1"/>
              <c:showVal val="0"/>
              <c:showCatName val="1"/>
              <c:showSerName val="0"/>
              <c:showPercent val="1"/>
              <c:showBubbleSize val="0"/>
            </c:dLbl>
            <c:spPr>
              <a:noFill/>
              <a:ln>
                <a:noFill/>
              </a:ln>
              <a:effectLst/>
            </c:spPr>
            <c:dLblPos val="bestFit"/>
            <c:showLegendKey val="1"/>
            <c:showVal val="0"/>
            <c:showCatName val="1"/>
            <c:showSerName val="0"/>
            <c:showPercent val="1"/>
            <c:showBubbleSize val="0"/>
            <c:showLeaderLines val="1"/>
            <c:extLst>
              <c:ext xmlns:c15="http://schemas.microsoft.com/office/drawing/2012/chart" uri="{CE6537A1-D6FC-4f65-9D91-7224C49458BB}"/>
            </c:extLst>
          </c:dLbls>
          <c:cat>
            <c:strRef>
              <c:f>Stats!$A$16:$A$23</c:f>
              <c:strCache>
                <c:ptCount val="8"/>
                <c:pt idx="0">
                  <c:v>BHL</c:v>
                </c:pt>
                <c:pt idx="1">
                  <c:v>Court</c:v>
                </c:pt>
                <c:pt idx="2">
                  <c:v>DFCS</c:v>
                </c:pt>
                <c:pt idx="3">
                  <c:v>DJJ</c:v>
                </c:pt>
                <c:pt idx="4">
                  <c:v>Family</c:v>
                </c:pt>
                <c:pt idx="5">
                  <c:v>Other</c:v>
                </c:pt>
                <c:pt idx="6">
                  <c:v>SBMH</c:v>
                </c:pt>
                <c:pt idx="7">
                  <c:v>School</c:v>
                </c:pt>
              </c:strCache>
            </c:strRef>
          </c:cat>
          <c:val>
            <c:numRef>
              <c:f>Stats!$F$16:$F$23</c:f>
              <c:numCache>
                <c:formatCode>#,##0</c:formatCode>
                <c:ptCount val="8"/>
                <c:pt idx="0">
                  <c:v>3</c:v>
                </c:pt>
                <c:pt idx="1">
                  <c:v>1</c:v>
                </c:pt>
                <c:pt idx="2">
                  <c:v>20</c:v>
                </c:pt>
                <c:pt idx="3">
                  <c:v>1</c:v>
                </c:pt>
                <c:pt idx="4">
                  <c:v>44</c:v>
                </c:pt>
                <c:pt idx="5">
                  <c:v>21</c:v>
                </c:pt>
                <c:pt idx="6">
                  <c:v>1</c:v>
                </c:pt>
                <c:pt idx="7">
                  <c:v>8</c:v>
                </c:pt>
              </c:numCache>
            </c:numRef>
          </c:val>
        </c:ser>
        <c:dLbls>
          <c:showLegendKey val="0"/>
          <c:showVal val="1"/>
          <c:showCatName val="0"/>
          <c:showSerName val="0"/>
          <c:showPercent val="0"/>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b="1" dirty="0"/>
              <a:t>Gender</a:t>
            </a:r>
          </a:p>
        </c:rich>
      </c:tx>
      <c:layout>
        <c:manualLayout>
          <c:xMode val="edge"/>
          <c:yMode val="edge"/>
          <c:x val="0.44907508923591088"/>
          <c:y val="3.3519598790479319E-2"/>
        </c:manualLayout>
      </c:layout>
      <c:overlay val="0"/>
      <c:spPr>
        <a:noFill/>
        <a:ln w="25400">
          <a:noFill/>
        </a:ln>
      </c:spPr>
    </c:title>
    <c:autoTitleDeleted val="0"/>
    <c:plotArea>
      <c:layout>
        <c:manualLayout>
          <c:layoutTarget val="inner"/>
          <c:xMode val="edge"/>
          <c:yMode val="edge"/>
          <c:x val="0.17824146981646471"/>
          <c:y val="0.15828707165795144"/>
          <c:w val="0.64660542432225065"/>
          <c:h val="0.7802612941539"/>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Lbls>
            <c:numFmt formatCode="0%" sourceLinked="0"/>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Stats!$A$37:$A$38</c:f>
              <c:strCache>
                <c:ptCount val="2"/>
                <c:pt idx="0">
                  <c:v>Male</c:v>
                </c:pt>
                <c:pt idx="1">
                  <c:v>Female</c:v>
                </c:pt>
              </c:strCache>
            </c:strRef>
          </c:cat>
          <c:val>
            <c:numRef>
              <c:f>Stats!$F$37:$F$38</c:f>
              <c:numCache>
                <c:formatCode>#,##0</c:formatCode>
                <c:ptCount val="2"/>
                <c:pt idx="0">
                  <c:v>60</c:v>
                </c:pt>
                <c:pt idx="1">
                  <c:v>53</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5505006318655"/>
          <c:y val="0.15939711416495841"/>
          <c:w val="0.63901866433362564"/>
          <c:h val="0.7798196182571131"/>
        </c:manualLayout>
      </c:layout>
      <c:pieChart>
        <c:varyColors val="1"/>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1200" b="1" dirty="0"/>
              <a:t>Age</a:t>
            </a:r>
          </a:p>
        </c:rich>
      </c:tx>
      <c:layout>
        <c:manualLayout>
          <c:xMode val="edge"/>
          <c:yMode val="edge"/>
          <c:x val="0.46759364961672079"/>
          <c:y val="3.3519598790479319E-2"/>
        </c:manualLayout>
      </c:layout>
      <c:overlay val="0"/>
      <c:spPr>
        <a:noFill/>
        <a:ln w="25400">
          <a:noFill/>
        </a:ln>
      </c:spPr>
    </c:title>
    <c:autoTitleDeleted val="0"/>
    <c:plotArea>
      <c:layout>
        <c:manualLayout>
          <c:layoutTarget val="inner"/>
          <c:xMode val="edge"/>
          <c:yMode val="edge"/>
          <c:x val="0.17515505006318655"/>
          <c:y val="0.15939711416495841"/>
          <c:w val="0.63901866433362564"/>
          <c:h val="0.77981961825725465"/>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Lbls>
            <c:dLbl>
              <c:idx val="0"/>
              <c:layout>
                <c:manualLayout>
                  <c:x val="2.4118179077479651E-2"/>
                  <c:y val="-4.856182293612249E-2"/>
                </c:manualLayout>
              </c:layout>
              <c:tx>
                <c:rich>
                  <a:bodyPr/>
                  <a:lstStyle/>
                  <a:p>
                    <a:r>
                      <a:rPr lang="en-US" sz="900" b="1" dirty="0"/>
                      <a:t>4 - </a:t>
                    </a:r>
                    <a:r>
                      <a:rPr lang="en-US" sz="900" b="1" dirty="0" smtClean="0"/>
                      <a:t>9,</a:t>
                    </a:r>
                    <a:r>
                      <a:rPr lang="en-US" sz="900" b="1" baseline="0" dirty="0" smtClean="0"/>
                      <a:t> </a:t>
                    </a:r>
                    <a:r>
                      <a:rPr lang="en-US" sz="900" b="1" dirty="0" smtClean="0"/>
                      <a:t>28</a:t>
                    </a:r>
                    <a:r>
                      <a:rPr lang="en-US" sz="900" b="1" dirty="0"/>
                      <a:t>%</a:t>
                    </a:r>
                    <a:endParaRPr lang="en-US" dirty="0"/>
                  </a:p>
                </c:rich>
              </c:tx>
              <c:dLblPos val="bestFit"/>
              <c:showLegendKey val="0"/>
              <c:showVal val="1"/>
              <c:showCatName val="1"/>
              <c:showSerName val="0"/>
              <c:showPercent val="1"/>
              <c:showBubbleSize val="0"/>
            </c:dLbl>
            <c:dLbl>
              <c:idx val="1"/>
              <c:layout>
                <c:manualLayout>
                  <c:x val="-6.0295447693699142E-2"/>
                  <c:y val="-1.867762420620097E-2"/>
                </c:manualLayout>
              </c:layout>
              <c:tx>
                <c:rich>
                  <a:bodyPr/>
                  <a:lstStyle/>
                  <a:p>
                    <a:r>
                      <a:rPr lang="en-US" sz="900" b="1" dirty="0"/>
                      <a:t>10 - </a:t>
                    </a:r>
                    <a:r>
                      <a:rPr lang="en-US" sz="900" b="1" dirty="0" smtClean="0"/>
                      <a:t>16,</a:t>
                    </a:r>
                    <a:r>
                      <a:rPr lang="en-US" sz="900" b="1" baseline="0" dirty="0" smtClean="0"/>
                      <a:t> </a:t>
                    </a:r>
                    <a:r>
                      <a:rPr lang="en-US" sz="900" b="1" dirty="0" smtClean="0"/>
                      <a:t>58</a:t>
                    </a:r>
                    <a:r>
                      <a:rPr lang="en-US" sz="900" b="1" dirty="0"/>
                      <a:t>%</a:t>
                    </a:r>
                    <a:endParaRPr lang="en-US" dirty="0"/>
                  </a:p>
                </c:rich>
              </c:tx>
              <c:dLblPos val="bestFit"/>
              <c:showLegendKey val="0"/>
              <c:showVal val="1"/>
              <c:showCatName val="1"/>
              <c:showSerName val="0"/>
              <c:showPercent val="1"/>
              <c:showBubbleSize val="0"/>
            </c:dLbl>
            <c:dLbl>
              <c:idx val="2"/>
              <c:layout>
                <c:manualLayout>
                  <c:x val="-5.4265902924329215E-2"/>
                  <c:y val="-4.4826298094882311E-2"/>
                </c:manualLayout>
              </c:layout>
              <c:tx>
                <c:rich>
                  <a:bodyPr/>
                  <a:lstStyle/>
                  <a:p>
                    <a:r>
                      <a:rPr lang="en-US" sz="900" b="1" dirty="0"/>
                      <a:t>17 - </a:t>
                    </a:r>
                    <a:r>
                      <a:rPr lang="en-US" sz="900" b="1" dirty="0" smtClean="0"/>
                      <a:t>21, </a:t>
                    </a:r>
                    <a:r>
                      <a:rPr lang="en-US" sz="900" b="1" dirty="0"/>
                      <a:t>14%</a:t>
                    </a:r>
                    <a:endParaRPr lang="en-US" dirty="0"/>
                  </a:p>
                </c:rich>
              </c:tx>
              <c:dLblPos val="bestFit"/>
              <c:showLegendKey val="0"/>
              <c:showVal val="1"/>
              <c:showCatName val="1"/>
              <c:showSerName val="0"/>
              <c:showPercent val="1"/>
              <c:showBubbleSize val="0"/>
            </c:dLbl>
            <c:numFmt formatCode="0%" sourceLinked="0"/>
            <c:spPr>
              <a:noFill/>
              <a:ln w="25400">
                <a:noFill/>
              </a:ln>
            </c:spPr>
            <c:txPr>
              <a:bodyPr/>
              <a:lstStyle/>
              <a:p>
                <a:pPr>
                  <a:defRPr sz="900" b="1" i="0" u="none" strike="noStrike" baseline="0">
                    <a:solidFill>
                      <a:srgbClr val="000000"/>
                    </a:solidFill>
                    <a:latin typeface="Arial"/>
                    <a:ea typeface="Arial"/>
                    <a:cs typeface="Arial"/>
                  </a:defRPr>
                </a:pPr>
                <a:endParaRPr lang="en-US"/>
              </a:p>
            </c:tx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Stats!$A$49:$A$51</c:f>
              <c:strCache>
                <c:ptCount val="3"/>
                <c:pt idx="0">
                  <c:v>4 - 9</c:v>
                </c:pt>
                <c:pt idx="1">
                  <c:v>10 - 16</c:v>
                </c:pt>
                <c:pt idx="2">
                  <c:v>17 - 21</c:v>
                </c:pt>
              </c:strCache>
            </c:strRef>
          </c:cat>
          <c:val>
            <c:numRef>
              <c:f>Stats!$F$49:$F$51</c:f>
              <c:numCache>
                <c:formatCode>#,##0</c:formatCode>
                <c:ptCount val="3"/>
                <c:pt idx="0">
                  <c:v>32</c:v>
                </c:pt>
                <c:pt idx="1">
                  <c:v>65</c:v>
                </c:pt>
                <c:pt idx="2">
                  <c:v>16</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75" b="1" i="0" u="none" strike="noStrike" baseline="0">
                <a:solidFill>
                  <a:srgbClr val="000000"/>
                </a:solidFill>
                <a:latin typeface="Arial"/>
                <a:ea typeface="Arial"/>
                <a:cs typeface="Arial"/>
              </a:defRPr>
            </a:pPr>
            <a:r>
              <a:rPr lang="en-US"/>
              <a:t>Diagnostic Catagories</a:t>
            </a:r>
          </a:p>
        </c:rich>
      </c:tx>
      <c:layout>
        <c:manualLayout>
          <c:xMode val="edge"/>
          <c:yMode val="edge"/>
          <c:x val="0.41043129343742635"/>
          <c:y val="3.3854252762483626E-2"/>
        </c:manualLayout>
      </c:layout>
      <c:overlay val="0"/>
      <c:spPr>
        <a:noFill/>
        <a:ln w="25400">
          <a:noFill/>
        </a:ln>
      </c:spPr>
    </c:title>
    <c:autoTitleDeleted val="0"/>
    <c:view3D>
      <c:rotX val="40"/>
      <c:rotY val="131"/>
      <c:rAngAx val="0"/>
      <c:perspective val="0"/>
    </c:view3D>
    <c:floor>
      <c:thickness val="0"/>
    </c:floor>
    <c:sideWall>
      <c:thickness val="0"/>
    </c:sideWall>
    <c:backWall>
      <c:thickness val="0"/>
    </c:backWall>
    <c:plotArea>
      <c:layout>
        <c:manualLayout>
          <c:layoutTarget val="inner"/>
          <c:xMode val="edge"/>
          <c:yMode val="edge"/>
          <c:x val="0.27643346739933738"/>
          <c:y val="0.20484076319104624"/>
          <c:w val="0.39750404732173888"/>
          <c:h val="0.68492189755107802"/>
        </c:manualLayout>
      </c:layout>
      <c:pie3D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Pt>
            <c:idx val="9"/>
            <c:bubble3D val="0"/>
            <c:spPr>
              <a:solidFill>
                <a:srgbClr val="FF00FF"/>
              </a:solidFill>
              <a:ln w="12700">
                <a:solidFill>
                  <a:srgbClr val="000000"/>
                </a:solidFill>
                <a:prstDash val="solid"/>
              </a:ln>
            </c:spPr>
          </c:dPt>
          <c:dPt>
            <c:idx val="10"/>
            <c:bubble3D val="0"/>
            <c:spPr>
              <a:solidFill>
                <a:srgbClr val="FFFF00"/>
              </a:solidFill>
              <a:ln w="12700">
                <a:solidFill>
                  <a:srgbClr val="000000"/>
                </a:solidFill>
                <a:prstDash val="solid"/>
              </a:ln>
            </c:spPr>
          </c:dPt>
          <c:dPt>
            <c:idx val="11"/>
            <c:bubble3D val="0"/>
            <c:spPr>
              <a:solidFill>
                <a:srgbClr val="00FFFF"/>
              </a:solidFill>
              <a:ln w="12700">
                <a:solidFill>
                  <a:srgbClr val="000000"/>
                </a:solidFill>
                <a:prstDash val="solid"/>
              </a:ln>
            </c:spPr>
          </c:dPt>
          <c:dPt>
            <c:idx val="12"/>
            <c:bubble3D val="0"/>
            <c:spPr>
              <a:solidFill>
                <a:srgbClr val="800080"/>
              </a:solidFill>
              <a:ln w="12700">
                <a:solidFill>
                  <a:srgbClr val="000000"/>
                </a:solidFill>
                <a:prstDash val="solid"/>
              </a:ln>
            </c:spPr>
          </c:dPt>
          <c:dPt>
            <c:idx val="13"/>
            <c:bubble3D val="0"/>
            <c:spPr>
              <a:solidFill>
                <a:srgbClr val="800000"/>
              </a:solidFill>
              <a:ln w="12700">
                <a:solidFill>
                  <a:srgbClr val="000000"/>
                </a:solidFill>
                <a:prstDash val="solid"/>
              </a:ln>
            </c:spPr>
          </c:dPt>
          <c:dPt>
            <c:idx val="14"/>
            <c:bubble3D val="0"/>
            <c:spPr>
              <a:solidFill>
                <a:srgbClr val="008080"/>
              </a:solidFill>
              <a:ln w="12700">
                <a:solidFill>
                  <a:srgbClr val="000000"/>
                </a:solidFill>
                <a:prstDash val="solid"/>
              </a:ln>
            </c:spPr>
          </c:dPt>
          <c:dPt>
            <c:idx val="15"/>
            <c:bubble3D val="0"/>
            <c:spPr>
              <a:solidFill>
                <a:srgbClr val="0000FF"/>
              </a:solidFill>
              <a:ln w="12700">
                <a:solidFill>
                  <a:srgbClr val="000000"/>
                </a:solidFill>
                <a:prstDash val="solid"/>
              </a:ln>
            </c:spPr>
          </c:dPt>
          <c:dPt>
            <c:idx val="16"/>
            <c:bubble3D val="0"/>
            <c:spPr>
              <a:solidFill>
                <a:srgbClr val="00CCFF"/>
              </a:solidFill>
              <a:ln w="12700">
                <a:solidFill>
                  <a:srgbClr val="000000"/>
                </a:solidFill>
                <a:prstDash val="solid"/>
              </a:ln>
            </c:spPr>
          </c:dPt>
          <c:dPt>
            <c:idx val="17"/>
            <c:bubble3D val="0"/>
            <c:spPr>
              <a:solidFill>
                <a:srgbClr val="CCFFFF"/>
              </a:solidFill>
              <a:ln w="12700">
                <a:solidFill>
                  <a:srgbClr val="000000"/>
                </a:solidFill>
                <a:prstDash val="solid"/>
              </a:ln>
            </c:spPr>
          </c:dPt>
          <c:dPt>
            <c:idx val="18"/>
            <c:bubble3D val="0"/>
            <c:spPr>
              <a:solidFill>
                <a:srgbClr val="CCFFCC"/>
              </a:solidFill>
              <a:ln w="12700">
                <a:solidFill>
                  <a:srgbClr val="000000"/>
                </a:solidFill>
                <a:prstDash val="solid"/>
              </a:ln>
            </c:spPr>
          </c:dPt>
          <c:dPt>
            <c:idx val="19"/>
            <c:bubble3D val="0"/>
            <c:spPr>
              <a:solidFill>
                <a:srgbClr val="FFFF99"/>
              </a:solidFill>
              <a:ln w="12700">
                <a:solidFill>
                  <a:srgbClr val="000000"/>
                </a:solidFill>
                <a:prstDash val="solid"/>
              </a:ln>
            </c:spPr>
          </c:dPt>
          <c:dLbls>
            <c:dLbl>
              <c:idx val="1"/>
              <c:layout>
                <c:manualLayout>
                  <c:x val="-0.1671413789622451"/>
                  <c:y val="5.7926608230574952E-2"/>
                </c:manualLayout>
              </c:layout>
              <c:dLblPos val="bestFit"/>
              <c:showLegendKey val="0"/>
              <c:showVal val="0"/>
              <c:showCatName val="1"/>
              <c:showSerName val="0"/>
              <c:showPercent val="1"/>
              <c:showBubbleSize val="0"/>
            </c:dLbl>
            <c:dLbl>
              <c:idx val="2"/>
              <c:layout>
                <c:manualLayout>
                  <c:x val="0.14942560064607308"/>
                  <c:y val="-9.4729335303675277E-2"/>
                </c:manualLayout>
              </c:layout>
              <c:dLblPos val="bestFit"/>
              <c:showLegendKey val="0"/>
              <c:showVal val="0"/>
              <c:showCatName val="1"/>
              <c:showSerName val="0"/>
              <c:showPercent val="1"/>
              <c:showBubbleSize val="0"/>
            </c:dLbl>
            <c:dLbl>
              <c:idx val="3"/>
              <c:layout>
                <c:manualLayout>
                  <c:x val="-8.3838246180765866E-2"/>
                  <c:y val="1.7143762690041104E-2"/>
                </c:manualLayout>
              </c:layout>
              <c:dLblPos val="bestFit"/>
              <c:showLegendKey val="0"/>
              <c:showVal val="0"/>
              <c:showCatName val="1"/>
              <c:showSerName val="0"/>
              <c:showPercent val="1"/>
              <c:showBubbleSize val="0"/>
            </c:dLbl>
            <c:dLbl>
              <c:idx val="4"/>
              <c:layout>
                <c:manualLayout>
                  <c:x val="-0.12669425937142473"/>
                  <c:y val="-0.21480256144452528"/>
                </c:manualLayout>
              </c:layout>
              <c:dLblPos val="bestFit"/>
              <c:showLegendKey val="0"/>
              <c:showVal val="0"/>
              <c:showCatName val="1"/>
              <c:showSerName val="0"/>
              <c:showPercent val="1"/>
              <c:showBubbleSize val="0"/>
            </c:dLbl>
            <c:dLbl>
              <c:idx val="5"/>
              <c:layout>
                <c:manualLayout>
                  <c:x val="0.10717772057338987"/>
                  <c:y val="0.13302690104913356"/>
                </c:manualLayout>
              </c:layout>
              <c:dLblPos val="bestFit"/>
              <c:showLegendKey val="0"/>
              <c:showVal val="0"/>
              <c:showCatName val="1"/>
              <c:showSerName val="0"/>
              <c:showPercent val="1"/>
              <c:showBubbleSize val="0"/>
            </c:dLbl>
            <c:dLbl>
              <c:idx val="6"/>
              <c:layout>
                <c:manualLayout>
                  <c:x val="0.18262955111380308"/>
                  <c:y val="-9.0191373137181383E-2"/>
                </c:manualLayout>
              </c:layout>
              <c:dLblPos val="bestFit"/>
              <c:showLegendKey val="0"/>
              <c:showVal val="0"/>
              <c:showCatName val="1"/>
              <c:showSerName val="0"/>
              <c:showPercent val="1"/>
              <c:showBubbleSize val="0"/>
            </c:dLbl>
            <c:dLbl>
              <c:idx val="7"/>
              <c:layout>
                <c:manualLayout>
                  <c:x val="1.0382259909819043E-2"/>
                  <c:y val="-9.8949396031378437E-3"/>
                </c:manualLayout>
              </c:layout>
              <c:dLblPos val="bestFit"/>
              <c:showLegendKey val="0"/>
              <c:showVal val="0"/>
              <c:showCatName val="1"/>
              <c:showSerName val="0"/>
              <c:showPercent val="1"/>
              <c:showBubbleSize val="0"/>
            </c:dLbl>
            <c:dLbl>
              <c:idx val="8"/>
              <c:delete val="1"/>
            </c:dLbl>
            <c:dLbl>
              <c:idx val="9"/>
              <c:delete val="1"/>
            </c:dLbl>
            <c:dLbl>
              <c:idx val="10"/>
              <c:layout>
                <c:manualLayout>
                  <c:x val="0.21949088094757385"/>
                  <c:y val="-0.15730563091378277"/>
                </c:manualLayout>
              </c:layout>
              <c:dLblPos val="bestFit"/>
              <c:showLegendKey val="0"/>
              <c:showVal val="0"/>
              <c:showCatName val="1"/>
              <c:showSerName val="0"/>
              <c:showPercent val="1"/>
              <c:showBubbleSize val="0"/>
            </c:dLbl>
            <c:dLbl>
              <c:idx val="11"/>
              <c:layout>
                <c:manualLayout>
                  <c:x val="2.8730903829329104E-2"/>
                  <c:y val="-6.66043215186337E-2"/>
                </c:manualLayout>
              </c:layout>
              <c:dLblPos val="bestFit"/>
              <c:showLegendKey val="0"/>
              <c:showVal val="0"/>
              <c:showCatName val="1"/>
              <c:showSerName val="0"/>
              <c:showPercent val="1"/>
              <c:showBubbleSize val="0"/>
            </c:dLbl>
            <c:dLbl>
              <c:idx val="12"/>
              <c:layout>
                <c:manualLayout>
                  <c:x val="0.19663823272090988"/>
                  <c:y val="-4.3927301540137673E-2"/>
                </c:manualLayout>
              </c:layout>
              <c:dLblPos val="bestFit"/>
              <c:showLegendKey val="0"/>
              <c:showVal val="0"/>
              <c:showCatName val="1"/>
              <c:showSerName val="0"/>
              <c:showPercent val="1"/>
              <c:showBubbleSize val="0"/>
            </c:dLbl>
            <c:dLbl>
              <c:idx val="13"/>
              <c:layout>
                <c:manualLayout>
                  <c:x val="0.21620482535836866"/>
                  <c:y val="8.2658346951914027E-2"/>
                </c:manualLayout>
              </c:layout>
              <c:dLblPos val="bestFit"/>
              <c:showLegendKey val="0"/>
              <c:showVal val="0"/>
              <c:showCatName val="1"/>
              <c:showSerName val="0"/>
              <c:showPercent val="1"/>
              <c:showBubbleSize val="0"/>
            </c:dLbl>
            <c:numFmt formatCode="0%" sourceLinked="0"/>
            <c:spPr>
              <a:noFill/>
              <a:ln w="25400">
                <a:noFill/>
              </a:ln>
            </c:spPr>
            <c:txPr>
              <a:bodyPr/>
              <a:lstStyle/>
              <a:p>
                <a:pPr>
                  <a:defRPr sz="900" b="1"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Stats!$A$53:$A$66</c:f>
              <c:strCache>
                <c:ptCount val="14"/>
                <c:pt idx="0">
                  <c:v>Attention Disorders</c:v>
                </c:pt>
                <c:pt idx="1">
                  <c:v>Adjustment Disorders</c:v>
                </c:pt>
                <c:pt idx="2">
                  <c:v>Anxiety Disorders</c:v>
                </c:pt>
                <c:pt idx="3">
                  <c:v>Attachment Disorders</c:v>
                </c:pt>
                <c:pt idx="4">
                  <c:v>BiPolar &amp; Mood Disorders</c:v>
                </c:pt>
                <c:pt idx="5">
                  <c:v>Depressive Disorders</c:v>
                </c:pt>
                <c:pt idx="6">
                  <c:v>Obsessive Compulsive Disorders</c:v>
                </c:pt>
                <c:pt idx="7">
                  <c:v>ODD &amp; Conduct Disorder</c:v>
                </c:pt>
                <c:pt idx="8">
                  <c:v>Other Disorders</c:v>
                </c:pt>
                <c:pt idx="9">
                  <c:v>Other Disruptive Behavior Disorders</c:v>
                </c:pt>
                <c:pt idx="10">
                  <c:v>Phobias</c:v>
                </c:pt>
                <c:pt idx="11">
                  <c:v>Post Traumatic Stress Disorder</c:v>
                </c:pt>
                <c:pt idx="12">
                  <c:v>Psychotic Disorders</c:v>
                </c:pt>
                <c:pt idx="13">
                  <c:v>Substance Use Disorders</c:v>
                </c:pt>
              </c:strCache>
            </c:strRef>
          </c:cat>
          <c:val>
            <c:numRef>
              <c:f>Stats!$F$53:$F$66</c:f>
              <c:numCache>
                <c:formatCode>#,##0</c:formatCode>
                <c:ptCount val="14"/>
                <c:pt idx="0">
                  <c:v>33</c:v>
                </c:pt>
                <c:pt idx="1">
                  <c:v>0</c:v>
                </c:pt>
                <c:pt idx="2">
                  <c:v>12</c:v>
                </c:pt>
                <c:pt idx="3">
                  <c:v>0</c:v>
                </c:pt>
                <c:pt idx="4">
                  <c:v>0</c:v>
                </c:pt>
                <c:pt idx="5">
                  <c:v>41</c:v>
                </c:pt>
                <c:pt idx="6">
                  <c:v>0</c:v>
                </c:pt>
                <c:pt idx="7">
                  <c:v>16</c:v>
                </c:pt>
                <c:pt idx="8">
                  <c:v>0</c:v>
                </c:pt>
                <c:pt idx="9">
                  <c:v>0</c:v>
                </c:pt>
                <c:pt idx="10">
                  <c:v>0</c:v>
                </c:pt>
                <c:pt idx="11">
                  <c:v>11</c:v>
                </c:pt>
                <c:pt idx="12">
                  <c:v>0</c:v>
                </c:pt>
                <c:pt idx="13">
                  <c:v>0</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92495824385584"/>
          <c:y val="6.3267979065862096E-2"/>
          <c:w val="0.61690765926986424"/>
          <c:h val="0.93673202093413788"/>
        </c:manualLayout>
      </c:layout>
      <c:pieChart>
        <c:varyColors val="1"/>
        <c:ser>
          <c:idx val="0"/>
          <c:order val="0"/>
          <c:tx>
            <c:strRef>
              <c:f>Sheet1!$B$1</c:f>
              <c:strCache>
                <c:ptCount val="1"/>
                <c:pt idx="0">
                  <c:v>DFCS Program Categories</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Lbls>
            <c:dLbl>
              <c:idx val="0"/>
              <c:layout>
                <c:manualLayout>
                  <c:x val="-0.19013498312710911"/>
                  <c:y val="0.1105681018787998"/>
                </c:manualLayout>
              </c:layout>
              <c:dLblPos val="bestFit"/>
              <c:showLegendKey val="0"/>
              <c:showVal val="0"/>
              <c:showCatName val="1"/>
              <c:showSerName val="0"/>
              <c:showPercent val="1"/>
              <c:showBubbleSize val="0"/>
            </c:dLbl>
            <c:dLbl>
              <c:idx val="1"/>
              <c:layout>
                <c:manualLayout>
                  <c:x val="0.1092011936007999"/>
                  <c:y val="-0.30046060245499723"/>
                </c:manualLayout>
              </c:layout>
              <c:dLblPos val="bestFit"/>
              <c:showLegendKey val="0"/>
              <c:showVal val="0"/>
              <c:showCatName val="1"/>
              <c:showSerName val="0"/>
              <c:showPercent val="1"/>
              <c:showBubbleSize val="0"/>
            </c:dLbl>
            <c:dLbl>
              <c:idx val="2"/>
              <c:layout>
                <c:manualLayout>
                  <c:x val="0.14873218972628421"/>
                  <c:y val="-0.21009672733575915"/>
                </c:manualLayout>
              </c:layout>
              <c:dLblPos val="bestFit"/>
              <c:showLegendKey val="0"/>
              <c:showVal val="0"/>
              <c:showCatName val="1"/>
              <c:showSerName val="0"/>
              <c:showPercent val="1"/>
              <c:showBubbleSize val="0"/>
            </c:dLbl>
            <c:dLbl>
              <c:idx val="3"/>
              <c:layout>
                <c:manualLayout>
                  <c:x val="0.21746793724648059"/>
                  <c:y val="1.4166230387832235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1558648918885135"/>
                  <c:y val="-0.17914638584142994"/>
                </c:manualLayout>
              </c:layout>
              <c:dLblPos val="bestFit"/>
              <c:showLegendKey val="0"/>
              <c:showVal val="0"/>
              <c:showCatName val="1"/>
              <c:showSerName val="0"/>
              <c:showPercent val="1"/>
              <c:showBubbleSize val="0"/>
            </c:dLbl>
            <c:dLbl>
              <c:idx val="5"/>
              <c:layout>
                <c:manualLayout>
                  <c:x val="-5.7822615923009614E-2"/>
                  <c:y val="-5.1448203344213871E-2"/>
                </c:manualLayout>
              </c:layout>
              <c:dLblPos val="bestFit"/>
              <c:showLegendKey val="0"/>
              <c:showVal val="0"/>
              <c:showCatName val="1"/>
              <c:showSerName val="0"/>
              <c:showPercent val="1"/>
              <c:showBubbleSize val="0"/>
            </c:dLbl>
            <c:dLbl>
              <c:idx val="6"/>
              <c:layout>
                <c:manualLayout>
                  <c:x val="0.18289463817022872"/>
                  <c:y val="0.20726262924796882"/>
                </c:manualLayout>
              </c:layout>
              <c:dLblPos val="bestFit"/>
              <c:showLegendKey val="0"/>
              <c:showVal val="0"/>
              <c:showCatName val="1"/>
              <c:showSerName val="0"/>
              <c:showPercent val="1"/>
              <c:showBubbleSize val="0"/>
            </c:dLbl>
            <c:dLbl>
              <c:idx val="7"/>
              <c:delete val="1"/>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7"/>
                <c:pt idx="0">
                  <c:v>Wrap Around</c:v>
                </c:pt>
                <c:pt idx="1">
                  <c:v>Parent Aide</c:v>
                </c:pt>
                <c:pt idx="2">
                  <c:v>Early Intervention</c:v>
                </c:pt>
                <c:pt idx="3">
                  <c:v>Homestead Services</c:v>
                </c:pt>
                <c:pt idx="4">
                  <c:v>PUP Services</c:v>
                </c:pt>
                <c:pt idx="5">
                  <c:v>CCFA</c:v>
                </c:pt>
                <c:pt idx="6">
                  <c:v>Drug Screening Services</c:v>
                </c:pt>
              </c:strCache>
            </c:strRef>
          </c:cat>
          <c:val>
            <c:numRef>
              <c:f>Sheet1!$B$2:$B$9</c:f>
              <c:numCache>
                <c:formatCode>0</c:formatCode>
                <c:ptCount val="8"/>
                <c:pt idx="0">
                  <c:v>1066</c:v>
                </c:pt>
                <c:pt idx="1">
                  <c:v>139</c:v>
                </c:pt>
                <c:pt idx="2">
                  <c:v>218</c:v>
                </c:pt>
                <c:pt idx="3">
                  <c:v>125</c:v>
                </c:pt>
                <c:pt idx="4">
                  <c:v>705</c:v>
                </c:pt>
                <c:pt idx="5">
                  <c:v>113</c:v>
                </c:pt>
                <c:pt idx="6">
                  <c:v>948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solidFill>
        <a:schemeClr val="accent1"/>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Service Percentages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strRef>
              <c:f>Sheet1!$A$2:$A$20</c:f>
              <c:strCache>
                <c:ptCount val="19"/>
                <c:pt idx="1">
                  <c:v>CCFA Asst</c:v>
                </c:pt>
                <c:pt idx="2">
                  <c:v>Trama Asst</c:v>
                </c:pt>
                <c:pt idx="3">
                  <c:v>Home Eval</c:v>
                </c:pt>
                <c:pt idx="4">
                  <c:v>Sub Abuse Asst</c:v>
                </c:pt>
                <c:pt idx="5">
                  <c:v>DV Asst</c:v>
                </c:pt>
                <c:pt idx="6">
                  <c:v>Parental Asst</c:v>
                </c:pt>
                <c:pt idx="7">
                  <c:v>Psy Eval</c:v>
                </c:pt>
                <c:pt idx="8">
                  <c:v>Behavior Aide</c:v>
                </c:pt>
                <c:pt idx="9">
                  <c:v>Drug Screen</c:v>
                </c:pt>
                <c:pt idx="10">
                  <c:v>Early Intervention</c:v>
                </c:pt>
                <c:pt idx="11">
                  <c:v>FTM</c:v>
                </c:pt>
                <c:pt idx="12">
                  <c:v>Homestead/Therapy</c:v>
                </c:pt>
                <c:pt idx="13">
                  <c:v>WRAP/Therapy</c:v>
                </c:pt>
                <c:pt idx="14">
                  <c:v>PUP/Therapy</c:v>
                </c:pt>
                <c:pt idx="15">
                  <c:v>Sup. Visitation</c:v>
                </c:pt>
                <c:pt idx="16">
                  <c:v>Transportation</c:v>
                </c:pt>
                <c:pt idx="17">
                  <c:v>Parent Aide</c:v>
                </c:pt>
                <c:pt idx="18">
                  <c:v>Court Appearance</c:v>
                </c:pt>
              </c:strCache>
            </c:strRef>
          </c:cat>
          <c:val>
            <c:numRef>
              <c:f>Sheet1!$B$2:$B$20</c:f>
              <c:numCache>
                <c:formatCode>General</c:formatCode>
                <c:ptCount val="19"/>
                <c:pt idx="1">
                  <c:v>105</c:v>
                </c:pt>
                <c:pt idx="2">
                  <c:v>21</c:v>
                </c:pt>
                <c:pt idx="3">
                  <c:v>7</c:v>
                </c:pt>
                <c:pt idx="4">
                  <c:v>115</c:v>
                </c:pt>
                <c:pt idx="5">
                  <c:v>42</c:v>
                </c:pt>
                <c:pt idx="6">
                  <c:v>115</c:v>
                </c:pt>
                <c:pt idx="7">
                  <c:v>34</c:v>
                </c:pt>
                <c:pt idx="8">
                  <c:v>22</c:v>
                </c:pt>
                <c:pt idx="9">
                  <c:v>948</c:v>
                </c:pt>
                <c:pt idx="10">
                  <c:v>218</c:v>
                </c:pt>
                <c:pt idx="11">
                  <c:v>18</c:v>
                </c:pt>
                <c:pt idx="12">
                  <c:v>125</c:v>
                </c:pt>
                <c:pt idx="13">
                  <c:v>436</c:v>
                </c:pt>
                <c:pt idx="14">
                  <c:v>399</c:v>
                </c:pt>
                <c:pt idx="15">
                  <c:v>192</c:v>
                </c:pt>
                <c:pt idx="16">
                  <c:v>388</c:v>
                </c:pt>
                <c:pt idx="17">
                  <c:v>139</c:v>
                </c:pt>
                <c:pt idx="18">
                  <c:v>10</c:v>
                </c:pt>
              </c:numCache>
            </c:numRef>
          </c:val>
        </c:ser>
        <c:dLbls>
          <c:showLegendKey val="0"/>
          <c:showVal val="0"/>
          <c:showCatName val="0"/>
          <c:showSerName val="0"/>
          <c:showPercent val="0"/>
          <c:showBubbleSize val="0"/>
        </c:dLbls>
        <c:gapWidth val="269"/>
        <c:axId val="139928320"/>
        <c:axId val="139901952"/>
      </c:barChart>
      <c:valAx>
        <c:axId val="139901952"/>
        <c:scaling>
          <c:orientation val="minMax"/>
        </c:scaling>
        <c:delete val="0"/>
        <c:axPos val="l"/>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39928320"/>
        <c:crosses val="autoZero"/>
        <c:crossBetween val="between"/>
      </c:valAx>
      <c:catAx>
        <c:axId val="139928320"/>
        <c:scaling>
          <c:orientation val="minMax"/>
        </c:scaling>
        <c:delete val="0"/>
        <c:axPos val="b"/>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64" b="1" i="0" u="none" strike="noStrike" kern="1200" cap="all" spc="150" normalizeH="0" baseline="0">
                <a:solidFill>
                  <a:schemeClr val="tx1"/>
                </a:solidFill>
                <a:latin typeface="+mn-lt"/>
                <a:ea typeface="+mn-ea"/>
                <a:cs typeface="+mn-cs"/>
              </a:defRPr>
            </a:pPr>
            <a:endParaRPr lang="en-US"/>
          </a:p>
        </c:txPr>
        <c:crossAx val="13990195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SBMH Referrals </a:t>
            </a:r>
            <a:r>
              <a:rPr lang="en-US" baseline="0"/>
              <a:t>School</a:t>
            </a:r>
            <a:endParaRPr lang="en-US"/>
          </a:p>
        </c:rich>
      </c:tx>
      <c:layout/>
      <c:overlay val="0"/>
    </c:title>
    <c:autoTitleDeleted val="0"/>
    <c:plotArea>
      <c:layout/>
      <c:barChart>
        <c:barDir val="col"/>
        <c:grouping val="stacked"/>
        <c:varyColors val="0"/>
        <c:ser>
          <c:idx val="0"/>
          <c:order val="0"/>
          <c:tx>
            <c:strRef>
              <c:f>Sheet1!$B$1</c:f>
              <c:strCache>
                <c:ptCount val="1"/>
                <c:pt idx="0">
                  <c:v>Referrals</c:v>
                </c:pt>
              </c:strCache>
            </c:strRef>
          </c:tx>
          <c:invertIfNegative val="0"/>
          <c:dLbls>
            <c:dLbl>
              <c:idx val="0"/>
              <c:layout>
                <c:manualLayout>
                  <c:x val="0"/>
                  <c:y val="-7.8703690314819011E-2"/>
                </c:manualLayout>
              </c:layout>
              <c:showLegendKey val="0"/>
              <c:showVal val="1"/>
              <c:showCatName val="0"/>
              <c:showSerName val="0"/>
              <c:showPercent val="0"/>
              <c:showBubbleSize val="0"/>
            </c:dLbl>
            <c:dLbl>
              <c:idx val="1"/>
              <c:layout>
                <c:manualLayout>
                  <c:x val="3.663003663003663E-3"/>
                  <c:y val="-0.2734999694805591"/>
                </c:manualLayout>
              </c:layout>
              <c:showLegendKey val="0"/>
              <c:showVal val="1"/>
              <c:showCatName val="0"/>
              <c:showSerName val="0"/>
              <c:showPercent val="0"/>
              <c:showBubbleSize val="0"/>
            </c:dLbl>
            <c:dLbl>
              <c:idx val="2"/>
              <c:layout>
                <c:manualLayout>
                  <c:x val="-1.8156428891889584E-7"/>
                  <c:y val="-6.2962952251855137E-2"/>
                </c:manualLayout>
              </c:layout>
              <c:showLegendKey val="0"/>
              <c:showVal val="1"/>
              <c:showCatName val="0"/>
              <c:showSerName val="0"/>
              <c:showPercent val="0"/>
              <c:showBubbleSize val="0"/>
            </c:dLbl>
            <c:dLbl>
              <c:idx val="3"/>
              <c:layout>
                <c:manualLayout>
                  <c:x val="0"/>
                  <c:y val="-0.1364197298790194"/>
                </c:manualLayout>
              </c:layout>
              <c:showLegendKey val="0"/>
              <c:showVal val="1"/>
              <c:showCatName val="0"/>
              <c:showSerName val="0"/>
              <c:showPercent val="0"/>
              <c:showBubbleSize val="0"/>
            </c:dLbl>
            <c:dLbl>
              <c:idx val="4"/>
              <c:layout>
                <c:manualLayout>
                  <c:x val="-5.4945054945054949E-3"/>
                  <c:y val="-0.31410425441005918"/>
                </c:manualLayout>
              </c:layout>
              <c:showLegendKey val="0"/>
              <c:showVal val="1"/>
              <c:showCatName val="0"/>
              <c:showSerName val="0"/>
              <c:showPercent val="0"/>
              <c:showBubbleSize val="0"/>
            </c:dLbl>
            <c:dLbl>
              <c:idx val="5"/>
              <c:layout>
                <c:manualLayout>
                  <c:x val="8.4547460507087693E-17"/>
                  <c:y val="-0.1731481186926017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Alpha Academy</c:v>
                </c:pt>
                <c:pt idx="1">
                  <c:v>Heritage High School</c:v>
                </c:pt>
                <c:pt idx="2">
                  <c:v>Open Campus</c:v>
                </c:pt>
                <c:pt idx="3">
                  <c:v>Rockdale Career Academy</c:v>
                </c:pt>
                <c:pt idx="4">
                  <c:v>RCHS/RMSST</c:v>
                </c:pt>
                <c:pt idx="5">
                  <c:v>Salem High</c:v>
                </c:pt>
              </c:strCache>
            </c:strRef>
          </c:cat>
          <c:val>
            <c:numRef>
              <c:f>Sheet1!$B$2:$B$7</c:f>
              <c:numCache>
                <c:formatCode>General</c:formatCode>
                <c:ptCount val="6"/>
                <c:pt idx="0">
                  <c:v>7</c:v>
                </c:pt>
                <c:pt idx="1">
                  <c:v>56</c:v>
                </c:pt>
                <c:pt idx="2">
                  <c:v>10</c:v>
                </c:pt>
                <c:pt idx="3">
                  <c:v>27</c:v>
                </c:pt>
                <c:pt idx="4">
                  <c:v>69</c:v>
                </c:pt>
                <c:pt idx="5">
                  <c:v>34</c:v>
                </c:pt>
              </c:numCache>
            </c:numRef>
          </c:val>
        </c:ser>
        <c:dLbls>
          <c:showLegendKey val="0"/>
          <c:showVal val="0"/>
          <c:showCatName val="0"/>
          <c:showSerName val="0"/>
          <c:showPercent val="0"/>
          <c:showBubbleSize val="0"/>
        </c:dLbls>
        <c:gapWidth val="150"/>
        <c:overlap val="100"/>
        <c:axId val="129349120"/>
        <c:axId val="129350656"/>
      </c:barChart>
      <c:catAx>
        <c:axId val="129349120"/>
        <c:scaling>
          <c:orientation val="minMax"/>
        </c:scaling>
        <c:delete val="0"/>
        <c:axPos val="b"/>
        <c:majorTickMark val="out"/>
        <c:minorTickMark val="none"/>
        <c:tickLblPos val="nextTo"/>
        <c:crossAx val="129350656"/>
        <c:crosses val="autoZero"/>
        <c:auto val="1"/>
        <c:lblAlgn val="ctr"/>
        <c:lblOffset val="100"/>
        <c:noMultiLvlLbl val="0"/>
      </c:catAx>
      <c:valAx>
        <c:axId val="129350656"/>
        <c:scaling>
          <c:orientation val="minMax"/>
        </c:scaling>
        <c:delete val="0"/>
        <c:axPos val="l"/>
        <c:majorGridlines/>
        <c:numFmt formatCode="General" sourceLinked="1"/>
        <c:majorTickMark val="out"/>
        <c:minorTickMark val="none"/>
        <c:tickLblPos val="nextTo"/>
        <c:crossAx val="1293491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GENDER</c:v>
                </c:pt>
              </c:strCache>
            </c:strRef>
          </c:tx>
          <c:dLbls>
            <c:dLbl>
              <c:idx val="0"/>
              <c:layout>
                <c:manualLayout>
                  <c:x val="-0.14840931092740231"/>
                  <c:y val="-2.789229085330857E-2"/>
                </c:manualLayout>
              </c:layout>
              <c:tx>
                <c:rich>
                  <a:bodyPr/>
                  <a:lstStyle/>
                  <a:p>
                    <a:r>
                      <a:rPr lang="en-US" sz="1200"/>
                      <a:t>Female,</a:t>
                    </a:r>
                  </a:p>
                  <a:p>
                    <a:r>
                      <a:rPr lang="en-US" sz="1200"/>
                      <a:t>60%</a:t>
                    </a:r>
                    <a:endParaRPr lang="en-US"/>
                  </a:p>
                </c:rich>
              </c:tx>
              <c:showLegendKey val="0"/>
              <c:showVal val="0"/>
              <c:showCatName val="0"/>
              <c:showSerName val="0"/>
              <c:showPercent val="1"/>
              <c:showBubbleSize val="0"/>
            </c:dLbl>
            <c:dLbl>
              <c:idx val="1"/>
              <c:layout>
                <c:manualLayout>
                  <c:x val="0.11956176246936968"/>
                  <c:y val="5.67107266583253E-2"/>
                </c:manualLayout>
              </c:layout>
              <c:tx>
                <c:rich>
                  <a:bodyPr/>
                  <a:lstStyle/>
                  <a:p>
                    <a:r>
                      <a:rPr lang="en-US" sz="1200"/>
                      <a:t>Male, </a:t>
                    </a:r>
                  </a:p>
                  <a:p>
                    <a:r>
                      <a:rPr lang="en-US" sz="1200"/>
                      <a:t>38%</a:t>
                    </a:r>
                    <a:endParaRPr lang="en-US"/>
                  </a:p>
                </c:rich>
              </c:tx>
              <c:showLegendKey val="0"/>
              <c:showVal val="0"/>
              <c:showCatName val="0"/>
              <c:showSerName val="0"/>
              <c:showPercent val="1"/>
              <c:showBubbleSize val="0"/>
            </c:dLbl>
            <c:dLbl>
              <c:idx val="2"/>
              <c:layout>
                <c:manualLayout>
                  <c:x val="-9.2742953642319215E-2"/>
                  <c:y val="-2.6183718414925889E-4"/>
                </c:manualLayout>
              </c:layout>
              <c:tx>
                <c:rich>
                  <a:bodyPr/>
                  <a:lstStyle/>
                  <a:p>
                    <a:r>
                      <a:rPr lang="en-US" sz="1200"/>
                      <a:t>Non-Binary,2%</a:t>
                    </a:r>
                    <a:endParaRPr lang="en-US"/>
                  </a:p>
                </c:rich>
              </c:tx>
              <c:showLegendKey val="0"/>
              <c:showVal val="0"/>
              <c:showCatName val="0"/>
              <c:showSerName val="0"/>
              <c:showPercent val="1"/>
              <c:showBubbleSize val="0"/>
            </c:dLbl>
            <c:txPr>
              <a:bodyPr/>
              <a:lstStyle/>
              <a:p>
                <a:pPr>
                  <a:defRPr sz="1200"/>
                </a:pPr>
                <a:endParaRPr lang="en-US"/>
              </a:p>
            </c:txPr>
            <c:showLegendKey val="0"/>
            <c:showVal val="0"/>
            <c:showCatName val="0"/>
            <c:showSerName val="0"/>
            <c:showPercent val="1"/>
            <c:showBubbleSize val="0"/>
            <c:showLeaderLines val="1"/>
          </c:dLbls>
          <c:cat>
            <c:strRef>
              <c:f>Sheet1!$A$2:$A$4</c:f>
              <c:strCache>
                <c:ptCount val="3"/>
                <c:pt idx="0">
                  <c:v>Female</c:v>
                </c:pt>
                <c:pt idx="1">
                  <c:v>Male</c:v>
                </c:pt>
                <c:pt idx="2">
                  <c:v>Non-Binary/Transgender</c:v>
                </c:pt>
              </c:strCache>
            </c:strRef>
          </c:cat>
          <c:val>
            <c:numRef>
              <c:f>Sheet1!$B$2:$B$4</c:f>
              <c:numCache>
                <c:formatCode>General</c:formatCode>
                <c:ptCount val="3"/>
                <c:pt idx="0">
                  <c:v>74</c:v>
                </c:pt>
                <c:pt idx="1">
                  <c:v>47</c:v>
                </c:pt>
                <c:pt idx="2">
                  <c:v>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38983050847481"/>
          <c:y val="8.4375000000000006E-2"/>
          <c:w val="0.72881355932203351"/>
          <c:h val="0.80625000000000002"/>
        </c:manualLayout>
      </c:layout>
      <c:pieChart>
        <c:varyColors val="1"/>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b="1" dirty="0" smtClean="0">
                <a:latin typeface="Arial" panose="020B0604020202020204" pitchFamily="34" charset="0"/>
                <a:cs typeface="Arial" panose="020B0604020202020204" pitchFamily="34" charset="0"/>
              </a:rPr>
              <a:t>Insurance</a:t>
            </a:r>
            <a:endParaRPr lang="en-US" sz="1000" b="1" dirty="0">
              <a:latin typeface="Arial" panose="020B0604020202020204" pitchFamily="34" charset="0"/>
              <a:cs typeface="Arial" panose="020B0604020202020204" pitchFamily="34" charset="0"/>
            </a:endParaRPr>
          </a:p>
        </c:rich>
      </c:tx>
      <c:layout>
        <c:manualLayout>
          <c:xMode val="edge"/>
          <c:yMode val="edge"/>
          <c:x val="0.38799448295127192"/>
          <c:y val="4.2734508729887023E-2"/>
        </c:manualLayout>
      </c:layout>
      <c:overlay val="0"/>
      <c:spPr>
        <a:noFill/>
        <a:ln>
          <a:noFill/>
        </a:ln>
        <a:effectLst/>
      </c:spPr>
    </c:title>
    <c:autoTitleDeleted val="0"/>
    <c:plotArea>
      <c:layout>
        <c:manualLayout>
          <c:layoutTarget val="inner"/>
          <c:xMode val="edge"/>
          <c:yMode val="edge"/>
          <c:x val="0.18745949064073475"/>
          <c:y val="0.27121219289648885"/>
          <c:w val="0.57233376597148256"/>
          <c:h val="0.67058848974350305"/>
        </c:manualLayout>
      </c:layout>
      <c:pieChart>
        <c:varyColors val="1"/>
        <c:ser>
          <c:idx val="0"/>
          <c:order val="0"/>
          <c:dPt>
            <c:idx val="0"/>
            <c:bubble3D val="0"/>
            <c:explosion val="1"/>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explosion val="2"/>
            <c:spPr>
              <a:solidFill>
                <a:schemeClr val="accent3">
                  <a:lumMod val="60000"/>
                </a:schemeClr>
              </a:solidFill>
              <a:ln>
                <a:noFill/>
              </a:ln>
              <a:effectLst>
                <a:outerShdw blurRad="63500" sx="102000" sy="102000" algn="ctr" rotWithShape="0">
                  <a:prstClr val="black">
                    <a:alpha val="20000"/>
                  </a:prstClr>
                </a:outerShdw>
              </a:effectLst>
            </c:spPr>
          </c:dPt>
          <c:dLbls>
            <c:dLbl>
              <c:idx val="2"/>
              <c:delete val="1"/>
            </c:dLbl>
            <c:dLbl>
              <c:idx val="3"/>
              <c:layout>
                <c:manualLayout>
                  <c:x val="-0.27407697097729744"/>
                  <c:y val="-7.246376811594203E-3"/>
                </c:manualLayout>
              </c:layout>
              <c:tx>
                <c:rich>
                  <a:bodyPr/>
                  <a:lstStyle/>
                  <a:p>
                    <a:r>
                      <a:rPr lang="en-US" dirty="0" smtClean="0"/>
                      <a:t>Private Ins</a:t>
                    </a:r>
                  </a:p>
                  <a:p>
                    <a:r>
                      <a:rPr lang="en-US" dirty="0" smtClean="0"/>
                      <a:t>7</a:t>
                    </a:r>
                    <a:r>
                      <a:rPr lang="en-US" dirty="0"/>
                      <a:t>%</a:t>
                    </a:r>
                  </a:p>
                </c:rich>
              </c:tx>
              <c:dLblPos val="bestFit"/>
              <c:showLegendKey val="1"/>
              <c:showVal val="0"/>
              <c:showCatName val="1"/>
              <c:showSerName val="0"/>
              <c:showPercent val="1"/>
              <c:showBubbleSize val="0"/>
            </c:dLbl>
            <c:dLbl>
              <c:idx val="5"/>
              <c:layout>
                <c:manualLayout>
                  <c:x val="-1.9666765601084785E-2"/>
                  <c:y val="-3.815302978432044E-2"/>
                </c:manualLayout>
              </c:layout>
              <c:dLblPos val="bestFit"/>
              <c:showLegendKey val="1"/>
              <c:showVal val="0"/>
              <c:showCatName val="1"/>
              <c:showSerName val="0"/>
              <c:showPercent val="1"/>
              <c:showBubbleSize val="0"/>
            </c:dLbl>
            <c:dLbl>
              <c:idx val="6"/>
              <c:layout>
                <c:manualLayout>
                  <c:x val="1.0779079444337751E-2"/>
                  <c:y val="-0.34666524021453837"/>
                </c:manualLayout>
              </c:layout>
              <c:dLblPos val="bestFit"/>
              <c:showLegendKey val="1"/>
              <c:showVal val="0"/>
              <c:showCatName val="1"/>
              <c:showSerName val="0"/>
              <c:showPercent val="1"/>
              <c:showBubbleSize val="0"/>
            </c:dLbl>
            <c:dLbl>
              <c:idx val="7"/>
              <c:delete val="1"/>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Stats!$A$26:$A$34</c:f>
              <c:strCache>
                <c:ptCount val="9"/>
                <c:pt idx="0">
                  <c:v>Amerigroup</c:v>
                </c:pt>
                <c:pt idx="1">
                  <c:v>ASO</c:v>
                </c:pt>
                <c:pt idx="2">
                  <c:v>Inactive</c:v>
                </c:pt>
                <c:pt idx="3">
                  <c:v>Other (private)</c:v>
                </c:pt>
                <c:pt idx="4">
                  <c:v>Peachstate</c:v>
                </c:pt>
                <c:pt idx="5">
                  <c:v>Self Pay</c:v>
                </c:pt>
                <c:pt idx="6">
                  <c:v>Caresource</c:v>
                </c:pt>
                <c:pt idx="7">
                  <c:v>Unknown</c:v>
                </c:pt>
                <c:pt idx="8">
                  <c:v>Wellcare</c:v>
                </c:pt>
              </c:strCache>
            </c:strRef>
          </c:cat>
          <c:val>
            <c:numRef>
              <c:f>Stats!$F$26:$F$34</c:f>
              <c:numCache>
                <c:formatCode>#,##0</c:formatCode>
                <c:ptCount val="9"/>
                <c:pt idx="0">
                  <c:v>63</c:v>
                </c:pt>
                <c:pt idx="1">
                  <c:v>4</c:v>
                </c:pt>
                <c:pt idx="2">
                  <c:v>0</c:v>
                </c:pt>
                <c:pt idx="3">
                  <c:v>11</c:v>
                </c:pt>
                <c:pt idx="4">
                  <c:v>29</c:v>
                </c:pt>
                <c:pt idx="5">
                  <c:v>4</c:v>
                </c:pt>
                <c:pt idx="6">
                  <c:v>0</c:v>
                </c:pt>
                <c:pt idx="7">
                  <c:v>0</c:v>
                </c:pt>
                <c:pt idx="8">
                  <c:v>40</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w="9525" cap="flat" cmpd="sng" algn="ctr">
      <a:solidFill>
        <a:schemeClr val="accent1"/>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Race</c:v>
                </c:pt>
              </c:strCache>
            </c:strRef>
          </c:tx>
          <c:dLbls>
            <c:dLbl>
              <c:idx val="0"/>
              <c:layout>
                <c:manualLayout>
                  <c:x val="7.3274838116402924E-2"/>
                  <c:y val="6.5286160629232075E-3"/>
                </c:manualLayout>
              </c:layout>
              <c:tx>
                <c:rich>
                  <a:bodyPr/>
                  <a:lstStyle/>
                  <a:p>
                    <a:r>
                      <a:rPr lang="en-US" sz="1050"/>
                      <a:t>Asian,1%</a:t>
                    </a:r>
                    <a:endParaRPr lang="en-US"/>
                  </a:p>
                </c:rich>
              </c:tx>
              <c:showLegendKey val="0"/>
              <c:showVal val="0"/>
              <c:showCatName val="0"/>
              <c:showSerName val="0"/>
              <c:showPercent val="1"/>
              <c:showBubbleSize val="0"/>
            </c:dLbl>
            <c:dLbl>
              <c:idx val="1"/>
              <c:layout>
                <c:manualLayout>
                  <c:x val="-0.14646373971635476"/>
                  <c:y val="-0.16917717304573804"/>
                </c:manualLayout>
              </c:layout>
              <c:tx>
                <c:rich>
                  <a:bodyPr/>
                  <a:lstStyle/>
                  <a:p>
                    <a:r>
                      <a:rPr lang="en-US" sz="1050"/>
                      <a:t>Black/AA,</a:t>
                    </a:r>
                  </a:p>
                  <a:p>
                    <a:r>
                      <a:rPr lang="en-US" sz="1050"/>
                      <a:t>71%</a:t>
                    </a:r>
                    <a:endParaRPr lang="en-US"/>
                  </a:p>
                </c:rich>
              </c:tx>
              <c:showLegendKey val="0"/>
              <c:showVal val="0"/>
              <c:showCatName val="0"/>
              <c:showSerName val="0"/>
              <c:showPercent val="1"/>
              <c:showBubbleSize val="0"/>
            </c:dLbl>
            <c:dLbl>
              <c:idx val="2"/>
              <c:layout>
                <c:manualLayout>
                  <c:x val="7.4659492518414319E-2"/>
                  <c:y val="-1.0670385686969742E-3"/>
                </c:manualLayout>
              </c:layout>
              <c:tx>
                <c:rich>
                  <a:bodyPr/>
                  <a:lstStyle/>
                  <a:p>
                    <a:r>
                      <a:rPr lang="en-US" sz="1050"/>
                      <a:t>Bi-Racial</a:t>
                    </a:r>
                  </a:p>
                  <a:p>
                    <a:r>
                      <a:rPr lang="en-US" sz="1050"/>
                      <a:t>4%</a:t>
                    </a:r>
                    <a:endParaRPr lang="en-US"/>
                  </a:p>
                </c:rich>
              </c:tx>
              <c:showLegendKey val="0"/>
              <c:showVal val="0"/>
              <c:showCatName val="0"/>
              <c:showSerName val="0"/>
              <c:showPercent val="1"/>
              <c:showBubbleSize val="0"/>
            </c:dLbl>
            <c:dLbl>
              <c:idx val="3"/>
              <c:layout/>
              <c:tx>
                <c:rich>
                  <a:bodyPr/>
                  <a:lstStyle/>
                  <a:p>
                    <a:r>
                      <a:rPr lang="en-US" sz="1050"/>
                      <a:t>Hispanic,</a:t>
                    </a:r>
                  </a:p>
                  <a:p>
                    <a:r>
                      <a:rPr lang="en-US" sz="1050"/>
                      <a:t>12%</a:t>
                    </a:r>
                    <a:endParaRPr lang="en-US"/>
                  </a:p>
                </c:rich>
              </c:tx>
              <c:showLegendKey val="0"/>
              <c:showVal val="0"/>
              <c:showCatName val="0"/>
              <c:showSerName val="0"/>
              <c:showPercent val="1"/>
              <c:showBubbleSize val="0"/>
            </c:dLbl>
            <c:dLbl>
              <c:idx val="4"/>
              <c:layout/>
              <c:tx>
                <c:rich>
                  <a:bodyPr/>
                  <a:lstStyle/>
                  <a:p>
                    <a:r>
                      <a:rPr lang="en-US" sz="1050"/>
                      <a:t>White,</a:t>
                    </a:r>
                  </a:p>
                  <a:p>
                    <a:r>
                      <a:rPr lang="en-US" sz="1050"/>
                      <a:t>12%</a:t>
                    </a:r>
                    <a:endParaRPr lang="en-US"/>
                  </a:p>
                </c:rich>
              </c:tx>
              <c:showLegendKey val="0"/>
              <c:showVal val="0"/>
              <c:showCatName val="0"/>
              <c:showSerName val="0"/>
              <c:showPercent val="1"/>
              <c:showBubbleSize val="0"/>
            </c:dLbl>
            <c:txPr>
              <a:bodyPr/>
              <a:lstStyle/>
              <a:p>
                <a:pPr>
                  <a:defRPr sz="1050"/>
                </a:pPr>
                <a:endParaRPr lang="en-US"/>
              </a:p>
            </c:txPr>
            <c:showLegendKey val="0"/>
            <c:showVal val="0"/>
            <c:showCatName val="0"/>
            <c:showSerName val="0"/>
            <c:showPercent val="1"/>
            <c:showBubbleSize val="0"/>
            <c:showLeaderLines val="1"/>
          </c:dLbls>
          <c:cat>
            <c:strRef>
              <c:f>Sheet1!$A$2:$A$6</c:f>
              <c:strCache>
                <c:ptCount val="5"/>
                <c:pt idx="0">
                  <c:v>Asian</c:v>
                </c:pt>
                <c:pt idx="1">
                  <c:v>Black/Africian American</c:v>
                </c:pt>
                <c:pt idx="2">
                  <c:v>Bi-Racial</c:v>
                </c:pt>
                <c:pt idx="3">
                  <c:v>Hispanic</c:v>
                </c:pt>
                <c:pt idx="4">
                  <c:v>White/Caucasian</c:v>
                </c:pt>
              </c:strCache>
            </c:strRef>
          </c:cat>
          <c:val>
            <c:numRef>
              <c:f>Sheet1!$B$2:$B$6</c:f>
              <c:numCache>
                <c:formatCode>General</c:formatCode>
                <c:ptCount val="5"/>
                <c:pt idx="0">
                  <c:v>1</c:v>
                </c:pt>
                <c:pt idx="1">
                  <c:v>88</c:v>
                </c:pt>
                <c:pt idx="2">
                  <c:v>5</c:v>
                </c:pt>
                <c:pt idx="3">
                  <c:v>15</c:v>
                </c:pt>
                <c:pt idx="4">
                  <c:v>15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9029600466636"/>
          <c:y val="6.2009549338247684E-2"/>
          <c:w val="0.59639453922426255"/>
          <c:h val="0.91362567710951237"/>
        </c:manualLayout>
      </c:layout>
      <c:pieChart>
        <c:varyColors val="1"/>
        <c:dLbls>
          <c:showLegendKey val="0"/>
          <c:showVal val="1"/>
          <c:showCatName val="0"/>
          <c:showSerName val="0"/>
          <c:showPercent val="0"/>
          <c:showBubbleSize val="0"/>
          <c:showLeaderLines val="1"/>
        </c:dLbls>
        <c:firstSliceAng val="0"/>
      </c:pieChart>
    </c:plotArea>
    <c:plotVisOnly val="1"/>
    <c:dispBlanksAs val="zero"/>
    <c:showDLblsOverMax val="0"/>
  </c:chart>
  <c:spPr>
    <a:noFill/>
  </c:spPr>
  <c:txPr>
    <a:bodyPr/>
    <a:lstStyle/>
    <a:p>
      <a:pPr>
        <a:defRPr>
          <a:solidFill>
            <a:sysClr val="windowText" lastClr="000000"/>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Discharges</a:t>
            </a:r>
          </a:p>
        </c:rich>
      </c:tx>
      <c:layout/>
      <c:overlay val="0"/>
    </c:title>
    <c:autoTitleDeleted val="0"/>
    <c:plotArea>
      <c:layout/>
      <c:pieChart>
        <c:varyColors val="1"/>
        <c:ser>
          <c:idx val="0"/>
          <c:order val="0"/>
          <c:tx>
            <c:strRef>
              <c:f>Sheet1!$B$1</c:f>
              <c:strCache>
                <c:ptCount val="1"/>
                <c:pt idx="0">
                  <c:v>Discharges</c:v>
                </c:pt>
              </c:strCache>
            </c:strRef>
          </c:tx>
          <c:dLbls>
            <c:dLbl>
              <c:idx val="0"/>
              <c:layout/>
              <c:tx>
                <c:rich>
                  <a:bodyPr/>
                  <a:lstStyle/>
                  <a:p>
                    <a:r>
                      <a:rPr lang="en-US" sz="1100"/>
                      <a:t>Planned, </a:t>
                    </a:r>
                  </a:p>
                  <a:p>
                    <a:r>
                      <a:rPr lang="en-US" sz="1100"/>
                      <a:t>46%</a:t>
                    </a:r>
                    <a:endParaRPr lang="en-US"/>
                  </a:p>
                </c:rich>
              </c:tx>
              <c:showLegendKey val="0"/>
              <c:showVal val="0"/>
              <c:showCatName val="0"/>
              <c:showSerName val="0"/>
              <c:showPercent val="1"/>
              <c:showBubbleSize val="0"/>
            </c:dLbl>
            <c:dLbl>
              <c:idx val="1"/>
              <c:layout>
                <c:manualLayout>
                  <c:x val="7.8440871974336537E-2"/>
                  <c:y val="-0.20419111483654653"/>
                </c:manualLayout>
              </c:layout>
              <c:tx>
                <c:rich>
                  <a:bodyPr/>
                  <a:lstStyle/>
                  <a:p>
                    <a:r>
                      <a:rPr lang="en-US" sz="1100"/>
                      <a:t>Admin,</a:t>
                    </a:r>
                  </a:p>
                  <a:p>
                    <a:r>
                      <a:rPr lang="en-US" sz="1100"/>
                      <a:t>20%</a:t>
                    </a:r>
                    <a:endParaRPr lang="en-US"/>
                  </a:p>
                </c:rich>
              </c:tx>
              <c:showLegendKey val="0"/>
              <c:showVal val="0"/>
              <c:showCatName val="0"/>
              <c:showSerName val="0"/>
              <c:showPercent val="1"/>
              <c:showBubbleSize val="0"/>
            </c:dLbl>
            <c:dLbl>
              <c:idx val="2"/>
              <c:layout/>
              <c:tx>
                <c:rich>
                  <a:bodyPr/>
                  <a:lstStyle/>
                  <a:p>
                    <a:r>
                      <a:rPr lang="en-US" sz="1100"/>
                      <a:t>Unplanned,</a:t>
                    </a:r>
                    <a:r>
                      <a:rPr lang="en-US" sz="1100" baseline="0"/>
                      <a:t> </a:t>
                    </a:r>
                  </a:p>
                  <a:p>
                    <a:r>
                      <a:rPr lang="en-US" sz="1100"/>
                      <a:t>34%</a:t>
                    </a:r>
                    <a:endParaRPr lang="en-US"/>
                  </a:p>
                </c:rich>
              </c:tx>
              <c:showLegendKey val="0"/>
              <c:showVal val="0"/>
              <c:showCatName val="0"/>
              <c:showSerName val="0"/>
              <c:showPercent val="1"/>
              <c:showBubbleSize val="0"/>
            </c:dLbl>
            <c:txPr>
              <a:bodyPr/>
              <a:lstStyle/>
              <a:p>
                <a:pPr>
                  <a:defRPr sz="1100"/>
                </a:pPr>
                <a:endParaRPr lang="en-US"/>
              </a:p>
            </c:txPr>
            <c:showLegendKey val="0"/>
            <c:showVal val="0"/>
            <c:showCatName val="0"/>
            <c:showSerName val="0"/>
            <c:showPercent val="1"/>
            <c:showBubbleSize val="0"/>
            <c:showLeaderLines val="0"/>
          </c:dLbls>
          <c:cat>
            <c:strRef>
              <c:f>Sheet1!$A$2:$A$4</c:f>
              <c:strCache>
                <c:ptCount val="3"/>
                <c:pt idx="0">
                  <c:v>Planned</c:v>
                </c:pt>
                <c:pt idx="1">
                  <c:v>Administrative</c:v>
                </c:pt>
                <c:pt idx="2">
                  <c:v>Unplanned</c:v>
                </c:pt>
              </c:strCache>
            </c:strRef>
          </c:cat>
          <c:val>
            <c:numRef>
              <c:f>Sheet1!$B$2:$B$4</c:f>
              <c:numCache>
                <c:formatCode>General</c:formatCode>
                <c:ptCount val="3"/>
                <c:pt idx="0">
                  <c:v>26</c:v>
                </c:pt>
                <c:pt idx="1">
                  <c:v>11</c:v>
                </c:pt>
                <c:pt idx="2">
                  <c:v>19</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19720830350737"/>
          <c:y val="9.6883687811004926E-2"/>
          <c:w val="0.61000357909806724"/>
          <c:h val="0.85515342812738204"/>
        </c:manualLayout>
      </c:layout>
      <c:pieChart>
        <c:varyColors val="1"/>
        <c:dLbls>
          <c:showLegendKey val="1"/>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Discharge Stats</a:t>
            </a:r>
          </a:p>
        </c:rich>
      </c:tx>
      <c:layout/>
      <c:overlay val="0"/>
    </c:title>
    <c:autoTitleDeleted val="0"/>
    <c:plotArea>
      <c:layout/>
      <c:pieChart>
        <c:varyColors val="1"/>
        <c:ser>
          <c:idx val="0"/>
          <c:order val="0"/>
          <c:explosion val="25"/>
          <c:dLbls>
            <c:dLbl>
              <c:idx val="0"/>
              <c:layout/>
              <c:tx>
                <c:rich>
                  <a:bodyPr/>
                  <a:lstStyle/>
                  <a:p>
                    <a:r>
                      <a:rPr lang="en-US" b="1"/>
                      <a:t>Planned:
32%</a:t>
                    </a:r>
                    <a:endParaRPr lang="en-US"/>
                  </a:p>
                </c:rich>
              </c:tx>
              <c:showLegendKey val="0"/>
              <c:showVal val="0"/>
              <c:showCatName val="1"/>
              <c:showSerName val="0"/>
              <c:showPercent val="1"/>
              <c:showBubbleSize val="0"/>
            </c:dLbl>
            <c:dLbl>
              <c:idx val="1"/>
              <c:layout/>
              <c:tx>
                <c:rich>
                  <a:bodyPr/>
                  <a:lstStyle/>
                  <a:p>
                    <a:r>
                      <a:rPr lang="en-US" b="1"/>
                      <a:t>Unplanned:
61%</a:t>
                    </a:r>
                    <a:endParaRPr lang="en-US"/>
                  </a:p>
                </c:rich>
              </c:tx>
              <c:showLegendKey val="0"/>
              <c:showVal val="0"/>
              <c:showCatName val="1"/>
              <c:showSerName val="0"/>
              <c:showPercent val="1"/>
              <c:showBubbleSize val="0"/>
            </c:dLbl>
            <c:dLbl>
              <c:idx val="2"/>
              <c:layout>
                <c:manualLayout>
                  <c:x val="-0.14798866287547391"/>
                  <c:y val="8.2485756353626524E-2"/>
                </c:manualLayout>
              </c:layout>
              <c:tx>
                <c:rich>
                  <a:bodyPr/>
                  <a:lstStyle/>
                  <a:p>
                    <a:r>
                      <a:rPr lang="en-US" b="1" dirty="0"/>
                      <a:t>Administrative</a:t>
                    </a:r>
                    <a:r>
                      <a:rPr lang="en-US" b="1" dirty="0" smtClean="0"/>
                      <a:t>:</a:t>
                    </a:r>
                  </a:p>
                  <a:p>
                    <a:r>
                      <a:rPr lang="en-US" b="1" dirty="0" smtClean="0"/>
                      <a:t>7</a:t>
                    </a:r>
                    <a:r>
                      <a:rPr lang="en-US" b="1" dirty="0"/>
                      <a:t>%</a:t>
                    </a:r>
                    <a:endParaRPr lang="en-US" dirty="0"/>
                  </a:p>
                </c:rich>
              </c:tx>
              <c:showLegendKey val="0"/>
              <c:showVal val="0"/>
              <c:showCatName val="1"/>
              <c:showSerName val="0"/>
              <c:showPercent val="1"/>
              <c:showBubbleSize val="0"/>
            </c:dLbl>
            <c:txPr>
              <a:bodyPr/>
              <a:lstStyle/>
              <a:p>
                <a:pPr>
                  <a:defRPr b="1"/>
                </a:pPr>
                <a:endParaRPr lang="en-US"/>
              </a:p>
            </c:txPr>
            <c:showLegendKey val="0"/>
            <c:showVal val="0"/>
            <c:showCatName val="1"/>
            <c:showSerName val="0"/>
            <c:showPercent val="1"/>
            <c:showBubbleSize val="0"/>
            <c:showLeaderLines val="1"/>
          </c:dLbls>
          <c:cat>
            <c:strRef>
              <c:f>Sheet1!$A$4:$C$4</c:f>
              <c:strCache>
                <c:ptCount val="3"/>
                <c:pt idx="0">
                  <c:v>Planned:39</c:v>
                </c:pt>
                <c:pt idx="1">
                  <c:v>Unplanned:73</c:v>
                </c:pt>
                <c:pt idx="2">
                  <c:v>Administrative:8 </c:v>
                </c:pt>
              </c:strCache>
            </c:strRef>
          </c:cat>
          <c:val>
            <c:numRef>
              <c:f>Sheet1!$A$5:$C$5</c:f>
              <c:numCache>
                <c:formatCode>General</c:formatCode>
                <c:ptCount val="3"/>
                <c:pt idx="0">
                  <c:v>39</c:v>
                </c:pt>
                <c:pt idx="1">
                  <c:v>73</c:v>
                </c:pt>
                <c:pt idx="2">
                  <c:v>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61178614137135"/>
          <c:y val="0.11987083730906517"/>
          <c:w val="0.5104094994848507"/>
          <c:h val="0.67342646500161352"/>
        </c:manualLayout>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Administrative Discharge</a:t>
            </a:r>
            <a:endParaRPr lang="en-US" dirty="0"/>
          </a:p>
        </c:rich>
      </c:tx>
      <c:layout>
        <c:manualLayout>
          <c:xMode val="edge"/>
          <c:yMode val="edge"/>
          <c:x val="0.25315966754155733"/>
          <c:y val="4.1666666666666664E-2"/>
        </c:manualLayout>
      </c:layout>
      <c:overlay val="0"/>
    </c:title>
    <c:autoTitleDeleted val="0"/>
    <c:plotArea>
      <c:layout/>
      <c:pieChart>
        <c:varyColors val="1"/>
        <c:ser>
          <c:idx val="0"/>
          <c:order val="0"/>
          <c:explosion val="25"/>
          <c:dLbls>
            <c:dLbl>
              <c:idx val="0"/>
              <c:layout>
                <c:manualLayout>
                  <c:x val="6.9124781277340328E-2"/>
                  <c:y val="3.6201151939340918E-2"/>
                </c:manualLayout>
              </c:layout>
              <c:showLegendKey val="0"/>
              <c:showVal val="0"/>
              <c:showCatName val="1"/>
              <c:showSerName val="0"/>
              <c:showPercent val="1"/>
              <c:showBubbleSize val="0"/>
            </c:dLbl>
            <c:dLbl>
              <c:idx val="1"/>
              <c:layout>
                <c:manualLayout>
                  <c:x val="1.8517140387939314E-2"/>
                  <c:y val="7.1645861340503172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Sheet1!$A$80:$C$80</c:f>
              <c:strCache>
                <c:ptCount val="3"/>
                <c:pt idx="0">
                  <c:v>Inactive Medicaid </c:v>
                </c:pt>
                <c:pt idx="1">
                  <c:v>Medical Disqualification</c:v>
                </c:pt>
                <c:pt idx="2">
                  <c:v>Transferred </c:v>
                </c:pt>
              </c:strCache>
            </c:strRef>
          </c:cat>
          <c:val>
            <c:numRef>
              <c:f>Sheet1!$A$81:$C$81</c:f>
              <c:numCache>
                <c:formatCode>General</c:formatCode>
                <c:ptCount val="3"/>
                <c:pt idx="0">
                  <c:v>1</c:v>
                </c:pt>
                <c:pt idx="1">
                  <c:v>1</c:v>
                </c:pt>
                <c:pt idx="2">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48273955155539"/>
          <c:y val="0.19562200133146621"/>
          <c:w val="0.5169452407089189"/>
          <c:h val="0.70365395652074192"/>
        </c:manualLayout>
      </c:layout>
      <c:pieChart>
        <c:varyColors val="1"/>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Unplanned Discharge</a:t>
            </a:r>
            <a:endParaRPr lang="en-US" dirty="0"/>
          </a:p>
        </c:rich>
      </c:tx>
      <c:layout>
        <c:manualLayout>
          <c:xMode val="edge"/>
          <c:yMode val="edge"/>
          <c:x val="0.38634711286089241"/>
          <c:y val="2.7777777777777776E-2"/>
        </c:manualLayout>
      </c:layout>
      <c:overlay val="0"/>
    </c:title>
    <c:autoTitleDeleted val="0"/>
    <c:plotArea>
      <c:layout/>
      <c:pieChart>
        <c:varyColors val="1"/>
        <c:ser>
          <c:idx val="0"/>
          <c:order val="0"/>
          <c:explosion val="5"/>
          <c:dLbls>
            <c:dLbl>
              <c:idx val="0"/>
              <c:layout>
                <c:manualLayout>
                  <c:x val="8.4117703960223639E-2"/>
                  <c:y val="-0.19154418197725284"/>
                </c:manualLayout>
              </c:layout>
              <c:tx>
                <c:rich>
                  <a:bodyPr/>
                  <a:lstStyle/>
                  <a:p>
                    <a:r>
                      <a:rPr lang="en-US"/>
                      <a:t>67%</a:t>
                    </a:r>
                  </a:p>
                  <a:p>
                    <a:r>
                      <a:rPr lang="en-US"/>
                      <a:t>Non-Compliance</a:t>
                    </a:r>
                  </a:p>
                </c:rich>
              </c:tx>
              <c:showLegendKey val="0"/>
              <c:showVal val="0"/>
              <c:showCatName val="0"/>
              <c:showSerName val="0"/>
              <c:showPercent val="1"/>
              <c:showBubbleSize val="0"/>
            </c:dLbl>
            <c:dLbl>
              <c:idx val="1"/>
              <c:layout>
                <c:manualLayout>
                  <c:x val="-0.10038293124907298"/>
                  <c:y val="6.8642461358996794E-4"/>
                </c:manualLayout>
              </c:layout>
              <c:tx>
                <c:rich>
                  <a:bodyPr/>
                  <a:lstStyle/>
                  <a:p>
                    <a:r>
                      <a:rPr lang="en-US"/>
                      <a:t>32%</a:t>
                    </a:r>
                  </a:p>
                  <a:p>
                    <a:r>
                      <a:rPr lang="en-US"/>
                      <a:t>Dropped Out </a:t>
                    </a:r>
                  </a:p>
                  <a:p>
                    <a:r>
                      <a:rPr lang="en-US"/>
                      <a:t>of Program</a:t>
                    </a:r>
                  </a:p>
                </c:rich>
              </c:tx>
              <c:showLegendKey val="0"/>
              <c:showVal val="0"/>
              <c:showCatName val="0"/>
              <c:showSerName val="0"/>
              <c:showPercent val="1"/>
              <c:showBubbleSize val="0"/>
            </c:dLbl>
            <c:dLbl>
              <c:idx val="2"/>
              <c:layout>
                <c:manualLayout>
                  <c:x val="-0.21457503473830475"/>
                  <c:y val="2.2492157992446075E-2"/>
                </c:manualLayout>
              </c:layout>
              <c:tx>
                <c:rich>
                  <a:bodyPr/>
                  <a:lstStyle/>
                  <a:p>
                    <a:r>
                      <a:rPr lang="en-US"/>
                      <a:t>1%</a:t>
                    </a:r>
                  </a:p>
                  <a:p>
                    <a:r>
                      <a:rPr lang="en-US"/>
                      <a:t>Out-Of Home</a:t>
                    </a:r>
                  </a:p>
                  <a:p>
                    <a:r>
                      <a:rPr lang="en-US"/>
                      <a:t>Placement</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Sheet1!$A$54:$C$54</c:f>
              <c:strCache>
                <c:ptCount val="3"/>
                <c:pt idx="0">
                  <c:v>Non-Compliance 49</c:v>
                </c:pt>
                <c:pt idx="1">
                  <c:v>Dropped Out of Program 23</c:v>
                </c:pt>
                <c:pt idx="2">
                  <c:v>Out-Of- Home Placement 1</c:v>
                </c:pt>
              </c:strCache>
            </c:strRef>
          </c:cat>
          <c:val>
            <c:numRef>
              <c:f>Sheet1!$A$55:$C$55</c:f>
              <c:numCache>
                <c:formatCode>General</c:formatCode>
                <c:ptCount val="3"/>
                <c:pt idx="0">
                  <c:v>49</c:v>
                </c:pt>
                <c:pt idx="1">
                  <c:v>23</c:v>
                </c:pt>
                <c:pt idx="2">
                  <c:v>1</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dirty="0" err="1"/>
              <a:t>Csr's</a:t>
            </a:r>
            <a:r>
              <a:rPr lang="en-US" dirty="0"/>
              <a:t> </a:t>
            </a:r>
            <a:r>
              <a:rPr lang="en-US" dirty="0" err="1"/>
              <a:t>Auth'd</a:t>
            </a:r>
            <a:r>
              <a:rPr lang="en-US" dirty="0"/>
              <a:t> / Not </a:t>
            </a:r>
            <a:r>
              <a:rPr lang="en-US" dirty="0" err="1"/>
              <a:t>Auth'd</a:t>
            </a:r>
            <a:r>
              <a:rPr lang="en-US" dirty="0"/>
              <a:t> per Quarter</a:t>
            </a:r>
          </a:p>
        </c:rich>
      </c:tx>
      <c:layout>
        <c:manualLayout>
          <c:xMode val="edge"/>
          <c:yMode val="edge"/>
          <c:x val="0.36961492171471938"/>
          <c:y val="3.3854252762483626E-2"/>
        </c:manualLayout>
      </c:layout>
      <c:overlay val="0"/>
      <c:spPr>
        <a:noFill/>
        <a:ln w="25400">
          <a:noFill/>
        </a:ln>
      </c:spPr>
    </c:title>
    <c:autoTitleDeleted val="0"/>
    <c:view3D>
      <c:rotX val="40"/>
      <c:hPercent val="33"/>
      <c:rotY val="20"/>
      <c:depthPercent val="100"/>
      <c:rAngAx val="1"/>
    </c:view3D>
    <c:floor>
      <c:thickness val="0"/>
      <c:spPr>
        <a:solidFill>
          <a:srgbClr val="C0C0C0"/>
        </a:solidFill>
        <a:ln w="3175">
          <a:solidFill>
            <a:srgbClr val="00000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4.4217736033350434E-2"/>
          <c:y val="0.18011934138353144"/>
          <c:w val="0.85714380618481212"/>
          <c:h val="0.65842449689020865"/>
        </c:manualLayout>
      </c:layout>
      <c:bar3DChart>
        <c:barDir val="col"/>
        <c:grouping val="clustered"/>
        <c:varyColors val="0"/>
        <c:ser>
          <c:idx val="0"/>
          <c:order val="0"/>
          <c:tx>
            <c:strRef>
              <c:f>'[Chart in Microsoft Word]Stats'!$A$7</c:f>
              <c:strCache>
                <c:ptCount val="1"/>
                <c:pt idx="0">
                  <c:v>received</c:v>
                </c:pt>
              </c:strCache>
            </c:strRef>
          </c:tx>
          <c:spPr>
            <a:solidFill>
              <a:srgbClr val="9999FF"/>
            </a:solidFill>
            <a:ln w="12700">
              <a:solidFill>
                <a:srgbClr val="000000"/>
              </a:solidFill>
              <a:prstDash val="solid"/>
            </a:ln>
          </c:spPr>
          <c:invertIfNegative val="0"/>
          <c:dLbls>
            <c:dLbl>
              <c:idx val="0"/>
              <c:layout>
                <c:manualLayout>
                  <c:x val="7.5993089056899943E-3"/>
                  <c:y val="-8.585030194970770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158894249094335E-2"/>
                  <c:y val="-6.868024155976613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5993089056899943E-3"/>
                  <c:y val="-7.211425363775450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0"/>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'[Chart in Microsoft Word]Stats'!$B$7:$E$7</c:f>
              <c:numCache>
                <c:formatCode>#,##0</c:formatCode>
                <c:ptCount val="4"/>
                <c:pt idx="0">
                  <c:v>32</c:v>
                </c:pt>
                <c:pt idx="1">
                  <c:v>40</c:v>
                </c:pt>
                <c:pt idx="2">
                  <c:v>30</c:v>
                </c:pt>
                <c:pt idx="3">
                  <c:v>14</c:v>
                </c:pt>
              </c:numCache>
            </c:numRef>
          </c:val>
        </c:ser>
        <c:ser>
          <c:idx val="1"/>
          <c:order val="1"/>
          <c:tx>
            <c:strRef>
              <c:f>'[Chart in Microsoft Word]Stats'!$A$8</c:f>
              <c:strCache>
                <c:ptCount val="1"/>
                <c:pt idx="0">
                  <c:v>authorized</c:v>
                </c:pt>
              </c:strCache>
            </c:strRef>
          </c:tx>
          <c:invertIfNegative val="0"/>
          <c:dLbls>
            <c:dLbl>
              <c:idx val="0"/>
              <c:layout>
                <c:manualLayout>
                  <c:x val="9.1191706868207229E-3"/>
                  <c:y val="-6.868024155976613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1191706868207524E-3"/>
                  <c:y val="-7.898227779373201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0397235622736892E-3"/>
                  <c:y val="-7.898227779373201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'[Chart in Microsoft Word]Stats'!$B$8:$E$8</c:f>
              <c:numCache>
                <c:formatCode>#,##0</c:formatCode>
                <c:ptCount val="4"/>
                <c:pt idx="0">
                  <c:v>32</c:v>
                </c:pt>
                <c:pt idx="1">
                  <c:v>39</c:v>
                </c:pt>
                <c:pt idx="2">
                  <c:v>28</c:v>
                </c:pt>
                <c:pt idx="3">
                  <c:v>14</c:v>
                </c:pt>
              </c:numCache>
            </c:numRef>
          </c:val>
        </c:ser>
        <c:ser>
          <c:idx val="2"/>
          <c:order val="2"/>
          <c:tx>
            <c:strRef>
              <c:f>'[Chart in Microsoft Word]Stats'!$A$14</c:f>
              <c:strCache>
                <c:ptCount val="1"/>
                <c:pt idx="0">
                  <c:v>not authorized</c:v>
                </c:pt>
              </c:strCache>
            </c:strRef>
          </c:tx>
          <c:invertIfNegative val="0"/>
          <c:dLbls>
            <c:dLbl>
              <c:idx val="0"/>
              <c:layout>
                <c:manualLayout>
                  <c:x val="1.8238341373641498E-2"/>
                  <c:y val="-6.181221740378953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639032467957488E-2"/>
                  <c:y val="-6.52462294817778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158894249094335E-2"/>
                  <c:y val="-6.52462294817778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'[Chart in Microsoft Word]Stats'!$B$14:$E$14</c:f>
              <c:numCache>
                <c:formatCode>#,##0</c:formatCode>
                <c:ptCount val="4"/>
                <c:pt idx="0">
                  <c:v>0</c:v>
                </c:pt>
                <c:pt idx="1">
                  <c:v>1</c:v>
                </c:pt>
                <c:pt idx="2">
                  <c:v>2</c:v>
                </c:pt>
                <c:pt idx="3">
                  <c:v>0</c:v>
                </c:pt>
              </c:numCache>
            </c:numRef>
          </c:val>
        </c:ser>
        <c:dLbls>
          <c:showLegendKey val="0"/>
          <c:showVal val="1"/>
          <c:showCatName val="0"/>
          <c:showSerName val="0"/>
          <c:showPercent val="0"/>
          <c:showBubbleSize val="0"/>
        </c:dLbls>
        <c:gapWidth val="150"/>
        <c:shape val="box"/>
        <c:axId val="36998144"/>
        <c:axId val="37016704"/>
        <c:axId val="0"/>
      </c:bar3DChart>
      <c:catAx>
        <c:axId val="36998144"/>
        <c:scaling>
          <c:orientation val="minMax"/>
        </c:scaling>
        <c:delete val="0"/>
        <c:axPos val="b"/>
        <c:title>
          <c:tx>
            <c:rich>
              <a:bodyPr/>
              <a:lstStyle/>
              <a:p>
                <a:pPr>
                  <a:defRPr sz="850" b="1" i="0" u="none" strike="noStrike" baseline="0">
                    <a:solidFill>
                      <a:srgbClr val="000000"/>
                    </a:solidFill>
                    <a:latin typeface="Arial"/>
                    <a:ea typeface="Arial"/>
                    <a:cs typeface="Arial"/>
                  </a:defRPr>
                </a:pPr>
                <a:r>
                  <a:rPr lang="en-US"/>
                  <a:t>Quarter</a:t>
                </a:r>
              </a:p>
            </c:rich>
          </c:tx>
          <c:layout>
            <c:manualLayout>
              <c:xMode val="edge"/>
              <c:yMode val="edge"/>
              <c:x val="0.43424084360921938"/>
              <c:y val="0.89843978485052656"/>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37016704"/>
        <c:crosses val="autoZero"/>
        <c:auto val="1"/>
        <c:lblAlgn val="ctr"/>
        <c:lblOffset val="100"/>
        <c:tickLblSkip val="1"/>
        <c:tickMarkSkip val="1"/>
        <c:noMultiLvlLbl val="0"/>
      </c:catAx>
      <c:valAx>
        <c:axId val="37016704"/>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36998144"/>
        <c:crosses val="autoZero"/>
        <c:crossBetween val="between"/>
      </c:valAx>
      <c:spPr>
        <a:noFill/>
        <a:ln w="25400">
          <a:noFill/>
        </a:ln>
      </c:spPr>
    </c:plotArea>
    <c:legend>
      <c:legendPos val="tr"/>
      <c:layout>
        <c:manualLayout>
          <c:xMode val="edge"/>
          <c:yMode val="edge"/>
          <c:x val="0.80230680528762532"/>
          <c:y val="0.11979199934270952"/>
          <c:w val="0.19246385375498853"/>
          <c:h val="0.22531694255673479"/>
        </c:manualLayout>
      </c:layout>
      <c:overlay val="1"/>
      <c:spPr>
        <a:solidFill>
          <a:srgbClr val="FFFFFF"/>
        </a:solidFill>
        <a:ln w="3175">
          <a:solidFill>
            <a:srgbClr val="000000"/>
          </a:solidFill>
          <a:prstDash val="solid"/>
        </a:ln>
      </c:spPr>
      <c:txPr>
        <a:bodyPr/>
        <a:lstStyle/>
        <a:p>
          <a:pPr>
            <a:defRPr sz="78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6649436142012"/>
          <c:y val="0.20282719730713594"/>
          <c:w val="0.54525729132495249"/>
          <c:h val="0.65604765805465848"/>
        </c:manualLayout>
      </c:layout>
      <c:pieChart>
        <c:varyColors val="1"/>
        <c:ser>
          <c:idx val="0"/>
          <c:order val="0"/>
          <c:dLbls>
            <c:dLbl>
              <c:idx val="0"/>
              <c:layout>
                <c:manualLayout>
                  <c:x val="3.0477787498786452E-2"/>
                  <c:y val="-1.743720582413232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9301836535291359"/>
                  <c:y val="-5.396826745863453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4378341596189358E-2"/>
                  <c:y val="-2.3622047244094488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1.7769028871391077E-2"/>
                  <c:y val="-5.0152641534334033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2.8369058034412364E-2"/>
                  <c:y val="-2.7988386926494611E-2"/>
                </c:manualLayout>
              </c:layou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Sheet1!$N$27:$N$28</c:f>
              <c:strCache>
                <c:ptCount val="2"/>
                <c:pt idx="0">
                  <c:v>None</c:v>
                </c:pt>
                <c:pt idx="1">
                  <c:v>Moderate-Significant</c:v>
                </c:pt>
              </c:strCache>
            </c:strRef>
          </c:cat>
          <c:val>
            <c:numRef>
              <c:f>Sheet1!$P$27:$P$28</c:f>
              <c:numCache>
                <c:formatCode>0</c:formatCode>
                <c:ptCount val="2"/>
                <c:pt idx="0">
                  <c:v>0</c:v>
                </c:pt>
                <c:pt idx="1">
                  <c:v>64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159435227835591"/>
          <c:y val="0.18584256613987404"/>
          <c:w val="0.70006651497632799"/>
          <c:h val="0.70271558623061769"/>
        </c:manualLayout>
      </c:layout>
      <c:pieChart>
        <c:varyColors val="1"/>
        <c:ser>
          <c:idx val="0"/>
          <c:order val="0"/>
          <c:dLbls>
            <c:dLbl>
              <c:idx val="0"/>
              <c:layout>
                <c:manualLayout>
                  <c:x val="3.0477787498786452E-2"/>
                  <c:y val="-1.743720582413232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0304704967434535"/>
                  <c:y val="1.340312907813987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4378341596189358E-2"/>
                  <c:y val="-2.3622047244094488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1.7769028871391077E-2"/>
                  <c:y val="-5.0152641534334033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2.8369058034412364E-2"/>
                  <c:y val="-2.7988386926494611E-2"/>
                </c:manualLayout>
              </c:layou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Stats!$N$30:$N$31</c:f>
              <c:strCache>
                <c:ptCount val="2"/>
                <c:pt idx="0">
                  <c:v>Stayed &lt; 3 months</c:v>
                </c:pt>
                <c:pt idx="1">
                  <c:v>Stayed 3 months or more</c:v>
                </c:pt>
              </c:strCache>
            </c:strRef>
          </c:cat>
          <c:val>
            <c:numRef>
              <c:f>Stats!$P$30:$P$31</c:f>
              <c:numCache>
                <c:formatCode>0</c:formatCode>
                <c:ptCount val="2"/>
                <c:pt idx="0">
                  <c:v>29</c:v>
                </c:pt>
                <c:pt idx="1">
                  <c:v>91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 AFE Active Employees and Weekly Reportings-December.xlsx]Headcount!PivotTable1</c:name>
    <c:fmtId val="-1"/>
  </c:pivotSource>
  <c:chart>
    <c:title>
      <c:tx>
        <c:rich>
          <a:bodyPr/>
          <a:lstStyle/>
          <a:p>
            <a:pPr>
              <a:defRPr/>
            </a:pPr>
            <a:r>
              <a:rPr lang="en-US"/>
              <a:t>2021 AFE Ending Head Counts &amp; Total Separations</a:t>
            </a:r>
          </a:p>
        </c:rich>
      </c:tx>
      <c:layout/>
      <c:overlay val="0"/>
    </c:title>
    <c:autoTitleDeleted val="0"/>
    <c:pivotFmts>
      <c:pivotFmt>
        <c:idx val="0"/>
        <c:marker>
          <c:symbol val="none"/>
        </c:marker>
        <c:dLbl>
          <c:idx val="0"/>
          <c:spPr/>
          <c:txPr>
            <a:bodyPr/>
            <a:lstStyle/>
            <a:p>
              <a:pPr>
                <a:defRPr/>
              </a:pPr>
              <a:endParaRPr lang="en-US"/>
            </a:p>
          </c:txPr>
          <c:showLegendKey val="0"/>
          <c:showVal val="1"/>
          <c:showCatName val="0"/>
          <c:showSerName val="0"/>
          <c:showPercent val="0"/>
          <c:showBubbleSize val="0"/>
        </c:dLbl>
      </c:pivotFmt>
      <c:pivotFmt>
        <c:idx val="1"/>
        <c:marker>
          <c:symbol val="none"/>
        </c:marker>
        <c:dLbl>
          <c:idx val="0"/>
          <c:spPr/>
          <c:txPr>
            <a:bodyPr/>
            <a:lstStyle/>
            <a:p>
              <a:pPr>
                <a:defRPr/>
              </a:pPr>
              <a:endParaRPr lang="en-US"/>
            </a:p>
          </c:txPr>
          <c:showLegendKey val="0"/>
          <c:showVal val="1"/>
          <c:showCatName val="0"/>
          <c:showSerName val="0"/>
          <c:showPercent val="0"/>
          <c:showBubbleSize val="0"/>
        </c:dLbl>
      </c:pivotFmt>
      <c:pivotFmt>
        <c:idx val="2"/>
        <c:marker>
          <c:symbol val="none"/>
        </c:marker>
        <c:dLbl>
          <c:idx val="0"/>
          <c:spPr/>
          <c:txPr>
            <a:bodyPr/>
            <a:lstStyle/>
            <a:p>
              <a:pPr>
                <a:defRPr/>
              </a:pPr>
              <a:endParaRPr lang="en-US"/>
            </a:p>
          </c:txPr>
          <c:showLegendKey val="0"/>
          <c:showVal val="1"/>
          <c:showCatName val="0"/>
          <c:showSerName val="0"/>
          <c:showPercent val="0"/>
          <c:showBubbleSize val="0"/>
        </c:dLbl>
      </c:pivotFmt>
      <c:pivotFmt>
        <c:idx val="3"/>
        <c:marker>
          <c:symbol val="none"/>
        </c:marker>
        <c:dLbl>
          <c:idx val="0"/>
          <c:spPr/>
          <c:txPr>
            <a:bodyPr/>
            <a:lstStyle/>
            <a:p>
              <a:pPr>
                <a:defRPr/>
              </a:pPr>
              <a:endParaRPr lang="en-US"/>
            </a:p>
          </c:txPr>
          <c:showLegendKey val="0"/>
          <c:showVal val="1"/>
          <c:showCatName val="0"/>
          <c:showSerName val="0"/>
          <c:showPercent val="0"/>
          <c:showBubbleSize val="0"/>
        </c:dLbl>
      </c:pivotFmt>
      <c:pivotFmt>
        <c:idx val="4"/>
        <c:marker>
          <c:symbol val="none"/>
        </c:marker>
        <c:dLbl>
          <c:idx val="0"/>
          <c:spPr/>
          <c:txPr>
            <a:bodyPr/>
            <a:lstStyle/>
            <a:p>
              <a:pPr>
                <a:defRPr/>
              </a:pPr>
              <a:endParaRPr lang="en-US"/>
            </a:p>
          </c:txPr>
          <c:showLegendKey val="0"/>
          <c:showVal val="1"/>
          <c:showCatName val="0"/>
          <c:showSerName val="0"/>
          <c:showPercent val="0"/>
          <c:showBubbleSize val="0"/>
        </c:dLbl>
      </c:pivotFmt>
      <c:pivotFmt>
        <c:idx val="5"/>
        <c:marker>
          <c:symbol val="none"/>
        </c:marker>
        <c:dLbl>
          <c:idx val="0"/>
          <c:spPr/>
          <c:txPr>
            <a:bodyPr/>
            <a:lstStyle/>
            <a:p>
              <a:pPr>
                <a:defRPr/>
              </a:pPr>
              <a:endParaRPr lang="en-US"/>
            </a:p>
          </c:txPr>
          <c:showLegendKey val="0"/>
          <c:showVal val="1"/>
          <c:showCatName val="0"/>
          <c:showSerName val="0"/>
          <c:showPercent val="0"/>
          <c:showBubbleSize val="0"/>
        </c:dLbl>
      </c:pivotFmt>
    </c:pivotFmts>
    <c:plotArea>
      <c:layout>
        <c:manualLayout>
          <c:layoutTarget val="inner"/>
          <c:xMode val="edge"/>
          <c:yMode val="edge"/>
          <c:x val="0.26613702768286041"/>
          <c:y val="0.37022757697456493"/>
          <c:w val="0.337985688109741"/>
          <c:h val="0.52330265945672449"/>
        </c:manualLayout>
      </c:layout>
      <c:barChart>
        <c:barDir val="bar"/>
        <c:grouping val="clustered"/>
        <c:varyColors val="0"/>
        <c:ser>
          <c:idx val="0"/>
          <c:order val="0"/>
          <c:tx>
            <c:strRef>
              <c:f>Headcount!$B$3</c:f>
              <c:strCache>
                <c:ptCount val="1"/>
                <c:pt idx="0">
                  <c:v>Total in 2021 Total Ending staff Final Head Count</c:v>
                </c:pt>
              </c:strCache>
            </c:strRef>
          </c:tx>
          <c:invertIfNegative val="0"/>
          <c:dLbls>
            <c:txPr>
              <a:bodyPr/>
              <a:lstStyle/>
              <a:p>
                <a:pPr>
                  <a:defRPr/>
                </a:pPr>
                <a:endParaRPr lang="en-US"/>
              </a:p>
            </c:txPr>
            <c:showLegendKey val="0"/>
            <c:showVal val="1"/>
            <c:showCatName val="0"/>
            <c:showSerName val="0"/>
            <c:showPercent val="0"/>
            <c:showBubbleSize val="0"/>
            <c:showLeaderLines val="0"/>
          </c:dLbls>
          <c:cat>
            <c:strRef>
              <c:f>Headcount!$A$4:$A$7</c:f>
              <c:strCache>
                <c:ptCount val="3"/>
                <c:pt idx="0">
                  <c:v>CORE/ADMIN Program</c:v>
                </c:pt>
                <c:pt idx="1">
                  <c:v>DFCS Program</c:v>
                </c:pt>
                <c:pt idx="2">
                  <c:v>SBMH Program</c:v>
                </c:pt>
              </c:strCache>
            </c:strRef>
          </c:cat>
          <c:val>
            <c:numRef>
              <c:f>Headcount!$B$4:$B$7</c:f>
              <c:numCache>
                <c:formatCode>General</c:formatCode>
                <c:ptCount val="3"/>
                <c:pt idx="0">
                  <c:v>24</c:v>
                </c:pt>
                <c:pt idx="1">
                  <c:v>25</c:v>
                </c:pt>
                <c:pt idx="2">
                  <c:v>5</c:v>
                </c:pt>
              </c:numCache>
            </c:numRef>
          </c:val>
        </c:ser>
        <c:ser>
          <c:idx val="1"/>
          <c:order val="1"/>
          <c:tx>
            <c:strRef>
              <c:f>Headcount!$C$3</c:f>
              <c:strCache>
                <c:ptCount val="1"/>
                <c:pt idx="0">
                  <c:v>Total in 2021 Total Separations per Department</c:v>
                </c:pt>
              </c:strCache>
            </c:strRef>
          </c:tx>
          <c:invertIfNegative val="0"/>
          <c:dLbls>
            <c:txPr>
              <a:bodyPr/>
              <a:lstStyle/>
              <a:p>
                <a:pPr>
                  <a:defRPr/>
                </a:pPr>
                <a:endParaRPr lang="en-US"/>
              </a:p>
            </c:txPr>
            <c:showLegendKey val="0"/>
            <c:showVal val="1"/>
            <c:showCatName val="0"/>
            <c:showSerName val="0"/>
            <c:showPercent val="0"/>
            <c:showBubbleSize val="0"/>
            <c:showLeaderLines val="0"/>
          </c:dLbls>
          <c:cat>
            <c:strRef>
              <c:f>Headcount!$A$4:$A$7</c:f>
              <c:strCache>
                <c:ptCount val="3"/>
                <c:pt idx="0">
                  <c:v>CORE/ADMIN Program</c:v>
                </c:pt>
                <c:pt idx="1">
                  <c:v>DFCS Program</c:v>
                </c:pt>
                <c:pt idx="2">
                  <c:v>SBMH Program</c:v>
                </c:pt>
              </c:strCache>
            </c:strRef>
          </c:cat>
          <c:val>
            <c:numRef>
              <c:f>Headcount!$C$4:$C$7</c:f>
              <c:numCache>
                <c:formatCode>General</c:formatCode>
                <c:ptCount val="3"/>
                <c:pt idx="0">
                  <c:v>8</c:v>
                </c:pt>
                <c:pt idx="1">
                  <c:v>8</c:v>
                </c:pt>
                <c:pt idx="2">
                  <c:v>0</c:v>
                </c:pt>
              </c:numCache>
            </c:numRef>
          </c:val>
        </c:ser>
        <c:dLbls>
          <c:showLegendKey val="0"/>
          <c:showVal val="0"/>
          <c:showCatName val="0"/>
          <c:showSerName val="0"/>
          <c:showPercent val="0"/>
          <c:showBubbleSize val="0"/>
        </c:dLbls>
        <c:gapWidth val="150"/>
        <c:axId val="194299392"/>
        <c:axId val="194300928"/>
      </c:barChart>
      <c:catAx>
        <c:axId val="194299392"/>
        <c:scaling>
          <c:orientation val="minMax"/>
        </c:scaling>
        <c:delete val="0"/>
        <c:axPos val="l"/>
        <c:majorTickMark val="none"/>
        <c:minorTickMark val="none"/>
        <c:tickLblPos val="nextTo"/>
        <c:crossAx val="194300928"/>
        <c:crosses val="autoZero"/>
        <c:auto val="1"/>
        <c:lblAlgn val="ctr"/>
        <c:lblOffset val="100"/>
        <c:noMultiLvlLbl val="0"/>
      </c:catAx>
      <c:valAx>
        <c:axId val="194300928"/>
        <c:scaling>
          <c:orientation val="minMax"/>
        </c:scaling>
        <c:delete val="0"/>
        <c:axPos val="b"/>
        <c:majorGridlines/>
        <c:numFmt formatCode="General" sourceLinked="1"/>
        <c:majorTickMark val="none"/>
        <c:minorTickMark val="none"/>
        <c:tickLblPos val="nextTo"/>
        <c:crossAx val="194299392"/>
        <c:crosses val="autoZero"/>
        <c:crossBetween val="between"/>
      </c:valAx>
    </c:plotArea>
    <c:legend>
      <c:legendPos val="r"/>
      <c:layout/>
      <c:overlay val="0"/>
    </c:legend>
    <c:plotVisOnly val="1"/>
    <c:dispBlanksAs val="gap"/>
    <c:showDLblsOverMax val="0"/>
  </c:chart>
  <c:spPr>
    <a:ln>
      <a:solidFill>
        <a:schemeClr val="accent1"/>
      </a:solidFill>
    </a:ln>
  </c:sp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[2021 AFE Active Employees and Weekly Reportings-December.xlsx]2021 Turnover &amp; Retention!PivotTable2</c:name>
    <c:fmtId val="-1"/>
  </c:pivotSource>
  <c:chart>
    <c:title>
      <c:tx>
        <c:rich>
          <a:bodyPr/>
          <a:lstStyle/>
          <a:p>
            <a:pPr>
              <a:defRPr/>
            </a:pPr>
            <a:r>
              <a:rPr lang="en-US"/>
              <a:t>2021 AFE FY Turnover &amp; Retention Rates</a:t>
            </a:r>
          </a:p>
        </c:rich>
      </c:tx>
      <c:layout>
        <c:manualLayout>
          <c:xMode val="edge"/>
          <c:yMode val="edge"/>
          <c:x val="0.20396565183450427"/>
          <c:y val="2.8880866425992781E-2"/>
        </c:manualLayout>
      </c:layout>
      <c:overlay val="0"/>
    </c:title>
    <c:autoTitleDeleted val="0"/>
    <c:pivotFmts>
      <c:pivotFmt>
        <c:idx val="0"/>
        <c:dLbl>
          <c:idx val="0"/>
          <c:spPr/>
          <c:txPr>
            <a:bodyPr/>
            <a:lstStyle/>
            <a:p>
              <a:pPr>
                <a:defRPr/>
              </a:pPr>
              <a:endParaRPr lang="en-US"/>
            </a:p>
          </c:txPr>
          <c:showLegendKey val="0"/>
          <c:showVal val="1"/>
          <c:showCatName val="0"/>
          <c:showSerName val="0"/>
          <c:showPercent val="0"/>
          <c:showBubbleSize val="0"/>
        </c:dLbl>
      </c:pivotFmt>
      <c:pivotFmt>
        <c:idx val="1"/>
        <c:marker>
          <c:symbol val="none"/>
        </c:marker>
        <c:dLbl>
          <c:idx val="0"/>
          <c:spPr/>
          <c:txPr>
            <a:bodyPr/>
            <a:lstStyle/>
            <a:p>
              <a:pPr>
                <a:defRPr/>
              </a:pPr>
              <a:endParaRPr lang="en-US"/>
            </a:p>
          </c:txPr>
          <c:showLegendKey val="0"/>
          <c:showVal val="1"/>
          <c:showCatName val="0"/>
          <c:showSerName val="0"/>
          <c:showPercent val="0"/>
          <c:showBubbleSize val="0"/>
        </c:dLbl>
      </c:pivotFmt>
      <c:pivotFmt>
        <c:idx val="2"/>
        <c:marker>
          <c:symbol val="none"/>
        </c:marker>
        <c:dLbl>
          <c:idx val="0"/>
          <c:spPr/>
          <c:txPr>
            <a:bodyPr/>
            <a:lstStyle/>
            <a:p>
              <a:pPr>
                <a:defRPr/>
              </a:pPr>
              <a:endParaRPr lang="en-US"/>
            </a:p>
          </c:txPr>
          <c:showLegendKey val="0"/>
          <c:showVal val="1"/>
          <c:showCatName val="0"/>
          <c:showSerName val="0"/>
          <c:showPercent val="0"/>
          <c:showBubbleSize val="0"/>
        </c:dLbl>
      </c:pivotFmt>
    </c:pivotFmts>
    <c:plotArea>
      <c:layout>
        <c:manualLayout>
          <c:layoutTarget val="inner"/>
          <c:xMode val="edge"/>
          <c:yMode val="edge"/>
          <c:x val="0.20368535638196203"/>
          <c:y val="0.48598798667953069"/>
          <c:w val="0.23098586033761764"/>
          <c:h val="0.51401201332046931"/>
        </c:manualLayout>
      </c:layout>
      <c:pieChart>
        <c:varyColors val="1"/>
        <c:ser>
          <c:idx val="0"/>
          <c:order val="0"/>
          <c:tx>
            <c:strRef>
              <c:f>'2021 Turnover &amp; Retention'!$B$3</c:f>
              <c:strCache>
                <c:ptCount val="1"/>
                <c:pt idx="0">
                  <c:v>Total</c:v>
                </c:pt>
              </c:strCache>
            </c:strRef>
          </c:tx>
          <c:explosion val="25"/>
          <c:dLbls>
            <c:txPr>
              <a:bodyPr/>
              <a:lstStyle/>
              <a:p>
                <a:pPr>
                  <a:defRPr b="1"/>
                </a:pPr>
                <a:endParaRPr lang="en-US"/>
              </a:p>
            </c:txPr>
            <c:showLegendKey val="0"/>
            <c:showVal val="1"/>
            <c:showCatName val="0"/>
            <c:showSerName val="0"/>
            <c:showPercent val="0"/>
            <c:showBubbleSize val="0"/>
            <c:showLeaderLines val="1"/>
          </c:dLbls>
          <c:cat>
            <c:strRef>
              <c:f>'2021 Turnover &amp; Retention'!$A$4:$A$6</c:f>
              <c:strCache>
                <c:ptCount val="2"/>
                <c:pt idx="0">
                  <c:v>2021 AFE Ending FY Retention Rate</c:v>
                </c:pt>
                <c:pt idx="1">
                  <c:v>2021 AFE Ending FY Turnover Rate</c:v>
                </c:pt>
              </c:strCache>
            </c:strRef>
          </c:cat>
          <c:val>
            <c:numRef>
              <c:f>'2021 Turnover &amp; Retention'!$B$4:$B$6</c:f>
              <c:numCache>
                <c:formatCode>0.00%</c:formatCode>
                <c:ptCount val="2"/>
                <c:pt idx="0">
                  <c:v>0.76811594202898548</c:v>
                </c:pt>
                <c:pt idx="1">
                  <c:v>0.2318840579710145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 AFE Active Employees and Weekly Reportings-December.xlsx]New Hire 20v21!PivotTable5</c:name>
    <c:fmtId val="-1"/>
  </c:pivotSource>
  <c:chart>
    <c:title>
      <c:tx>
        <c:rich>
          <a:bodyPr/>
          <a:lstStyle/>
          <a:p>
            <a:pPr>
              <a:defRPr/>
            </a:pPr>
            <a:r>
              <a:rPr lang="en-US" dirty="0" smtClean="0"/>
              <a:t>2020 </a:t>
            </a:r>
            <a:r>
              <a:rPr lang="en-US" dirty="0"/>
              <a:t>vs. </a:t>
            </a:r>
            <a:r>
              <a:rPr lang="en-US" dirty="0" smtClean="0"/>
              <a:t>2021 </a:t>
            </a:r>
            <a:r>
              <a:rPr lang="en-US" dirty="0"/>
              <a:t>Side-by-Side Analysis of New Hires</a:t>
            </a:r>
          </a:p>
        </c:rich>
      </c:tx>
      <c:layout>
        <c:manualLayout>
          <c:xMode val="edge"/>
          <c:yMode val="edge"/>
          <c:x val="9.6254846316799231E-2"/>
          <c:y val="0"/>
        </c:manualLayout>
      </c:layout>
      <c:overlay val="0"/>
    </c:title>
    <c:autoTitleDeleted val="0"/>
    <c:pivotFmts>
      <c:pivotFmt>
        <c:idx val="0"/>
        <c:marker>
          <c:symbol val="none"/>
        </c:marker>
        <c:dLbl>
          <c:idx val="0"/>
          <c:spPr/>
          <c:txPr>
            <a:bodyPr/>
            <a:lstStyle/>
            <a:p>
              <a:pPr>
                <a:defRPr/>
              </a:pPr>
              <a:endParaRPr lang="en-US"/>
            </a:p>
          </c:txPr>
          <c:showLegendKey val="0"/>
          <c:showVal val="1"/>
          <c:showCatName val="0"/>
          <c:showSerName val="0"/>
          <c:showPercent val="0"/>
          <c:showBubbleSize val="0"/>
        </c:dLbl>
      </c:pivotFmt>
      <c:pivotFmt>
        <c:idx val="1"/>
        <c:marker>
          <c:symbol val="none"/>
        </c:marker>
        <c:dLbl>
          <c:idx val="0"/>
          <c:spPr/>
          <c:txPr>
            <a:bodyPr/>
            <a:lstStyle/>
            <a:p>
              <a:pPr>
                <a:defRPr/>
              </a:pPr>
              <a:endParaRPr lang="en-US"/>
            </a:p>
          </c:txPr>
          <c:showLegendKey val="0"/>
          <c:showVal val="1"/>
          <c:showCatName val="0"/>
          <c:showSerName val="0"/>
          <c:showPercent val="0"/>
          <c:showBubbleSize val="0"/>
        </c:dLbl>
      </c:pivotFmt>
      <c:pivotFmt>
        <c:idx val="2"/>
        <c:marker>
          <c:symbol val="none"/>
        </c:marker>
        <c:dLbl>
          <c:idx val="0"/>
          <c:spPr/>
          <c:txPr>
            <a:bodyPr/>
            <a:lstStyle/>
            <a:p>
              <a:pPr>
                <a:defRPr/>
              </a:pPr>
              <a:endParaRPr lang="en-US"/>
            </a:p>
          </c:txPr>
          <c:showLegendKey val="0"/>
          <c:showVal val="1"/>
          <c:showCatName val="0"/>
          <c:showSerName val="0"/>
          <c:showPercent val="0"/>
          <c:showBubbleSize val="0"/>
        </c:dLbl>
      </c:pivotFmt>
      <c:pivotFmt>
        <c:idx val="3"/>
        <c:marker>
          <c:symbol val="none"/>
        </c:marker>
        <c:dLbl>
          <c:idx val="0"/>
          <c:spPr/>
          <c:txPr>
            <a:bodyPr/>
            <a:lstStyle/>
            <a:p>
              <a:pPr>
                <a:defRPr/>
              </a:pPr>
              <a:endParaRPr lang="en-US"/>
            </a:p>
          </c:txPr>
          <c:showLegendKey val="0"/>
          <c:showVal val="1"/>
          <c:showCatName val="0"/>
          <c:showSerName val="0"/>
          <c:showPercent val="0"/>
          <c:showBubbleSize val="0"/>
        </c:dLbl>
      </c:pivotFmt>
      <c:pivotFmt>
        <c:idx val="4"/>
        <c:marker>
          <c:symbol val="none"/>
        </c:marker>
        <c:dLbl>
          <c:idx val="0"/>
          <c:spPr/>
          <c:txPr>
            <a:bodyPr/>
            <a:lstStyle/>
            <a:p>
              <a:pPr>
                <a:defRPr/>
              </a:pPr>
              <a:endParaRPr lang="en-US"/>
            </a:p>
          </c:txPr>
          <c:showLegendKey val="0"/>
          <c:showVal val="1"/>
          <c:showCatName val="0"/>
          <c:showSerName val="0"/>
          <c:showPercent val="0"/>
          <c:showBubbleSize val="0"/>
        </c:dLbl>
      </c:pivotFmt>
      <c:pivotFmt>
        <c:idx val="5"/>
        <c:marker>
          <c:symbol val="none"/>
        </c:marker>
        <c:dLbl>
          <c:idx val="0"/>
          <c:spPr/>
          <c:txPr>
            <a:bodyPr/>
            <a:lstStyle/>
            <a:p>
              <a:pPr>
                <a:defRPr/>
              </a:pPr>
              <a:endParaRPr lang="en-US"/>
            </a:p>
          </c:txPr>
          <c:showLegendKey val="0"/>
          <c:showVal val="1"/>
          <c:showCatName val="0"/>
          <c:showSerName val="0"/>
          <c:showPercent val="0"/>
          <c:showBubbleSize val="0"/>
        </c:dLbl>
      </c:pivotFmt>
    </c:pivotFmts>
    <c:plotArea>
      <c:layout/>
      <c:barChart>
        <c:barDir val="col"/>
        <c:grouping val="clustered"/>
        <c:varyColors val="0"/>
        <c:ser>
          <c:idx val="0"/>
          <c:order val="0"/>
          <c:tx>
            <c:strRef>
              <c:f>'New Hire 20v21'!$B$3</c:f>
              <c:strCache>
                <c:ptCount val="1"/>
                <c:pt idx="0">
                  <c:v>Sum of Total # of 2020 New Hires</c:v>
                </c:pt>
              </c:strCache>
            </c:strRef>
          </c:tx>
          <c:invertIfNegative val="0"/>
          <c:dLbls>
            <c:txPr>
              <a:bodyPr/>
              <a:lstStyle/>
              <a:p>
                <a:pPr>
                  <a:defRPr/>
                </a:pPr>
                <a:endParaRPr lang="en-US"/>
              </a:p>
            </c:txPr>
            <c:showLegendKey val="0"/>
            <c:showVal val="1"/>
            <c:showCatName val="0"/>
            <c:showSerName val="0"/>
            <c:showPercent val="0"/>
            <c:showBubbleSize val="0"/>
            <c:showLeaderLines val="0"/>
          </c:dLbls>
          <c:cat>
            <c:strRef>
              <c:f>'New Hire 20v21'!$A$4:$A$7</c:f>
              <c:strCache>
                <c:ptCount val="3"/>
                <c:pt idx="0">
                  <c:v>CORE/ADMIN Program</c:v>
                </c:pt>
                <c:pt idx="1">
                  <c:v>DFCS Program</c:v>
                </c:pt>
                <c:pt idx="2">
                  <c:v>SBMH Program</c:v>
                </c:pt>
              </c:strCache>
            </c:strRef>
          </c:cat>
          <c:val>
            <c:numRef>
              <c:f>'New Hire 20v21'!$B$4:$B$7</c:f>
              <c:numCache>
                <c:formatCode>General</c:formatCode>
                <c:ptCount val="3"/>
                <c:pt idx="0">
                  <c:v>15</c:v>
                </c:pt>
                <c:pt idx="1">
                  <c:v>9</c:v>
                </c:pt>
                <c:pt idx="2">
                  <c:v>5</c:v>
                </c:pt>
              </c:numCache>
            </c:numRef>
          </c:val>
        </c:ser>
        <c:ser>
          <c:idx val="1"/>
          <c:order val="1"/>
          <c:tx>
            <c:strRef>
              <c:f>'New Hire 20v21'!$C$3</c:f>
              <c:strCache>
                <c:ptCount val="1"/>
                <c:pt idx="0">
                  <c:v>Sum of Total # of 2021 New Hires</c:v>
                </c:pt>
              </c:strCache>
            </c:strRef>
          </c:tx>
          <c:invertIfNegative val="0"/>
          <c:dLbls>
            <c:txPr>
              <a:bodyPr/>
              <a:lstStyle/>
              <a:p>
                <a:pPr>
                  <a:defRPr/>
                </a:pPr>
                <a:endParaRPr lang="en-US"/>
              </a:p>
            </c:txPr>
            <c:showLegendKey val="0"/>
            <c:showVal val="1"/>
            <c:showCatName val="0"/>
            <c:showSerName val="0"/>
            <c:showPercent val="0"/>
            <c:showBubbleSize val="0"/>
            <c:showLeaderLines val="0"/>
          </c:dLbls>
          <c:cat>
            <c:strRef>
              <c:f>'New Hire 20v21'!$A$4:$A$7</c:f>
              <c:strCache>
                <c:ptCount val="3"/>
                <c:pt idx="0">
                  <c:v>CORE/ADMIN Program</c:v>
                </c:pt>
                <c:pt idx="1">
                  <c:v>DFCS Program</c:v>
                </c:pt>
                <c:pt idx="2">
                  <c:v>SBMH Program</c:v>
                </c:pt>
              </c:strCache>
            </c:strRef>
          </c:cat>
          <c:val>
            <c:numRef>
              <c:f>'New Hire 20v21'!$C$4:$C$7</c:f>
              <c:numCache>
                <c:formatCode>General</c:formatCode>
                <c:ptCount val="3"/>
                <c:pt idx="0">
                  <c:v>12</c:v>
                </c:pt>
                <c:pt idx="1">
                  <c:v>4</c:v>
                </c:pt>
                <c:pt idx="2">
                  <c:v>1</c:v>
                </c:pt>
              </c:numCache>
            </c:numRef>
          </c:val>
        </c:ser>
        <c:dLbls>
          <c:showLegendKey val="0"/>
          <c:showVal val="0"/>
          <c:showCatName val="0"/>
          <c:showSerName val="0"/>
          <c:showPercent val="0"/>
          <c:showBubbleSize val="0"/>
        </c:dLbls>
        <c:gapWidth val="150"/>
        <c:axId val="194779776"/>
        <c:axId val="194789760"/>
      </c:barChart>
      <c:catAx>
        <c:axId val="194779776"/>
        <c:scaling>
          <c:orientation val="minMax"/>
        </c:scaling>
        <c:delete val="0"/>
        <c:axPos val="b"/>
        <c:majorTickMark val="none"/>
        <c:minorTickMark val="none"/>
        <c:tickLblPos val="nextTo"/>
        <c:crossAx val="194789760"/>
        <c:crosses val="autoZero"/>
        <c:auto val="1"/>
        <c:lblAlgn val="ctr"/>
        <c:lblOffset val="100"/>
        <c:noMultiLvlLbl val="0"/>
      </c:catAx>
      <c:valAx>
        <c:axId val="194789760"/>
        <c:scaling>
          <c:orientation val="minMax"/>
        </c:scaling>
        <c:delete val="0"/>
        <c:axPos val="l"/>
        <c:majorGridlines/>
        <c:numFmt formatCode="General" sourceLinked="1"/>
        <c:majorTickMark val="none"/>
        <c:minorTickMark val="none"/>
        <c:tickLblPos val="nextTo"/>
        <c:crossAx val="194779776"/>
        <c:crosses val="autoZero"/>
        <c:crossBetween val="between"/>
      </c:valAx>
    </c:plotArea>
    <c:legend>
      <c:legendPos val="r"/>
      <c:layout/>
      <c:overlay val="0"/>
    </c:legend>
    <c:plotVisOnly val="1"/>
    <c:dispBlanksAs val="gap"/>
    <c:showDLblsOverMax val="0"/>
  </c:chart>
  <c:spPr>
    <a:ln>
      <a:solidFill>
        <a:schemeClr val="accent1"/>
      </a:solidFill>
    </a:ln>
  </c:sp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0457946488017"/>
          <c:y val="8.6098305893581528E-2"/>
          <c:w val="0.67466447291103615"/>
          <c:h val="0.82186399427344314"/>
        </c:manualLayout>
      </c:layout>
      <c:pieChart>
        <c:varyColors val="1"/>
        <c:dLbls>
          <c:showLegendKey val="0"/>
          <c:showVal val="1"/>
          <c:showCatName val="0"/>
          <c:showSerName val="0"/>
          <c:showPercent val="0"/>
          <c:showBubbleSize val="0"/>
          <c:showLeaderLines val="1"/>
        </c:dLbls>
        <c:firstSliceAng val="0"/>
      </c:pieChart>
      <c:spPr>
        <a:noFill/>
        <a:ln w="25400">
          <a:noFill/>
        </a:ln>
      </c:spPr>
    </c:plotArea>
    <c:plotVisOnly val="1"/>
    <c:dispBlanksAs val="zero"/>
    <c:showDLblsOverMax val="0"/>
  </c:chart>
  <c:spPr>
    <a:no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sz="1200" b="1" dirty="0" smtClean="0"/>
              <a:t>Referral</a:t>
            </a:r>
            <a:r>
              <a:rPr lang="en-US" sz="1200" b="1" baseline="0" dirty="0" smtClean="0"/>
              <a:t> Sources</a:t>
            </a:r>
            <a:endParaRPr lang="en-US" sz="1200" b="1" dirty="0"/>
          </a:p>
        </c:rich>
      </c:tx>
      <c:layout/>
      <c:overlay val="0"/>
    </c:title>
    <c:autoTitleDeleted val="0"/>
    <c:plotArea>
      <c:layout/>
      <c:pieChart>
        <c:varyColors val="1"/>
        <c:ser>
          <c:idx val="0"/>
          <c:order val="0"/>
          <c:spPr>
            <a:solidFill>
              <a:srgbClr val="9999FF"/>
            </a:solidFill>
            <a:ln w="12700">
              <a:solidFill>
                <a:srgbClr val="000000"/>
              </a:solidFill>
              <a:prstDash val="solid"/>
            </a:ln>
          </c:spPr>
          <c:explosion val="16"/>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Lbls>
            <c:dLbl>
              <c:idx val="4"/>
              <c:layout>
                <c:manualLayout>
                  <c:x val="-0.12419229435943148"/>
                  <c:y val="-2.6713161385038976E-2"/>
                </c:manualLayout>
              </c:layout>
              <c:dLblPos val="bestFit"/>
              <c:showLegendKey val="1"/>
              <c:showVal val="0"/>
              <c:showCatName val="1"/>
              <c:showSerName val="0"/>
              <c:showPercent val="1"/>
              <c:showBubbleSize val="0"/>
            </c:dLbl>
            <c:spPr>
              <a:noFill/>
              <a:ln>
                <a:noFill/>
              </a:ln>
              <a:effectLst/>
            </c:spPr>
            <c:dLblPos val="bestFit"/>
            <c:showLegendKey val="1"/>
            <c:showVal val="0"/>
            <c:showCatName val="1"/>
            <c:showSerName val="0"/>
            <c:showPercent val="1"/>
            <c:showBubbleSize val="0"/>
            <c:showLeaderLines val="1"/>
            <c:extLst>
              <c:ext xmlns:c15="http://schemas.microsoft.com/office/drawing/2012/chart" uri="{CE6537A1-D6FC-4f65-9D91-7224C49458BB}"/>
            </c:extLst>
          </c:dLbls>
          <c:cat>
            <c:strRef>
              <c:f>Stats!$A$16:$A$23</c:f>
              <c:strCache>
                <c:ptCount val="8"/>
                <c:pt idx="0">
                  <c:v>BHL</c:v>
                </c:pt>
                <c:pt idx="1">
                  <c:v>Court</c:v>
                </c:pt>
                <c:pt idx="2">
                  <c:v>DFCS</c:v>
                </c:pt>
                <c:pt idx="3">
                  <c:v>DJJ</c:v>
                </c:pt>
                <c:pt idx="4">
                  <c:v>Family</c:v>
                </c:pt>
                <c:pt idx="5">
                  <c:v>Other</c:v>
                </c:pt>
                <c:pt idx="6">
                  <c:v>SBMH</c:v>
                </c:pt>
                <c:pt idx="7">
                  <c:v>School</c:v>
                </c:pt>
              </c:strCache>
            </c:strRef>
          </c:cat>
          <c:val>
            <c:numRef>
              <c:f>Stats!$F$16:$F$23</c:f>
              <c:numCache>
                <c:formatCode>#,##0</c:formatCode>
                <c:ptCount val="8"/>
                <c:pt idx="0">
                  <c:v>3</c:v>
                </c:pt>
                <c:pt idx="1">
                  <c:v>1</c:v>
                </c:pt>
                <c:pt idx="2">
                  <c:v>19</c:v>
                </c:pt>
                <c:pt idx="3">
                  <c:v>0</c:v>
                </c:pt>
                <c:pt idx="4">
                  <c:v>47</c:v>
                </c:pt>
                <c:pt idx="5">
                  <c:v>11</c:v>
                </c:pt>
                <c:pt idx="6">
                  <c:v>0</c:v>
                </c:pt>
                <c:pt idx="7">
                  <c:v>0</c:v>
                </c:pt>
              </c:numCache>
            </c:numRef>
          </c:val>
        </c:ser>
        <c:dLbls>
          <c:showLegendKey val="0"/>
          <c:showVal val="1"/>
          <c:showCatName val="0"/>
          <c:showSerName val="0"/>
          <c:showPercent val="0"/>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56781200558854"/>
          <c:y val="6.7114729661057582E-2"/>
          <c:w val="0.57812263864811286"/>
          <c:h val="0.80665339944380954"/>
        </c:manualLayout>
      </c:layout>
      <c:pieChart>
        <c:varyColors val="1"/>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Insurance</a:t>
            </a:r>
          </a:p>
        </c:rich>
      </c:tx>
      <c:layout/>
      <c:overlay val="0"/>
      <c:spPr>
        <a:noFill/>
        <a:ln>
          <a:noFill/>
        </a:ln>
        <a:effectLst/>
      </c:spPr>
    </c:title>
    <c:autoTitleDeleted val="0"/>
    <c:plotArea>
      <c:layout>
        <c:manualLayout>
          <c:layoutTarget val="inner"/>
          <c:xMode val="edge"/>
          <c:yMode val="edge"/>
          <c:x val="0.21164156924376307"/>
          <c:y val="0.26780742039522892"/>
          <c:w val="0.57233376597148256"/>
          <c:h val="0.67058848974350305"/>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Lbls>
            <c:dLbl>
              <c:idx val="2"/>
              <c:delete val="1"/>
            </c:dLbl>
            <c:dLbl>
              <c:idx val="3"/>
              <c:layout>
                <c:manualLayout>
                  <c:x val="-0.23020478855621662"/>
                  <c:y val="-4.7446239802251482E-2"/>
                </c:manualLayout>
              </c:layout>
              <c:dLblPos val="bestFit"/>
              <c:showLegendKey val="1"/>
              <c:showVal val="0"/>
              <c:showCatName val="1"/>
              <c:showSerName val="0"/>
              <c:showPercent val="1"/>
              <c:showBubbleSize val="0"/>
            </c:dLbl>
            <c:dLbl>
              <c:idx val="5"/>
              <c:layout>
                <c:manualLayout>
                  <c:x val="-0.11720626998712955"/>
                  <c:y val="-6.9597237526105971E-2"/>
                </c:manualLayout>
              </c:layout>
              <c:dLblPos val="bestFit"/>
              <c:showLegendKey val="1"/>
              <c:showVal val="0"/>
              <c:showCatName val="1"/>
              <c:showSerName val="0"/>
              <c:showPercent val="1"/>
              <c:showBubbleSize val="0"/>
            </c:dLbl>
            <c:dLbl>
              <c:idx val="7"/>
              <c:delete val="1"/>
            </c:dLbl>
            <c:dLbl>
              <c:idx val="8"/>
              <c:layout>
                <c:manualLayout>
                  <c:x val="2.8626234354538659E-2"/>
                  <c:y val="-2.5173525934385883E-2"/>
                </c:manualLayout>
              </c:layout>
              <c:dLblPos val="bestFit"/>
              <c:showLegendKey val="1"/>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Stats!$A$26:$A$34</c:f>
              <c:strCache>
                <c:ptCount val="9"/>
                <c:pt idx="0">
                  <c:v>Amerigroup</c:v>
                </c:pt>
                <c:pt idx="1">
                  <c:v>ASO</c:v>
                </c:pt>
                <c:pt idx="2">
                  <c:v>Inactive</c:v>
                </c:pt>
                <c:pt idx="3">
                  <c:v>Other (private)</c:v>
                </c:pt>
                <c:pt idx="4">
                  <c:v>Peachstate</c:v>
                </c:pt>
                <c:pt idx="5">
                  <c:v>Self Pay</c:v>
                </c:pt>
                <c:pt idx="6">
                  <c:v>Caresource</c:v>
                </c:pt>
                <c:pt idx="7">
                  <c:v>Unknown</c:v>
                </c:pt>
                <c:pt idx="8">
                  <c:v>Wellcare</c:v>
                </c:pt>
              </c:strCache>
            </c:strRef>
          </c:cat>
          <c:val>
            <c:numRef>
              <c:f>Stats!$F$26:$F$34</c:f>
              <c:numCache>
                <c:formatCode>#,##0</c:formatCode>
                <c:ptCount val="9"/>
                <c:pt idx="0">
                  <c:v>55</c:v>
                </c:pt>
                <c:pt idx="1">
                  <c:v>6</c:v>
                </c:pt>
                <c:pt idx="2">
                  <c:v>0</c:v>
                </c:pt>
                <c:pt idx="3">
                  <c:v>2</c:v>
                </c:pt>
                <c:pt idx="4">
                  <c:v>36</c:v>
                </c:pt>
                <c:pt idx="5">
                  <c:v>0</c:v>
                </c:pt>
                <c:pt idx="6">
                  <c:v>12</c:v>
                </c:pt>
                <c:pt idx="7">
                  <c:v>0</c:v>
                </c:pt>
                <c:pt idx="8">
                  <c:v>5</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a:t>Race</a:t>
            </a:r>
          </a:p>
        </c:rich>
      </c:tx>
      <c:layout>
        <c:manualLayout>
          <c:xMode val="edge"/>
          <c:yMode val="edge"/>
          <c:x val="0.46578466858251188"/>
          <c:y val="3.3613537326946906E-2"/>
        </c:manualLayout>
      </c:layout>
      <c:overlay val="0"/>
      <c:spPr>
        <a:noFill/>
        <a:ln w="25400">
          <a:noFill/>
        </a:ln>
      </c:spPr>
    </c:title>
    <c:autoTitleDeleted val="0"/>
    <c:plotArea>
      <c:layout>
        <c:manualLayout>
          <c:layoutTarget val="inner"/>
          <c:xMode val="edge"/>
          <c:yMode val="edge"/>
          <c:x val="0.26269385201021273"/>
          <c:y val="0.24930060213061603"/>
          <c:w val="0.53568870116401013"/>
          <c:h val="0.67973944433483069"/>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Lbls>
            <c:dLbl>
              <c:idx val="0"/>
              <c:layout>
                <c:manualLayout>
                  <c:x val="-0.13242700131233595"/>
                  <c:y val="-4.5483522892971709E-2"/>
                </c:manualLayout>
              </c:layout>
              <c:dLblPos val="bestFit"/>
              <c:showLegendKey val="0"/>
              <c:showVal val="0"/>
              <c:showCatName val="1"/>
              <c:showSerName val="0"/>
              <c:showPercent val="1"/>
              <c:showBubbleSize val="0"/>
            </c:dLbl>
            <c:dLbl>
              <c:idx val="1"/>
              <c:layout>
                <c:manualLayout>
                  <c:x val="5.9955811187664042E-2"/>
                  <c:y val="-8.715018955963838E-2"/>
                </c:manualLayout>
              </c:layout>
              <c:dLblPos val="bestFit"/>
              <c:showLegendKey val="0"/>
              <c:showVal val="0"/>
              <c:showCatName val="1"/>
              <c:showSerName val="0"/>
              <c:showPercent val="1"/>
              <c:showBubbleSize val="0"/>
            </c:dLbl>
            <c:dLbl>
              <c:idx val="2"/>
              <c:layout>
                <c:manualLayout>
                  <c:x val="-0.15450639532734464"/>
                  <c:y val="-5.8103237095363081E-2"/>
                </c:manualLayout>
              </c:layout>
              <c:dLblPos val="bestFit"/>
              <c:showLegendKey val="0"/>
              <c:showVal val="0"/>
              <c:showCatName val="1"/>
              <c:showSerName val="0"/>
              <c:showPercent val="1"/>
              <c:showBubbleSize val="0"/>
            </c:dLbl>
            <c:dLbl>
              <c:idx val="3"/>
              <c:layout>
                <c:manualLayout>
                  <c:x val="-7.1193610564304469E-2"/>
                  <c:y val="-8.7634878973461645E-4"/>
                </c:manualLayout>
              </c:layout>
              <c:dLblPos val="bestFit"/>
              <c:showLegendKey val="0"/>
              <c:showVal val="0"/>
              <c:showCatName val="1"/>
              <c:showSerName val="0"/>
              <c:showPercent val="1"/>
              <c:showBubbleSize val="0"/>
            </c:dLbl>
            <c:dLbl>
              <c:idx val="5"/>
              <c:layout>
                <c:manualLayout>
                  <c:x val="-8.0719939304461946E-2"/>
                  <c:y val="3.3404782735491398E-2"/>
                </c:manualLayout>
              </c:layout>
              <c:dLblPos val="bestFit"/>
              <c:showLegendKey val="0"/>
              <c:showVal val="0"/>
              <c:showCatName val="1"/>
              <c:showSerName val="0"/>
              <c:showPercent val="1"/>
              <c:showBubbleSize val="0"/>
            </c:dLbl>
            <c:dLbl>
              <c:idx val="6"/>
              <c:delete val="1"/>
            </c:dLbl>
            <c:dLbl>
              <c:idx val="7"/>
              <c:layout>
                <c:manualLayout>
                  <c:x val="0.12137739824775425"/>
                  <c:y val="0.17122805482648001"/>
                </c:manualLayout>
              </c:layout>
              <c:dLblPos val="bestFit"/>
              <c:showLegendKey val="0"/>
              <c:showVal val="0"/>
              <c:showCatName val="1"/>
              <c:showSerName val="0"/>
              <c:showPercent val="1"/>
              <c:showBubbleSize val="0"/>
            </c:dLbl>
            <c:numFmt formatCode="0%" sourceLinked="0"/>
            <c:spPr>
              <a:noFill/>
              <a:ln w="2540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Stats!$A$40:$A$47</c:f>
              <c:strCache>
                <c:ptCount val="8"/>
                <c:pt idx="0">
                  <c:v>American Indian</c:v>
                </c:pt>
                <c:pt idx="1">
                  <c:v>Asian</c:v>
                </c:pt>
                <c:pt idx="2">
                  <c:v>Black/African Amer</c:v>
                </c:pt>
                <c:pt idx="3">
                  <c:v>Hispanic / Latino Origin</c:v>
                </c:pt>
                <c:pt idx="4">
                  <c:v>Multiracial</c:v>
                </c:pt>
                <c:pt idx="5">
                  <c:v>Native Hawaiian</c:v>
                </c:pt>
                <c:pt idx="6">
                  <c:v>Other</c:v>
                </c:pt>
                <c:pt idx="7">
                  <c:v>White/Caucasian</c:v>
                </c:pt>
              </c:strCache>
            </c:strRef>
          </c:cat>
          <c:val>
            <c:numRef>
              <c:f>Stats!$F$40:$F$47</c:f>
              <c:numCache>
                <c:formatCode>#,##0</c:formatCode>
                <c:ptCount val="8"/>
                <c:pt idx="0">
                  <c:v>0</c:v>
                </c:pt>
                <c:pt idx="1">
                  <c:v>0</c:v>
                </c:pt>
                <c:pt idx="2">
                  <c:v>68</c:v>
                </c:pt>
                <c:pt idx="3">
                  <c:v>7</c:v>
                </c:pt>
                <c:pt idx="4">
                  <c:v>14</c:v>
                </c:pt>
                <c:pt idx="5">
                  <c:v>0</c:v>
                </c:pt>
                <c:pt idx="6">
                  <c:v>0</c:v>
                </c:pt>
                <c:pt idx="7">
                  <c:v>24</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24146981634376"/>
          <c:y val="8.1950647562497481E-2"/>
          <c:w val="0.72407027466637208"/>
          <c:h val="0.84277031969364546"/>
        </c:manualLayout>
      </c:layout>
      <c:pieChart>
        <c:varyColors val="1"/>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6">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0"/>
            <a:ext cx="3036888" cy="465138"/>
          </a:xfrm>
          <a:prstGeom prst="rect">
            <a:avLst/>
          </a:prstGeom>
          <a:noFill/>
          <a:ln w="9525">
            <a:noFill/>
            <a:miter lim="800000"/>
            <a:headEnd/>
            <a:tailEnd/>
          </a:ln>
        </p:spPr>
        <p:txBody>
          <a:bodyPr vert="horz" wrap="square" lIns="93163" tIns="46581" rIns="93163" bIns="46581" numCol="1" anchor="t" anchorCtr="0" compatLnSpc="1">
            <a:prstTxWarp prst="textNoShape">
              <a:avLst/>
            </a:prstTxWarp>
          </a:bodyPr>
          <a:lstStyle>
            <a:lvl1pPr defTabSz="932414">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3971926" y="0"/>
            <a:ext cx="3036888" cy="465138"/>
          </a:xfrm>
          <a:prstGeom prst="rect">
            <a:avLst/>
          </a:prstGeom>
          <a:noFill/>
          <a:ln w="9525">
            <a:noFill/>
            <a:miter lim="800000"/>
            <a:headEnd/>
            <a:tailEnd/>
          </a:ln>
        </p:spPr>
        <p:txBody>
          <a:bodyPr vert="horz" wrap="square" lIns="93163" tIns="46581" rIns="93163" bIns="46581" numCol="1" anchor="t" anchorCtr="0" compatLnSpc="1">
            <a:prstTxWarp prst="textNoShape">
              <a:avLst/>
            </a:prstTxWarp>
          </a:bodyPr>
          <a:lstStyle>
            <a:lvl1pPr algn="r" defTabSz="932414">
              <a:defRPr sz="1200">
                <a:latin typeface="Arial" charset="0"/>
              </a:defRPr>
            </a:lvl1pPr>
          </a:lstStyle>
          <a:p>
            <a:pPr>
              <a:defRPr/>
            </a:pPr>
            <a:endParaRPr lang="en-US"/>
          </a:p>
        </p:txBody>
      </p:sp>
      <p:sp>
        <p:nvSpPr>
          <p:cNvPr id="55300" name="Rectangle 4"/>
          <p:cNvSpPr>
            <a:spLocks noGrp="1" noChangeArrowheads="1"/>
          </p:cNvSpPr>
          <p:nvPr>
            <p:ph type="ftr" sz="quarter" idx="2"/>
          </p:nvPr>
        </p:nvSpPr>
        <p:spPr bwMode="auto">
          <a:xfrm>
            <a:off x="1" y="8829675"/>
            <a:ext cx="3036888" cy="465138"/>
          </a:xfrm>
          <a:prstGeom prst="rect">
            <a:avLst/>
          </a:prstGeom>
          <a:noFill/>
          <a:ln w="9525">
            <a:noFill/>
            <a:miter lim="800000"/>
            <a:headEnd/>
            <a:tailEnd/>
          </a:ln>
        </p:spPr>
        <p:txBody>
          <a:bodyPr vert="horz" wrap="square" lIns="93163" tIns="46581" rIns="93163" bIns="46581" numCol="1" anchor="b" anchorCtr="0" compatLnSpc="1">
            <a:prstTxWarp prst="textNoShape">
              <a:avLst/>
            </a:prstTxWarp>
          </a:bodyPr>
          <a:lstStyle>
            <a:lvl1pPr defTabSz="932414">
              <a:defRPr sz="1200">
                <a:latin typeface="Arial" charset="0"/>
              </a:defRPr>
            </a:lvl1pPr>
          </a:lstStyle>
          <a:p>
            <a:pPr>
              <a:defRPr/>
            </a:pPr>
            <a:endParaRPr lang="en-US"/>
          </a:p>
        </p:txBody>
      </p:sp>
      <p:sp>
        <p:nvSpPr>
          <p:cNvPr id="55301" name="Rectangle 5"/>
          <p:cNvSpPr>
            <a:spLocks noGrp="1" noChangeArrowheads="1"/>
          </p:cNvSpPr>
          <p:nvPr>
            <p:ph type="sldNum" sz="quarter" idx="3"/>
          </p:nvPr>
        </p:nvSpPr>
        <p:spPr bwMode="auto">
          <a:xfrm>
            <a:off x="3971926" y="8829675"/>
            <a:ext cx="3036888" cy="465138"/>
          </a:xfrm>
          <a:prstGeom prst="rect">
            <a:avLst/>
          </a:prstGeom>
          <a:noFill/>
          <a:ln w="9525">
            <a:noFill/>
            <a:miter lim="800000"/>
            <a:headEnd/>
            <a:tailEnd/>
          </a:ln>
        </p:spPr>
        <p:txBody>
          <a:bodyPr vert="horz" wrap="square" lIns="93163" tIns="46581" rIns="93163" bIns="46581" numCol="1" anchor="b" anchorCtr="0" compatLnSpc="1">
            <a:prstTxWarp prst="textNoShape">
              <a:avLst/>
            </a:prstTxWarp>
          </a:bodyPr>
          <a:lstStyle>
            <a:lvl1pPr algn="r" defTabSz="932414">
              <a:defRPr sz="1200">
                <a:latin typeface="Arial" charset="0"/>
              </a:defRPr>
            </a:lvl1pPr>
          </a:lstStyle>
          <a:p>
            <a:pPr>
              <a:defRPr/>
            </a:pPr>
            <a:fld id="{515D2EC1-92FA-4D94-90E8-D3416F86B5C2}" type="slidenum">
              <a:rPr lang="en-US"/>
              <a:pPr>
                <a:defRPr/>
              </a:pPr>
              <a:t>‹#›</a:t>
            </a:fld>
            <a:endParaRPr lang="en-US"/>
          </a:p>
        </p:txBody>
      </p:sp>
    </p:spTree>
    <p:extLst>
      <p:ext uri="{BB962C8B-B14F-4D97-AF65-F5344CB8AC3E}">
        <p14:creationId xmlns:p14="http://schemas.microsoft.com/office/powerpoint/2010/main" val="1225352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3036888" cy="465138"/>
          </a:xfrm>
          <a:prstGeom prst="rect">
            <a:avLst/>
          </a:prstGeom>
          <a:noFill/>
          <a:ln w="9525">
            <a:noFill/>
            <a:miter lim="800000"/>
            <a:headEnd/>
            <a:tailEnd/>
          </a:ln>
        </p:spPr>
        <p:txBody>
          <a:bodyPr vert="horz" wrap="square" lIns="93163" tIns="46581" rIns="93163" bIns="46581" numCol="1" anchor="t" anchorCtr="0" compatLnSpc="1">
            <a:prstTxWarp prst="textNoShape">
              <a:avLst/>
            </a:prstTxWarp>
          </a:bodyPr>
          <a:lstStyle>
            <a:lvl1pPr defTabSz="932414">
              <a:defRPr sz="1200">
                <a:latin typeface="Arial" charset="0"/>
              </a:defRPr>
            </a:lvl1pPr>
          </a:lstStyle>
          <a:p>
            <a:pPr>
              <a:defRPr/>
            </a:pPr>
            <a:endParaRPr lang="en-US"/>
          </a:p>
        </p:txBody>
      </p:sp>
      <p:sp>
        <p:nvSpPr>
          <p:cNvPr id="53251" name="Rectangle 3"/>
          <p:cNvSpPr>
            <a:spLocks noGrp="1" noChangeArrowheads="1"/>
          </p:cNvSpPr>
          <p:nvPr>
            <p:ph type="dt" idx="1"/>
          </p:nvPr>
        </p:nvSpPr>
        <p:spPr bwMode="auto">
          <a:xfrm>
            <a:off x="3971926" y="0"/>
            <a:ext cx="3036888" cy="465138"/>
          </a:xfrm>
          <a:prstGeom prst="rect">
            <a:avLst/>
          </a:prstGeom>
          <a:noFill/>
          <a:ln w="9525">
            <a:noFill/>
            <a:miter lim="800000"/>
            <a:headEnd/>
            <a:tailEnd/>
          </a:ln>
        </p:spPr>
        <p:txBody>
          <a:bodyPr vert="horz" wrap="square" lIns="93163" tIns="46581" rIns="93163" bIns="46581" numCol="1" anchor="t" anchorCtr="0" compatLnSpc="1">
            <a:prstTxWarp prst="textNoShape">
              <a:avLst/>
            </a:prstTxWarp>
          </a:bodyPr>
          <a:lstStyle>
            <a:lvl1pPr algn="r" defTabSz="932414">
              <a:defRPr sz="1200">
                <a:latin typeface="Arial"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700090" y="4416427"/>
            <a:ext cx="5610225" cy="4183063"/>
          </a:xfrm>
          <a:prstGeom prst="rect">
            <a:avLst/>
          </a:prstGeom>
          <a:noFill/>
          <a:ln w="9525">
            <a:noFill/>
            <a:miter lim="800000"/>
            <a:headEnd/>
            <a:tailEnd/>
          </a:ln>
        </p:spPr>
        <p:txBody>
          <a:bodyPr vert="horz" wrap="square" lIns="93163" tIns="46581" rIns="93163"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1" y="8829675"/>
            <a:ext cx="3036888" cy="465138"/>
          </a:xfrm>
          <a:prstGeom prst="rect">
            <a:avLst/>
          </a:prstGeom>
          <a:noFill/>
          <a:ln w="9525">
            <a:noFill/>
            <a:miter lim="800000"/>
            <a:headEnd/>
            <a:tailEnd/>
          </a:ln>
        </p:spPr>
        <p:txBody>
          <a:bodyPr vert="horz" wrap="square" lIns="93163" tIns="46581" rIns="93163" bIns="46581" numCol="1" anchor="b" anchorCtr="0" compatLnSpc="1">
            <a:prstTxWarp prst="textNoShape">
              <a:avLst/>
            </a:prstTxWarp>
          </a:bodyPr>
          <a:lstStyle>
            <a:lvl1pPr defTabSz="932414">
              <a:defRPr sz="1200">
                <a:latin typeface="Arial" charset="0"/>
              </a:defRPr>
            </a:lvl1pPr>
          </a:lstStyle>
          <a:p>
            <a:pPr>
              <a:defRPr/>
            </a:pPr>
            <a:endParaRPr lang="en-US"/>
          </a:p>
        </p:txBody>
      </p:sp>
      <p:sp>
        <p:nvSpPr>
          <p:cNvPr id="53255" name="Rectangle 7"/>
          <p:cNvSpPr>
            <a:spLocks noGrp="1" noChangeArrowheads="1"/>
          </p:cNvSpPr>
          <p:nvPr>
            <p:ph type="sldNum" sz="quarter" idx="5"/>
          </p:nvPr>
        </p:nvSpPr>
        <p:spPr bwMode="auto">
          <a:xfrm>
            <a:off x="3971926" y="8829675"/>
            <a:ext cx="3036888" cy="465138"/>
          </a:xfrm>
          <a:prstGeom prst="rect">
            <a:avLst/>
          </a:prstGeom>
          <a:noFill/>
          <a:ln w="9525">
            <a:noFill/>
            <a:miter lim="800000"/>
            <a:headEnd/>
            <a:tailEnd/>
          </a:ln>
        </p:spPr>
        <p:txBody>
          <a:bodyPr vert="horz" wrap="square" lIns="93163" tIns="46581" rIns="93163" bIns="46581" numCol="1" anchor="b" anchorCtr="0" compatLnSpc="1">
            <a:prstTxWarp prst="textNoShape">
              <a:avLst/>
            </a:prstTxWarp>
          </a:bodyPr>
          <a:lstStyle>
            <a:lvl1pPr algn="r" defTabSz="932414">
              <a:defRPr sz="1200">
                <a:latin typeface="Arial" charset="0"/>
              </a:defRPr>
            </a:lvl1pPr>
          </a:lstStyle>
          <a:p>
            <a:pPr>
              <a:defRPr/>
            </a:pPr>
            <a:fld id="{34A200CD-1545-46DB-847E-884E58E9F6C1}" type="slidenum">
              <a:rPr lang="en-US"/>
              <a:pPr>
                <a:defRPr/>
              </a:pPr>
              <a:t>‹#›</a:t>
            </a:fld>
            <a:endParaRPr lang="en-US"/>
          </a:p>
        </p:txBody>
      </p:sp>
    </p:spTree>
    <p:extLst>
      <p:ext uri="{BB962C8B-B14F-4D97-AF65-F5344CB8AC3E}">
        <p14:creationId xmlns:p14="http://schemas.microsoft.com/office/powerpoint/2010/main" val="1687403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A200CD-1545-46DB-847E-884E58E9F6C1}" type="slidenum">
              <a:rPr lang="en-US" smtClean="0"/>
              <a:pPr>
                <a:defRPr/>
              </a:pPr>
              <a:t>1</a:t>
            </a:fld>
            <a:endParaRPr lang="en-US"/>
          </a:p>
        </p:txBody>
      </p:sp>
    </p:spTree>
    <p:extLst>
      <p:ext uri="{BB962C8B-B14F-4D97-AF65-F5344CB8AC3E}">
        <p14:creationId xmlns:p14="http://schemas.microsoft.com/office/powerpoint/2010/main" val="90770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A200CD-1545-46DB-847E-884E58E9F6C1}" type="slidenum">
              <a:rPr lang="en-US" smtClean="0"/>
              <a:pPr>
                <a:defRPr/>
              </a:pPr>
              <a:t>2</a:t>
            </a:fld>
            <a:endParaRPr lang="en-US"/>
          </a:p>
        </p:txBody>
      </p:sp>
    </p:spTree>
    <p:extLst>
      <p:ext uri="{BB962C8B-B14F-4D97-AF65-F5344CB8AC3E}">
        <p14:creationId xmlns:p14="http://schemas.microsoft.com/office/powerpoint/2010/main" val="51458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pPr defTabSz="931863"/>
            <a:fld id="{2F5486BA-0128-4605-B2E7-57AE0FDB9453}" type="slidenum">
              <a:rPr lang="en-US" smtClean="0"/>
              <a:pPr defTabSz="931863"/>
              <a:t>10</a:t>
            </a:fld>
            <a:endParaRPr lang="en-US" smtClean="0"/>
          </a:p>
        </p:txBody>
      </p:sp>
    </p:spTree>
    <p:extLst>
      <p:ext uri="{BB962C8B-B14F-4D97-AF65-F5344CB8AC3E}">
        <p14:creationId xmlns:p14="http://schemas.microsoft.com/office/powerpoint/2010/main" val="379698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A200CD-1545-46DB-847E-884E58E9F6C1}" type="slidenum">
              <a:rPr lang="en-US" smtClean="0"/>
              <a:pPr>
                <a:defRPr/>
              </a:pPr>
              <a:t>26</a:t>
            </a:fld>
            <a:endParaRPr lang="en-US"/>
          </a:p>
        </p:txBody>
      </p:sp>
    </p:spTree>
    <p:extLst>
      <p:ext uri="{BB962C8B-B14F-4D97-AF65-F5344CB8AC3E}">
        <p14:creationId xmlns:p14="http://schemas.microsoft.com/office/powerpoint/2010/main" val="311415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31863"/>
            <a:fld id="{C3E6D08B-B9D8-4D1A-9691-87523F37803B}" type="slidenum">
              <a:rPr lang="en-US" smtClean="0"/>
              <a:pPr defTabSz="931863"/>
              <a:t>38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2292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A3101A9B-81CB-4B57-87EF-535E9657B687}" type="datetime1">
              <a:rPr lang="en-US" smtClean="0"/>
              <a:pPr>
                <a:defRPr/>
              </a:pPr>
              <a:t>8/4/2022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90528232-86F7-4728-A262-A1877DFB89C3}" type="slidenum">
              <a:rPr lang="en-US" smtClean="0"/>
              <a:pPr>
                <a:defRPr/>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CFA4AF5-C2B4-4AA3-A1E1-584C29B83A0F}" type="datetime1">
              <a:rPr lang="en-US" smtClean="0"/>
              <a:pPr>
                <a:defRPr/>
              </a:pPr>
              <a:t>8/4/2022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4F8502-7BDC-45B5-8DBC-E437C5887D7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FD23478-1E38-46F0-8B31-4F2B150AF8F0}" type="datetime1">
              <a:rPr lang="en-US" smtClean="0"/>
              <a:pPr>
                <a:defRPr/>
              </a:pPr>
              <a:t>8/4/2022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7EF897-5313-41F2-8AEC-AFE61B5578B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fld id="{9140550A-66C0-4295-A7E3-2DAC38C80E6F}" type="datetime1">
              <a:rPr lang="en-US" smtClean="0"/>
              <a:pPr>
                <a:defRPr/>
              </a:pPr>
              <a:t>8/4/2022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FFC303CB-6F2D-49E6-BA24-3AC577D723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1AE7EFF-21CB-4B9A-AE85-EA290347F686}" type="datetime1">
              <a:rPr lang="en-US" smtClean="0"/>
              <a:pPr>
                <a:defRPr/>
              </a:pPr>
              <a:t>8/4/2022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014496-5546-4967-A16B-98074EEFD66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14343A1-F532-40AD-BA02-7392361F88D7}" type="datetime1">
              <a:rPr lang="en-US" smtClean="0"/>
              <a:pPr>
                <a:defRPr/>
              </a:pPr>
              <a:t>8/4/2022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B06E18-985E-4B96-A96B-7F643DA93EC1}" type="slidenum">
              <a:rPr lang="en-US" smtClean="0"/>
              <a:pPr>
                <a:defRPr/>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AB77D13-639D-4CF7-89AF-8C484CB525C8}" type="datetime1">
              <a:rPr lang="en-US" smtClean="0"/>
              <a:pPr>
                <a:defRPr/>
              </a:pPr>
              <a:t>8/4/2022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66EC39-89F6-4ADA-BFBA-D09B8950D32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5A1A23C-D5CE-42DA-ADF2-D48E2EEDBCF7}" type="datetime1">
              <a:rPr lang="en-US" smtClean="0"/>
              <a:pPr>
                <a:defRPr/>
              </a:pPr>
              <a:t>8/4/2022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011B7C-20C9-4B68-8831-7DEEF77A47D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FCBEF0A-1CA9-406B-8382-E38981107F36}" type="datetime1">
              <a:rPr lang="en-US" smtClean="0"/>
              <a:pPr>
                <a:defRPr/>
              </a:pPr>
              <a:t>8/4/2022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FEFEB82-732A-4642-8FAD-26028B78469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B924D7FD-B38E-4501-B03F-190116AC175F}" type="datetime1">
              <a:rPr lang="en-US" smtClean="0"/>
              <a:pPr>
                <a:defRPr/>
              </a:pPr>
              <a:t>8/4/2022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4778A7A-7151-4563-ADC7-1B5D5B7B1A8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5644371-69A3-483A-8DCA-1A6489800D05}" type="datetime1">
              <a:rPr lang="en-US" smtClean="0"/>
              <a:pPr>
                <a:defRPr/>
              </a:pPr>
              <a:t>8/4/2022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FC4918-C8E2-424B-AF94-9B1F9A4AAFCC}" type="slidenum">
              <a:rPr lang="en-US" smtClean="0"/>
              <a:pPr>
                <a:defRPr/>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a:defRPr/>
            </a:pPr>
            <a:fld id="{EDA76D79-F0D5-4498-A51D-444801BB2B09}" type="datetime1">
              <a:rPr lang="en-US" smtClean="0"/>
              <a:pPr>
                <a:defRPr/>
              </a:pPr>
              <a:t>8/4/2022</a:t>
            </a:fld>
            <a:endParaRPr lang="en-US"/>
          </a:p>
        </p:txBody>
      </p:sp>
      <p:sp>
        <p:nvSpPr>
          <p:cNvPr id="7" name="Slide Number Placeholder 6"/>
          <p:cNvSpPr>
            <a:spLocks noGrp="1"/>
          </p:cNvSpPr>
          <p:nvPr>
            <p:ph type="sldNum" sz="quarter" idx="12"/>
          </p:nvPr>
        </p:nvSpPr>
        <p:spPr/>
        <p:txBody>
          <a:bodyPr/>
          <a:lstStyle/>
          <a:p>
            <a:pPr>
              <a:defRPr/>
            </a:pPr>
            <a:fld id="{D88ADC35-531F-49D8-9B0A-1D8B9743D1E1}" type="slidenum">
              <a:rPr lang="en-US" smtClean="0"/>
              <a:pPr>
                <a:defRPr/>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CDF554C7-AEAE-40A6-87D2-AC9C15A9DB32}" type="datetime1">
              <a:rPr lang="en-US" smtClean="0"/>
              <a:pPr>
                <a:defRPr/>
              </a:pPr>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2ABB139-C3ED-4361-8100-D0F1F9B53B72}" type="slidenum">
              <a:rPr lang="en-US" smtClean="0"/>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adenise@affeinc.or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dirty="0" smtClean="0"/>
              <a:t/>
            </a:r>
            <a:br>
              <a:rPr lang="en-US" sz="5400" dirty="0" smtClean="0"/>
            </a:b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4800" dirty="0" smtClean="0"/>
              <a:t>2021 </a:t>
            </a:r>
            <a:r>
              <a:rPr lang="en-US" sz="4800" dirty="0"/>
              <a:t>ANNUAL Report</a:t>
            </a:r>
            <a:r>
              <a:rPr lang="en-US" sz="5400" dirty="0" smtClean="0"/>
              <a:t/>
            </a:r>
            <a:br>
              <a:rPr lang="en-US" sz="5400" dirty="0" smtClean="0"/>
            </a:b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smtClean="0"/>
              <a:t/>
            </a:r>
            <a:br>
              <a:rPr lang="en-US" sz="5400" dirty="0" smtClean="0"/>
            </a:br>
            <a:r>
              <a:rPr lang="en-US" sz="2400" dirty="0" smtClean="0"/>
              <a:t>Academy for Family Empowerment, Inc.</a:t>
            </a:r>
            <a:br>
              <a:rPr lang="en-US" sz="2400" dirty="0" smtClean="0"/>
            </a:br>
            <a:r>
              <a:rPr lang="en-US" sz="2400" dirty="0" smtClean="0"/>
              <a:t>3205 Salem Road, SE</a:t>
            </a:r>
            <a:br>
              <a:rPr lang="en-US" sz="2400" dirty="0" smtClean="0"/>
            </a:br>
            <a:r>
              <a:rPr lang="en-US" sz="2400" dirty="0" smtClean="0"/>
              <a:t>Conyers, GA 30013</a:t>
            </a:r>
            <a:br>
              <a:rPr lang="en-US" sz="2400" dirty="0" smtClean="0"/>
            </a:br>
            <a:r>
              <a:rPr lang="en-US" sz="2400" dirty="0" smtClean="0"/>
              <a:t>(770) 918-8003</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904999"/>
            <a:ext cx="5391150" cy="243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p>
            <a:pPr algn="ctr" eaLnBrk="1" fontAlgn="auto" hangingPunct="1">
              <a:spcAft>
                <a:spcPts val="0"/>
              </a:spcAft>
              <a:defRPr/>
            </a:pPr>
            <a:r>
              <a:rPr lang="en-US" dirty="0" smtClean="0"/>
              <a:t>CORE Program Overview </a:t>
            </a:r>
            <a:r>
              <a:rPr lang="en-US" dirty="0"/>
              <a:t>(</a:t>
            </a:r>
            <a:r>
              <a:rPr lang="en-US" dirty="0" smtClean="0"/>
              <a:t>2020)</a:t>
            </a:r>
            <a:endParaRPr lang="en-US" dirty="0"/>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10</a:t>
            </a:fld>
            <a:endParaRPr lang="en-US"/>
          </a:p>
        </p:txBody>
      </p:sp>
      <p:sp>
        <p:nvSpPr>
          <p:cNvPr id="24580" name="Rectangle 6"/>
          <p:cNvSpPr>
            <a:spLocks noGrp="1" noChangeArrowheads="1"/>
          </p:cNvSpPr>
          <p:nvPr>
            <p:ph type="body" idx="4294967295"/>
          </p:nvPr>
        </p:nvSpPr>
        <p:spPr>
          <a:xfrm>
            <a:off x="0" y="1524000"/>
            <a:ext cx="8610600" cy="1371600"/>
          </a:xfrm>
        </p:spPr>
        <p:txBody>
          <a:bodyPr>
            <a:normAutofit/>
          </a:bodyPr>
          <a:lstStyle/>
          <a:p>
            <a:pPr eaLnBrk="1" hangingPunct="1">
              <a:buFont typeface="Wingdings" pitchFamily="2" charset="2"/>
              <a:buNone/>
            </a:pPr>
            <a:r>
              <a:rPr lang="en-US" sz="1800" b="1" dirty="0" smtClean="0"/>
              <a:t>Referrals received in 2020: 154			</a:t>
            </a:r>
          </a:p>
          <a:p>
            <a:pPr eaLnBrk="1" hangingPunct="1">
              <a:buFont typeface="Wingdings" pitchFamily="2" charset="2"/>
              <a:buNone/>
            </a:pPr>
            <a:r>
              <a:rPr lang="en-US" sz="1800" b="1" dirty="0" smtClean="0"/>
              <a:t>Referrals authorized in 2020: 153	 (59% FEMALE/49%MALE)		</a:t>
            </a:r>
          </a:p>
          <a:p>
            <a:pPr>
              <a:buNone/>
            </a:pPr>
            <a:r>
              <a:rPr lang="en-US" sz="1800" dirty="0" smtClean="0"/>
              <a:t>Referred out: 0			Pending: 0	</a:t>
            </a:r>
            <a:r>
              <a:rPr lang="en-US" sz="1800" dirty="0"/>
              <a:t>	Non-Compliant: </a:t>
            </a:r>
            <a:r>
              <a:rPr lang="en-US" sz="1800" dirty="0" smtClean="0"/>
              <a:t>0</a:t>
            </a:r>
            <a:endParaRPr lang="en-US" sz="1800" b="1" dirty="0"/>
          </a:p>
          <a:p>
            <a:pPr eaLnBrk="1" hangingPunct="1">
              <a:buFont typeface="Wingdings" pitchFamily="2" charset="2"/>
              <a:buNone/>
            </a:pPr>
            <a:r>
              <a:rPr lang="en-US" sz="1800" dirty="0" smtClean="0"/>
              <a:t>Declined Services: 1		No Contact: 0</a:t>
            </a:r>
          </a:p>
          <a:p>
            <a:pPr eaLnBrk="1" hangingPunct="1">
              <a:buFont typeface="Wingdings" pitchFamily="2" charset="2"/>
              <a:buNone/>
            </a:pPr>
            <a:endParaRPr lang="en-US" dirty="0" smtClean="0"/>
          </a:p>
        </p:txBody>
      </p:sp>
      <p:sp>
        <p:nvSpPr>
          <p:cNvPr id="24581" name="Rectangle 8"/>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graphicFrame>
        <p:nvGraphicFramePr>
          <p:cNvPr id="8" name="Chart 7"/>
          <p:cNvGraphicFramePr/>
          <p:nvPr>
            <p:extLst>
              <p:ext uri="{D42A27DB-BD31-4B8C-83A1-F6EECF244321}">
                <p14:modId xmlns:p14="http://schemas.microsoft.com/office/powerpoint/2010/main" val="4001938054"/>
              </p:ext>
            </p:extLst>
          </p:nvPr>
        </p:nvGraphicFramePr>
        <p:xfrm>
          <a:off x="304800" y="3124200"/>
          <a:ext cx="4203065"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676131337"/>
              </p:ext>
            </p:extLst>
          </p:nvPr>
        </p:nvGraphicFramePr>
        <p:xfrm>
          <a:off x="4572000" y="3124200"/>
          <a:ext cx="4295775" cy="3505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CORE Program Overview</a:t>
            </a:r>
            <a:endParaRPr lang="en-US" dirty="0"/>
          </a:p>
        </p:txBody>
      </p:sp>
      <p:sp>
        <p:nvSpPr>
          <p:cNvPr id="27650" name="Content Placeholder 3"/>
          <p:cNvSpPr>
            <a:spLocks noGrp="1"/>
          </p:cNvSpPr>
          <p:nvPr>
            <p:ph idx="1"/>
          </p:nvPr>
        </p:nvSpPr>
        <p:spPr>
          <a:xfrm>
            <a:off x="457200" y="1219200"/>
            <a:ext cx="8229600" cy="5029200"/>
          </a:xfrm>
        </p:spPr>
        <p:txBody>
          <a:bodyPr>
            <a:normAutofit fontScale="92500" lnSpcReduction="10000"/>
          </a:bodyPr>
          <a:lstStyle/>
          <a:p>
            <a:pPr eaLnBrk="1" hangingPunct="1">
              <a:buFont typeface="Wingdings" pitchFamily="2" charset="2"/>
              <a:buNone/>
            </a:pPr>
            <a:endParaRPr lang="en-US" dirty="0" smtClean="0"/>
          </a:p>
          <a:p>
            <a:pPr eaLnBrk="1" hangingPunct="1">
              <a:buFont typeface="Wingdings" pitchFamily="2" charset="2"/>
              <a:buNone/>
            </a:pPr>
            <a:r>
              <a:rPr lang="en-US" sz="2600" dirty="0" smtClean="0"/>
              <a:t>In 2021, AFE received 324 referrals for our CORE </a:t>
            </a:r>
          </a:p>
          <a:p>
            <a:pPr eaLnBrk="1" hangingPunct="1">
              <a:buFont typeface="Wingdings" pitchFamily="2" charset="2"/>
              <a:buNone/>
            </a:pPr>
            <a:r>
              <a:rPr lang="en-US" sz="2600" dirty="0" smtClean="0"/>
              <a:t>Mental Health Program</a:t>
            </a:r>
            <a:r>
              <a:rPr lang="en-US" sz="2600" b="1" dirty="0" smtClean="0"/>
              <a:t>. </a:t>
            </a:r>
            <a:r>
              <a:rPr lang="en-US" sz="2600" dirty="0" smtClean="0"/>
              <a:t>Of these referrals, </a:t>
            </a:r>
            <a:r>
              <a:rPr lang="en-US" sz="2600" u="sng" dirty="0" smtClean="0"/>
              <a:t>116</a:t>
            </a:r>
            <a:r>
              <a:rPr lang="en-US" sz="2600" dirty="0" smtClean="0"/>
              <a:t> </a:t>
            </a:r>
          </a:p>
          <a:p>
            <a:pPr eaLnBrk="1" hangingPunct="1">
              <a:buFont typeface="Wingdings" pitchFamily="2" charset="2"/>
              <a:buNone/>
            </a:pPr>
            <a:r>
              <a:rPr lang="en-US" sz="2600" dirty="0" smtClean="0"/>
              <a:t>consumers completed an initial intake for services.</a:t>
            </a:r>
          </a:p>
          <a:p>
            <a:pPr marL="114300" indent="0">
              <a:buNone/>
            </a:pPr>
            <a:endParaRPr lang="en-US" sz="2800" b="1" dirty="0" smtClean="0"/>
          </a:p>
          <a:p>
            <a:pPr marL="114300" indent="0">
              <a:buNone/>
            </a:pPr>
            <a:r>
              <a:rPr lang="en-US" sz="2800" b="1" dirty="0" smtClean="0"/>
              <a:t>208 </a:t>
            </a:r>
            <a:r>
              <a:rPr lang="en-US" sz="2800" b="1" dirty="0"/>
              <a:t>referrals did not engage in services:</a:t>
            </a:r>
            <a:endParaRPr lang="en-US" sz="2800" dirty="0"/>
          </a:p>
          <a:p>
            <a:r>
              <a:rPr lang="en-US" sz="2800" dirty="0" smtClean="0"/>
              <a:t>32 refused services prior to scheduling</a:t>
            </a:r>
          </a:p>
          <a:p>
            <a:r>
              <a:rPr lang="en-US" sz="2800" dirty="0" smtClean="0"/>
              <a:t>146 did not show-up for scheduled </a:t>
            </a:r>
            <a:r>
              <a:rPr lang="en-US" sz="2800" dirty="0"/>
              <a:t>I</a:t>
            </a:r>
            <a:r>
              <a:rPr lang="en-US" sz="2800" dirty="0" smtClean="0"/>
              <a:t>ntake appointment</a:t>
            </a:r>
          </a:p>
          <a:p>
            <a:r>
              <a:rPr lang="en-US" sz="2800" dirty="0" smtClean="0"/>
              <a:t>30 were unsuccessful attempts to schedule an intake appointment</a:t>
            </a:r>
          </a:p>
          <a:p>
            <a:pPr marL="114300" indent="0">
              <a:buNone/>
            </a:pPr>
            <a:r>
              <a:rPr lang="en-US" sz="2600" dirty="0" smtClean="0"/>
              <a:t>			</a:t>
            </a:r>
          </a:p>
          <a:p>
            <a:pPr eaLnBrk="1" hangingPunct="1">
              <a:buFont typeface="Wingdings" pitchFamily="2" charset="2"/>
              <a:buNone/>
            </a:pPr>
            <a:endParaRPr lang="en-US" sz="1000" b="1" dirty="0" smtClean="0"/>
          </a:p>
          <a:p>
            <a:pPr eaLnBrk="1" hangingPunct="1">
              <a:buFont typeface="Wingdings" pitchFamily="2" charset="2"/>
              <a:buNone/>
            </a:pPr>
            <a:endParaRPr lang="en-US" sz="1400" dirty="0" smtClean="0"/>
          </a:p>
        </p:txBody>
      </p:sp>
      <p:sp>
        <p:nvSpPr>
          <p:cNvPr id="3" name="Slide Number Placeholder 2"/>
          <p:cNvSpPr>
            <a:spLocks noGrp="1"/>
          </p:cNvSpPr>
          <p:nvPr>
            <p:ph type="sldNum" sz="quarter" idx="12"/>
          </p:nvPr>
        </p:nvSpPr>
        <p:spPr/>
        <p:txBody>
          <a:bodyPr/>
          <a:lstStyle/>
          <a:p>
            <a:pPr>
              <a:defRPr/>
            </a:pPr>
            <a:fld id="{EF014496-5546-4967-A16B-98074EEFD663}"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Program Overview</a:t>
            </a:r>
          </a:p>
        </p:txBody>
      </p:sp>
      <p:sp>
        <p:nvSpPr>
          <p:cNvPr id="3" name="Content Placeholder 2"/>
          <p:cNvSpPr>
            <a:spLocks noGrp="1"/>
          </p:cNvSpPr>
          <p:nvPr>
            <p:ph idx="1"/>
          </p:nvPr>
        </p:nvSpPr>
        <p:spPr/>
        <p:txBody>
          <a:bodyPr/>
          <a:lstStyle/>
          <a:p>
            <a:pPr>
              <a:buNone/>
            </a:pPr>
            <a:r>
              <a:rPr lang="en-US" b="1" dirty="0" smtClean="0"/>
              <a:t>In 2021, of the 116 scheduled intakes:</a:t>
            </a:r>
            <a:endParaRPr lang="en-US" b="1" dirty="0"/>
          </a:p>
          <a:p>
            <a:r>
              <a:rPr lang="en-US" sz="2000" dirty="0" smtClean="0"/>
              <a:t>113 </a:t>
            </a:r>
            <a:r>
              <a:rPr lang="en-US" sz="2000" dirty="0"/>
              <a:t>were authorized and </a:t>
            </a:r>
            <a:r>
              <a:rPr lang="en-US" sz="2000" dirty="0" smtClean="0"/>
              <a:t>serviced</a:t>
            </a:r>
          </a:p>
          <a:p>
            <a:r>
              <a:rPr lang="en-US" sz="2000" dirty="0" smtClean="0"/>
              <a:t>3 </a:t>
            </a:r>
            <a:r>
              <a:rPr lang="en-US" sz="2000" dirty="0"/>
              <a:t>were not served /authorized </a:t>
            </a:r>
            <a:endParaRPr lang="en-US" sz="2000" dirty="0" smtClean="0"/>
          </a:p>
          <a:p>
            <a:pPr marL="114300" indent="0">
              <a:buNone/>
            </a:pPr>
            <a:r>
              <a:rPr lang="en-US" sz="2000" smtClean="0"/>
              <a:t>In addition </a:t>
            </a:r>
            <a:r>
              <a:rPr lang="en-US" sz="2000" dirty="0" smtClean="0"/>
              <a:t>to these initial intakes, 169 consumers completed </a:t>
            </a:r>
            <a:r>
              <a:rPr lang="en-US" sz="2000" dirty="0"/>
              <a:t>reauthorization </a:t>
            </a:r>
            <a:r>
              <a:rPr lang="en-US" sz="2000" dirty="0" smtClean="0"/>
              <a:t>assessments (already enrolled in services)</a:t>
            </a: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EF014496-5546-4967-A16B-98074EEFD663}" type="slidenum">
              <a:rPr lang="en-US" smtClean="0"/>
              <a:pPr>
                <a:defRPr/>
              </a:pPr>
              <a:t>12</a:t>
            </a:fld>
            <a:endParaRPr lang="en-US"/>
          </a:p>
        </p:txBody>
      </p:sp>
      <p:graphicFrame>
        <p:nvGraphicFramePr>
          <p:cNvPr id="5" name="Chart 4"/>
          <p:cNvGraphicFramePr/>
          <p:nvPr>
            <p:extLst>
              <p:ext uri="{D42A27DB-BD31-4B8C-83A1-F6EECF244321}">
                <p14:modId xmlns:p14="http://schemas.microsoft.com/office/powerpoint/2010/main" val="2384959036"/>
              </p:ext>
            </p:extLst>
          </p:nvPr>
        </p:nvGraphicFramePr>
        <p:xfrm>
          <a:off x="1066800" y="3733800"/>
          <a:ext cx="5791200" cy="236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566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eaLnBrk="1" hangingPunct="1">
              <a:defRPr/>
            </a:pPr>
            <a:r>
              <a:rPr lang="en-US" dirty="0" smtClean="0"/>
              <a:t>CORE Referral Status</a:t>
            </a:r>
            <a:endParaRPr lang="en-US" dirty="0"/>
          </a:p>
        </p:txBody>
      </p:sp>
      <p:sp>
        <p:nvSpPr>
          <p:cNvPr id="29699"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D3E6C8-2904-4EF0-B996-752F83AE3CD8}" type="slidenum">
              <a:rPr lang="en-US" smtClean="0"/>
              <a:pPr/>
              <a:t>13</a:t>
            </a:fld>
            <a:endParaRPr lang="en-US" smtClean="0"/>
          </a:p>
        </p:txBody>
      </p:sp>
      <p:sp>
        <p:nvSpPr>
          <p:cNvPr id="13" name="Rectangle 12"/>
          <p:cNvSpPr/>
          <p:nvPr/>
        </p:nvSpPr>
        <p:spPr>
          <a:xfrm>
            <a:off x="533400" y="1786731"/>
            <a:ext cx="8001000" cy="830997"/>
          </a:xfrm>
          <a:prstGeom prst="rect">
            <a:avLst/>
          </a:prstGeom>
        </p:spPr>
        <p:txBody>
          <a:bodyPr wrap="square">
            <a:spAutoFit/>
          </a:bodyPr>
          <a:lstStyle/>
          <a:p>
            <a:pPr>
              <a:buFont typeface="Wingdings" pitchFamily="2" charset="2"/>
              <a:buNone/>
              <a:defRPr/>
            </a:pPr>
            <a:r>
              <a:rPr lang="en-US" sz="2400" dirty="0">
                <a:latin typeface="+mj-lt"/>
              </a:rPr>
              <a:t>Of the </a:t>
            </a:r>
            <a:r>
              <a:rPr lang="en-US" sz="2400" dirty="0" smtClean="0">
                <a:latin typeface="+mj-lt"/>
              </a:rPr>
              <a:t>3 referrals </a:t>
            </a:r>
            <a:r>
              <a:rPr lang="en-US" sz="2400" dirty="0">
                <a:latin typeface="+mj-lt"/>
              </a:rPr>
              <a:t>not served by AFE, a breakdown detailing explanations is below:</a:t>
            </a:r>
          </a:p>
        </p:txBody>
      </p:sp>
      <p:graphicFrame>
        <p:nvGraphicFramePr>
          <p:cNvPr id="2" name="Table 1"/>
          <p:cNvGraphicFramePr>
            <a:graphicFrameLocks noGrp="1"/>
          </p:cNvGraphicFramePr>
          <p:nvPr>
            <p:extLst>
              <p:ext uri="{D42A27DB-BD31-4B8C-83A1-F6EECF244321}">
                <p14:modId xmlns:p14="http://schemas.microsoft.com/office/powerpoint/2010/main" val="270266020"/>
              </p:ext>
            </p:extLst>
          </p:nvPr>
        </p:nvGraphicFramePr>
        <p:xfrm>
          <a:off x="2743201" y="2895600"/>
          <a:ext cx="5815444" cy="2527935"/>
        </p:xfrm>
        <a:graphic>
          <a:graphicData uri="http://schemas.openxmlformats.org/drawingml/2006/table">
            <a:tbl>
              <a:tblPr/>
              <a:tblGrid>
                <a:gridCol w="152399"/>
                <a:gridCol w="76200"/>
                <a:gridCol w="2998653"/>
                <a:gridCol w="1262143"/>
                <a:gridCol w="1326049"/>
              </a:tblGrid>
              <a:tr h="161925">
                <a:tc gridSpan="5">
                  <a:txBody>
                    <a:bodyPr/>
                    <a:lstStyle/>
                    <a:p>
                      <a:pPr algn="ctr" fontAlgn="b"/>
                      <a:r>
                        <a:rPr lang="en-US" sz="1000" b="1" i="0" u="none" strike="noStrike" dirty="0">
                          <a:effectLst/>
                          <a:latin typeface="Arial" panose="020B0604020202020204" pitchFamily="34" charset="0"/>
                        </a:rPr>
                        <a:t>***  Not Authorized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effectLst/>
                          <a:latin typeface="Arial" panose="020B0604020202020204" pitchFamily="34" charset="0"/>
                        </a:rPr>
                        <a:t>Admissions Criteria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r>
                        <a:rPr lang="en-US" sz="1200" b="0" i="0" u="none" strike="noStrike" dirty="0">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effectLst/>
                          <a:latin typeface="Arial" panose="020B0604020202020204" pitchFamily="34" charset="0"/>
                        </a:rPr>
                        <a:t>Already Receiving Services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Amerigroup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Guardian Declined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3</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0.02%</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Inactive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Incarcerated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r>
                        <a:rPr lang="en-US" sz="1200" b="0" i="0" u="none" strike="noStrike" dirty="0">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No Contact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smtClean="0">
                          <a:effectLst/>
                          <a:latin typeface="Arial" panose="020B0604020202020204" pitchFamily="34" charset="0"/>
                        </a:rPr>
                        <a:t>Non-compliant with Initial</a:t>
                      </a:r>
                      <a:r>
                        <a:rPr lang="en-US" sz="1200" b="0" i="0" u="none" strike="noStrike" baseline="0" dirty="0" smtClean="0">
                          <a:effectLst/>
                          <a:latin typeface="Arial" panose="020B0604020202020204" pitchFamily="34" charset="0"/>
                        </a:rPr>
                        <a:t> appointment</a:t>
                      </a:r>
                      <a:endParaRPr lang="en-US" sz="12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Out of Area</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Pending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panose="020B0604020202020204" pitchFamily="34" charset="0"/>
                        </a:rPr>
                        <a:t>Private Insurance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Arial" panose="020B0604020202020204" pitchFamily="34" charset="0"/>
                        </a:rPr>
                        <a:t>Referral Retracted</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1100" b="0" i="0" u="none" strike="noStrike" dirty="0">
                          <a:effectLst/>
                          <a:latin typeface="Arial" panose="020B0604020202020204" pitchFamily="34" charset="0"/>
                        </a:rPr>
                        <a:t>Totals</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dirty="0" smtClean="0">
                          <a:effectLst/>
                          <a:latin typeface="Arial" panose="020B0604020202020204" pitchFamily="34" charset="0"/>
                        </a:rPr>
                        <a:t>116</a:t>
                      </a:r>
                      <a:endParaRPr lang="en-US" sz="1100" b="0" i="0" u="none" strike="noStrike" dirty="0">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dirty="0">
                          <a:effectLst/>
                          <a:latin typeface="Arial" panose="020B0604020202020204" pitchFamily="34" charset="0"/>
                        </a:rPr>
                        <a:t>100.00%</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algn="ctr" eaLnBrk="1" fontAlgn="auto" hangingPunct="1">
              <a:spcAft>
                <a:spcPts val="0"/>
              </a:spcAft>
              <a:defRPr/>
            </a:pPr>
            <a:r>
              <a:rPr lang="en-US" dirty="0" smtClean="0"/>
              <a:t>CORE Program Overview</a:t>
            </a:r>
            <a:endParaRPr lang="en-US" dirty="0"/>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14</a:t>
            </a:fld>
            <a:endParaRPr lang="en-US"/>
          </a:p>
        </p:txBody>
      </p:sp>
      <p:sp>
        <p:nvSpPr>
          <p:cNvPr id="1028" name="Rectangle 5"/>
          <p:cNvSpPr>
            <a:spLocks noGrp="1" noChangeArrowheads="1"/>
          </p:cNvSpPr>
          <p:nvPr>
            <p:ph type="body" sz="half" idx="4294967295"/>
          </p:nvPr>
        </p:nvSpPr>
        <p:spPr>
          <a:xfrm>
            <a:off x="0" y="1828800"/>
            <a:ext cx="7959725" cy="1765300"/>
          </a:xfrm>
        </p:spPr>
        <p:txBody>
          <a:bodyPr/>
          <a:lstStyle/>
          <a:p>
            <a:pPr eaLnBrk="1" hangingPunct="1">
              <a:buFont typeface="Wingdings" pitchFamily="2" charset="2"/>
              <a:buNone/>
            </a:pPr>
            <a:r>
              <a:rPr lang="en-US" sz="2800" dirty="0" smtClean="0"/>
              <a:t>	Of the referrals received, the following referral sources were represented:</a:t>
            </a:r>
          </a:p>
          <a:p>
            <a:pPr eaLnBrk="1" hangingPunct="1"/>
            <a:endParaRPr lang="en-US" sz="2800" dirty="0" smtClean="0"/>
          </a:p>
        </p:txBody>
      </p:sp>
      <p:sp>
        <p:nvSpPr>
          <p:cNvPr id="1029" name="Rectangle 13"/>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sp>
        <p:nvSpPr>
          <p:cNvPr id="1030" name="Rectangle 15"/>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161360644"/>
              </p:ext>
            </p:extLst>
          </p:nvPr>
        </p:nvGraphicFramePr>
        <p:xfrm>
          <a:off x="4038600" y="2743200"/>
          <a:ext cx="51054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345171996"/>
              </p:ext>
            </p:extLst>
          </p:nvPr>
        </p:nvGraphicFramePr>
        <p:xfrm>
          <a:off x="3200400" y="2971800"/>
          <a:ext cx="49530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ctr" eaLnBrk="1" fontAlgn="auto" hangingPunct="1">
              <a:spcAft>
                <a:spcPts val="0"/>
              </a:spcAft>
              <a:defRPr/>
            </a:pPr>
            <a:r>
              <a:rPr lang="en-US" dirty="0" smtClean="0"/>
              <a:t>CORE Program </a:t>
            </a:r>
            <a:r>
              <a:rPr lang="en-US" dirty="0"/>
              <a:t>Overview</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15</a:t>
            </a:fld>
            <a:endParaRPr lang="en-US"/>
          </a:p>
        </p:txBody>
      </p:sp>
      <p:sp>
        <p:nvSpPr>
          <p:cNvPr id="30723" name="Rectangle 3"/>
          <p:cNvSpPr>
            <a:spLocks noGrp="1" noChangeArrowheads="1"/>
          </p:cNvSpPr>
          <p:nvPr>
            <p:ph type="body" sz="half" idx="4294967295"/>
          </p:nvPr>
        </p:nvSpPr>
        <p:spPr>
          <a:xfrm>
            <a:off x="0" y="1828800"/>
            <a:ext cx="8116888" cy="1690688"/>
          </a:xfrm>
        </p:spPr>
        <p:txBody>
          <a:bodyPr/>
          <a:lstStyle/>
          <a:p>
            <a:pPr eaLnBrk="1" hangingPunct="1">
              <a:buFont typeface="Wingdings" pitchFamily="2" charset="2"/>
              <a:buNone/>
            </a:pPr>
            <a:r>
              <a:rPr lang="en-US" sz="2800" dirty="0" smtClean="0"/>
              <a:t>	Of the referrals received, the following Insurance companies were represented:</a:t>
            </a:r>
          </a:p>
          <a:p>
            <a:pPr eaLnBrk="1" hangingPunct="1"/>
            <a:endParaRPr lang="en-US" sz="2800" dirty="0" smtClean="0"/>
          </a:p>
          <a:p>
            <a:pPr eaLnBrk="1" hangingPunct="1"/>
            <a:endParaRPr lang="en-US" sz="2800" dirty="0" smtClean="0"/>
          </a:p>
        </p:txBody>
      </p:sp>
      <p:graphicFrame>
        <p:nvGraphicFramePr>
          <p:cNvPr id="6" name="Chart 5"/>
          <p:cNvGraphicFramePr>
            <a:graphicFrameLocks/>
          </p:cNvGraphicFramePr>
          <p:nvPr>
            <p:extLst>
              <p:ext uri="{D42A27DB-BD31-4B8C-83A1-F6EECF244321}">
                <p14:modId xmlns:p14="http://schemas.microsoft.com/office/powerpoint/2010/main" val="1554711163"/>
              </p:ext>
            </p:extLst>
          </p:nvPr>
        </p:nvGraphicFramePr>
        <p:xfrm>
          <a:off x="3276600" y="2667000"/>
          <a:ext cx="5730298" cy="41068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08202764"/>
              </p:ext>
            </p:extLst>
          </p:nvPr>
        </p:nvGraphicFramePr>
        <p:xfrm>
          <a:off x="3124200" y="2971800"/>
          <a:ext cx="4676775" cy="37299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endParaRPr lang="en-US"/>
          </a:p>
        </p:txBody>
      </p:sp>
      <p:sp>
        <p:nvSpPr>
          <p:cNvPr id="2" name="Slide Number Placeholder 1"/>
          <p:cNvSpPr>
            <a:spLocks noGrp="1"/>
          </p:cNvSpPr>
          <p:nvPr>
            <p:ph type="sldNum" sz="quarter" idx="12"/>
          </p:nvPr>
        </p:nvSpPr>
        <p:spPr/>
        <p:txBody>
          <a:bodyPr/>
          <a:lstStyle/>
          <a:p>
            <a:pPr>
              <a:defRPr/>
            </a:pPr>
            <a:fld id="{DFEFEB82-732A-4642-8FAD-26028B784697}" type="slidenum">
              <a:rPr lang="en-US" smtClean="0"/>
              <a:pPr>
                <a:defRPr/>
              </a:pPr>
              <a:t>16</a:t>
            </a:fld>
            <a:endParaRPr lang="en-US"/>
          </a:p>
        </p:txBody>
      </p:sp>
      <p:sp>
        <p:nvSpPr>
          <p:cNvPr id="31747" name="Rectangle 3"/>
          <p:cNvSpPr>
            <a:spLocks noGrp="1" noChangeArrowheads="1"/>
          </p:cNvSpPr>
          <p:nvPr>
            <p:ph type="body" idx="4294967295"/>
          </p:nvPr>
        </p:nvSpPr>
        <p:spPr>
          <a:xfrm>
            <a:off x="0" y="1752600"/>
            <a:ext cx="9144000" cy="4267200"/>
          </a:xfrm>
        </p:spPr>
        <p:txBody>
          <a:bodyPr/>
          <a:lstStyle/>
          <a:p>
            <a:pPr algn="ctr" eaLnBrk="1" hangingPunct="1">
              <a:buFont typeface="Wingdings" pitchFamily="2" charset="2"/>
              <a:buNone/>
            </a:pPr>
            <a:r>
              <a:rPr lang="en-US" sz="7500" b="1" smtClean="0"/>
              <a:t>CORE CONSUMER DEMOGRAPHICS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ctr" eaLnBrk="1" fontAlgn="auto" hangingPunct="1">
              <a:spcAft>
                <a:spcPts val="0"/>
              </a:spcAft>
              <a:defRPr/>
            </a:pPr>
            <a:r>
              <a:rPr lang="en-US" dirty="0"/>
              <a:t>Ethnic Comparison</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17</a:t>
            </a:fld>
            <a:endParaRPr lang="en-US"/>
          </a:p>
        </p:txBody>
      </p:sp>
      <p:sp>
        <p:nvSpPr>
          <p:cNvPr id="32772" name="Rectangle 5"/>
          <p:cNvSpPr>
            <a:spLocks noGrp="1" noChangeArrowheads="1"/>
          </p:cNvSpPr>
          <p:nvPr>
            <p:ph type="body" idx="4294967295"/>
          </p:nvPr>
        </p:nvSpPr>
        <p:spPr>
          <a:xfrm>
            <a:off x="152400" y="1828800"/>
            <a:ext cx="8534400" cy="914400"/>
          </a:xfrm>
        </p:spPr>
        <p:txBody>
          <a:bodyPr>
            <a:normAutofit lnSpcReduction="10000"/>
          </a:bodyPr>
          <a:lstStyle/>
          <a:p>
            <a:pPr eaLnBrk="1" hangingPunct="1">
              <a:buFont typeface="Wingdings" pitchFamily="2" charset="2"/>
              <a:buNone/>
            </a:pPr>
            <a:r>
              <a:rPr lang="en-US" sz="2600" b="1" dirty="0" smtClean="0"/>
              <a:t>In 2021, of 113 consumers, we served the following </a:t>
            </a:r>
          </a:p>
          <a:p>
            <a:pPr eaLnBrk="1" hangingPunct="1">
              <a:buFont typeface="Wingdings" pitchFamily="2" charset="2"/>
              <a:buNone/>
            </a:pPr>
            <a:r>
              <a:rPr lang="en-US" sz="2600" b="1" dirty="0" smtClean="0"/>
              <a:t>race:</a:t>
            </a:r>
          </a:p>
          <a:p>
            <a:pPr eaLnBrk="1" hangingPunct="1"/>
            <a:endParaRPr lang="en-US" sz="2600" b="1" dirty="0" smtClean="0"/>
          </a:p>
        </p:txBody>
      </p:sp>
      <p:sp>
        <p:nvSpPr>
          <p:cNvPr id="32773" name="Rectangle 11"/>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graphicFrame>
        <p:nvGraphicFramePr>
          <p:cNvPr id="8" name="Chart 7"/>
          <p:cNvGraphicFramePr/>
          <p:nvPr>
            <p:extLst>
              <p:ext uri="{D42A27DB-BD31-4B8C-83A1-F6EECF244321}">
                <p14:modId xmlns:p14="http://schemas.microsoft.com/office/powerpoint/2010/main" val="3413040139"/>
              </p:ext>
            </p:extLst>
          </p:nvPr>
        </p:nvGraphicFramePr>
        <p:xfrm>
          <a:off x="1981200" y="3124200"/>
          <a:ext cx="5410200"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algn="ctr" eaLnBrk="1" fontAlgn="auto" hangingPunct="1">
              <a:spcAft>
                <a:spcPts val="0"/>
              </a:spcAft>
              <a:defRPr/>
            </a:pPr>
            <a:r>
              <a:rPr lang="en-US" dirty="0"/>
              <a:t>Gender Comparison</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18</a:t>
            </a:fld>
            <a:endParaRPr lang="en-US"/>
          </a:p>
        </p:txBody>
      </p:sp>
      <p:sp>
        <p:nvSpPr>
          <p:cNvPr id="33796" name="Rectangle 3"/>
          <p:cNvSpPr>
            <a:spLocks noGrp="1" noChangeArrowheads="1"/>
          </p:cNvSpPr>
          <p:nvPr>
            <p:ph type="body" idx="4294967295"/>
          </p:nvPr>
        </p:nvSpPr>
        <p:spPr>
          <a:xfrm>
            <a:off x="0" y="1828800"/>
            <a:ext cx="3581400" cy="533400"/>
          </a:xfrm>
        </p:spPr>
        <p:txBody>
          <a:bodyPr/>
          <a:lstStyle/>
          <a:p>
            <a:pPr eaLnBrk="1" hangingPunct="1">
              <a:buFont typeface="Wingdings" pitchFamily="2" charset="2"/>
              <a:buNone/>
            </a:pPr>
            <a:r>
              <a:rPr lang="en-US" sz="2600" b="1" dirty="0" smtClean="0"/>
              <a:t>In 2021, we served:</a:t>
            </a:r>
          </a:p>
          <a:p>
            <a:pPr eaLnBrk="1" hangingPunct="1">
              <a:buFont typeface="Wingdings" pitchFamily="2" charset="2"/>
              <a:buNone/>
            </a:pPr>
            <a:endParaRPr lang="en-US" sz="1900" dirty="0" smtClean="0"/>
          </a:p>
          <a:p>
            <a:pPr eaLnBrk="1" hangingPunct="1"/>
            <a:endParaRPr lang="en-US" sz="1900" dirty="0" smtClean="0"/>
          </a:p>
        </p:txBody>
      </p:sp>
      <p:sp>
        <p:nvSpPr>
          <p:cNvPr id="33797" name="Rectangle 7"/>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094206180"/>
              </p:ext>
            </p:extLst>
          </p:nvPr>
        </p:nvGraphicFramePr>
        <p:xfrm>
          <a:off x="3733800" y="2209800"/>
          <a:ext cx="49530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4164198577"/>
              </p:ext>
            </p:extLst>
          </p:nvPr>
        </p:nvGraphicFramePr>
        <p:xfrm>
          <a:off x="3505200" y="2667000"/>
          <a:ext cx="4593590" cy="35909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algn="ctr" eaLnBrk="1" fontAlgn="auto" hangingPunct="1">
              <a:spcAft>
                <a:spcPts val="0"/>
              </a:spcAft>
              <a:defRPr/>
            </a:pPr>
            <a:r>
              <a:rPr lang="en-US" dirty="0"/>
              <a:t>Age Comparison</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19</a:t>
            </a:fld>
            <a:endParaRPr lang="en-US"/>
          </a:p>
        </p:txBody>
      </p:sp>
      <p:sp>
        <p:nvSpPr>
          <p:cNvPr id="34820" name="Rectangle 3"/>
          <p:cNvSpPr>
            <a:spLocks noGrp="1" noChangeArrowheads="1"/>
          </p:cNvSpPr>
          <p:nvPr>
            <p:ph type="body" idx="4294967295"/>
          </p:nvPr>
        </p:nvSpPr>
        <p:spPr>
          <a:xfrm>
            <a:off x="0" y="1524000"/>
            <a:ext cx="8305800" cy="838200"/>
          </a:xfrm>
        </p:spPr>
        <p:txBody>
          <a:bodyPr>
            <a:normAutofit/>
          </a:bodyPr>
          <a:lstStyle/>
          <a:p>
            <a:pPr eaLnBrk="1" hangingPunct="1">
              <a:buFont typeface="Wingdings" pitchFamily="2" charset="2"/>
              <a:buNone/>
            </a:pPr>
            <a:r>
              <a:rPr lang="en-US" sz="2400" b="1" dirty="0" smtClean="0"/>
              <a:t>In 2021, we served the following age categories:</a:t>
            </a:r>
          </a:p>
          <a:p>
            <a:pPr eaLnBrk="1" hangingPunct="1"/>
            <a:endParaRPr lang="en-US" sz="1900" dirty="0" smtClean="0"/>
          </a:p>
          <a:p>
            <a:pPr eaLnBrk="1" hangingPunct="1">
              <a:buFont typeface="Wingdings" pitchFamily="2" charset="2"/>
              <a:buNone/>
            </a:pPr>
            <a:endParaRPr lang="en-US" sz="1900" dirty="0" smtClean="0"/>
          </a:p>
        </p:txBody>
      </p:sp>
      <p:sp>
        <p:nvSpPr>
          <p:cNvPr id="34821" name="Rectangle 7"/>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546498598"/>
              </p:ext>
            </p:extLst>
          </p:nvPr>
        </p:nvGraphicFramePr>
        <p:xfrm>
          <a:off x="3581400" y="1981200"/>
          <a:ext cx="5562600" cy="487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141344839"/>
              </p:ext>
            </p:extLst>
          </p:nvPr>
        </p:nvGraphicFramePr>
        <p:xfrm>
          <a:off x="2667000" y="2971800"/>
          <a:ext cx="4648200" cy="32473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2</a:t>
            </a:fld>
            <a:endParaRPr lang="en-US"/>
          </a:p>
        </p:txBody>
      </p:sp>
      <p:sp>
        <p:nvSpPr>
          <p:cNvPr id="14338" name="Rectangle 2"/>
          <p:cNvSpPr>
            <a:spLocks noGrp="1" noChangeArrowheads="1"/>
          </p:cNvSpPr>
          <p:nvPr>
            <p:ph type="title" idx="4294967295"/>
          </p:nvPr>
        </p:nvSpPr>
        <p:spPr>
          <a:xfrm>
            <a:off x="0" y="228600"/>
            <a:ext cx="8229600" cy="1447800"/>
          </a:xfrm>
        </p:spPr>
        <p:txBody>
          <a:bodyPr>
            <a:normAutofit/>
          </a:bodyPr>
          <a:lstStyle/>
          <a:p>
            <a:pPr algn="ctr" eaLnBrk="1" fontAlgn="auto" hangingPunct="1">
              <a:spcAft>
                <a:spcPts val="0"/>
              </a:spcAft>
              <a:defRPr/>
            </a:pPr>
            <a:r>
              <a:rPr lang="en-US" sz="4400" dirty="0"/>
              <a:t>Vision</a:t>
            </a:r>
          </a:p>
        </p:txBody>
      </p:sp>
      <p:sp>
        <p:nvSpPr>
          <p:cNvPr id="18435" name="Rectangle 3"/>
          <p:cNvSpPr>
            <a:spLocks noGrp="1" noChangeArrowheads="1"/>
          </p:cNvSpPr>
          <p:nvPr>
            <p:ph type="body" idx="4294967295"/>
          </p:nvPr>
        </p:nvSpPr>
        <p:spPr>
          <a:xfrm>
            <a:off x="0" y="1828800"/>
            <a:ext cx="8229600" cy="4302125"/>
          </a:xfrm>
        </p:spPr>
        <p:txBody>
          <a:bodyPr/>
          <a:lstStyle/>
          <a:p>
            <a:pPr eaLnBrk="1" hangingPunct="1"/>
            <a:r>
              <a:rPr lang="en-US" dirty="0" smtClean="0"/>
              <a:t>To educate and empower our consumers to improve their quality of life based upon their individual strengths, needs, abilities, and preferences. </a:t>
            </a:r>
          </a:p>
          <a:p>
            <a:pPr eaLnBrk="1" hangingPunct="1"/>
            <a:endParaRPr lang="en-US" dirty="0" smtClean="0"/>
          </a:p>
          <a:p>
            <a:pPr eaLnBrk="1" hangingPunct="1"/>
            <a:endParaRPr lang="en-US" dirty="0" smtClean="0"/>
          </a:p>
          <a:p>
            <a:pPr eaLnBrk="1" hangingPunct="1">
              <a:buFont typeface="Wingdings" pitchFamily="2" charset="2"/>
              <a:buNone/>
            </a:pPr>
            <a:endParaRPr lang="en-US" dirty="0" smtClean="0"/>
          </a:p>
        </p:txBody>
      </p:sp>
      <p:pic>
        <p:nvPicPr>
          <p:cNvPr id="18436" name="Picture 4" descr="MP900442190[1]"/>
          <p:cNvPicPr>
            <a:picLocks noChangeAspect="1" noChangeArrowheads="1"/>
          </p:cNvPicPr>
          <p:nvPr/>
        </p:nvPicPr>
        <p:blipFill>
          <a:blip r:embed="rId3" cstate="print"/>
          <a:srcRect/>
          <a:stretch>
            <a:fillRect/>
          </a:stretch>
        </p:blipFill>
        <p:spPr bwMode="auto">
          <a:xfrm>
            <a:off x="3657600" y="4038600"/>
            <a:ext cx="4957763"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eaLnBrk="1" fontAlgn="auto" hangingPunct="1">
              <a:spcAft>
                <a:spcPts val="0"/>
              </a:spcAft>
              <a:defRPr/>
            </a:pPr>
            <a:r>
              <a:rPr lang="en-US" dirty="0"/>
              <a:t>Diagnostic Categories</a:t>
            </a:r>
          </a:p>
        </p:txBody>
      </p:sp>
      <p:sp>
        <p:nvSpPr>
          <p:cNvPr id="35844" name="Rectangle 3"/>
          <p:cNvSpPr>
            <a:spLocks noGrp="1" noChangeArrowheads="1"/>
          </p:cNvSpPr>
          <p:nvPr>
            <p:ph type="body" sz="half" idx="1"/>
          </p:nvPr>
        </p:nvSpPr>
        <p:spPr>
          <a:xfrm>
            <a:off x="228600" y="1676400"/>
            <a:ext cx="8305800" cy="914400"/>
          </a:xfrm>
          <a:noFill/>
        </p:spPr>
        <p:txBody>
          <a:bodyPr/>
          <a:lstStyle/>
          <a:p>
            <a:pPr eaLnBrk="1" hangingPunct="1">
              <a:buFont typeface="Wingdings" pitchFamily="2" charset="2"/>
              <a:buNone/>
            </a:pPr>
            <a:r>
              <a:rPr lang="en-US" sz="2400" b="1" dirty="0" smtClean="0"/>
              <a:t>Of the 113 consumers served, the following diagnosis </a:t>
            </a:r>
          </a:p>
          <a:p>
            <a:pPr eaLnBrk="1" hangingPunct="1">
              <a:buFont typeface="Wingdings" pitchFamily="2" charset="2"/>
              <a:buNone/>
            </a:pPr>
            <a:r>
              <a:rPr lang="en-US" sz="2400" b="1" dirty="0" smtClean="0"/>
              <a:t>were represented:</a:t>
            </a:r>
          </a:p>
        </p:txBody>
      </p:sp>
      <p:sp>
        <p:nvSpPr>
          <p:cNvPr id="2" name="Slide Number Placeholder 1"/>
          <p:cNvSpPr>
            <a:spLocks noGrp="1"/>
          </p:cNvSpPr>
          <p:nvPr>
            <p:ph type="sldNum" sz="quarter" idx="12"/>
          </p:nvPr>
        </p:nvSpPr>
        <p:spPr/>
        <p:txBody>
          <a:bodyPr/>
          <a:lstStyle/>
          <a:p>
            <a:pPr>
              <a:defRPr/>
            </a:pPr>
            <a:fld id="{FFC303CB-6F2D-49E6-BA24-3AC577D723B3}" type="slidenum">
              <a:rPr lang="en-US" smtClean="0"/>
              <a:pPr>
                <a:defRPr/>
              </a:pPr>
              <a:t>20</a:t>
            </a:fld>
            <a:endParaRPr lang="en-US"/>
          </a:p>
        </p:txBody>
      </p:sp>
      <p:graphicFrame>
        <p:nvGraphicFramePr>
          <p:cNvPr id="7" name="Chart 6"/>
          <p:cNvGraphicFramePr/>
          <p:nvPr>
            <p:extLst>
              <p:ext uri="{D42A27DB-BD31-4B8C-83A1-F6EECF244321}">
                <p14:modId xmlns:p14="http://schemas.microsoft.com/office/powerpoint/2010/main" val="2981778301"/>
              </p:ext>
            </p:extLst>
          </p:nvPr>
        </p:nvGraphicFramePr>
        <p:xfrm>
          <a:off x="1981200" y="3200400"/>
          <a:ext cx="5943600" cy="3400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DFCS Program</a:t>
            </a:r>
            <a:endParaRPr lang="en-US" sz="4400" dirty="0"/>
          </a:p>
        </p:txBody>
      </p:sp>
      <p:sp>
        <p:nvSpPr>
          <p:cNvPr id="2" name="Slide Number Placeholder 1"/>
          <p:cNvSpPr>
            <a:spLocks noGrp="1"/>
          </p:cNvSpPr>
          <p:nvPr>
            <p:ph type="sldNum" sz="quarter" idx="12"/>
          </p:nvPr>
        </p:nvSpPr>
        <p:spPr/>
        <p:txBody>
          <a:bodyPr/>
          <a:lstStyle/>
          <a:p>
            <a:pPr>
              <a:defRPr/>
            </a:pPr>
            <a:fld id="{DFEFEB82-732A-4642-8FAD-26028B784697}" type="slidenum">
              <a:rPr lang="en-US" smtClean="0"/>
              <a:pPr>
                <a:defRPr/>
              </a:pPr>
              <a:t>21</a:t>
            </a:fld>
            <a:endParaRPr lang="en-US"/>
          </a:p>
        </p:txBody>
      </p:sp>
      <p:sp>
        <p:nvSpPr>
          <p:cNvPr id="36867" name="Content Placeholder 2"/>
          <p:cNvSpPr>
            <a:spLocks noGrp="1"/>
          </p:cNvSpPr>
          <p:nvPr>
            <p:ph idx="4294967295"/>
          </p:nvPr>
        </p:nvSpPr>
        <p:spPr>
          <a:xfrm>
            <a:off x="1219200" y="1481138"/>
            <a:ext cx="7010400" cy="3852862"/>
          </a:xfrm>
        </p:spPr>
        <p:txBody>
          <a:bodyPr>
            <a:normAutofit lnSpcReduction="10000"/>
          </a:bodyPr>
          <a:lstStyle/>
          <a:p>
            <a:pPr algn="ctr" eaLnBrk="1" hangingPunct="1">
              <a:buFont typeface="Wingdings" pitchFamily="2" charset="2"/>
              <a:buNone/>
            </a:pPr>
            <a:endParaRPr lang="en-US" sz="7500" b="1" dirty="0" smtClean="0"/>
          </a:p>
          <a:p>
            <a:pPr algn="ctr" eaLnBrk="1" hangingPunct="1">
              <a:buFont typeface="Wingdings" pitchFamily="2" charset="2"/>
              <a:buNone/>
            </a:pPr>
            <a:r>
              <a:rPr lang="en-US" sz="7500" b="1" dirty="0" smtClean="0"/>
              <a:t>Program</a:t>
            </a:r>
          </a:p>
          <a:p>
            <a:pPr algn="ctr" eaLnBrk="1" hangingPunct="1">
              <a:buFont typeface="Wingdings" pitchFamily="2" charset="2"/>
              <a:buNone/>
            </a:pPr>
            <a:r>
              <a:rPr lang="en-US" sz="7500" b="1" dirty="0" smtClean="0"/>
              <a:t>Overview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DFCS Program Overview</a:t>
            </a:r>
            <a:endParaRPr lang="en-US" dirty="0"/>
          </a:p>
        </p:txBody>
      </p:sp>
      <p:sp>
        <p:nvSpPr>
          <p:cNvPr id="37890" name="Content Placeholder 3"/>
          <p:cNvSpPr>
            <a:spLocks noGrp="1"/>
          </p:cNvSpPr>
          <p:nvPr>
            <p:ph idx="1"/>
          </p:nvPr>
        </p:nvSpPr>
        <p:spPr/>
        <p:txBody>
          <a:bodyPr>
            <a:normAutofit fontScale="92500" lnSpcReduction="20000"/>
          </a:bodyPr>
          <a:lstStyle/>
          <a:p>
            <a:pPr algn="just" eaLnBrk="1" hangingPunct="1">
              <a:buFont typeface="Wingdings 3" pitchFamily="18" charset="2"/>
              <a:buNone/>
            </a:pPr>
            <a:r>
              <a:rPr lang="en-US" sz="2400" dirty="0" smtClean="0"/>
              <a:t>Academy for Family Empowerment’s Family </a:t>
            </a:r>
          </a:p>
          <a:p>
            <a:pPr algn="just" eaLnBrk="1" hangingPunct="1">
              <a:buFont typeface="Wingdings 3" pitchFamily="18" charset="2"/>
              <a:buNone/>
            </a:pPr>
            <a:r>
              <a:rPr lang="en-US" sz="2400" dirty="0" smtClean="0"/>
              <a:t>Preservation Program provides supportive and </a:t>
            </a:r>
          </a:p>
          <a:p>
            <a:pPr algn="just" eaLnBrk="1" hangingPunct="1">
              <a:buFont typeface="Wingdings 3" pitchFamily="18" charset="2"/>
              <a:buNone/>
            </a:pPr>
            <a:r>
              <a:rPr lang="en-US" sz="2400" dirty="0" smtClean="0"/>
              <a:t>therapeutic services to families involved with the </a:t>
            </a:r>
          </a:p>
          <a:p>
            <a:pPr algn="just" eaLnBrk="1" hangingPunct="1">
              <a:buFont typeface="Wingdings 3" pitchFamily="18" charset="2"/>
              <a:buNone/>
            </a:pPr>
            <a:r>
              <a:rPr lang="en-US" sz="2400" dirty="0" smtClean="0"/>
              <a:t>Department of Family and Children Services (DFCS).  </a:t>
            </a:r>
          </a:p>
          <a:p>
            <a:pPr eaLnBrk="1" hangingPunct="1">
              <a:buFont typeface="Wingdings 3" pitchFamily="18" charset="2"/>
              <a:buNone/>
            </a:pPr>
            <a:endParaRPr lang="en-US" sz="2400" dirty="0" smtClean="0"/>
          </a:p>
          <a:p>
            <a:pPr eaLnBrk="1" hangingPunct="1">
              <a:buFont typeface="Wingdings 3" pitchFamily="18" charset="2"/>
              <a:buNone/>
            </a:pPr>
            <a:r>
              <a:rPr lang="en-US" sz="2400" dirty="0" smtClean="0"/>
              <a:t>In 2021, we provided services within 33 counties within the</a:t>
            </a:r>
          </a:p>
          <a:p>
            <a:pPr eaLnBrk="1" hangingPunct="1">
              <a:buFont typeface="Wingdings 3" pitchFamily="18" charset="2"/>
              <a:buNone/>
            </a:pPr>
            <a:r>
              <a:rPr lang="en-US" sz="2400" dirty="0" smtClean="0"/>
              <a:t>state of Georgia:</a:t>
            </a:r>
          </a:p>
          <a:p>
            <a:pPr eaLnBrk="1" hangingPunct="1">
              <a:buFont typeface="Wingdings 3" pitchFamily="18" charset="2"/>
              <a:buNone/>
            </a:pPr>
            <a:r>
              <a:rPr lang="en-US" sz="2400" dirty="0" smtClean="0"/>
              <a:t>	</a:t>
            </a:r>
            <a:r>
              <a:rPr lang="en-US" sz="2600" i="1" dirty="0" smtClean="0"/>
              <a:t>Bibb, Baldwin, Bartow, Butts, Carroll, Chatham, Cherokee, Clarke, Clayton, Coweta, DeKalb, Elbert, Fayette, Franklin, Fulton, Greene, Gwinnett, Hall, Henry, Jackson, Lamar, Laurens, Morgan, Murray, Newton, Pike, Rockdale, Spalding, Troup, Upson, Walker, Walton, Whitefield </a:t>
            </a:r>
          </a:p>
          <a:p>
            <a:pPr eaLnBrk="1" hangingPunct="1"/>
            <a:endParaRPr lang="en-US" sz="2400"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DFCS Program Overview</a:t>
            </a:r>
            <a:endParaRPr lang="en-US" dirty="0"/>
          </a:p>
        </p:txBody>
      </p:sp>
      <p:sp>
        <p:nvSpPr>
          <p:cNvPr id="38914" name="Content Placeholder 1"/>
          <p:cNvSpPr>
            <a:spLocks noGrp="1"/>
          </p:cNvSpPr>
          <p:nvPr>
            <p:ph idx="1"/>
          </p:nvPr>
        </p:nvSpPr>
        <p:spPr>
          <a:xfrm>
            <a:off x="457200" y="1481138"/>
            <a:ext cx="8229600" cy="4538662"/>
          </a:xfrm>
        </p:spPr>
        <p:txBody>
          <a:bodyPr>
            <a:normAutofit/>
          </a:bodyPr>
          <a:lstStyle/>
          <a:p>
            <a:pPr eaLnBrk="1" hangingPunct="1">
              <a:buFont typeface="Wingdings 3" pitchFamily="18" charset="2"/>
              <a:buNone/>
            </a:pPr>
            <a:endParaRPr lang="en-US" sz="2400" dirty="0" smtClean="0"/>
          </a:p>
          <a:p>
            <a:pPr eaLnBrk="1" hangingPunct="1">
              <a:buFont typeface="Wingdings 3" pitchFamily="18" charset="2"/>
              <a:buNone/>
            </a:pPr>
            <a:r>
              <a:rPr lang="en-US" sz="2400" dirty="0" smtClean="0"/>
              <a:t>The overall goals of AFE’s Family Preservation </a:t>
            </a:r>
          </a:p>
          <a:p>
            <a:pPr eaLnBrk="1" hangingPunct="1">
              <a:buFont typeface="Wingdings 3" pitchFamily="18" charset="2"/>
              <a:buNone/>
            </a:pPr>
            <a:r>
              <a:rPr lang="en-US" sz="2400" dirty="0" smtClean="0"/>
              <a:t>Program are:</a:t>
            </a:r>
          </a:p>
          <a:p>
            <a:pPr eaLnBrk="1" hangingPunct="1">
              <a:buFont typeface="Wingdings 3" pitchFamily="18" charset="2"/>
              <a:buNone/>
            </a:pPr>
            <a:endParaRPr lang="en-US" sz="2400" dirty="0" smtClean="0"/>
          </a:p>
          <a:p>
            <a:pPr eaLnBrk="1" hangingPunct="1"/>
            <a:r>
              <a:rPr lang="en-US" sz="2400" dirty="0" smtClean="0"/>
              <a:t>To ensure the protection and safety of children at risk for maltreatment; </a:t>
            </a:r>
          </a:p>
          <a:p>
            <a:pPr eaLnBrk="1" hangingPunct="1"/>
            <a:r>
              <a:rPr lang="en-US" sz="2400" dirty="0" smtClean="0"/>
              <a:t>To reduce child abuse/neglect; </a:t>
            </a:r>
          </a:p>
          <a:p>
            <a:pPr eaLnBrk="1" hangingPunct="1"/>
            <a:r>
              <a:rPr lang="en-US" sz="2400" dirty="0" smtClean="0"/>
              <a:t>To reunify children in foster care with their families. </a:t>
            </a:r>
          </a:p>
          <a:p>
            <a:pPr eaLnBrk="1" hangingPunct="1">
              <a:buFont typeface="Wingdings 3" pitchFamily="18" charset="2"/>
              <a:buNone/>
            </a:pPr>
            <a:r>
              <a:rPr lang="en-US" sz="2400" dirty="0" smtClean="0"/>
              <a:t>			</a:t>
            </a:r>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DFCS Program Overview</a:t>
            </a:r>
            <a:endParaRPr lang="en-US" dirty="0"/>
          </a:p>
        </p:txBody>
      </p:sp>
      <p:sp>
        <p:nvSpPr>
          <p:cNvPr id="40962" name="Content Placeholder 1"/>
          <p:cNvSpPr>
            <a:spLocks noGrp="1"/>
          </p:cNvSpPr>
          <p:nvPr>
            <p:ph idx="1"/>
          </p:nvPr>
        </p:nvSpPr>
        <p:spPr>
          <a:xfrm>
            <a:off x="457200" y="1371600"/>
            <a:ext cx="8229600" cy="4953000"/>
          </a:xfrm>
        </p:spPr>
        <p:txBody>
          <a:bodyPr>
            <a:normAutofit fontScale="92500" lnSpcReduction="20000"/>
          </a:bodyPr>
          <a:lstStyle/>
          <a:p>
            <a:pPr eaLnBrk="1" hangingPunct="1">
              <a:buFont typeface="Wingdings 3" pitchFamily="18" charset="2"/>
              <a:buNone/>
            </a:pPr>
            <a:endParaRPr lang="en-US" sz="2400" dirty="0" smtClean="0"/>
          </a:p>
          <a:p>
            <a:pPr eaLnBrk="1" hangingPunct="1">
              <a:buFont typeface="Wingdings 3" pitchFamily="18" charset="2"/>
              <a:buNone/>
            </a:pPr>
            <a:r>
              <a:rPr lang="en-US" sz="2400" dirty="0" smtClean="0"/>
              <a:t>Our DFCS Program provides the following services:</a:t>
            </a:r>
          </a:p>
          <a:p>
            <a:pPr eaLnBrk="1" hangingPunct="1"/>
            <a:r>
              <a:rPr lang="en-US" sz="1900" dirty="0" smtClean="0"/>
              <a:t>Individual/Family Counseling		</a:t>
            </a:r>
          </a:p>
          <a:p>
            <a:pPr eaLnBrk="1" hangingPunct="1"/>
            <a:r>
              <a:rPr lang="en-US" sz="1900" dirty="0" smtClean="0"/>
              <a:t>Psychological Evaluations</a:t>
            </a:r>
          </a:p>
          <a:p>
            <a:pPr eaLnBrk="1" hangingPunct="1"/>
            <a:r>
              <a:rPr lang="en-US" sz="1900" dirty="0" smtClean="0"/>
              <a:t>Drug Screening</a:t>
            </a:r>
          </a:p>
          <a:p>
            <a:pPr eaLnBrk="1" hangingPunct="1"/>
            <a:r>
              <a:rPr lang="en-US" sz="1900" dirty="0" smtClean="0"/>
              <a:t>Transportation Services</a:t>
            </a:r>
          </a:p>
          <a:p>
            <a:pPr eaLnBrk="1" hangingPunct="1"/>
            <a:r>
              <a:rPr lang="en-US" sz="1900" dirty="0" smtClean="0"/>
              <a:t>Early Intervention Services	</a:t>
            </a:r>
          </a:p>
          <a:p>
            <a:pPr eaLnBrk="1" hangingPunct="1"/>
            <a:r>
              <a:rPr lang="en-US" sz="1900" dirty="0" smtClean="0"/>
              <a:t>Wrap Around  Services</a:t>
            </a:r>
          </a:p>
          <a:p>
            <a:pPr eaLnBrk="1" hangingPunct="1"/>
            <a:r>
              <a:rPr lang="en-US" sz="1900" dirty="0" smtClean="0"/>
              <a:t>Parental Fitness Assessments</a:t>
            </a:r>
          </a:p>
          <a:p>
            <a:pPr eaLnBrk="1" hangingPunct="1"/>
            <a:r>
              <a:rPr lang="en-US" sz="1900" dirty="0" smtClean="0"/>
              <a:t>Comprehensive  Child &amp; Family Assessments (CCFA)</a:t>
            </a:r>
          </a:p>
          <a:p>
            <a:pPr eaLnBrk="1" hangingPunct="1"/>
            <a:r>
              <a:rPr lang="en-US" sz="1900" dirty="0" smtClean="0"/>
              <a:t>Domestic Violence Counseling &amp; Assessments (DVA)</a:t>
            </a:r>
          </a:p>
          <a:p>
            <a:pPr eaLnBrk="1" hangingPunct="1"/>
            <a:r>
              <a:rPr lang="en-US" sz="1900" dirty="0" smtClean="0"/>
              <a:t>Substance Abuse Counseling &amp; Assessments (SAA)</a:t>
            </a:r>
          </a:p>
          <a:p>
            <a:r>
              <a:rPr lang="en-US" sz="1900" dirty="0"/>
              <a:t>Home </a:t>
            </a:r>
            <a:r>
              <a:rPr lang="en-US" sz="1900" dirty="0" smtClean="0"/>
              <a:t>Evaluations</a:t>
            </a:r>
          </a:p>
          <a:p>
            <a:r>
              <a:rPr lang="en-US" sz="1900" dirty="0" smtClean="0"/>
              <a:t>Parent Aide &amp; Education</a:t>
            </a:r>
            <a:endParaRPr lang="en-US" sz="1900" dirty="0"/>
          </a:p>
          <a:p>
            <a:r>
              <a:rPr lang="en-US" sz="1900" dirty="0" smtClean="0"/>
              <a:t>Supervised </a:t>
            </a:r>
            <a:r>
              <a:rPr lang="en-US" sz="1900" dirty="0"/>
              <a:t>Visitation </a:t>
            </a:r>
            <a:r>
              <a:rPr lang="en-US" sz="1900" dirty="0" smtClean="0"/>
              <a:t>Services</a:t>
            </a:r>
          </a:p>
          <a:p>
            <a:r>
              <a:rPr lang="en-US" sz="1900" dirty="0" smtClean="0"/>
              <a:t>Family </a:t>
            </a:r>
            <a:r>
              <a:rPr lang="en-US" sz="1900" dirty="0"/>
              <a:t>Team </a:t>
            </a:r>
            <a:r>
              <a:rPr lang="en-US" sz="1900" dirty="0" smtClean="0"/>
              <a:t>Meetings</a:t>
            </a:r>
          </a:p>
          <a:p>
            <a:r>
              <a:rPr lang="en-US" sz="1900" dirty="0" smtClean="0"/>
              <a:t>Homestead </a:t>
            </a:r>
            <a:r>
              <a:rPr lang="en-US" sz="1900" dirty="0"/>
              <a:t>Services</a:t>
            </a:r>
          </a:p>
          <a:p>
            <a:pPr eaLnBrk="1" hangingPunct="1"/>
            <a:endParaRPr lang="en-US" sz="2000"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24</a:t>
            </a:fld>
            <a:endParaRPr lang="en-US"/>
          </a:p>
        </p:txBody>
      </p:sp>
      <p:sp>
        <p:nvSpPr>
          <p:cNvPr id="5" name="Content Placeholder 1"/>
          <p:cNvSpPr txBox="1">
            <a:spLocks/>
          </p:cNvSpPr>
          <p:nvPr/>
        </p:nvSpPr>
        <p:spPr bwMode="auto">
          <a:xfrm>
            <a:off x="5661025" y="1828800"/>
            <a:ext cx="33528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buFont typeface="Wingdings 3" pitchFamily="18" charset="2"/>
              <a:buNone/>
            </a:pPr>
            <a:endParaRPr lang="en-US" sz="2400" dirty="0" smtClean="0"/>
          </a:p>
          <a:p>
            <a:pPr eaLnBrk="1" hangingPunct="1"/>
            <a:endParaRPr lang="en-US" sz="1600" dirty="0" smtClean="0"/>
          </a:p>
          <a:p>
            <a:pPr eaLnBrk="1" hangingPunct="1">
              <a:buFont typeface="Wingdings 3" pitchFamily="18" charset="2"/>
              <a:buNone/>
            </a:pPr>
            <a:endParaRPr lang="en-US" sz="2000" dirty="0" smtClean="0"/>
          </a:p>
          <a:p>
            <a:pPr eaLnBrk="1" hangingPunct="1"/>
            <a:endParaRPr lang="en-US" sz="2000" dirty="0" smtClean="0"/>
          </a:p>
          <a:p>
            <a:pPr eaLnBrk="1" hangingPunct="1"/>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DFCS Program Overview</a:t>
            </a:r>
            <a:endParaRPr lang="en-US" dirty="0"/>
          </a:p>
        </p:txBody>
      </p:sp>
      <p:sp>
        <p:nvSpPr>
          <p:cNvPr id="41987" name="Content Placeholder 2"/>
          <p:cNvSpPr>
            <a:spLocks noGrp="1"/>
          </p:cNvSpPr>
          <p:nvPr>
            <p:ph idx="1"/>
          </p:nvPr>
        </p:nvSpPr>
        <p:spPr/>
        <p:txBody>
          <a:bodyPr>
            <a:normAutofit/>
          </a:bodyPr>
          <a:lstStyle/>
          <a:p>
            <a:pPr eaLnBrk="1" hangingPunct="1">
              <a:buFont typeface="Wingdings" pitchFamily="2" charset="2"/>
              <a:buNone/>
            </a:pPr>
            <a:r>
              <a:rPr lang="en-US" sz="2800" dirty="0" smtClean="0"/>
              <a:t>In 2021, the DFCS program received </a:t>
            </a:r>
            <a:r>
              <a:rPr lang="en-US" sz="2800" u="sng" dirty="0" smtClean="0"/>
              <a:t>4,054</a:t>
            </a:r>
          </a:p>
          <a:p>
            <a:pPr eaLnBrk="1" hangingPunct="1">
              <a:buFont typeface="Wingdings" pitchFamily="2" charset="2"/>
              <a:buNone/>
            </a:pPr>
            <a:r>
              <a:rPr lang="en-US" sz="2800" dirty="0" smtClean="0"/>
              <a:t>referrals. Of the referrals received, we served</a:t>
            </a:r>
          </a:p>
          <a:p>
            <a:pPr eaLnBrk="1" hangingPunct="1">
              <a:buFont typeface="Wingdings" pitchFamily="2" charset="2"/>
              <a:buNone/>
            </a:pPr>
            <a:r>
              <a:rPr lang="en-US" sz="2800" dirty="0" smtClean="0"/>
              <a:t>the following  number of consumers:</a:t>
            </a:r>
          </a:p>
          <a:p>
            <a:pPr eaLnBrk="1" hangingPunct="1"/>
            <a:endParaRPr lang="en-US" sz="2400" dirty="0" smtClean="0"/>
          </a:p>
          <a:p>
            <a:pPr eaLnBrk="1" hangingPunct="1"/>
            <a:r>
              <a:rPr lang="en-US" sz="2400" dirty="0" smtClean="0"/>
              <a:t>Total Number of Referrals Served = 3334</a:t>
            </a:r>
          </a:p>
          <a:p>
            <a:pPr eaLnBrk="1" hangingPunct="1"/>
            <a:r>
              <a:rPr lang="en-US" sz="2400" dirty="0" smtClean="0"/>
              <a:t>Total Number of Referrals Declined = 720</a:t>
            </a:r>
          </a:p>
          <a:p>
            <a:pPr lvl="1" eaLnBrk="1" hangingPunct="1"/>
            <a:r>
              <a:rPr lang="en-US" sz="2000" dirty="0" smtClean="0"/>
              <a:t>Decline referrals consisted of: </a:t>
            </a:r>
          </a:p>
          <a:p>
            <a:pPr lvl="2" eaLnBrk="1" hangingPunct="1"/>
            <a:r>
              <a:rPr lang="en-US" sz="1800" dirty="0" smtClean="0"/>
              <a:t>215 –SA errors(wrong codes/dates/fees)</a:t>
            </a:r>
          </a:p>
          <a:p>
            <a:pPr lvl="2" eaLnBrk="1" hangingPunct="1"/>
            <a:r>
              <a:rPr lang="en-US" sz="1800" dirty="0" smtClean="0"/>
              <a:t>505- declined by agency </a:t>
            </a:r>
            <a:r>
              <a:rPr lang="en-US" sz="1600" dirty="0" smtClean="0"/>
              <a:t>(lack of Staff, geographic location, scheduling, etc.)</a:t>
            </a:r>
          </a:p>
          <a:p>
            <a:pPr lvl="2" eaLnBrk="1" hangingPunct="1"/>
            <a:endParaRPr lang="en-US" sz="1800" dirty="0" smtClean="0"/>
          </a:p>
          <a:p>
            <a:pPr eaLnBrk="1" hangingPunct="1"/>
            <a:endParaRPr lang="en-US" dirty="0" smtClean="0"/>
          </a:p>
        </p:txBody>
      </p:sp>
      <p:sp>
        <p:nvSpPr>
          <p:cNvPr id="3" name="Slide Number Placeholder 2"/>
          <p:cNvSpPr>
            <a:spLocks noGrp="1"/>
          </p:cNvSpPr>
          <p:nvPr>
            <p:ph type="sldNum" sz="quarter" idx="12"/>
          </p:nvPr>
        </p:nvSpPr>
        <p:spPr/>
        <p:txBody>
          <a:bodyPr/>
          <a:lstStyle/>
          <a:p>
            <a:pPr>
              <a:defRPr/>
            </a:pPr>
            <a:fld id="{EF014496-5546-4967-A16B-98074EEFD663}"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DFCS Program Overview</a:t>
            </a:r>
            <a:endParaRPr lang="en-US" dirty="0"/>
          </a:p>
        </p:txBody>
      </p:sp>
      <p:sp>
        <p:nvSpPr>
          <p:cNvPr id="2052" name="Content Placeholder 4"/>
          <p:cNvSpPr>
            <a:spLocks noGrp="1"/>
          </p:cNvSpPr>
          <p:nvPr>
            <p:ph idx="1"/>
          </p:nvPr>
        </p:nvSpPr>
        <p:spPr/>
        <p:txBody>
          <a:bodyPr/>
          <a:lstStyle/>
          <a:p>
            <a:pPr eaLnBrk="1" hangingPunct="1">
              <a:buNone/>
            </a:pPr>
            <a:r>
              <a:rPr lang="en-US" dirty="0" smtClean="0"/>
              <a:t>In 2021, our DFCS Program served the </a:t>
            </a:r>
          </a:p>
          <a:p>
            <a:pPr eaLnBrk="1" hangingPunct="1">
              <a:buNone/>
            </a:pPr>
            <a:r>
              <a:rPr lang="en-US" dirty="0" smtClean="0"/>
              <a:t>following program areas:</a:t>
            </a:r>
          </a:p>
          <a:p>
            <a:pPr eaLnBrk="1" hangingPunct="1"/>
            <a:endParaRPr lang="en-US" dirty="0" smtClean="0"/>
          </a:p>
        </p:txBody>
      </p:sp>
      <p:sp>
        <p:nvSpPr>
          <p:cNvPr id="3" name="Slide Number Placeholder 2"/>
          <p:cNvSpPr>
            <a:spLocks noGrp="1"/>
          </p:cNvSpPr>
          <p:nvPr>
            <p:ph type="sldNum" sz="quarter" idx="12"/>
          </p:nvPr>
        </p:nvSpPr>
        <p:spPr/>
        <p:txBody>
          <a:bodyPr/>
          <a:lstStyle/>
          <a:p>
            <a:pPr>
              <a:defRPr/>
            </a:pPr>
            <a:fld id="{EF014496-5546-4967-A16B-98074EEFD663}" type="slidenum">
              <a:rPr lang="en-US" smtClean="0"/>
              <a:pPr>
                <a:defRPr/>
              </a:pPr>
              <a:t>26</a:t>
            </a:fld>
            <a:endParaRPr lang="en-US"/>
          </a:p>
        </p:txBody>
      </p:sp>
      <p:graphicFrame>
        <p:nvGraphicFramePr>
          <p:cNvPr id="9" name="Chart 8"/>
          <p:cNvGraphicFramePr/>
          <p:nvPr>
            <p:extLst>
              <p:ext uri="{D42A27DB-BD31-4B8C-83A1-F6EECF244321}">
                <p14:modId xmlns:p14="http://schemas.microsoft.com/office/powerpoint/2010/main" val="3395673164"/>
              </p:ext>
            </p:extLst>
          </p:nvPr>
        </p:nvGraphicFramePr>
        <p:xfrm>
          <a:off x="2438400" y="2819399"/>
          <a:ext cx="6400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DFCS Program Overview</a:t>
            </a:r>
            <a:endParaRPr lang="en-US" dirty="0"/>
          </a:p>
        </p:txBody>
      </p:sp>
      <p:sp>
        <p:nvSpPr>
          <p:cNvPr id="4099" name="Content Placeholder 4"/>
          <p:cNvSpPr>
            <a:spLocks noGrp="1"/>
          </p:cNvSpPr>
          <p:nvPr>
            <p:ph idx="1"/>
          </p:nvPr>
        </p:nvSpPr>
        <p:spPr>
          <a:xfrm>
            <a:off x="457200" y="1524000"/>
            <a:ext cx="7620000" cy="881062"/>
          </a:xfrm>
        </p:spPr>
        <p:txBody>
          <a:bodyPr/>
          <a:lstStyle/>
          <a:p>
            <a:pPr eaLnBrk="1" hangingPunct="1"/>
            <a:r>
              <a:rPr lang="en-US" dirty="0" smtClean="0"/>
              <a:t>In 2021, our DFCS program provided the following services:</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27</a:t>
            </a:fld>
            <a:endParaRPr lang="en-US"/>
          </a:p>
        </p:txBody>
      </p:sp>
      <p:graphicFrame>
        <p:nvGraphicFramePr>
          <p:cNvPr id="8" name="Chart 7"/>
          <p:cNvGraphicFramePr/>
          <p:nvPr>
            <p:extLst>
              <p:ext uri="{D42A27DB-BD31-4B8C-83A1-F6EECF244321}">
                <p14:modId xmlns:p14="http://schemas.microsoft.com/office/powerpoint/2010/main" val="1178089353"/>
              </p:ext>
            </p:extLst>
          </p:nvPr>
        </p:nvGraphicFramePr>
        <p:xfrm>
          <a:off x="609600" y="2344738"/>
          <a:ext cx="74676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SBMH PROGRAM</a:t>
            </a:r>
            <a:endParaRPr lang="en-US" sz="4400" dirty="0"/>
          </a:p>
        </p:txBody>
      </p:sp>
      <p:sp>
        <p:nvSpPr>
          <p:cNvPr id="2" name="Slide Number Placeholder 1"/>
          <p:cNvSpPr>
            <a:spLocks noGrp="1"/>
          </p:cNvSpPr>
          <p:nvPr>
            <p:ph type="sldNum" sz="quarter" idx="12"/>
          </p:nvPr>
        </p:nvSpPr>
        <p:spPr/>
        <p:txBody>
          <a:bodyPr/>
          <a:lstStyle/>
          <a:p>
            <a:pPr>
              <a:defRPr/>
            </a:pPr>
            <a:fld id="{DFEFEB82-732A-4642-8FAD-26028B784697}" type="slidenum">
              <a:rPr lang="en-US" smtClean="0"/>
              <a:pPr>
                <a:defRPr/>
              </a:pPr>
              <a:t>28</a:t>
            </a:fld>
            <a:endParaRPr lang="en-US"/>
          </a:p>
        </p:txBody>
      </p:sp>
      <p:sp>
        <p:nvSpPr>
          <p:cNvPr id="43011" name="Content Placeholder 2"/>
          <p:cNvSpPr>
            <a:spLocks noGrp="1"/>
          </p:cNvSpPr>
          <p:nvPr>
            <p:ph idx="4294967295"/>
          </p:nvPr>
        </p:nvSpPr>
        <p:spPr>
          <a:xfrm>
            <a:off x="609600" y="1828800"/>
            <a:ext cx="7620000" cy="4178300"/>
          </a:xfrm>
        </p:spPr>
        <p:txBody>
          <a:bodyPr>
            <a:normAutofit/>
          </a:bodyPr>
          <a:lstStyle/>
          <a:p>
            <a:pPr algn="ctr" eaLnBrk="1" hangingPunct="1">
              <a:buFont typeface="Wingdings" pitchFamily="2" charset="2"/>
              <a:buNone/>
            </a:pPr>
            <a:r>
              <a:rPr lang="en-US" sz="7500" b="1" dirty="0" smtClean="0"/>
              <a:t>  Program</a:t>
            </a:r>
          </a:p>
          <a:p>
            <a:pPr algn="ctr" eaLnBrk="1" hangingPunct="1">
              <a:buFont typeface="Wingdings" pitchFamily="2" charset="2"/>
              <a:buNone/>
            </a:pPr>
            <a:r>
              <a:rPr lang="en-US" sz="7500" b="1" dirty="0" smtClean="0"/>
              <a:t>Overview</a:t>
            </a:r>
          </a:p>
        </p:txBody>
      </p:sp>
    </p:spTree>
    <p:extLst>
      <p:ext uri="{BB962C8B-B14F-4D97-AF65-F5344CB8AC3E}">
        <p14:creationId xmlns:p14="http://schemas.microsoft.com/office/powerpoint/2010/main" val="4069088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SBMH Program Overview</a:t>
            </a:r>
            <a:endParaRPr lang="en-US" dirty="0"/>
          </a:p>
        </p:txBody>
      </p:sp>
      <p:sp>
        <p:nvSpPr>
          <p:cNvPr id="44034" name="Content Placeholder 1"/>
          <p:cNvSpPr>
            <a:spLocks noGrp="1"/>
          </p:cNvSpPr>
          <p:nvPr>
            <p:ph idx="1"/>
          </p:nvPr>
        </p:nvSpPr>
        <p:spPr>
          <a:xfrm>
            <a:off x="457200" y="1752600"/>
            <a:ext cx="8229600" cy="4495800"/>
          </a:xfrm>
        </p:spPr>
        <p:txBody>
          <a:bodyPr>
            <a:normAutofit fontScale="85000" lnSpcReduction="20000"/>
          </a:bodyPr>
          <a:lstStyle/>
          <a:p>
            <a:pPr eaLnBrk="1" hangingPunct="1"/>
            <a:r>
              <a:rPr lang="en-US" sz="2400" dirty="0" smtClean="0"/>
              <a:t>Academy for Family Empowerment, Inc.’s school-based mental health program was created in collaboration with the Rockdale County Public Schools STARS project in 2010.  In 2020, we began to receive DBHDD APEX funding for this program.  </a:t>
            </a:r>
          </a:p>
          <a:p>
            <a:pPr eaLnBrk="1" hangingPunct="1"/>
            <a:endParaRPr lang="en-US" sz="2400" dirty="0" smtClean="0"/>
          </a:p>
          <a:p>
            <a:pPr eaLnBrk="1" hangingPunct="1"/>
            <a:r>
              <a:rPr lang="en-US" sz="2400" dirty="0" smtClean="0"/>
              <a:t>The goal is to provide students with access to school-based mental health services (individual therapy, family therapy,  and group therapy); as well as community resources. </a:t>
            </a:r>
          </a:p>
          <a:p>
            <a:pPr eaLnBrk="1" hangingPunct="1"/>
            <a:endParaRPr lang="en-US" dirty="0"/>
          </a:p>
          <a:p>
            <a:pPr eaLnBrk="1" hangingPunct="1"/>
            <a:r>
              <a:rPr lang="en-US" sz="2400" dirty="0" smtClean="0"/>
              <a:t>Our program utilizes five licensed therapists to provide therapeutic services within all Rockdale County Public Schools. </a:t>
            </a:r>
          </a:p>
          <a:p>
            <a:pPr eaLnBrk="1" hangingPunct="1"/>
            <a:endParaRPr lang="en-US" dirty="0"/>
          </a:p>
          <a:p>
            <a:r>
              <a:rPr lang="en-US" dirty="0"/>
              <a:t>For 2021, we </a:t>
            </a:r>
            <a:r>
              <a:rPr lang="en-US" dirty="0" smtClean="0"/>
              <a:t>served </a:t>
            </a:r>
            <a:r>
              <a:rPr lang="en-US" dirty="0"/>
              <a:t>Rockdale County High </a:t>
            </a:r>
            <a:r>
              <a:rPr lang="en-US" dirty="0" smtClean="0"/>
              <a:t>Schools only. Students ranged in </a:t>
            </a:r>
            <a:r>
              <a:rPr lang="en-US" dirty="0"/>
              <a:t>age from 14-19. </a:t>
            </a:r>
          </a:p>
          <a:p>
            <a:pPr eaLnBrk="1" hangingPunct="1"/>
            <a:endParaRPr lang="en-US" sz="2400" dirty="0" smtClean="0"/>
          </a:p>
          <a:p>
            <a:pPr marL="114300" indent="0" eaLnBrk="1" hangingPunct="1">
              <a:buNone/>
            </a:pPr>
            <a:endParaRPr lang="en-US" sz="2400"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29</a:t>
            </a:fld>
            <a:endParaRPr lang="en-US"/>
          </a:p>
        </p:txBody>
      </p:sp>
    </p:spTree>
    <p:extLst>
      <p:ext uri="{BB962C8B-B14F-4D97-AF65-F5344CB8AC3E}">
        <p14:creationId xmlns:p14="http://schemas.microsoft.com/office/powerpoint/2010/main" val="246969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3</a:t>
            </a:fld>
            <a:endParaRPr lang="en-US"/>
          </a:p>
        </p:txBody>
      </p:sp>
      <p:sp>
        <p:nvSpPr>
          <p:cNvPr id="15362" name="Rectangle 2"/>
          <p:cNvSpPr>
            <a:spLocks noGrp="1" noChangeArrowheads="1"/>
          </p:cNvSpPr>
          <p:nvPr>
            <p:ph type="title" idx="4294967295"/>
          </p:nvPr>
        </p:nvSpPr>
        <p:spPr>
          <a:xfrm>
            <a:off x="0" y="381000"/>
            <a:ext cx="8229600" cy="1295400"/>
          </a:xfrm>
        </p:spPr>
        <p:txBody>
          <a:bodyPr>
            <a:normAutofit/>
          </a:bodyPr>
          <a:lstStyle/>
          <a:p>
            <a:pPr algn="ctr" eaLnBrk="1" fontAlgn="auto" hangingPunct="1">
              <a:spcAft>
                <a:spcPts val="0"/>
              </a:spcAft>
              <a:defRPr/>
            </a:pPr>
            <a:r>
              <a:rPr lang="en-US" sz="4400" dirty="0"/>
              <a:t>Mission</a:t>
            </a:r>
          </a:p>
        </p:txBody>
      </p:sp>
      <p:sp>
        <p:nvSpPr>
          <p:cNvPr id="19459" name="Rectangle 3"/>
          <p:cNvSpPr>
            <a:spLocks noGrp="1" noChangeArrowheads="1"/>
          </p:cNvSpPr>
          <p:nvPr>
            <p:ph type="body" idx="4294967295"/>
          </p:nvPr>
        </p:nvSpPr>
        <p:spPr>
          <a:xfrm>
            <a:off x="0" y="1828800"/>
            <a:ext cx="8229600" cy="4302125"/>
          </a:xfrm>
        </p:spPr>
        <p:txBody>
          <a:bodyPr/>
          <a:lstStyle/>
          <a:p>
            <a:pPr eaLnBrk="1" hangingPunct="1"/>
            <a:r>
              <a:rPr lang="en-US" sz="2800" dirty="0" smtClean="0"/>
              <a:t>Academy for Family Empowerment, Inc. is committed to improving the quality of life for children and at-risk families.  Our mission is to build healthy, loving and functioning families through supportive services that empower families to become nurturing and self-sufficient.</a:t>
            </a:r>
            <a:endParaRPr lang="en-US" sz="2800" b="1" dirty="0" smtClean="0"/>
          </a:p>
          <a:p>
            <a:pPr eaLnBrk="1" hangingPunct="1"/>
            <a:endParaRPr lang="en-US" sz="2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SBMH Program Overview</a:t>
            </a:r>
            <a:endParaRPr lang="en-US" dirty="0"/>
          </a:p>
        </p:txBody>
      </p:sp>
      <p:sp>
        <p:nvSpPr>
          <p:cNvPr id="45058" name="Content Placeholder 1"/>
          <p:cNvSpPr>
            <a:spLocks noGrp="1"/>
          </p:cNvSpPr>
          <p:nvPr>
            <p:ph idx="1"/>
          </p:nvPr>
        </p:nvSpPr>
        <p:spPr/>
        <p:txBody>
          <a:bodyPr>
            <a:normAutofit lnSpcReduction="10000"/>
          </a:bodyPr>
          <a:lstStyle/>
          <a:p>
            <a:pPr eaLnBrk="1" hangingPunct="1">
              <a:buFont typeface="Wingdings 3" pitchFamily="18" charset="2"/>
              <a:buNone/>
            </a:pPr>
            <a:r>
              <a:rPr lang="en-US" b="1" dirty="0" smtClean="0"/>
              <a:t>Program Goals:</a:t>
            </a:r>
            <a:endParaRPr lang="en-US" dirty="0" smtClean="0"/>
          </a:p>
          <a:p>
            <a:pPr eaLnBrk="1" hangingPunct="1"/>
            <a:r>
              <a:rPr lang="en-US" sz="2400" dirty="0" smtClean="0"/>
              <a:t>To offer quality therapeutic services in a safe, familiar and accessible environment;</a:t>
            </a:r>
          </a:p>
          <a:p>
            <a:pPr eaLnBrk="1" hangingPunct="1"/>
            <a:r>
              <a:rPr lang="en-US" sz="2400" dirty="0" smtClean="0"/>
              <a:t>To contribute to improved academic performance;</a:t>
            </a:r>
          </a:p>
          <a:p>
            <a:pPr eaLnBrk="1" hangingPunct="1"/>
            <a:r>
              <a:rPr lang="en-US" sz="2400" dirty="0" smtClean="0"/>
              <a:t>To enhance academic, behavioral, emotional and social wellbeing of Rockdale County Public School students;</a:t>
            </a:r>
          </a:p>
          <a:p>
            <a:pPr eaLnBrk="1" hangingPunct="1"/>
            <a:r>
              <a:rPr lang="en-US" sz="2400" dirty="0" smtClean="0"/>
              <a:t>To provide guidance for appropriate behavior,</a:t>
            </a:r>
          </a:p>
          <a:p>
            <a:pPr eaLnBrk="1" hangingPunct="1">
              <a:buFont typeface="Wingdings 3" pitchFamily="18" charset="2"/>
              <a:buNone/>
            </a:pPr>
            <a:r>
              <a:rPr lang="en-US" sz="2400" dirty="0" smtClean="0"/>
              <a:t>	social, and emotional well-being;</a:t>
            </a:r>
          </a:p>
          <a:p>
            <a:pPr eaLnBrk="1" hangingPunct="1"/>
            <a:r>
              <a:rPr lang="en-US" sz="2400" dirty="0" smtClean="0"/>
              <a:t>To expand access to health care;</a:t>
            </a:r>
          </a:p>
          <a:p>
            <a:pPr eaLnBrk="1" hangingPunct="1"/>
            <a:r>
              <a:rPr lang="en-US" sz="2400" dirty="0" smtClean="0"/>
              <a:t>To expand referrals to community resources.</a:t>
            </a:r>
          </a:p>
          <a:p>
            <a:pPr eaLnBrk="1" hangingPunct="1"/>
            <a:endParaRPr lang="en-US" sz="2400"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30</a:t>
            </a:fld>
            <a:endParaRPr lang="en-US"/>
          </a:p>
        </p:txBody>
      </p:sp>
    </p:spTree>
    <p:extLst>
      <p:ext uri="{BB962C8B-B14F-4D97-AF65-F5344CB8AC3E}">
        <p14:creationId xmlns:p14="http://schemas.microsoft.com/office/powerpoint/2010/main" val="270908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SBMH Program Overview</a:t>
            </a:r>
            <a:endParaRPr lang="en-US" dirty="0"/>
          </a:p>
        </p:txBody>
      </p:sp>
      <p:sp>
        <p:nvSpPr>
          <p:cNvPr id="46082" name="Content Placeholder 4"/>
          <p:cNvSpPr>
            <a:spLocks noGrp="1"/>
          </p:cNvSpPr>
          <p:nvPr>
            <p:ph idx="1"/>
          </p:nvPr>
        </p:nvSpPr>
        <p:spPr/>
        <p:txBody>
          <a:bodyPr>
            <a:normAutofit fontScale="92500"/>
          </a:bodyPr>
          <a:lstStyle/>
          <a:p>
            <a:pPr eaLnBrk="1" hangingPunct="1">
              <a:buNone/>
            </a:pPr>
            <a:r>
              <a:rPr lang="en-US" sz="2500" dirty="0" smtClean="0"/>
              <a:t>In the year of 2021, we received </a:t>
            </a:r>
            <a:r>
              <a:rPr lang="en-US" sz="2500" b="1" u="sng" dirty="0" smtClean="0"/>
              <a:t>203</a:t>
            </a:r>
            <a:r>
              <a:rPr lang="en-US" sz="2500" dirty="0" smtClean="0"/>
              <a:t> referrals. Of these </a:t>
            </a:r>
          </a:p>
          <a:p>
            <a:pPr eaLnBrk="1" hangingPunct="1">
              <a:buNone/>
            </a:pPr>
            <a:r>
              <a:rPr lang="en-US" sz="2500" dirty="0" smtClean="0"/>
              <a:t>referrals, 124 students were served.</a:t>
            </a:r>
            <a:endParaRPr lang="en-US" sz="2100" dirty="0" smtClean="0"/>
          </a:p>
          <a:p>
            <a:pPr algn="ctr" eaLnBrk="1" hangingPunct="1">
              <a:buNone/>
            </a:pPr>
            <a:endParaRPr lang="en-US" sz="1000" dirty="0" smtClean="0"/>
          </a:p>
          <a:p>
            <a:pPr eaLnBrk="1" hangingPunct="1"/>
            <a:r>
              <a:rPr lang="en-US" sz="2200" dirty="0" smtClean="0"/>
              <a:t>95 new SBMH referrals were served</a:t>
            </a:r>
          </a:p>
          <a:p>
            <a:r>
              <a:rPr lang="en-US" sz="2200" dirty="0" smtClean="0"/>
              <a:t>29 students were carried </a:t>
            </a:r>
            <a:r>
              <a:rPr lang="en-US" sz="2200" dirty="0"/>
              <a:t>from </a:t>
            </a:r>
            <a:r>
              <a:rPr lang="en-US" sz="2200" dirty="0" smtClean="0"/>
              <a:t>2020</a:t>
            </a:r>
            <a:endParaRPr lang="en-US" sz="2200" dirty="0"/>
          </a:p>
          <a:p>
            <a:endParaRPr lang="en-US" sz="2000" b="1" dirty="0" smtClean="0"/>
          </a:p>
          <a:p>
            <a:pPr marL="114300" indent="0">
              <a:buNone/>
            </a:pPr>
            <a:r>
              <a:rPr lang="en-US" sz="2000" b="1" dirty="0" smtClean="0"/>
              <a:t>108 </a:t>
            </a:r>
            <a:r>
              <a:rPr lang="en-US" sz="2000" b="1" dirty="0"/>
              <a:t>referrals did not engage in </a:t>
            </a:r>
            <a:r>
              <a:rPr lang="en-US" sz="2000" b="1" dirty="0" smtClean="0"/>
              <a:t>services:</a:t>
            </a:r>
            <a:endParaRPr lang="en-US" sz="2000" dirty="0"/>
          </a:p>
          <a:p>
            <a:pPr lvl="0"/>
            <a:r>
              <a:rPr lang="en-US" sz="2000" dirty="0"/>
              <a:t>45 did not </a:t>
            </a:r>
            <a:r>
              <a:rPr lang="en-US" sz="2000" dirty="0" smtClean="0"/>
              <a:t>setup </a:t>
            </a:r>
            <a:r>
              <a:rPr lang="en-US" sz="2000" dirty="0"/>
              <a:t>an intake appointment when </a:t>
            </a:r>
            <a:r>
              <a:rPr lang="en-US" sz="2000" dirty="0" smtClean="0"/>
              <a:t>contacted</a:t>
            </a:r>
            <a:endParaRPr lang="en-US" sz="2000" dirty="0"/>
          </a:p>
          <a:p>
            <a:pPr lvl="0"/>
            <a:r>
              <a:rPr lang="en-US" sz="2000" dirty="0"/>
              <a:t>63 intake appointments were set, but not completed due to:</a:t>
            </a:r>
          </a:p>
          <a:p>
            <a:pPr lvl="1"/>
            <a:r>
              <a:rPr lang="en-US" sz="1500" dirty="0"/>
              <a:t>Declined </a:t>
            </a:r>
            <a:r>
              <a:rPr lang="en-US" sz="1500" dirty="0" smtClean="0"/>
              <a:t>services at </a:t>
            </a:r>
            <a:r>
              <a:rPr lang="en-US" sz="1500" dirty="0"/>
              <a:t>time of appointment: 15</a:t>
            </a:r>
          </a:p>
          <a:p>
            <a:pPr lvl="1"/>
            <a:r>
              <a:rPr lang="en-US" sz="1500" dirty="0" smtClean="0"/>
              <a:t>Enrolled in </a:t>
            </a:r>
            <a:r>
              <a:rPr lang="en-US" sz="1500" dirty="0"/>
              <a:t>other </a:t>
            </a:r>
            <a:r>
              <a:rPr lang="en-US" sz="1500" dirty="0" smtClean="0"/>
              <a:t>MH services</a:t>
            </a:r>
            <a:r>
              <a:rPr lang="en-US" sz="1500" dirty="0"/>
              <a:t>: 6</a:t>
            </a:r>
          </a:p>
          <a:p>
            <a:pPr lvl="1"/>
            <a:r>
              <a:rPr lang="en-US" sz="1500" dirty="0" smtClean="0"/>
              <a:t>Withdrew </a:t>
            </a:r>
            <a:r>
              <a:rPr lang="en-US" sz="1500" dirty="0"/>
              <a:t>from school </a:t>
            </a:r>
            <a:r>
              <a:rPr lang="en-US" sz="1500" dirty="0" smtClean="0"/>
              <a:t>prior to appointment</a:t>
            </a:r>
            <a:r>
              <a:rPr lang="en-US" sz="1500" dirty="0"/>
              <a:t>: 4</a:t>
            </a:r>
          </a:p>
          <a:p>
            <a:pPr lvl="1"/>
            <a:r>
              <a:rPr lang="en-US" sz="1500" dirty="0"/>
              <a:t>No </a:t>
            </a:r>
            <a:r>
              <a:rPr lang="en-US" sz="1500" dirty="0" smtClean="0"/>
              <a:t>call/ no show </a:t>
            </a:r>
            <a:r>
              <a:rPr lang="en-US" sz="1500" dirty="0"/>
              <a:t>for </a:t>
            </a:r>
            <a:r>
              <a:rPr lang="en-US" sz="1500" dirty="0" smtClean="0"/>
              <a:t>appointment</a:t>
            </a:r>
            <a:r>
              <a:rPr lang="en-US" sz="1500" dirty="0"/>
              <a:t>: 38</a:t>
            </a:r>
          </a:p>
          <a:p>
            <a:pPr lvl="1" eaLnBrk="1" hangingPunct="1"/>
            <a:endParaRPr lang="en-US" sz="1600"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31</a:t>
            </a:fld>
            <a:endParaRPr lang="en-US"/>
          </a:p>
        </p:txBody>
      </p:sp>
    </p:spTree>
    <p:extLst>
      <p:ext uri="{BB962C8B-B14F-4D97-AF65-F5344CB8AC3E}">
        <p14:creationId xmlns:p14="http://schemas.microsoft.com/office/powerpoint/2010/main" val="369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SBMH Program Overview</a:t>
            </a:r>
            <a:endParaRPr lang="en-US" dirty="0"/>
          </a:p>
        </p:txBody>
      </p:sp>
      <p:sp>
        <p:nvSpPr>
          <p:cNvPr id="5123" name="Content Placeholder 1"/>
          <p:cNvSpPr>
            <a:spLocks noGrp="1"/>
          </p:cNvSpPr>
          <p:nvPr>
            <p:ph idx="1"/>
          </p:nvPr>
        </p:nvSpPr>
        <p:spPr>
          <a:noFill/>
        </p:spPr>
        <p:txBody>
          <a:bodyPr/>
          <a:lstStyle/>
          <a:p>
            <a:pPr marL="114300" indent="0" eaLnBrk="1" hangingPunct="1">
              <a:buNone/>
            </a:pPr>
            <a:r>
              <a:rPr lang="en-US" dirty="0" smtClean="0"/>
              <a:t>Of the referrals received, they were from the following Rockdale County Schools:</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32</a:t>
            </a:fld>
            <a:endParaRPr lang="en-US"/>
          </a:p>
        </p:txBody>
      </p:sp>
      <p:graphicFrame>
        <p:nvGraphicFramePr>
          <p:cNvPr id="6" name="Chart 5"/>
          <p:cNvGraphicFramePr/>
          <p:nvPr>
            <p:extLst>
              <p:ext uri="{D42A27DB-BD31-4B8C-83A1-F6EECF244321}">
                <p14:modId xmlns:p14="http://schemas.microsoft.com/office/powerpoint/2010/main" val="3714941703"/>
              </p:ext>
            </p:extLst>
          </p:nvPr>
        </p:nvGraphicFramePr>
        <p:xfrm>
          <a:off x="1066800" y="2971800"/>
          <a:ext cx="69342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1784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SBMH </a:t>
            </a:r>
            <a:r>
              <a:rPr lang="en-US" dirty="0"/>
              <a:t>Program Overview</a:t>
            </a:r>
          </a:p>
        </p:txBody>
      </p:sp>
      <p:sp>
        <p:nvSpPr>
          <p:cNvPr id="2" name="Content Placeholder 1"/>
          <p:cNvSpPr>
            <a:spLocks noGrp="1"/>
          </p:cNvSpPr>
          <p:nvPr>
            <p:ph idx="1"/>
          </p:nvPr>
        </p:nvSpPr>
        <p:spPr/>
        <p:txBody>
          <a:bodyPr/>
          <a:lstStyle/>
          <a:p>
            <a:r>
              <a:rPr lang="en-US" dirty="0" smtClean="0"/>
              <a:t>Of the students referred, we served:</a:t>
            </a:r>
          </a:p>
          <a:p>
            <a:endParaRPr lang="en-US" dirty="0"/>
          </a:p>
        </p:txBody>
      </p:sp>
      <p:sp>
        <p:nvSpPr>
          <p:cNvPr id="4" name="Slide Number Placeholder 3"/>
          <p:cNvSpPr>
            <a:spLocks noGrp="1"/>
          </p:cNvSpPr>
          <p:nvPr>
            <p:ph type="sldNum" sz="quarter" idx="12"/>
          </p:nvPr>
        </p:nvSpPr>
        <p:spPr/>
        <p:txBody>
          <a:bodyPr/>
          <a:lstStyle/>
          <a:p>
            <a:pPr>
              <a:defRPr/>
            </a:pPr>
            <a:fld id="{EF014496-5546-4967-A16B-98074EEFD663}" type="slidenum">
              <a:rPr lang="en-US" smtClean="0"/>
              <a:pPr>
                <a:defRPr/>
              </a:pPr>
              <a:t>33</a:t>
            </a:fld>
            <a:endParaRPr lang="en-US"/>
          </a:p>
        </p:txBody>
      </p:sp>
      <p:graphicFrame>
        <p:nvGraphicFramePr>
          <p:cNvPr id="10" name="Chart 9"/>
          <p:cNvGraphicFramePr/>
          <p:nvPr>
            <p:extLst>
              <p:ext uri="{D42A27DB-BD31-4B8C-83A1-F6EECF244321}">
                <p14:modId xmlns:p14="http://schemas.microsoft.com/office/powerpoint/2010/main" val="249655013"/>
              </p:ext>
            </p:extLst>
          </p:nvPr>
        </p:nvGraphicFramePr>
        <p:xfrm>
          <a:off x="4191000" y="2514600"/>
          <a:ext cx="4090555"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152863512"/>
              </p:ext>
            </p:extLst>
          </p:nvPr>
        </p:nvGraphicFramePr>
        <p:xfrm>
          <a:off x="2438400" y="2895600"/>
          <a:ext cx="5486400" cy="3242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8205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SBMH Program Overview</a:t>
            </a:r>
            <a:endParaRPr lang="en-US" dirty="0"/>
          </a:p>
        </p:txBody>
      </p:sp>
      <p:sp>
        <p:nvSpPr>
          <p:cNvPr id="2" name="Content Placeholder 1"/>
          <p:cNvSpPr>
            <a:spLocks noGrp="1"/>
          </p:cNvSpPr>
          <p:nvPr>
            <p:ph idx="1"/>
          </p:nvPr>
        </p:nvSpPr>
        <p:spPr/>
        <p:txBody>
          <a:bodyPr/>
          <a:lstStyle/>
          <a:p>
            <a:r>
              <a:rPr lang="en-US" dirty="0" smtClean="0"/>
              <a:t>Of the students referred, they were of the following races:</a:t>
            </a:r>
          </a:p>
          <a:p>
            <a:pPr>
              <a:buNone/>
            </a:pPr>
            <a:endParaRPr lang="en-US" dirty="0"/>
          </a:p>
        </p:txBody>
      </p:sp>
      <p:sp>
        <p:nvSpPr>
          <p:cNvPr id="4" name="Slide Number Placeholder 3"/>
          <p:cNvSpPr>
            <a:spLocks noGrp="1"/>
          </p:cNvSpPr>
          <p:nvPr>
            <p:ph type="sldNum" sz="quarter" idx="12"/>
          </p:nvPr>
        </p:nvSpPr>
        <p:spPr/>
        <p:txBody>
          <a:bodyPr/>
          <a:lstStyle/>
          <a:p>
            <a:pPr>
              <a:defRPr/>
            </a:pPr>
            <a:fld id="{EF014496-5546-4967-A16B-98074EEFD663}" type="slidenum">
              <a:rPr lang="en-US" smtClean="0"/>
              <a:pPr>
                <a:defRPr/>
              </a:pPr>
              <a:t>34</a:t>
            </a:fld>
            <a:endParaRPr lang="en-US"/>
          </a:p>
        </p:txBody>
      </p:sp>
      <p:graphicFrame>
        <p:nvGraphicFramePr>
          <p:cNvPr id="7" name="Chart 6"/>
          <p:cNvGraphicFramePr/>
          <p:nvPr>
            <p:extLst>
              <p:ext uri="{D42A27DB-BD31-4B8C-83A1-F6EECF244321}">
                <p14:modId xmlns:p14="http://schemas.microsoft.com/office/powerpoint/2010/main" val="7245205"/>
              </p:ext>
            </p:extLst>
          </p:nvPr>
        </p:nvGraphicFramePr>
        <p:xfrm>
          <a:off x="3886200" y="2209800"/>
          <a:ext cx="52578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867664633"/>
              </p:ext>
            </p:extLst>
          </p:nvPr>
        </p:nvGraphicFramePr>
        <p:xfrm>
          <a:off x="1371600" y="3048000"/>
          <a:ext cx="6477000" cy="31819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SBMH Program Overview</a:t>
            </a:r>
            <a:endParaRPr lang="en-US" dirty="0"/>
          </a:p>
        </p:txBody>
      </p:sp>
      <p:sp>
        <p:nvSpPr>
          <p:cNvPr id="6147" name="Content Placeholder 1"/>
          <p:cNvSpPr>
            <a:spLocks noGrp="1"/>
          </p:cNvSpPr>
          <p:nvPr>
            <p:ph idx="1"/>
          </p:nvPr>
        </p:nvSpPr>
        <p:spPr>
          <a:xfrm>
            <a:off x="304800" y="1219200"/>
            <a:ext cx="8229600" cy="4754562"/>
          </a:xfrm>
        </p:spPr>
        <p:txBody>
          <a:bodyPr/>
          <a:lstStyle/>
          <a:p>
            <a:pPr eaLnBrk="1" hangingPunct="1">
              <a:buNone/>
            </a:pPr>
            <a:endParaRPr lang="en-US" sz="2400" dirty="0" smtClean="0"/>
          </a:p>
          <a:p>
            <a:pPr eaLnBrk="1" hangingPunct="1">
              <a:buNone/>
            </a:pPr>
            <a:r>
              <a:rPr lang="en-US" sz="2400" dirty="0" smtClean="0"/>
              <a:t>In 2021, 56 students were discharged from our </a:t>
            </a:r>
          </a:p>
          <a:p>
            <a:pPr eaLnBrk="1" hangingPunct="1">
              <a:buNone/>
            </a:pPr>
            <a:r>
              <a:rPr lang="en-US" sz="2400" dirty="0" smtClean="0"/>
              <a:t>SBMH program: </a:t>
            </a:r>
          </a:p>
          <a:p>
            <a:pPr lvl="1" eaLnBrk="1" hangingPunct="1"/>
            <a:r>
              <a:rPr lang="en-US" sz="2000" dirty="0" smtClean="0"/>
              <a:t>46% were successfully discharged (Planned)</a:t>
            </a:r>
          </a:p>
          <a:p>
            <a:pPr lvl="1" eaLnBrk="1" hangingPunct="1"/>
            <a:r>
              <a:rPr lang="en-US" sz="2000" dirty="0" smtClean="0"/>
              <a:t>34% were unplanned discharges </a:t>
            </a:r>
          </a:p>
          <a:p>
            <a:pPr lvl="1" eaLnBrk="1" hangingPunct="1"/>
            <a:r>
              <a:rPr lang="en-US" dirty="0" smtClean="0"/>
              <a:t>20% were administrative discharges</a:t>
            </a:r>
            <a:endParaRPr lang="en-US" sz="2000" dirty="0" smtClean="0"/>
          </a:p>
          <a:p>
            <a:pPr marL="109537" indent="0" eaLnBrk="1" hangingPunct="1">
              <a:buNone/>
            </a:pPr>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35</a:t>
            </a:fld>
            <a:endParaRPr lang="en-US"/>
          </a:p>
        </p:txBody>
      </p:sp>
      <p:graphicFrame>
        <p:nvGraphicFramePr>
          <p:cNvPr id="6" name="Chart 5"/>
          <p:cNvGraphicFramePr/>
          <p:nvPr>
            <p:extLst>
              <p:ext uri="{D42A27DB-BD31-4B8C-83A1-F6EECF244321}">
                <p14:modId xmlns:p14="http://schemas.microsoft.com/office/powerpoint/2010/main" val="2309074023"/>
              </p:ext>
            </p:extLst>
          </p:nvPr>
        </p:nvGraphicFramePr>
        <p:xfrm>
          <a:off x="4648200" y="3352800"/>
          <a:ext cx="4267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485555762"/>
              </p:ext>
            </p:extLst>
          </p:nvPr>
        </p:nvGraphicFramePr>
        <p:xfrm>
          <a:off x="2438400" y="3657600"/>
          <a:ext cx="58674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099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SBMH Program Overview</a:t>
            </a:r>
            <a:endParaRPr lang="en-US" dirty="0"/>
          </a:p>
        </p:txBody>
      </p:sp>
      <p:sp>
        <p:nvSpPr>
          <p:cNvPr id="47107" name="Content Placeholder 5"/>
          <p:cNvSpPr>
            <a:spLocks noGrp="1"/>
          </p:cNvSpPr>
          <p:nvPr>
            <p:ph idx="1"/>
          </p:nvPr>
        </p:nvSpPr>
        <p:spPr/>
        <p:txBody>
          <a:bodyPr/>
          <a:lstStyle/>
          <a:p>
            <a:pPr eaLnBrk="1" hangingPunct="1">
              <a:buNone/>
            </a:pPr>
            <a:r>
              <a:rPr lang="en-US" dirty="0" smtClean="0"/>
              <a:t>Unplanned/Administrative discharge reasons, are </a:t>
            </a:r>
          </a:p>
          <a:p>
            <a:pPr eaLnBrk="1" hangingPunct="1">
              <a:buNone/>
            </a:pPr>
            <a:r>
              <a:rPr lang="en-US" dirty="0" smtClean="0"/>
              <a:t>listed below:</a:t>
            </a:r>
          </a:p>
          <a:p>
            <a:pPr eaLnBrk="1" hangingPunct="1"/>
            <a:endParaRPr lang="en-US" sz="1100"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36387856"/>
              </p:ext>
            </p:extLst>
          </p:nvPr>
        </p:nvGraphicFramePr>
        <p:xfrm>
          <a:off x="914400" y="2895600"/>
          <a:ext cx="7543801" cy="3044600"/>
        </p:xfrm>
        <a:graphic>
          <a:graphicData uri="http://schemas.openxmlformats.org/drawingml/2006/table">
            <a:tbl>
              <a:tblPr/>
              <a:tblGrid>
                <a:gridCol w="6506528"/>
                <a:gridCol w="1037273"/>
              </a:tblGrid>
              <a:tr h="304663">
                <a:tc gridSpan="2">
                  <a:txBody>
                    <a:bodyPr/>
                    <a:lstStyle/>
                    <a:p>
                      <a:pPr marL="0" marR="0" algn="ctr">
                        <a:lnSpc>
                          <a:spcPct val="115000"/>
                        </a:lnSpc>
                        <a:spcBef>
                          <a:spcPts val="0"/>
                        </a:spcBef>
                        <a:spcAft>
                          <a:spcPts val="0"/>
                        </a:spcAft>
                      </a:pPr>
                      <a:r>
                        <a:rPr lang="en-US" sz="2000" b="1" dirty="0" smtClean="0">
                          <a:latin typeface="Calibri"/>
                          <a:ea typeface="Calibri"/>
                          <a:cs typeface="Times New Roman"/>
                        </a:rPr>
                        <a:t>Unplanned</a:t>
                      </a:r>
                      <a:r>
                        <a:rPr lang="en-US" sz="2000" b="1" baseline="0" dirty="0" smtClean="0">
                          <a:latin typeface="Calibri"/>
                          <a:ea typeface="Calibri"/>
                          <a:cs typeface="Times New Roman"/>
                        </a:rPr>
                        <a:t> Discharge</a:t>
                      </a:r>
                      <a:endParaRPr lang="en-US" sz="2000" b="1"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68">
                <a:tc>
                  <a:txBody>
                    <a:bodyPr/>
                    <a:lstStyle/>
                    <a:p>
                      <a:pPr marL="0" marR="0" algn="r">
                        <a:lnSpc>
                          <a:spcPct val="115000"/>
                        </a:lnSpc>
                        <a:spcBef>
                          <a:spcPts val="0"/>
                        </a:spcBef>
                        <a:spcAft>
                          <a:spcPts val="0"/>
                        </a:spcAft>
                      </a:pPr>
                      <a:r>
                        <a:rPr lang="en-US" sz="1800" dirty="0" smtClean="0">
                          <a:latin typeface="Calibri"/>
                          <a:ea typeface="Calibri"/>
                          <a:cs typeface="Times New Roman"/>
                        </a:rPr>
                        <a:t>Dropped out of Program</a:t>
                      </a: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7</a:t>
                      </a: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68">
                <a:tc>
                  <a:txBody>
                    <a:bodyPr/>
                    <a:lstStyle/>
                    <a:p>
                      <a:pPr marL="0" marR="0" algn="r">
                        <a:lnSpc>
                          <a:spcPct val="115000"/>
                        </a:lnSpc>
                        <a:spcBef>
                          <a:spcPts val="0"/>
                        </a:spcBef>
                        <a:spcAft>
                          <a:spcPts val="0"/>
                        </a:spcAft>
                      </a:pPr>
                      <a:r>
                        <a:rPr lang="en-US" sz="1800" dirty="0">
                          <a:latin typeface="Calibri"/>
                          <a:ea typeface="Calibri"/>
                          <a:cs typeface="Times New Roman"/>
                        </a:rPr>
                        <a:t>Noncompliant</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a:t>
                      </a: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59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800" dirty="0" smtClean="0">
                          <a:latin typeface="Calibri"/>
                          <a:ea typeface="Calibri"/>
                          <a:cs typeface="Times New Roman"/>
                        </a:rPr>
                        <a:t>Withdrawn from RCPS/Moved</a:t>
                      </a:r>
                    </a:p>
                    <a:p>
                      <a:pPr marL="0" marR="0" algn="r">
                        <a:lnSpc>
                          <a:spcPct val="115000"/>
                        </a:lnSpc>
                        <a:spcBef>
                          <a:spcPts val="0"/>
                        </a:spcBef>
                        <a:spcAft>
                          <a:spcPts val="0"/>
                        </a:spcAft>
                      </a:pP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11</a:t>
                      </a: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600">
                <a:tc gridSpan="2">
                  <a:txBody>
                    <a:bodyPr/>
                    <a:lstStyle/>
                    <a:p>
                      <a:pPr marL="0" marR="0" algn="ctr">
                        <a:lnSpc>
                          <a:spcPct val="115000"/>
                        </a:lnSpc>
                        <a:spcBef>
                          <a:spcPts val="0"/>
                        </a:spcBef>
                        <a:spcAft>
                          <a:spcPts val="0"/>
                        </a:spcAft>
                      </a:pPr>
                      <a:r>
                        <a:rPr lang="en-US" sz="2000" b="1" dirty="0" smtClean="0">
                          <a:latin typeface="Calibri"/>
                          <a:ea typeface="Calibri"/>
                          <a:cs typeface="Times New Roman"/>
                        </a:rPr>
                        <a:t>Administrative Discharge</a:t>
                      </a:r>
                      <a:endParaRPr lang="en-US" sz="2000" b="1"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672">
                <a:tc>
                  <a:txBody>
                    <a:bodyPr/>
                    <a:lstStyle/>
                    <a:p>
                      <a:pPr marL="0" marR="0" algn="r">
                        <a:lnSpc>
                          <a:spcPct val="115000"/>
                        </a:lnSpc>
                        <a:spcBef>
                          <a:spcPts val="0"/>
                        </a:spcBef>
                        <a:spcAft>
                          <a:spcPts val="0"/>
                        </a:spcAft>
                      </a:pPr>
                      <a:r>
                        <a:rPr lang="en-US" sz="1800" dirty="0" smtClean="0">
                          <a:latin typeface="Calibri"/>
                          <a:ea typeface="Calibri"/>
                          <a:cs typeface="Times New Roman"/>
                        </a:rPr>
                        <a:t>Other: no longer</a:t>
                      </a:r>
                      <a:r>
                        <a:rPr lang="en-US" sz="1800" baseline="0" dirty="0" smtClean="0">
                          <a:latin typeface="Calibri"/>
                          <a:ea typeface="Calibri"/>
                          <a:cs typeface="Times New Roman"/>
                        </a:rPr>
                        <a:t> providing SBMH services at that school</a:t>
                      </a: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10</a:t>
                      </a: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r">
                        <a:lnSpc>
                          <a:spcPct val="115000"/>
                        </a:lnSpc>
                        <a:spcBef>
                          <a:spcPts val="0"/>
                        </a:spcBef>
                        <a:spcAft>
                          <a:spcPts val="0"/>
                        </a:spcAft>
                      </a:pPr>
                      <a:r>
                        <a:rPr lang="en-US" sz="1800" dirty="0">
                          <a:latin typeface="Calibri"/>
                          <a:ea typeface="Calibri"/>
                          <a:cs typeface="Times New Roman"/>
                        </a:rPr>
                        <a:t>Transitioned to </a:t>
                      </a:r>
                      <a:r>
                        <a:rPr lang="en-US" sz="1800" dirty="0" smtClean="0">
                          <a:latin typeface="Calibri"/>
                          <a:ea typeface="Calibri"/>
                          <a:cs typeface="Times New Roman"/>
                        </a:rPr>
                        <a:t>other therapeutic setting</a:t>
                      </a: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Calibri"/>
                          <a:ea typeface="Calibri"/>
                          <a:cs typeface="Times New Roman"/>
                        </a:rPr>
                        <a:t>1</a:t>
                      </a:r>
                    </a:p>
                    <a:p>
                      <a:pPr marL="0" marR="0" algn="ctr">
                        <a:lnSpc>
                          <a:spcPct val="115000"/>
                        </a:lnSpc>
                        <a:spcBef>
                          <a:spcPts val="0"/>
                        </a:spcBef>
                        <a:spcAft>
                          <a:spcPts val="0"/>
                        </a:spcAft>
                      </a:pPr>
                      <a:endParaRPr lang="en-US" sz="18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8298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AFE Outcome Measurements</a:t>
            </a:r>
            <a:endParaRPr lang="en-US" dirty="0"/>
          </a:p>
        </p:txBody>
      </p:sp>
      <p:sp>
        <p:nvSpPr>
          <p:cNvPr id="2" name="Slide Number Placeholder 1"/>
          <p:cNvSpPr>
            <a:spLocks noGrp="1"/>
          </p:cNvSpPr>
          <p:nvPr>
            <p:ph type="sldNum" sz="quarter" idx="12"/>
          </p:nvPr>
        </p:nvSpPr>
        <p:spPr/>
        <p:txBody>
          <a:bodyPr/>
          <a:lstStyle/>
          <a:p>
            <a:pPr>
              <a:defRPr/>
            </a:pPr>
            <a:fld id="{DFEFEB82-732A-4642-8FAD-26028B784697}" type="slidenum">
              <a:rPr lang="en-US" smtClean="0"/>
              <a:pPr>
                <a:defRPr/>
              </a:pPr>
              <a:t>37</a:t>
            </a:fld>
            <a:endParaRPr lang="en-US"/>
          </a:p>
        </p:txBody>
      </p:sp>
      <p:sp>
        <p:nvSpPr>
          <p:cNvPr id="48131" name="Content Placeholder 2"/>
          <p:cNvSpPr>
            <a:spLocks noGrp="1"/>
          </p:cNvSpPr>
          <p:nvPr>
            <p:ph idx="4294967295"/>
          </p:nvPr>
        </p:nvSpPr>
        <p:spPr>
          <a:xfrm>
            <a:off x="533400" y="1752600"/>
            <a:ext cx="7696200" cy="4254500"/>
          </a:xfrm>
        </p:spPr>
        <p:txBody>
          <a:bodyPr/>
          <a:lstStyle/>
          <a:p>
            <a:pPr algn="ctr" eaLnBrk="1" hangingPunct="1">
              <a:buFont typeface="Wingdings" pitchFamily="2" charset="2"/>
              <a:buNone/>
            </a:pPr>
            <a:r>
              <a:rPr lang="en-US" sz="7500" b="1" dirty="0" smtClean="0"/>
              <a:t>2021  Outcome Measurements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a:t>Outcome Measurements</a:t>
            </a:r>
          </a:p>
        </p:txBody>
      </p:sp>
      <p:sp>
        <p:nvSpPr>
          <p:cNvPr id="49154" name="Rectangle 3"/>
          <p:cNvSpPr>
            <a:spLocks noGrp="1" noChangeArrowheads="1"/>
          </p:cNvSpPr>
          <p:nvPr>
            <p:ph idx="1"/>
          </p:nvPr>
        </p:nvSpPr>
        <p:spPr>
          <a:xfrm>
            <a:off x="457200" y="1066800"/>
            <a:ext cx="8229600" cy="2209800"/>
          </a:xfrm>
        </p:spPr>
        <p:txBody>
          <a:bodyPr>
            <a:normAutofit lnSpcReduction="10000"/>
          </a:bodyPr>
          <a:lstStyle/>
          <a:p>
            <a:pPr eaLnBrk="1" hangingPunct="1"/>
            <a:endParaRPr lang="en-US" sz="2600" dirty="0" smtClean="0"/>
          </a:p>
          <a:p>
            <a:pPr eaLnBrk="1" hangingPunct="1">
              <a:buNone/>
            </a:pPr>
            <a:r>
              <a:rPr lang="en-US" sz="2600" dirty="0" smtClean="0"/>
              <a:t>Academy for Family Empowerment, Inc. is </a:t>
            </a:r>
          </a:p>
          <a:p>
            <a:pPr eaLnBrk="1" hangingPunct="1">
              <a:buNone/>
            </a:pPr>
            <a:r>
              <a:rPr lang="en-US" sz="2600" dirty="0" smtClean="0"/>
              <a:t>committed to incorporating the principles of </a:t>
            </a:r>
          </a:p>
          <a:p>
            <a:pPr eaLnBrk="1" hangingPunct="1">
              <a:buNone/>
            </a:pPr>
            <a:r>
              <a:rPr lang="en-US" sz="2600" dirty="0" smtClean="0"/>
              <a:t>quality service and continuous quality </a:t>
            </a:r>
          </a:p>
          <a:p>
            <a:pPr eaLnBrk="1" hangingPunct="1">
              <a:buNone/>
            </a:pPr>
            <a:r>
              <a:rPr lang="en-US" sz="2600" dirty="0" smtClean="0"/>
              <a:t>improvement into the services that we provide. </a:t>
            </a:r>
          </a:p>
          <a:p>
            <a:pPr eaLnBrk="1" hangingPunct="1">
              <a:buFont typeface="Wingdings" pitchFamily="2" charset="2"/>
              <a:buNone/>
            </a:pPr>
            <a:endParaRPr lang="en-US" sz="2600"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38</a:t>
            </a:fld>
            <a:endParaRPr lang="en-US"/>
          </a:p>
        </p:txBody>
      </p:sp>
      <p:pic>
        <p:nvPicPr>
          <p:cNvPr id="49156" name="Picture 4" descr="MPj04096130000[1]"/>
          <p:cNvPicPr>
            <a:picLocks noChangeAspect="1" noChangeArrowheads="1"/>
          </p:cNvPicPr>
          <p:nvPr/>
        </p:nvPicPr>
        <p:blipFill>
          <a:blip r:embed="rId3" cstate="print"/>
          <a:srcRect/>
          <a:stretch>
            <a:fillRect/>
          </a:stretch>
        </p:blipFill>
        <p:spPr bwMode="auto">
          <a:xfrm>
            <a:off x="3276600" y="3352800"/>
            <a:ext cx="5410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AFE/CORE Outcome Measurements</a:t>
            </a:r>
            <a:endParaRPr lang="en-US" dirty="0"/>
          </a:p>
        </p:txBody>
      </p:sp>
      <p:sp>
        <p:nvSpPr>
          <p:cNvPr id="50179" name="Content Placeholder 2"/>
          <p:cNvSpPr>
            <a:spLocks noGrp="1"/>
          </p:cNvSpPr>
          <p:nvPr>
            <p:ph idx="1"/>
          </p:nvPr>
        </p:nvSpPr>
        <p:spPr>
          <a:xfrm>
            <a:off x="457200" y="1481138"/>
            <a:ext cx="8229600" cy="1262062"/>
          </a:xfrm>
        </p:spPr>
        <p:txBody>
          <a:bodyPr/>
          <a:lstStyle/>
          <a:p>
            <a:pPr eaLnBrk="1" hangingPunct="1">
              <a:buFont typeface="Wingdings 3" pitchFamily="18" charset="2"/>
              <a:buNone/>
            </a:pPr>
            <a:r>
              <a:rPr lang="en-US" dirty="0" smtClean="0"/>
              <a:t>The chart below, breaks down our discharges for </a:t>
            </a:r>
          </a:p>
          <a:p>
            <a:pPr eaLnBrk="1" hangingPunct="1">
              <a:buFont typeface="Wingdings 3" pitchFamily="18" charset="2"/>
              <a:buNone/>
            </a:pPr>
            <a:r>
              <a:rPr lang="en-US" dirty="0" smtClean="0"/>
              <a:t>2021:</a:t>
            </a:r>
          </a:p>
        </p:txBody>
      </p:sp>
      <p:sp>
        <p:nvSpPr>
          <p:cNvPr id="3" name="Slide Number Placeholder 2"/>
          <p:cNvSpPr>
            <a:spLocks noGrp="1"/>
          </p:cNvSpPr>
          <p:nvPr>
            <p:ph type="sldNum" sz="quarter" idx="12"/>
          </p:nvPr>
        </p:nvSpPr>
        <p:spPr/>
        <p:txBody>
          <a:bodyPr/>
          <a:lstStyle/>
          <a:p>
            <a:pPr>
              <a:defRPr/>
            </a:pPr>
            <a:fld id="{EF014496-5546-4967-A16B-98074EEFD663}" type="slidenum">
              <a:rPr lang="en-US" smtClean="0"/>
              <a:pPr>
                <a:defRPr/>
              </a:pPr>
              <a:t>39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433267563"/>
              </p:ext>
            </p:extLst>
          </p:nvPr>
        </p:nvGraphicFramePr>
        <p:xfrm>
          <a:off x="2438401" y="2057400"/>
          <a:ext cx="6705600" cy="47832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658628746"/>
              </p:ext>
            </p:extLst>
          </p:nvPr>
        </p:nvGraphicFramePr>
        <p:xfrm>
          <a:off x="304800" y="2819400"/>
          <a:ext cx="41338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691748347"/>
              </p:ext>
            </p:extLst>
          </p:nvPr>
        </p:nvGraphicFramePr>
        <p:xfrm>
          <a:off x="1981200" y="3048000"/>
          <a:ext cx="5791200" cy="3124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4</a:t>
            </a:fld>
            <a:endParaRPr lang="en-US"/>
          </a:p>
        </p:txBody>
      </p:sp>
      <p:sp>
        <p:nvSpPr>
          <p:cNvPr id="16386" name="Rectangle 2"/>
          <p:cNvSpPr>
            <a:spLocks noGrp="1" noChangeArrowheads="1"/>
          </p:cNvSpPr>
          <p:nvPr>
            <p:ph type="title" idx="4294967295"/>
          </p:nvPr>
        </p:nvSpPr>
        <p:spPr>
          <a:xfrm>
            <a:off x="0" y="533400"/>
            <a:ext cx="8229600" cy="990600"/>
          </a:xfrm>
        </p:spPr>
        <p:txBody>
          <a:bodyPr>
            <a:normAutofit/>
          </a:bodyPr>
          <a:lstStyle/>
          <a:p>
            <a:pPr algn="ctr" eaLnBrk="1" fontAlgn="auto" hangingPunct="1">
              <a:spcAft>
                <a:spcPts val="0"/>
              </a:spcAft>
              <a:defRPr/>
            </a:pPr>
            <a:r>
              <a:rPr lang="en-US" sz="4400" dirty="0"/>
              <a:t>Values</a:t>
            </a:r>
          </a:p>
        </p:txBody>
      </p:sp>
      <p:sp>
        <p:nvSpPr>
          <p:cNvPr id="20483" name="Rectangle 3"/>
          <p:cNvSpPr>
            <a:spLocks noGrp="1" noChangeArrowheads="1"/>
          </p:cNvSpPr>
          <p:nvPr>
            <p:ph type="body" idx="4294967295"/>
          </p:nvPr>
        </p:nvSpPr>
        <p:spPr>
          <a:xfrm>
            <a:off x="381000" y="1447800"/>
            <a:ext cx="7924800" cy="5029200"/>
          </a:xfrm>
        </p:spPr>
        <p:txBody>
          <a:bodyPr/>
          <a:lstStyle/>
          <a:p>
            <a:pPr eaLnBrk="1" hangingPunct="1">
              <a:lnSpc>
                <a:spcPct val="80000"/>
              </a:lnSpc>
              <a:buFont typeface="Wingdings" pitchFamily="2" charset="2"/>
              <a:buNone/>
            </a:pPr>
            <a:r>
              <a:rPr lang="en-US" sz="1700" dirty="0" smtClean="0"/>
              <a:t>In pursuit of our mission, we believe the following values are essential </a:t>
            </a:r>
          </a:p>
          <a:p>
            <a:pPr eaLnBrk="1" hangingPunct="1">
              <a:lnSpc>
                <a:spcPct val="80000"/>
              </a:lnSpc>
              <a:buFont typeface="Wingdings" pitchFamily="2" charset="2"/>
              <a:buNone/>
            </a:pPr>
            <a:r>
              <a:rPr lang="en-US" sz="1700" dirty="0" smtClean="0"/>
              <a:t>to our agency:</a:t>
            </a:r>
          </a:p>
          <a:p>
            <a:pPr eaLnBrk="1" hangingPunct="1">
              <a:lnSpc>
                <a:spcPct val="80000"/>
              </a:lnSpc>
              <a:buFont typeface="Wingdings" pitchFamily="2" charset="2"/>
              <a:buNone/>
            </a:pPr>
            <a:endParaRPr lang="en-US" sz="1700" dirty="0" smtClean="0"/>
          </a:p>
          <a:p>
            <a:pPr eaLnBrk="1" hangingPunct="1">
              <a:lnSpc>
                <a:spcPct val="80000"/>
              </a:lnSpc>
              <a:buFont typeface="Wingdings" pitchFamily="2" charset="2"/>
              <a:buNone/>
            </a:pPr>
            <a:endParaRPr lang="en-US" sz="1700" dirty="0" smtClean="0"/>
          </a:p>
          <a:p>
            <a:pPr eaLnBrk="1" hangingPunct="1">
              <a:lnSpc>
                <a:spcPct val="80000"/>
              </a:lnSpc>
            </a:pPr>
            <a:r>
              <a:rPr lang="en-US" sz="1700" dirty="0" smtClean="0"/>
              <a:t>We uphold high professional standards;</a:t>
            </a:r>
          </a:p>
          <a:p>
            <a:pPr eaLnBrk="1" hangingPunct="1">
              <a:lnSpc>
                <a:spcPct val="80000"/>
              </a:lnSpc>
            </a:pPr>
            <a:r>
              <a:rPr lang="en-US" sz="1700" dirty="0" smtClean="0"/>
              <a:t>We practice continuous quality improvement;</a:t>
            </a:r>
          </a:p>
          <a:p>
            <a:pPr eaLnBrk="1" hangingPunct="1">
              <a:lnSpc>
                <a:spcPct val="80000"/>
              </a:lnSpc>
            </a:pPr>
            <a:r>
              <a:rPr lang="en-US" sz="1700" dirty="0" smtClean="0"/>
              <a:t>We advocate for access to care for all people and support public efforts to fund services for vulnerable people who cannot pay;</a:t>
            </a:r>
          </a:p>
          <a:p>
            <a:pPr eaLnBrk="1" hangingPunct="1">
              <a:lnSpc>
                <a:spcPct val="80000"/>
              </a:lnSpc>
            </a:pPr>
            <a:r>
              <a:rPr lang="en-US" sz="1700" dirty="0" smtClean="0"/>
              <a:t>We believe all people should have opportunities for development at all stages of life, and support learning which promotes healthy growth and well-being;</a:t>
            </a:r>
          </a:p>
          <a:p>
            <a:pPr eaLnBrk="1" hangingPunct="1">
              <a:lnSpc>
                <a:spcPct val="80000"/>
              </a:lnSpc>
            </a:pPr>
            <a:r>
              <a:rPr lang="en-US" sz="1700" dirty="0" smtClean="0"/>
              <a:t>We create a work place which supports and nurtures employees;</a:t>
            </a:r>
          </a:p>
          <a:p>
            <a:pPr eaLnBrk="1" hangingPunct="1">
              <a:lnSpc>
                <a:spcPct val="80000"/>
              </a:lnSpc>
            </a:pPr>
            <a:r>
              <a:rPr lang="en-US" sz="1700" dirty="0" smtClean="0"/>
              <a:t>We help people in ways which uphold dignity and choice;</a:t>
            </a:r>
          </a:p>
          <a:p>
            <a:pPr eaLnBrk="1" hangingPunct="1">
              <a:lnSpc>
                <a:spcPct val="80000"/>
              </a:lnSpc>
            </a:pPr>
            <a:r>
              <a:rPr lang="en-US" sz="1700" dirty="0" smtClean="0"/>
              <a:t>We believe the use of community-based family and family-like supports is the best way of helping people with problems caused by mental illness, mental retardation, alcohol and other drug abuse;</a:t>
            </a:r>
          </a:p>
          <a:p>
            <a:pPr eaLnBrk="1" hangingPunct="1">
              <a:lnSpc>
                <a:spcPct val="80000"/>
              </a:lnSpc>
            </a:pPr>
            <a:r>
              <a:rPr lang="en-US" sz="1700" dirty="0" smtClean="0"/>
              <a:t>We believe in the value of public service as a means of enhancing the quality of life for all citizens in our communities.</a:t>
            </a:r>
          </a:p>
          <a:p>
            <a:pPr eaLnBrk="1" hangingPunct="1">
              <a:lnSpc>
                <a:spcPct val="80000"/>
              </a:lnSpc>
            </a:pPr>
            <a:endParaRPr lang="en-US" sz="17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AFE/CORE Outcome Measurements</a:t>
            </a:r>
            <a:endParaRPr lang="en-US" dirty="0"/>
          </a:p>
        </p:txBody>
      </p:sp>
      <p:sp>
        <p:nvSpPr>
          <p:cNvPr id="51202" name="Content Placeholder 1"/>
          <p:cNvSpPr>
            <a:spLocks noGrp="1"/>
          </p:cNvSpPr>
          <p:nvPr>
            <p:ph idx="1"/>
          </p:nvPr>
        </p:nvSpPr>
        <p:spPr>
          <a:xfrm>
            <a:off x="304800" y="1524000"/>
            <a:ext cx="8610600" cy="990600"/>
          </a:xfrm>
        </p:spPr>
        <p:txBody>
          <a:bodyPr/>
          <a:lstStyle/>
          <a:p>
            <a:pPr eaLnBrk="1" hangingPunct="1">
              <a:buFont typeface="Wingdings 3" pitchFamily="18" charset="2"/>
              <a:buNone/>
            </a:pPr>
            <a:r>
              <a:rPr lang="en-US" dirty="0" smtClean="0"/>
              <a:t>The chart below, breaks down our administrative </a:t>
            </a:r>
          </a:p>
          <a:p>
            <a:pPr eaLnBrk="1" hangingPunct="1">
              <a:buFont typeface="Wingdings 3" pitchFamily="18" charset="2"/>
              <a:buNone/>
            </a:pPr>
            <a:r>
              <a:rPr lang="en-US" dirty="0" smtClean="0"/>
              <a:t>discharges for 2021:</a:t>
            </a:r>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40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931270820"/>
              </p:ext>
            </p:extLst>
          </p:nvPr>
        </p:nvGraphicFramePr>
        <p:xfrm>
          <a:off x="3352801" y="2514601"/>
          <a:ext cx="5633316" cy="4269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832415285"/>
              </p:ext>
            </p:extLst>
          </p:nvPr>
        </p:nvGraphicFramePr>
        <p:xfrm>
          <a:off x="1752600" y="3200400"/>
          <a:ext cx="624840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AFE/CORE Outcome Measurements</a:t>
            </a:r>
            <a:endParaRPr lang="en-US" dirty="0"/>
          </a:p>
        </p:txBody>
      </p:sp>
      <p:sp>
        <p:nvSpPr>
          <p:cNvPr id="52226" name="Content Placeholder 1"/>
          <p:cNvSpPr>
            <a:spLocks noGrp="1"/>
          </p:cNvSpPr>
          <p:nvPr>
            <p:ph idx="1"/>
          </p:nvPr>
        </p:nvSpPr>
        <p:spPr>
          <a:xfrm>
            <a:off x="228600" y="1481138"/>
            <a:ext cx="8458200" cy="957262"/>
          </a:xfrm>
        </p:spPr>
        <p:txBody>
          <a:bodyPr/>
          <a:lstStyle/>
          <a:p>
            <a:pPr eaLnBrk="1" hangingPunct="1">
              <a:buFont typeface="Wingdings 3" pitchFamily="18" charset="2"/>
              <a:buNone/>
            </a:pPr>
            <a:r>
              <a:rPr lang="en-US" dirty="0" smtClean="0"/>
              <a:t>The chart below, breaks down our unplanned</a:t>
            </a:r>
          </a:p>
          <a:p>
            <a:pPr eaLnBrk="1" hangingPunct="1">
              <a:buFont typeface="Wingdings 3" pitchFamily="18" charset="2"/>
              <a:buNone/>
            </a:pPr>
            <a:r>
              <a:rPr lang="en-US" dirty="0" smtClean="0"/>
              <a:t>discharges for 2020:</a:t>
            </a:r>
          </a:p>
          <a:p>
            <a:pPr eaLnBrk="1" hangingPunct="1">
              <a:buFont typeface="Wingdings 3" pitchFamily="18" charset="2"/>
              <a:buNone/>
            </a:pPr>
            <a:endParaRPr lang="en-US" dirty="0" smtClean="0"/>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41</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309229012"/>
              </p:ext>
            </p:extLst>
          </p:nvPr>
        </p:nvGraphicFramePr>
        <p:xfrm>
          <a:off x="3214577" y="2501900"/>
          <a:ext cx="5929423" cy="435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390005764"/>
              </p:ext>
            </p:extLst>
          </p:nvPr>
        </p:nvGraphicFramePr>
        <p:xfrm>
          <a:off x="2209800" y="2895600"/>
          <a:ext cx="5715000" cy="3505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US" dirty="0" smtClean="0"/>
              <a:t>AFE’s Effectiveness</a:t>
            </a:r>
            <a:endParaRPr lang="en-US" dirty="0"/>
          </a:p>
        </p:txBody>
      </p:sp>
      <p:sp>
        <p:nvSpPr>
          <p:cNvPr id="53251" name="Content Placeholder 5"/>
          <p:cNvSpPr>
            <a:spLocks noGrp="1"/>
          </p:cNvSpPr>
          <p:nvPr>
            <p:ph idx="1"/>
          </p:nvPr>
        </p:nvSpPr>
        <p:spPr/>
        <p:txBody>
          <a:bodyPr/>
          <a:lstStyle/>
          <a:p>
            <a:pPr eaLnBrk="1" hangingPunct="1">
              <a:lnSpc>
                <a:spcPct val="90000"/>
              </a:lnSpc>
              <a:buFont typeface="Wingdings" pitchFamily="2" charset="2"/>
              <a:buNone/>
            </a:pPr>
            <a:r>
              <a:rPr lang="en-US" sz="2800" b="1" dirty="0" smtClean="0"/>
              <a:t>Goal 1:</a:t>
            </a:r>
          </a:p>
          <a:p>
            <a:pPr eaLnBrk="1" hangingPunct="1">
              <a:lnSpc>
                <a:spcPct val="90000"/>
              </a:lnSpc>
              <a:buFont typeface="Wingdings" pitchFamily="2" charset="2"/>
              <a:buNone/>
            </a:pPr>
            <a:r>
              <a:rPr lang="en-US" sz="2400" dirty="0" smtClean="0"/>
              <a:t>65% of consumers that successfully completed </a:t>
            </a:r>
          </a:p>
          <a:p>
            <a:pPr eaLnBrk="1" hangingPunct="1">
              <a:lnSpc>
                <a:spcPct val="90000"/>
              </a:lnSpc>
              <a:buFont typeface="Wingdings" pitchFamily="2" charset="2"/>
              <a:buNone/>
            </a:pPr>
            <a:r>
              <a:rPr lang="en-US" sz="2400" dirty="0" smtClean="0"/>
              <a:t>services will report a reduction in symptoms that </a:t>
            </a:r>
          </a:p>
          <a:p>
            <a:pPr eaLnBrk="1" hangingPunct="1">
              <a:lnSpc>
                <a:spcPct val="90000"/>
              </a:lnSpc>
              <a:buFont typeface="Wingdings" pitchFamily="2" charset="2"/>
              <a:buNone/>
            </a:pPr>
            <a:r>
              <a:rPr lang="en-US" sz="2400" dirty="0" smtClean="0"/>
              <a:t>resulted in them seeking services.</a:t>
            </a:r>
          </a:p>
          <a:p>
            <a:pPr eaLnBrk="1" hangingPunct="1">
              <a:lnSpc>
                <a:spcPct val="90000"/>
              </a:lnSpc>
              <a:buFont typeface="Wingdings" pitchFamily="2" charset="2"/>
              <a:buNone/>
            </a:pPr>
            <a:endParaRPr lang="en-US" sz="3200" b="1" dirty="0" smtClean="0"/>
          </a:p>
          <a:p>
            <a:pPr eaLnBrk="1" hangingPunct="1">
              <a:lnSpc>
                <a:spcPct val="90000"/>
              </a:lnSpc>
              <a:buFont typeface="Wingdings" pitchFamily="2" charset="2"/>
              <a:buNone/>
            </a:pPr>
            <a:r>
              <a:rPr lang="en-US" sz="2800" b="1" dirty="0" smtClean="0"/>
              <a:t>Results:</a:t>
            </a:r>
            <a:r>
              <a:rPr lang="en-US" sz="3200" dirty="0" smtClean="0"/>
              <a:t> </a:t>
            </a:r>
          </a:p>
          <a:p>
            <a:pPr eaLnBrk="1" hangingPunct="1">
              <a:buNone/>
            </a:pPr>
            <a:r>
              <a:rPr lang="en-US" sz="1800" dirty="0" smtClean="0"/>
              <a:t>100% of consumers reported</a:t>
            </a:r>
          </a:p>
          <a:p>
            <a:pPr eaLnBrk="1" hangingPunct="1">
              <a:buFont typeface="Wingdings" pitchFamily="2" charset="2"/>
              <a:buNone/>
            </a:pPr>
            <a:r>
              <a:rPr lang="en-US" sz="1800" dirty="0" smtClean="0"/>
              <a:t> improvement in symptoms.</a:t>
            </a:r>
          </a:p>
          <a:p>
            <a:pPr eaLnBrk="1" hangingPunct="1">
              <a:buFont typeface="Wingdings 3" pitchFamily="18" charset="2"/>
              <a:buNone/>
            </a:pPr>
            <a:r>
              <a:rPr lang="en-US" sz="1800" b="1" dirty="0" smtClean="0"/>
              <a:t>In 2021, this goal was met.</a:t>
            </a:r>
            <a:endParaRPr lang="en-US" b="1" dirty="0" smtClean="0"/>
          </a:p>
        </p:txBody>
      </p:sp>
      <p:sp>
        <p:nvSpPr>
          <p:cNvPr id="2" name="Slide Number Placeholder 1"/>
          <p:cNvSpPr>
            <a:spLocks noGrp="1"/>
          </p:cNvSpPr>
          <p:nvPr>
            <p:ph type="sldNum" sz="quarter" idx="12"/>
          </p:nvPr>
        </p:nvSpPr>
        <p:spPr/>
        <p:txBody>
          <a:bodyPr/>
          <a:lstStyle/>
          <a:p>
            <a:pPr>
              <a:defRPr/>
            </a:pPr>
            <a:fld id="{EF014496-5546-4967-A16B-98074EEFD663}" type="slidenum">
              <a:rPr lang="en-US" smtClean="0"/>
              <a:pPr>
                <a:defRPr/>
              </a:pPr>
              <a:t>42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94998486"/>
              </p:ext>
            </p:extLst>
          </p:nvPr>
        </p:nvGraphicFramePr>
        <p:xfrm>
          <a:off x="4200468" y="2835730"/>
          <a:ext cx="4813357" cy="40004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fontAlgn="auto" hangingPunct="1">
              <a:spcAft>
                <a:spcPts val="0"/>
              </a:spcAft>
              <a:defRPr/>
            </a:pPr>
            <a:r>
              <a:rPr lang="en-US" dirty="0" smtClean="0"/>
              <a:t>AFE’s </a:t>
            </a:r>
            <a:r>
              <a:rPr lang="en-US" dirty="0"/>
              <a:t>Efficiency</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43</a:t>
            </a:fld>
            <a:endParaRPr lang="en-US"/>
          </a:p>
        </p:txBody>
      </p:sp>
      <p:sp>
        <p:nvSpPr>
          <p:cNvPr id="55299" name="Rectangle 3"/>
          <p:cNvSpPr>
            <a:spLocks noGrp="1" noChangeArrowheads="1"/>
          </p:cNvSpPr>
          <p:nvPr>
            <p:ph type="body" sz="half" idx="4294967295"/>
          </p:nvPr>
        </p:nvSpPr>
        <p:spPr>
          <a:xfrm>
            <a:off x="533400" y="1600200"/>
            <a:ext cx="8458200" cy="4530725"/>
          </a:xfrm>
        </p:spPr>
        <p:txBody>
          <a:bodyPr/>
          <a:lstStyle/>
          <a:p>
            <a:pPr eaLnBrk="1" hangingPunct="1">
              <a:buFont typeface="Wingdings" pitchFamily="2" charset="2"/>
              <a:buNone/>
            </a:pPr>
            <a:r>
              <a:rPr lang="en-US" sz="2400" b="1" dirty="0" smtClean="0"/>
              <a:t>Goal 1:</a:t>
            </a:r>
          </a:p>
          <a:p>
            <a:pPr eaLnBrk="1" hangingPunct="1">
              <a:buFont typeface="Wingdings" pitchFamily="2" charset="2"/>
              <a:buNone/>
            </a:pPr>
            <a:r>
              <a:rPr lang="en-US" sz="2400" dirty="0" smtClean="0">
                <a:solidFill>
                  <a:schemeClr val="tx1"/>
                </a:solidFill>
              </a:rPr>
              <a:t>75% of consumers will successfully complete a </a:t>
            </a:r>
          </a:p>
          <a:p>
            <a:pPr eaLnBrk="1" hangingPunct="1">
              <a:buFont typeface="Wingdings" pitchFamily="2" charset="2"/>
              <a:buNone/>
            </a:pPr>
            <a:r>
              <a:rPr lang="en-US" sz="2400" dirty="0" smtClean="0">
                <a:solidFill>
                  <a:schemeClr val="tx1"/>
                </a:solidFill>
              </a:rPr>
              <a:t>minimum of 90 days of treatment.</a:t>
            </a:r>
          </a:p>
          <a:p>
            <a:pPr eaLnBrk="1" hangingPunct="1">
              <a:buFont typeface="Wingdings" pitchFamily="2" charset="2"/>
              <a:buNone/>
            </a:pPr>
            <a:endParaRPr lang="en-US" sz="2600" b="1" dirty="0" smtClean="0"/>
          </a:p>
          <a:p>
            <a:pPr eaLnBrk="1" hangingPunct="1">
              <a:buFont typeface="Wingdings" pitchFamily="2" charset="2"/>
              <a:buNone/>
            </a:pPr>
            <a:r>
              <a:rPr lang="en-US" sz="2400" b="1" dirty="0" smtClean="0"/>
              <a:t>Results:</a:t>
            </a:r>
          </a:p>
          <a:p>
            <a:pPr eaLnBrk="1" hangingPunct="1">
              <a:buFont typeface="Wingdings" pitchFamily="2" charset="2"/>
              <a:buNone/>
            </a:pPr>
            <a:r>
              <a:rPr lang="en-US" sz="2000" dirty="0" smtClean="0"/>
              <a:t>From Jan.– Dec. 2021: </a:t>
            </a:r>
          </a:p>
          <a:p>
            <a:pPr eaLnBrk="1" hangingPunct="1"/>
            <a:r>
              <a:rPr lang="en-US" sz="1200" u="sng" dirty="0" smtClean="0"/>
              <a:t>76%  completed over 3 months of services </a:t>
            </a:r>
          </a:p>
          <a:p>
            <a:pPr eaLnBrk="1" hangingPunct="1"/>
            <a:r>
              <a:rPr lang="en-US" sz="1200" u="sng" dirty="0" smtClean="0"/>
              <a:t>24% completed less than 90 days </a:t>
            </a:r>
          </a:p>
          <a:p>
            <a:pPr eaLnBrk="1" hangingPunct="1">
              <a:buFont typeface="Wingdings" pitchFamily="2" charset="2"/>
              <a:buNone/>
            </a:pPr>
            <a:r>
              <a:rPr lang="en-US" sz="1800" b="1" dirty="0" smtClean="0"/>
              <a:t>This goal was met</a:t>
            </a:r>
            <a:r>
              <a:rPr lang="en-US" sz="1800" dirty="0" smtClean="0"/>
              <a:t>.</a:t>
            </a:r>
          </a:p>
          <a:p>
            <a:pPr eaLnBrk="1" hangingPunct="1">
              <a:buFont typeface="Wingdings" pitchFamily="2" charset="2"/>
              <a:buNone/>
            </a:pPr>
            <a:endParaRPr lang="en-US" sz="2800" dirty="0" smtClean="0"/>
          </a:p>
          <a:p>
            <a:pPr eaLnBrk="1" hangingPunct="1"/>
            <a:endParaRPr lang="en-US" sz="2800" dirty="0" smtClean="0"/>
          </a:p>
        </p:txBody>
      </p:sp>
      <p:graphicFrame>
        <p:nvGraphicFramePr>
          <p:cNvPr id="5" name="Chart 4"/>
          <p:cNvGraphicFramePr>
            <a:graphicFrameLocks/>
          </p:cNvGraphicFramePr>
          <p:nvPr>
            <p:extLst>
              <p:ext uri="{D42A27DB-BD31-4B8C-83A1-F6EECF244321}">
                <p14:modId xmlns:p14="http://schemas.microsoft.com/office/powerpoint/2010/main" val="2187550958"/>
              </p:ext>
            </p:extLst>
          </p:nvPr>
        </p:nvGraphicFramePr>
        <p:xfrm>
          <a:off x="4953001" y="2836719"/>
          <a:ext cx="3886199" cy="36402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ctr" eaLnBrk="1" fontAlgn="auto" hangingPunct="1">
              <a:spcAft>
                <a:spcPts val="0"/>
              </a:spcAft>
              <a:defRPr/>
            </a:pPr>
            <a:r>
              <a:rPr lang="en-US" dirty="0" smtClean="0"/>
              <a:t>AFE’s </a:t>
            </a:r>
            <a:r>
              <a:rPr lang="en-US" dirty="0"/>
              <a:t>Efficiency</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44</a:t>
            </a:fld>
            <a:endParaRPr lang="en-US"/>
          </a:p>
        </p:txBody>
      </p:sp>
      <p:sp>
        <p:nvSpPr>
          <p:cNvPr id="9220" name="Rectangle 3"/>
          <p:cNvSpPr>
            <a:spLocks noGrp="1" noChangeArrowheads="1"/>
          </p:cNvSpPr>
          <p:nvPr>
            <p:ph type="body" sz="half" idx="4294967295"/>
          </p:nvPr>
        </p:nvSpPr>
        <p:spPr>
          <a:xfrm>
            <a:off x="152400" y="1752600"/>
            <a:ext cx="8534400" cy="4378325"/>
          </a:xfrm>
        </p:spPr>
        <p:txBody>
          <a:bodyPr>
            <a:normAutofit lnSpcReduction="10000"/>
          </a:bodyPr>
          <a:lstStyle/>
          <a:p>
            <a:pPr marL="365760" indent="-256032" eaLnBrk="1" fontAlgn="auto" hangingPunct="1">
              <a:spcAft>
                <a:spcPts val="0"/>
              </a:spcAft>
              <a:buFont typeface="Wingdings" pitchFamily="2" charset="2"/>
              <a:buNone/>
              <a:defRPr/>
            </a:pPr>
            <a:r>
              <a:rPr lang="en-US" sz="3000" b="1" dirty="0"/>
              <a:t>Goal </a:t>
            </a:r>
            <a:r>
              <a:rPr lang="en-US" sz="3000" b="1" dirty="0" smtClean="0"/>
              <a:t>2:</a:t>
            </a:r>
            <a:r>
              <a:rPr lang="en-US" sz="2800" dirty="0" smtClean="0"/>
              <a:t>  </a:t>
            </a:r>
            <a:endParaRPr lang="en-US" sz="2800" dirty="0"/>
          </a:p>
          <a:p>
            <a:pPr marL="365760" indent="-256032" eaLnBrk="1" fontAlgn="auto" hangingPunct="1">
              <a:spcAft>
                <a:spcPts val="0"/>
              </a:spcAft>
              <a:buFont typeface="Wingdings" pitchFamily="2" charset="2"/>
              <a:buNone/>
              <a:defRPr/>
            </a:pPr>
            <a:r>
              <a:rPr lang="en-US" sz="2800" dirty="0"/>
              <a:t>Academy for Family Empowerment, Inc. will </a:t>
            </a:r>
            <a:endParaRPr lang="en-US" sz="2800" dirty="0" smtClean="0"/>
          </a:p>
          <a:p>
            <a:pPr marL="365760" indent="-256032" eaLnBrk="1" fontAlgn="auto" hangingPunct="1">
              <a:spcAft>
                <a:spcPts val="0"/>
              </a:spcAft>
              <a:buFont typeface="Wingdings" pitchFamily="2" charset="2"/>
              <a:buNone/>
              <a:defRPr/>
            </a:pPr>
            <a:r>
              <a:rPr lang="en-US" sz="2800" dirty="0" smtClean="0"/>
              <a:t>maintain an </a:t>
            </a:r>
            <a:r>
              <a:rPr lang="en-US" sz="2800" dirty="0"/>
              <a:t>audit score of 90% on all </a:t>
            </a:r>
            <a:r>
              <a:rPr lang="en-US" sz="2800" dirty="0" smtClean="0"/>
              <a:t>external</a:t>
            </a:r>
          </a:p>
          <a:p>
            <a:pPr marL="365760" indent="-256032" eaLnBrk="1" fontAlgn="auto" hangingPunct="1">
              <a:spcAft>
                <a:spcPts val="0"/>
              </a:spcAft>
              <a:buFont typeface="Wingdings" pitchFamily="2" charset="2"/>
              <a:buNone/>
              <a:defRPr/>
            </a:pPr>
            <a:r>
              <a:rPr lang="en-US" sz="2800" dirty="0" smtClean="0"/>
              <a:t>audits</a:t>
            </a:r>
            <a:r>
              <a:rPr lang="en-US" sz="2800" dirty="0"/>
              <a:t>.</a:t>
            </a:r>
          </a:p>
          <a:p>
            <a:pPr marL="365760" indent="-256032" eaLnBrk="1" fontAlgn="auto" hangingPunct="1">
              <a:spcAft>
                <a:spcPts val="0"/>
              </a:spcAft>
              <a:buFont typeface="Wingdings" pitchFamily="2" charset="2"/>
              <a:buNone/>
              <a:defRPr/>
            </a:pPr>
            <a:endParaRPr lang="en-US" sz="3300" b="1" dirty="0"/>
          </a:p>
          <a:p>
            <a:pPr marL="365760" indent="-256032" eaLnBrk="1" fontAlgn="auto" hangingPunct="1">
              <a:spcAft>
                <a:spcPts val="0"/>
              </a:spcAft>
              <a:buFont typeface="Wingdings" pitchFamily="2" charset="2"/>
              <a:buNone/>
              <a:defRPr/>
            </a:pPr>
            <a:r>
              <a:rPr lang="en-US" b="1" dirty="0"/>
              <a:t>Results</a:t>
            </a:r>
            <a:r>
              <a:rPr lang="en-US" sz="3300" b="1" dirty="0"/>
              <a:t>:</a:t>
            </a:r>
          </a:p>
          <a:p>
            <a:pPr marL="365760" indent="-256032" eaLnBrk="1" fontAlgn="auto" hangingPunct="1">
              <a:spcAft>
                <a:spcPts val="0"/>
              </a:spcAft>
              <a:buFont typeface="Wingdings" pitchFamily="2" charset="2"/>
              <a:buNone/>
              <a:defRPr/>
            </a:pPr>
            <a:r>
              <a:rPr lang="en-US" sz="2400" dirty="0"/>
              <a:t>In </a:t>
            </a:r>
            <a:r>
              <a:rPr lang="en-US" sz="2400" dirty="0" smtClean="0"/>
              <a:t>2021, </a:t>
            </a:r>
            <a:r>
              <a:rPr lang="en-US" sz="2400" b="1" dirty="0"/>
              <a:t>we met this goal</a:t>
            </a:r>
            <a:r>
              <a:rPr lang="en-US" sz="2400" dirty="0"/>
              <a:t>.  </a:t>
            </a:r>
            <a:endParaRPr lang="en-US" sz="2400" dirty="0" smtClean="0"/>
          </a:p>
          <a:p>
            <a:pPr marL="365760" indent="-256032" eaLnBrk="1" fontAlgn="auto" hangingPunct="1">
              <a:spcAft>
                <a:spcPts val="0"/>
              </a:spcAft>
              <a:buFont typeface="Wingdings" pitchFamily="2" charset="2"/>
              <a:buNone/>
              <a:defRPr/>
            </a:pPr>
            <a:r>
              <a:rPr lang="en-US" dirty="0" smtClean="0"/>
              <a:t>AFE</a:t>
            </a:r>
            <a:r>
              <a:rPr lang="en-US" sz="2400" dirty="0" smtClean="0"/>
              <a:t> </a:t>
            </a:r>
            <a:r>
              <a:rPr lang="en-US" sz="2400" dirty="0"/>
              <a:t>maintained </a:t>
            </a:r>
            <a:r>
              <a:rPr lang="en-US" sz="2400" dirty="0" smtClean="0"/>
              <a:t>an average </a:t>
            </a:r>
            <a:r>
              <a:rPr lang="en-US" sz="2400" dirty="0"/>
              <a:t>of </a:t>
            </a:r>
            <a:r>
              <a:rPr lang="en-US" sz="2400" dirty="0" smtClean="0"/>
              <a:t>98% </a:t>
            </a:r>
            <a:r>
              <a:rPr lang="en-US" sz="2400" dirty="0"/>
              <a:t>on external audit </a:t>
            </a:r>
            <a:endParaRPr lang="en-US" sz="2400" dirty="0" smtClean="0"/>
          </a:p>
          <a:p>
            <a:pPr marL="365760" indent="-256032" eaLnBrk="1" fontAlgn="auto" hangingPunct="1">
              <a:spcAft>
                <a:spcPts val="0"/>
              </a:spcAft>
              <a:buFont typeface="Wingdings" pitchFamily="2" charset="2"/>
              <a:buNone/>
              <a:defRPr/>
            </a:pPr>
            <a:r>
              <a:rPr lang="en-US" sz="2400" dirty="0" smtClean="0"/>
              <a:t>scores </a:t>
            </a:r>
            <a:r>
              <a:rPr lang="en-US" sz="2400" dirty="0"/>
              <a:t>by </a:t>
            </a:r>
            <a:r>
              <a:rPr lang="en-US" sz="2400" dirty="0" smtClean="0"/>
              <a:t>DBHDD. </a:t>
            </a:r>
            <a:endParaRPr lang="en-US" sz="2600" dirty="0"/>
          </a:p>
          <a:p>
            <a:pPr marL="365760" indent="-256032" eaLnBrk="1" fontAlgn="auto" hangingPunct="1">
              <a:spcAft>
                <a:spcPts val="0"/>
              </a:spcAft>
              <a:buFont typeface="Wingdings 3"/>
              <a:buChar char=""/>
              <a:defRPr/>
            </a:pPr>
            <a:endParaRPr lang="en-US" sz="2600" dirty="0"/>
          </a:p>
        </p:txBody>
      </p:sp>
      <p:sp>
        <p:nvSpPr>
          <p:cNvPr id="57348" name="Rectangle 24"/>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sp>
        <p:nvSpPr>
          <p:cNvPr id="57349" name="Rectangle 26"/>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AFE’s Efficiency</a:t>
            </a:r>
          </a:p>
        </p:txBody>
      </p:sp>
      <p:sp>
        <p:nvSpPr>
          <p:cNvPr id="3" name="Slide Number Placeholder 2"/>
          <p:cNvSpPr>
            <a:spLocks noGrp="1"/>
          </p:cNvSpPr>
          <p:nvPr>
            <p:ph type="sldNum" sz="quarter" idx="12"/>
          </p:nvPr>
        </p:nvSpPr>
        <p:spPr/>
        <p:txBody>
          <a:bodyPr/>
          <a:lstStyle/>
          <a:p>
            <a:pPr>
              <a:defRPr/>
            </a:pPr>
            <a:fld id="{DFEFEB82-732A-4642-8FAD-26028B784697}" type="slidenum">
              <a:rPr lang="en-US" smtClean="0"/>
              <a:pPr>
                <a:defRPr/>
              </a:pPr>
              <a:t>45</a:t>
            </a:fld>
            <a:endParaRPr lang="en-US"/>
          </a:p>
        </p:txBody>
      </p:sp>
      <p:sp>
        <p:nvSpPr>
          <p:cNvPr id="7" name="Rectangle 1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273488" y="1828800"/>
            <a:ext cx="9202658" cy="762000"/>
            <a:chOff x="0" y="0"/>
            <a:chExt cx="7857243" cy="960450"/>
          </a:xfrm>
        </p:grpSpPr>
        <p:sp>
          <p:nvSpPr>
            <p:cNvPr id="9" name="Shape 11332"/>
            <p:cNvSpPr/>
            <p:nvPr/>
          </p:nvSpPr>
          <p:spPr>
            <a:xfrm>
              <a:off x="0" y="0"/>
              <a:ext cx="6858000" cy="958862"/>
            </a:xfrm>
            <a:custGeom>
              <a:avLst/>
              <a:gdLst/>
              <a:ahLst/>
              <a:cxnLst/>
              <a:rect l="0" t="0" r="0" b="0"/>
              <a:pathLst>
                <a:path w="6858000" h="958862">
                  <a:moveTo>
                    <a:pt x="0" y="0"/>
                  </a:moveTo>
                  <a:lnTo>
                    <a:pt x="6858000" y="0"/>
                  </a:lnTo>
                  <a:lnTo>
                    <a:pt x="6858000" y="958862"/>
                  </a:lnTo>
                  <a:lnTo>
                    <a:pt x="0" y="958862"/>
                  </a:lnTo>
                  <a:lnTo>
                    <a:pt x="0" y="0"/>
                  </a:lnTo>
                </a:path>
              </a:pathLst>
            </a:custGeom>
            <a:ln w="0" cap="flat">
              <a:miter lim="127000"/>
            </a:ln>
          </p:spPr>
          <p:style>
            <a:lnRef idx="0">
              <a:srgbClr val="000000">
                <a:alpha val="0"/>
              </a:srgbClr>
            </a:lnRef>
            <a:fillRef idx="1">
              <a:srgbClr val="4E81BD"/>
            </a:fillRef>
            <a:effectRef idx="0">
              <a:scrgbClr r="0" g="0" b="0"/>
            </a:effectRef>
            <a:fontRef idx="none"/>
          </p:style>
          <p:txBody>
            <a:bodyPr/>
            <a:lstStyle/>
            <a:p>
              <a:endParaRPr lang="en-US"/>
            </a:p>
          </p:txBody>
        </p:sp>
        <p:pic>
          <p:nvPicPr>
            <p:cNvPr id="10" name="Picture 9"/>
            <p:cNvPicPr/>
            <p:nvPr/>
          </p:nvPicPr>
          <p:blipFill>
            <a:blip r:embed="rId2"/>
            <a:stretch>
              <a:fillRect/>
            </a:stretch>
          </p:blipFill>
          <p:spPr>
            <a:xfrm>
              <a:off x="0" y="12"/>
              <a:ext cx="2089925" cy="628650"/>
            </a:xfrm>
            <a:prstGeom prst="rect">
              <a:avLst/>
            </a:prstGeom>
          </p:spPr>
        </p:pic>
        <p:sp>
          <p:nvSpPr>
            <p:cNvPr id="11" name="Rectangle 10"/>
            <p:cNvSpPr/>
            <p:nvPr/>
          </p:nvSpPr>
          <p:spPr>
            <a:xfrm>
              <a:off x="683231" y="628662"/>
              <a:ext cx="7174012" cy="2890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800" b="1" dirty="0">
                  <a:solidFill>
                    <a:srgbClr val="FFFFFF"/>
                  </a:solidFill>
                  <a:effectLst/>
                  <a:latin typeface="Arial"/>
                  <a:ea typeface="Arial"/>
                </a:rPr>
                <a:t>Academy for Family Empowerment Services, Inc.</a:t>
              </a:r>
              <a:endParaRPr lang="en-US" sz="1000" dirty="0">
                <a:solidFill>
                  <a:srgbClr val="000000"/>
                </a:solidFill>
                <a:effectLst/>
                <a:latin typeface="Arial"/>
                <a:ea typeface="Arial"/>
              </a:endParaRPr>
            </a:p>
          </p:txBody>
        </p:sp>
        <p:sp>
          <p:nvSpPr>
            <p:cNvPr id="12" name="Rectangle 11"/>
            <p:cNvSpPr/>
            <p:nvPr/>
          </p:nvSpPr>
          <p:spPr>
            <a:xfrm>
              <a:off x="6049671" y="76653"/>
              <a:ext cx="929418" cy="15622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FFFFFF"/>
                  </a:solidFill>
                  <a:effectLst/>
                  <a:latin typeface="Arial"/>
                  <a:ea typeface="Arial"/>
                </a:rPr>
                <a:t>GAC000366</a:t>
              </a:r>
              <a:endParaRPr lang="en-US" sz="1000">
                <a:solidFill>
                  <a:srgbClr val="000000"/>
                </a:solidFill>
                <a:effectLst/>
                <a:latin typeface="Arial"/>
                <a:ea typeface="Arial"/>
              </a:endParaRPr>
            </a:p>
          </p:txBody>
        </p:sp>
        <p:sp>
          <p:nvSpPr>
            <p:cNvPr id="13" name="Shape 11"/>
            <p:cNvSpPr/>
            <p:nvPr/>
          </p:nvSpPr>
          <p:spPr>
            <a:xfrm>
              <a:off x="3175" y="1600"/>
              <a:ext cx="6851663" cy="0"/>
            </a:xfrm>
            <a:custGeom>
              <a:avLst/>
              <a:gdLst/>
              <a:ahLst/>
              <a:cxnLst/>
              <a:rect l="0" t="0" r="0" b="0"/>
              <a:pathLst>
                <a:path w="6851663">
                  <a:moveTo>
                    <a:pt x="0" y="0"/>
                  </a:moveTo>
                  <a:lnTo>
                    <a:pt x="6851663" y="0"/>
                  </a:lnTo>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4" name="Shape 12"/>
            <p:cNvSpPr/>
            <p:nvPr/>
          </p:nvSpPr>
          <p:spPr>
            <a:xfrm>
              <a:off x="3175" y="1600"/>
              <a:ext cx="0" cy="958850"/>
            </a:xfrm>
            <a:custGeom>
              <a:avLst/>
              <a:gdLst/>
              <a:ahLst/>
              <a:cxnLst/>
              <a:rect l="0" t="0" r="0" b="0"/>
              <a:pathLst>
                <a:path h="958850">
                  <a:moveTo>
                    <a:pt x="0" y="0"/>
                  </a:moveTo>
                  <a:lnTo>
                    <a:pt x="0" y="958850"/>
                  </a:lnTo>
                </a:path>
              </a:pathLst>
            </a:custGeom>
            <a:ln w="6350"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5" name="Shape 13"/>
            <p:cNvSpPr/>
            <p:nvPr/>
          </p:nvSpPr>
          <p:spPr>
            <a:xfrm>
              <a:off x="3175" y="958862"/>
              <a:ext cx="6851663" cy="0"/>
            </a:xfrm>
            <a:custGeom>
              <a:avLst/>
              <a:gdLst/>
              <a:ahLst/>
              <a:cxnLst/>
              <a:rect l="0" t="0" r="0" b="0"/>
              <a:pathLst>
                <a:path w="6851663">
                  <a:moveTo>
                    <a:pt x="0" y="0"/>
                  </a:moveTo>
                  <a:lnTo>
                    <a:pt x="6851663" y="0"/>
                  </a:lnTo>
                </a:path>
              </a:pathLst>
            </a:custGeom>
            <a:ln w="12700"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6" name="Shape 14"/>
            <p:cNvSpPr/>
            <p:nvPr/>
          </p:nvSpPr>
          <p:spPr>
            <a:xfrm>
              <a:off x="6854838" y="1600"/>
              <a:ext cx="0" cy="958850"/>
            </a:xfrm>
            <a:custGeom>
              <a:avLst/>
              <a:gdLst/>
              <a:ahLst/>
              <a:cxnLst/>
              <a:rect l="0" t="0" r="0" b="0"/>
              <a:pathLst>
                <a:path h="958850">
                  <a:moveTo>
                    <a:pt x="0" y="0"/>
                  </a:moveTo>
                  <a:lnTo>
                    <a:pt x="0" y="958850"/>
                  </a:lnTo>
                </a:path>
              </a:pathLst>
            </a:custGeom>
            <a:ln w="6363"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grpSp>
      <p:grpSp>
        <p:nvGrpSpPr>
          <p:cNvPr id="17" name="Group 16"/>
          <p:cNvGrpSpPr/>
          <p:nvPr/>
        </p:nvGrpSpPr>
        <p:grpSpPr>
          <a:xfrm>
            <a:off x="334775" y="2953817"/>
            <a:ext cx="3380740" cy="3070225"/>
            <a:chOff x="0" y="0"/>
            <a:chExt cx="3381363" cy="3070568"/>
          </a:xfrm>
        </p:grpSpPr>
        <p:pic>
          <p:nvPicPr>
            <p:cNvPr id="18" name="Picture 17"/>
            <p:cNvPicPr/>
            <p:nvPr/>
          </p:nvPicPr>
          <p:blipFill>
            <a:blip r:embed="rId3"/>
            <a:stretch>
              <a:fillRect/>
            </a:stretch>
          </p:blipFill>
          <p:spPr>
            <a:xfrm>
              <a:off x="0" y="0"/>
              <a:ext cx="3381363" cy="3070568"/>
            </a:xfrm>
            <a:prstGeom prst="rect">
              <a:avLst/>
            </a:prstGeom>
          </p:spPr>
        </p:pic>
        <p:sp>
          <p:nvSpPr>
            <p:cNvPr id="19" name="Rectangle 18"/>
            <p:cNvSpPr/>
            <p:nvPr/>
          </p:nvSpPr>
          <p:spPr>
            <a:xfrm>
              <a:off x="1288860" y="2404094"/>
              <a:ext cx="994949"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Assessment</a:t>
              </a:r>
              <a:endParaRPr lang="en-US" sz="1000">
                <a:solidFill>
                  <a:srgbClr val="000000"/>
                </a:solidFill>
                <a:effectLst/>
                <a:latin typeface="Arial"/>
                <a:ea typeface="Arial"/>
              </a:endParaRPr>
            </a:p>
          </p:txBody>
        </p:sp>
        <p:sp>
          <p:nvSpPr>
            <p:cNvPr id="20" name="Rectangle 19"/>
            <p:cNvSpPr/>
            <p:nvPr/>
          </p:nvSpPr>
          <p:spPr>
            <a:xfrm>
              <a:off x="1617129" y="2545826"/>
              <a:ext cx="121941"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&amp;</a:t>
              </a:r>
              <a:endParaRPr lang="en-US" sz="1000">
                <a:solidFill>
                  <a:srgbClr val="000000"/>
                </a:solidFill>
                <a:effectLst/>
                <a:latin typeface="Arial"/>
                <a:ea typeface="Arial"/>
              </a:endParaRPr>
            </a:p>
          </p:txBody>
        </p:sp>
        <p:sp>
          <p:nvSpPr>
            <p:cNvPr id="21" name="Rectangle 20"/>
            <p:cNvSpPr/>
            <p:nvPr/>
          </p:nvSpPr>
          <p:spPr>
            <a:xfrm>
              <a:off x="1394930" y="2687558"/>
              <a:ext cx="713236"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Planning</a:t>
              </a:r>
              <a:endParaRPr lang="en-US" sz="1000">
                <a:solidFill>
                  <a:srgbClr val="000000"/>
                </a:solidFill>
                <a:effectLst/>
                <a:latin typeface="Arial"/>
                <a:ea typeface="Arial"/>
              </a:endParaRPr>
            </a:p>
          </p:txBody>
        </p:sp>
        <p:sp>
          <p:nvSpPr>
            <p:cNvPr id="22" name="Rectangle 21"/>
            <p:cNvSpPr/>
            <p:nvPr/>
          </p:nvSpPr>
          <p:spPr>
            <a:xfrm>
              <a:off x="1501000" y="2829290"/>
              <a:ext cx="281714"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100</a:t>
              </a:r>
              <a:endParaRPr lang="en-US" sz="1000">
                <a:solidFill>
                  <a:srgbClr val="000000"/>
                </a:solidFill>
                <a:effectLst/>
                <a:latin typeface="Arial"/>
                <a:ea typeface="Arial"/>
              </a:endParaRPr>
            </a:p>
          </p:txBody>
        </p:sp>
        <p:sp>
          <p:nvSpPr>
            <p:cNvPr id="23" name="Rectangle 22"/>
            <p:cNvSpPr/>
            <p:nvPr/>
          </p:nvSpPr>
          <p:spPr>
            <a:xfrm>
              <a:off x="1712815" y="2829290"/>
              <a:ext cx="150146"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a:t>
              </a:r>
              <a:endParaRPr lang="en-US" sz="1000">
                <a:solidFill>
                  <a:srgbClr val="000000"/>
                </a:solidFill>
                <a:effectLst/>
                <a:latin typeface="Arial"/>
                <a:ea typeface="Arial"/>
              </a:endParaRPr>
            </a:p>
          </p:txBody>
        </p:sp>
        <p:sp>
          <p:nvSpPr>
            <p:cNvPr id="24" name="Rectangle 23"/>
            <p:cNvSpPr/>
            <p:nvPr/>
          </p:nvSpPr>
          <p:spPr>
            <a:xfrm>
              <a:off x="2471179" y="1301327"/>
              <a:ext cx="694488"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Focused</a:t>
              </a:r>
              <a:endParaRPr lang="en-US" sz="1000">
                <a:solidFill>
                  <a:srgbClr val="000000"/>
                </a:solidFill>
                <a:effectLst/>
                <a:latin typeface="Arial"/>
                <a:ea typeface="Arial"/>
              </a:endParaRPr>
            </a:p>
          </p:txBody>
        </p:sp>
        <p:sp>
          <p:nvSpPr>
            <p:cNvPr id="25" name="Rectangle 24"/>
            <p:cNvSpPr/>
            <p:nvPr/>
          </p:nvSpPr>
          <p:spPr>
            <a:xfrm>
              <a:off x="2456548" y="1443059"/>
              <a:ext cx="731983"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Outcome</a:t>
              </a:r>
              <a:endParaRPr lang="en-US" sz="1000">
                <a:solidFill>
                  <a:srgbClr val="000000"/>
                </a:solidFill>
                <a:effectLst/>
                <a:latin typeface="Arial"/>
                <a:ea typeface="Arial"/>
              </a:endParaRPr>
            </a:p>
          </p:txBody>
        </p:sp>
        <p:sp>
          <p:nvSpPr>
            <p:cNvPr id="26" name="Rectangle 25"/>
            <p:cNvSpPr/>
            <p:nvPr/>
          </p:nvSpPr>
          <p:spPr>
            <a:xfrm>
              <a:off x="2555304" y="1584791"/>
              <a:ext cx="469354"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Areas</a:t>
              </a:r>
              <a:endParaRPr lang="en-US" sz="1000">
                <a:solidFill>
                  <a:srgbClr val="000000"/>
                </a:solidFill>
                <a:effectLst/>
                <a:latin typeface="Arial"/>
                <a:ea typeface="Arial"/>
              </a:endParaRPr>
            </a:p>
          </p:txBody>
        </p:sp>
        <p:sp>
          <p:nvSpPr>
            <p:cNvPr id="27" name="Rectangle 26"/>
            <p:cNvSpPr/>
            <p:nvPr/>
          </p:nvSpPr>
          <p:spPr>
            <a:xfrm>
              <a:off x="2604681" y="1726523"/>
              <a:ext cx="187809"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99</a:t>
              </a:r>
              <a:endParaRPr lang="en-US" sz="1000">
                <a:solidFill>
                  <a:srgbClr val="000000"/>
                </a:solidFill>
                <a:effectLst/>
                <a:latin typeface="Arial"/>
                <a:ea typeface="Arial"/>
              </a:endParaRPr>
            </a:p>
          </p:txBody>
        </p:sp>
        <p:sp>
          <p:nvSpPr>
            <p:cNvPr id="28" name="Rectangle 27"/>
            <p:cNvSpPr/>
            <p:nvPr/>
          </p:nvSpPr>
          <p:spPr>
            <a:xfrm>
              <a:off x="2745891" y="1726523"/>
              <a:ext cx="150146"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a:t>
              </a:r>
              <a:endParaRPr lang="en-US" sz="1000">
                <a:solidFill>
                  <a:srgbClr val="000000"/>
                </a:solidFill>
                <a:effectLst/>
                <a:latin typeface="Arial"/>
                <a:ea typeface="Arial"/>
              </a:endParaRPr>
            </a:p>
          </p:txBody>
        </p:sp>
        <p:sp>
          <p:nvSpPr>
            <p:cNvPr id="29" name="Rectangle 28"/>
            <p:cNvSpPr/>
            <p:nvPr/>
          </p:nvSpPr>
          <p:spPr>
            <a:xfrm>
              <a:off x="1360183" y="1311488"/>
              <a:ext cx="801826" cy="21872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400" b="1">
                  <a:solidFill>
                    <a:srgbClr val="FFFFFF"/>
                  </a:solidFill>
                  <a:effectLst/>
                  <a:latin typeface="Arial"/>
                  <a:ea typeface="Arial"/>
                </a:rPr>
                <a:t>Overall</a:t>
              </a:r>
              <a:endParaRPr lang="en-US" sz="1000">
                <a:solidFill>
                  <a:srgbClr val="000000"/>
                </a:solidFill>
                <a:effectLst/>
                <a:latin typeface="Arial"/>
                <a:ea typeface="Arial"/>
              </a:endParaRPr>
            </a:p>
          </p:txBody>
        </p:sp>
        <p:sp>
          <p:nvSpPr>
            <p:cNvPr id="30" name="Rectangle 29"/>
            <p:cNvSpPr/>
            <p:nvPr/>
          </p:nvSpPr>
          <p:spPr>
            <a:xfrm>
              <a:off x="1414133" y="1509912"/>
              <a:ext cx="657114" cy="21872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400" b="1">
                  <a:solidFill>
                    <a:srgbClr val="FFFFFF"/>
                  </a:solidFill>
                  <a:effectLst/>
                  <a:latin typeface="Arial"/>
                  <a:ea typeface="Arial"/>
                </a:rPr>
                <a:t>Score</a:t>
              </a:r>
              <a:endParaRPr lang="en-US" sz="1000">
                <a:solidFill>
                  <a:srgbClr val="000000"/>
                </a:solidFill>
                <a:effectLst/>
                <a:latin typeface="Arial"/>
                <a:ea typeface="Arial"/>
              </a:endParaRPr>
            </a:p>
          </p:txBody>
        </p:sp>
        <p:sp>
          <p:nvSpPr>
            <p:cNvPr id="31" name="Rectangle 30"/>
            <p:cNvSpPr/>
            <p:nvPr/>
          </p:nvSpPr>
          <p:spPr>
            <a:xfrm>
              <a:off x="1483627" y="1708337"/>
              <a:ext cx="262940" cy="21872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400" b="1">
                  <a:solidFill>
                    <a:srgbClr val="FFFFFF"/>
                  </a:solidFill>
                  <a:effectLst/>
                  <a:latin typeface="Arial"/>
                  <a:ea typeface="Arial"/>
                </a:rPr>
                <a:t>98</a:t>
              </a:r>
              <a:endParaRPr lang="en-US" sz="1000">
                <a:solidFill>
                  <a:srgbClr val="000000"/>
                </a:solidFill>
                <a:effectLst/>
                <a:latin typeface="Arial"/>
                <a:ea typeface="Arial"/>
              </a:endParaRPr>
            </a:p>
          </p:txBody>
        </p:sp>
        <p:sp>
          <p:nvSpPr>
            <p:cNvPr id="32" name="Rectangle 31"/>
            <p:cNvSpPr/>
            <p:nvPr/>
          </p:nvSpPr>
          <p:spPr>
            <a:xfrm>
              <a:off x="1681326" y="1708337"/>
              <a:ext cx="210210" cy="218723"/>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400" b="1">
                  <a:solidFill>
                    <a:srgbClr val="FFFFFF"/>
                  </a:solidFill>
                  <a:effectLst/>
                  <a:latin typeface="Arial"/>
                  <a:ea typeface="Arial"/>
                </a:rPr>
                <a:t>%</a:t>
              </a:r>
              <a:endParaRPr lang="en-US" sz="1000">
                <a:solidFill>
                  <a:srgbClr val="000000"/>
                </a:solidFill>
                <a:effectLst/>
                <a:latin typeface="Arial"/>
                <a:ea typeface="Arial"/>
              </a:endParaRPr>
            </a:p>
          </p:txBody>
        </p:sp>
        <p:sp>
          <p:nvSpPr>
            <p:cNvPr id="33" name="Rectangle 32"/>
            <p:cNvSpPr/>
            <p:nvPr/>
          </p:nvSpPr>
          <p:spPr>
            <a:xfrm>
              <a:off x="388176" y="1370822"/>
              <a:ext cx="600922"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Service</a:t>
              </a:r>
              <a:endParaRPr lang="en-US" sz="1000">
                <a:solidFill>
                  <a:srgbClr val="000000"/>
                </a:solidFill>
                <a:effectLst/>
                <a:latin typeface="Arial"/>
                <a:ea typeface="Arial"/>
              </a:endParaRPr>
            </a:p>
          </p:txBody>
        </p:sp>
        <p:sp>
          <p:nvSpPr>
            <p:cNvPr id="34" name="Rectangle 33"/>
            <p:cNvSpPr/>
            <p:nvPr/>
          </p:nvSpPr>
          <p:spPr>
            <a:xfrm>
              <a:off x="289420" y="1512554"/>
              <a:ext cx="863551"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Guidelines</a:t>
              </a:r>
              <a:endParaRPr lang="en-US" sz="1000">
                <a:solidFill>
                  <a:srgbClr val="000000"/>
                </a:solidFill>
                <a:effectLst/>
                <a:latin typeface="Arial"/>
                <a:ea typeface="Arial"/>
              </a:endParaRPr>
            </a:p>
          </p:txBody>
        </p:sp>
        <p:sp>
          <p:nvSpPr>
            <p:cNvPr id="35" name="Rectangle 34"/>
            <p:cNvSpPr/>
            <p:nvPr/>
          </p:nvSpPr>
          <p:spPr>
            <a:xfrm>
              <a:off x="452183" y="1654286"/>
              <a:ext cx="281714"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100</a:t>
              </a:r>
              <a:endParaRPr lang="en-US" sz="1000">
                <a:solidFill>
                  <a:srgbClr val="000000"/>
                </a:solidFill>
                <a:effectLst/>
                <a:latin typeface="Arial"/>
                <a:ea typeface="Arial"/>
              </a:endParaRPr>
            </a:p>
          </p:txBody>
        </p:sp>
        <p:sp>
          <p:nvSpPr>
            <p:cNvPr id="36" name="Rectangle 35"/>
            <p:cNvSpPr/>
            <p:nvPr/>
          </p:nvSpPr>
          <p:spPr>
            <a:xfrm>
              <a:off x="663998" y="1654286"/>
              <a:ext cx="150146"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a:t>
              </a:r>
              <a:endParaRPr lang="en-US" sz="1000">
                <a:solidFill>
                  <a:srgbClr val="000000"/>
                </a:solidFill>
                <a:effectLst/>
                <a:latin typeface="Arial"/>
                <a:ea typeface="Arial"/>
              </a:endParaRPr>
            </a:p>
          </p:txBody>
        </p:sp>
        <p:sp>
          <p:nvSpPr>
            <p:cNvPr id="37" name="Rectangle 36"/>
            <p:cNvSpPr/>
            <p:nvPr/>
          </p:nvSpPr>
          <p:spPr>
            <a:xfrm>
              <a:off x="1484541" y="311032"/>
              <a:ext cx="516137" cy="156225"/>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Billing</a:t>
              </a:r>
              <a:endParaRPr lang="en-US" sz="1000">
                <a:solidFill>
                  <a:srgbClr val="000000"/>
                </a:solidFill>
                <a:effectLst/>
                <a:latin typeface="Arial"/>
                <a:ea typeface="Arial"/>
              </a:endParaRPr>
            </a:p>
          </p:txBody>
        </p:sp>
        <p:sp>
          <p:nvSpPr>
            <p:cNvPr id="38" name="Rectangle 37"/>
            <p:cNvSpPr/>
            <p:nvPr/>
          </p:nvSpPr>
          <p:spPr>
            <a:xfrm>
              <a:off x="1374813" y="452764"/>
              <a:ext cx="807140"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Validation</a:t>
              </a:r>
              <a:endParaRPr lang="en-US" sz="1000">
                <a:solidFill>
                  <a:srgbClr val="000000"/>
                </a:solidFill>
                <a:effectLst/>
                <a:latin typeface="Arial"/>
                <a:ea typeface="Arial"/>
              </a:endParaRPr>
            </a:p>
          </p:txBody>
        </p:sp>
        <p:sp>
          <p:nvSpPr>
            <p:cNvPr id="39" name="Rectangle 38"/>
            <p:cNvSpPr/>
            <p:nvPr/>
          </p:nvSpPr>
          <p:spPr>
            <a:xfrm>
              <a:off x="1551292" y="594496"/>
              <a:ext cx="187809"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91</a:t>
              </a:r>
              <a:endParaRPr lang="en-US" sz="1000">
                <a:solidFill>
                  <a:srgbClr val="000000"/>
                </a:solidFill>
                <a:effectLst/>
                <a:latin typeface="Arial"/>
                <a:ea typeface="Arial"/>
              </a:endParaRPr>
            </a:p>
          </p:txBody>
        </p:sp>
        <p:sp>
          <p:nvSpPr>
            <p:cNvPr id="40" name="Rectangle 39"/>
            <p:cNvSpPr/>
            <p:nvPr/>
          </p:nvSpPr>
          <p:spPr>
            <a:xfrm>
              <a:off x="1692502" y="594496"/>
              <a:ext cx="150146" cy="15622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b="1">
                  <a:solidFill>
                    <a:srgbClr val="FFFFFF"/>
                  </a:solidFill>
                  <a:effectLst/>
                  <a:latin typeface="Arial"/>
                  <a:ea typeface="Arial"/>
                </a:rPr>
                <a:t>%</a:t>
              </a:r>
              <a:endParaRPr lang="en-US" sz="1000">
                <a:solidFill>
                  <a:srgbClr val="000000"/>
                </a:solidFill>
                <a:effectLst/>
                <a:latin typeface="Arial"/>
                <a:ea typeface="Arial"/>
              </a:endParaRPr>
            </a:p>
          </p:txBody>
        </p:sp>
      </p:grpSp>
      <p:pic>
        <p:nvPicPr>
          <p:cNvPr id="41" name="Picture 40"/>
          <p:cNvPicPr/>
          <p:nvPr/>
        </p:nvPicPr>
        <p:blipFill>
          <a:blip r:embed="rId4"/>
          <a:stretch>
            <a:fillRect/>
          </a:stretch>
        </p:blipFill>
        <p:spPr>
          <a:xfrm>
            <a:off x="4038600" y="2956834"/>
            <a:ext cx="4092132" cy="3067208"/>
          </a:xfrm>
          <a:prstGeom prst="rect">
            <a:avLst/>
          </a:prstGeom>
        </p:spPr>
      </p:pic>
      <p:sp>
        <p:nvSpPr>
          <p:cNvPr id="43" name="Rectangle 42"/>
          <p:cNvSpPr/>
          <p:nvPr/>
        </p:nvSpPr>
        <p:spPr>
          <a:xfrm>
            <a:off x="353629" y="6324600"/>
            <a:ext cx="7369941" cy="246221"/>
          </a:xfrm>
          <a:prstGeom prst="rect">
            <a:avLst/>
          </a:prstGeom>
        </p:spPr>
        <p:txBody>
          <a:bodyPr wrap="square">
            <a:spAutoFit/>
          </a:bodyPr>
          <a:lstStyle/>
          <a:p>
            <a:r>
              <a:rPr lang="en-US" sz="1000" i="1" dirty="0" smtClean="0">
                <a:latin typeface="Verdana" pitchFamily="34" charset="0"/>
              </a:rPr>
              <a:t>For more information, please review AFE Quality Report for 2021</a:t>
            </a:r>
            <a:r>
              <a:rPr lang="en-US" sz="1000" dirty="0" smtClean="0">
                <a:latin typeface="Verdana" pitchFamily="34" charset="0"/>
              </a:rPr>
              <a:t>.</a:t>
            </a:r>
            <a:endParaRPr lang="en-US" sz="1000" dirty="0"/>
          </a:p>
        </p:txBody>
      </p:sp>
    </p:spTree>
    <p:extLst>
      <p:ext uri="{BB962C8B-B14F-4D97-AF65-F5344CB8AC3E}">
        <p14:creationId xmlns:p14="http://schemas.microsoft.com/office/powerpoint/2010/main" val="3339409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AFE’s  Access to Services</a:t>
            </a:r>
            <a:endParaRPr lang="en-US" dirty="0"/>
          </a:p>
        </p:txBody>
      </p:sp>
      <p:sp>
        <p:nvSpPr>
          <p:cNvPr id="4" name="Content Placeholder 3"/>
          <p:cNvSpPr>
            <a:spLocks noGrp="1"/>
          </p:cNvSpPr>
          <p:nvPr>
            <p:ph idx="1"/>
          </p:nvPr>
        </p:nvSpPr>
        <p:spPr>
          <a:xfrm>
            <a:off x="457200" y="1676400"/>
            <a:ext cx="8229600" cy="4419600"/>
          </a:xfrm>
        </p:spPr>
        <p:txBody>
          <a:bodyPr>
            <a:normAutofit fontScale="92500" lnSpcReduction="10000"/>
          </a:bodyPr>
          <a:lstStyle/>
          <a:p>
            <a:pPr marL="365760" indent="-256032" eaLnBrk="1" fontAlgn="auto" hangingPunct="1">
              <a:spcAft>
                <a:spcPts val="0"/>
              </a:spcAft>
              <a:buFont typeface="Wingdings" pitchFamily="2" charset="2"/>
              <a:buNone/>
              <a:defRPr/>
            </a:pPr>
            <a:r>
              <a:rPr lang="en-US" sz="2800" b="1" dirty="0" smtClean="0"/>
              <a:t>Goal 1:</a:t>
            </a:r>
            <a:r>
              <a:rPr lang="en-US" sz="2400" dirty="0" smtClean="0"/>
              <a:t>  </a:t>
            </a:r>
          </a:p>
          <a:p>
            <a:pPr marL="365760" indent="-256032" eaLnBrk="1" fontAlgn="auto" hangingPunct="1">
              <a:spcAft>
                <a:spcPts val="0"/>
              </a:spcAft>
              <a:buFont typeface="Wingdings" pitchFamily="2" charset="2"/>
              <a:buNone/>
              <a:defRPr/>
            </a:pPr>
            <a:r>
              <a:rPr lang="en-US" sz="2400" dirty="0" smtClean="0"/>
              <a:t>Consumers referred to Academy for Family </a:t>
            </a:r>
          </a:p>
          <a:p>
            <a:pPr marL="365760" indent="-256032" eaLnBrk="1" fontAlgn="auto" hangingPunct="1">
              <a:spcAft>
                <a:spcPts val="0"/>
              </a:spcAft>
              <a:buFont typeface="Wingdings" pitchFamily="2" charset="2"/>
              <a:buNone/>
              <a:defRPr/>
            </a:pPr>
            <a:r>
              <a:rPr lang="en-US" sz="2400" dirty="0" smtClean="0"/>
              <a:t>Empowerment, Inc. for CORE services will be seen </a:t>
            </a:r>
          </a:p>
          <a:p>
            <a:pPr marL="365760" indent="-256032" eaLnBrk="1" fontAlgn="auto" hangingPunct="1">
              <a:spcAft>
                <a:spcPts val="0"/>
              </a:spcAft>
              <a:buFont typeface="Wingdings" pitchFamily="2" charset="2"/>
              <a:buNone/>
              <a:defRPr/>
            </a:pPr>
            <a:r>
              <a:rPr lang="en-US" sz="2400" dirty="0" smtClean="0"/>
              <a:t>within 5 days for an initial intake appointment.</a:t>
            </a:r>
          </a:p>
          <a:p>
            <a:pPr marL="365760" indent="-256032" eaLnBrk="1" fontAlgn="auto" hangingPunct="1">
              <a:spcAft>
                <a:spcPts val="0"/>
              </a:spcAft>
              <a:buFont typeface="Wingdings" pitchFamily="2" charset="2"/>
              <a:buNone/>
              <a:defRPr/>
            </a:pPr>
            <a:endParaRPr lang="en-US" sz="2400" b="1" dirty="0" smtClean="0"/>
          </a:p>
          <a:p>
            <a:pPr marL="365760" indent="-256032" eaLnBrk="1" fontAlgn="auto" hangingPunct="1">
              <a:spcAft>
                <a:spcPts val="0"/>
              </a:spcAft>
              <a:buFont typeface="Wingdings" pitchFamily="2" charset="2"/>
              <a:buNone/>
              <a:defRPr/>
            </a:pPr>
            <a:r>
              <a:rPr lang="en-US" sz="2400" b="1" dirty="0" smtClean="0"/>
              <a:t>Results</a:t>
            </a:r>
            <a:r>
              <a:rPr lang="en-US" sz="3200" b="1" dirty="0" smtClean="0"/>
              <a:t>:</a:t>
            </a:r>
          </a:p>
          <a:p>
            <a:pPr marL="365760" indent="-256032" eaLnBrk="1" fontAlgn="auto" hangingPunct="1">
              <a:spcAft>
                <a:spcPts val="0"/>
              </a:spcAft>
              <a:buFont typeface="Wingdings" pitchFamily="2" charset="2"/>
              <a:buNone/>
              <a:defRPr/>
            </a:pPr>
            <a:r>
              <a:rPr lang="en-US" sz="2400" dirty="0" smtClean="0"/>
              <a:t>In 2021, </a:t>
            </a:r>
            <a:r>
              <a:rPr lang="en-US" sz="2400" b="1" dirty="0" smtClean="0"/>
              <a:t>this goal was not met</a:t>
            </a:r>
            <a:r>
              <a:rPr lang="en-US" sz="2400" dirty="0" smtClean="0"/>
              <a:t>. </a:t>
            </a:r>
          </a:p>
          <a:p>
            <a:pPr marL="365760" indent="-256032" eaLnBrk="1" fontAlgn="auto" hangingPunct="1">
              <a:spcAft>
                <a:spcPts val="0"/>
              </a:spcAft>
              <a:buFont typeface="Wingdings" pitchFamily="2" charset="2"/>
              <a:buNone/>
              <a:defRPr/>
            </a:pPr>
            <a:r>
              <a:rPr lang="en-US" sz="2000" dirty="0" smtClean="0"/>
              <a:t>Our agency implemented open access services prior to COVID but</a:t>
            </a:r>
          </a:p>
          <a:p>
            <a:pPr marL="365760" indent="-256032" eaLnBrk="1" fontAlgn="auto" hangingPunct="1">
              <a:spcAft>
                <a:spcPts val="0"/>
              </a:spcAft>
              <a:buFont typeface="Wingdings" pitchFamily="2" charset="2"/>
              <a:buNone/>
              <a:defRPr/>
            </a:pPr>
            <a:r>
              <a:rPr lang="en-US" sz="2000" dirty="0" smtClean="0"/>
              <a:t>due to staff shortage; had to return to scheduling intakes. We are</a:t>
            </a:r>
          </a:p>
          <a:p>
            <a:pPr marL="365760" indent="-256032" eaLnBrk="1" fontAlgn="auto" hangingPunct="1">
              <a:spcAft>
                <a:spcPts val="0"/>
              </a:spcAft>
              <a:buFont typeface="Wingdings" pitchFamily="2" charset="2"/>
              <a:buNone/>
              <a:defRPr/>
            </a:pPr>
            <a:r>
              <a:rPr lang="en-US" sz="2000" dirty="0" smtClean="0"/>
              <a:t>diligently hiring staff so that we can return to open access 4 days a </a:t>
            </a:r>
          </a:p>
          <a:p>
            <a:pPr marL="365760" indent="-256032" eaLnBrk="1" fontAlgn="auto" hangingPunct="1">
              <a:spcAft>
                <a:spcPts val="0"/>
              </a:spcAft>
              <a:buFont typeface="Wingdings" pitchFamily="2" charset="2"/>
              <a:buNone/>
              <a:defRPr/>
            </a:pPr>
            <a:r>
              <a:rPr lang="en-US" sz="2000" dirty="0" smtClean="0"/>
              <a:t>week. </a:t>
            </a:r>
          </a:p>
          <a:p>
            <a:pPr marL="365760" indent="-256032" eaLnBrk="1" fontAlgn="auto" hangingPunct="1">
              <a:spcAft>
                <a:spcPts val="0"/>
              </a:spcAft>
              <a:buFont typeface="Wingdings" pitchFamily="2" charset="2"/>
              <a:buNone/>
              <a:defRPr/>
            </a:pPr>
            <a:endParaRPr lang="en-US" sz="2400" dirty="0" smtClean="0"/>
          </a:p>
          <a:p>
            <a:endParaRPr lang="en-US" dirty="0"/>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fontAlgn="auto" hangingPunct="1">
              <a:spcAft>
                <a:spcPts val="0"/>
              </a:spcAft>
              <a:defRPr/>
            </a:pPr>
            <a:r>
              <a:rPr lang="en-US" dirty="0" smtClean="0"/>
              <a:t>AFE Satisfaction </a:t>
            </a:r>
            <a:r>
              <a:rPr lang="en-US" dirty="0"/>
              <a:t>with Services</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47</a:t>
            </a:fld>
            <a:endParaRPr lang="en-US"/>
          </a:p>
        </p:txBody>
      </p:sp>
      <p:sp>
        <p:nvSpPr>
          <p:cNvPr id="58371" name="Rectangle 7"/>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sp>
        <p:nvSpPr>
          <p:cNvPr id="58372" name="Text Box 8"/>
          <p:cNvSpPr txBox="1">
            <a:spLocks noChangeArrowheads="1"/>
          </p:cNvSpPr>
          <p:nvPr/>
        </p:nvSpPr>
        <p:spPr bwMode="auto">
          <a:xfrm>
            <a:off x="533400" y="1371600"/>
            <a:ext cx="8077200" cy="2385268"/>
          </a:xfrm>
          <a:prstGeom prst="rect">
            <a:avLst/>
          </a:prstGeom>
          <a:noFill/>
          <a:ln w="9525">
            <a:noFill/>
            <a:miter lim="800000"/>
            <a:headEnd/>
            <a:tailEnd/>
          </a:ln>
        </p:spPr>
        <p:txBody>
          <a:bodyPr>
            <a:spAutoFit/>
          </a:bodyPr>
          <a:lstStyle/>
          <a:p>
            <a:pPr>
              <a:spcBef>
                <a:spcPct val="50000"/>
              </a:spcBef>
            </a:pPr>
            <a:endParaRPr lang="en-US" sz="2000" b="1" dirty="0" smtClean="0">
              <a:latin typeface="Verdana" pitchFamily="34" charset="0"/>
            </a:endParaRPr>
          </a:p>
          <a:p>
            <a:pPr>
              <a:spcBef>
                <a:spcPct val="50000"/>
              </a:spcBef>
            </a:pPr>
            <a:r>
              <a:rPr lang="en-US" sz="2000" b="1" dirty="0" smtClean="0">
                <a:latin typeface="Verdana" pitchFamily="34" charset="0"/>
              </a:rPr>
              <a:t>Goal </a:t>
            </a:r>
            <a:r>
              <a:rPr lang="en-US" sz="2000" b="1" dirty="0">
                <a:latin typeface="Verdana" pitchFamily="34" charset="0"/>
              </a:rPr>
              <a:t>One:</a:t>
            </a:r>
          </a:p>
          <a:p>
            <a:pPr>
              <a:spcBef>
                <a:spcPct val="50000"/>
              </a:spcBef>
              <a:buClr>
                <a:schemeClr val="accent2"/>
              </a:buClr>
              <a:buFont typeface="Wingdings" pitchFamily="2" charset="2"/>
              <a:buChar char="q"/>
            </a:pPr>
            <a:r>
              <a:rPr lang="en-US" dirty="0">
                <a:latin typeface="Verdana" pitchFamily="34" charset="0"/>
              </a:rPr>
              <a:t> 85% of </a:t>
            </a:r>
            <a:r>
              <a:rPr lang="en-US" dirty="0" smtClean="0">
                <a:latin typeface="Verdana" pitchFamily="34" charset="0"/>
              </a:rPr>
              <a:t>consumers/families served, will report being satisfied with the with </a:t>
            </a:r>
            <a:r>
              <a:rPr lang="en-US" dirty="0">
                <a:latin typeface="Verdana" pitchFamily="34" charset="0"/>
              </a:rPr>
              <a:t>the quality of services </a:t>
            </a:r>
            <a:r>
              <a:rPr lang="en-US" dirty="0" smtClean="0">
                <a:latin typeface="Verdana" pitchFamily="34" charset="0"/>
              </a:rPr>
              <a:t>they received from AFE.</a:t>
            </a:r>
            <a:endParaRPr lang="en-US" dirty="0">
              <a:latin typeface="Verdana" pitchFamily="34" charset="0"/>
            </a:endParaRPr>
          </a:p>
          <a:p>
            <a:pPr>
              <a:spcBef>
                <a:spcPct val="50000"/>
              </a:spcBef>
              <a:buClr>
                <a:schemeClr val="accent2"/>
              </a:buClr>
              <a:buFont typeface="Wingdings" pitchFamily="2" charset="2"/>
              <a:buChar char="q"/>
            </a:pPr>
            <a:r>
              <a:rPr lang="en-US" b="1" dirty="0">
                <a:latin typeface="Verdana" pitchFamily="34" charset="0"/>
              </a:rPr>
              <a:t>Results:</a:t>
            </a:r>
            <a:r>
              <a:rPr lang="en-US" dirty="0">
                <a:latin typeface="Verdana" pitchFamily="34" charset="0"/>
              </a:rPr>
              <a:t>   </a:t>
            </a:r>
            <a:r>
              <a:rPr lang="en-US" b="1" dirty="0">
                <a:latin typeface="Verdana" pitchFamily="34" charset="0"/>
              </a:rPr>
              <a:t>In 2021, this goal was met</a:t>
            </a:r>
            <a:r>
              <a:rPr lang="en-US" dirty="0">
                <a:latin typeface="Verdana" pitchFamily="34" charset="0"/>
              </a:rPr>
              <a:t>.</a:t>
            </a:r>
          </a:p>
          <a:p>
            <a:pPr>
              <a:spcBef>
                <a:spcPct val="50000"/>
              </a:spcBef>
              <a:buClr>
                <a:schemeClr val="accent2"/>
              </a:buClr>
              <a:buFont typeface="Wingdings" pitchFamily="2" charset="2"/>
              <a:buChar char="q"/>
            </a:pPr>
            <a:endParaRPr lang="en-US" dirty="0">
              <a:latin typeface="Verdana" pitchFamily="34" charset="0"/>
            </a:endParaRPr>
          </a:p>
        </p:txBody>
      </p:sp>
      <p:sp>
        <p:nvSpPr>
          <p:cNvPr id="58373" name="Rectangle 12"/>
          <p:cNvSpPr>
            <a:spLocks noChangeArrowheads="1"/>
          </p:cNvSpPr>
          <p:nvPr/>
        </p:nvSpPr>
        <p:spPr bwMode="auto">
          <a:xfrm>
            <a:off x="0" y="1824038"/>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pic>
        <p:nvPicPr>
          <p:cNvPr id="13" name="Picture 12" descr="C:\Users\ASimmons\AppData\Local\Microsoft\Windows\Temporary Internet Files\Content.Outlook\EJ1BHGL7\AGENCY RAT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433703"/>
            <a:ext cx="4114800" cy="3043298"/>
          </a:xfrm>
          <a:prstGeom prst="rect">
            <a:avLst/>
          </a:prstGeom>
          <a:noFill/>
          <a:ln>
            <a:noFill/>
          </a:ln>
        </p:spPr>
      </p:pic>
      <p:pic>
        <p:nvPicPr>
          <p:cNvPr id="14" name="Picture 13" descr="C:\Users\ASimmons\AppData\Local\Microsoft\Windows\Temporary Internet Files\Content.Outlook\EJ1BHGL7\PROVIDER RAT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433701"/>
            <a:ext cx="4114800" cy="3043299"/>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AFE Satisfaction with Services</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48</a:t>
            </a:fld>
            <a:endParaRPr lang="en-US"/>
          </a:p>
        </p:txBody>
      </p:sp>
      <p:sp>
        <p:nvSpPr>
          <p:cNvPr id="6" name="Rectangle 5"/>
          <p:cNvSpPr/>
          <p:nvPr/>
        </p:nvSpPr>
        <p:spPr>
          <a:xfrm>
            <a:off x="304800" y="1905000"/>
            <a:ext cx="8534400" cy="646331"/>
          </a:xfrm>
          <a:prstGeom prst="rect">
            <a:avLst/>
          </a:prstGeom>
        </p:spPr>
        <p:txBody>
          <a:bodyPr wrap="square">
            <a:spAutoFit/>
          </a:bodyPr>
          <a:lstStyle/>
          <a:p>
            <a:pPr>
              <a:spcBef>
                <a:spcPct val="50000"/>
              </a:spcBef>
              <a:buClr>
                <a:schemeClr val="accent2"/>
              </a:buClr>
            </a:pPr>
            <a:r>
              <a:rPr lang="en-US" dirty="0" smtClean="0">
                <a:latin typeface="Verdana" pitchFamily="34" charset="0"/>
              </a:rPr>
              <a:t>Results for satisfaction with agency staff and progress towards goals are listed:</a:t>
            </a:r>
            <a:endParaRPr lang="en-US" dirty="0">
              <a:latin typeface="Verdana" pitchFamily="34" charset="0"/>
            </a:endParaRPr>
          </a:p>
        </p:txBody>
      </p:sp>
      <p:pic>
        <p:nvPicPr>
          <p:cNvPr id="9" name="Picture 8" descr="C:\Users\ASimmons\AppData\Local\Microsoft\Windows\Temporary Internet Files\Content.Outlook\EJ1BHGL7\PROGRESS TOWARDS GOALS.jpg"/>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19400"/>
            <a:ext cx="4267200" cy="3638549"/>
          </a:xfrm>
          <a:prstGeom prst="rect">
            <a:avLst/>
          </a:prstGeom>
          <a:noFill/>
          <a:ln>
            <a:noFill/>
          </a:ln>
        </p:spPr>
      </p:pic>
      <p:pic>
        <p:nvPicPr>
          <p:cNvPr id="11" name="Picture 10" descr="C:\Users\ASimmons\AppData\Local\Microsoft\Windows\Temporary Internet Files\Content.Outlook\EJ1BHGL7\PROVIDER RECOMMENDATION.jpg"/>
          <p:cNvPicPr/>
          <p:nvPr/>
        </p:nvPicPr>
        <p:blipFill>
          <a:blip r:embed="rId3">
            <a:extLst>
              <a:ext uri="{28A0092B-C50C-407E-A947-70E740481C1C}">
                <a14:useLocalDpi xmlns:a14="http://schemas.microsoft.com/office/drawing/2010/main" val="0"/>
              </a:ext>
            </a:extLst>
          </a:blip>
          <a:srcRect/>
          <a:stretch>
            <a:fillRect/>
          </a:stretch>
        </p:blipFill>
        <p:spPr bwMode="auto">
          <a:xfrm>
            <a:off x="245075" y="2819400"/>
            <a:ext cx="4114800" cy="3638549"/>
          </a:xfrm>
          <a:prstGeom prst="rect">
            <a:avLst/>
          </a:prstGeom>
          <a:noFill/>
          <a:ln>
            <a:noFill/>
          </a:ln>
        </p:spPr>
      </p:pic>
    </p:spTree>
    <p:extLst>
      <p:ext uri="{BB962C8B-B14F-4D97-AF65-F5344CB8AC3E}">
        <p14:creationId xmlns:p14="http://schemas.microsoft.com/office/powerpoint/2010/main" val="2316558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AFE </a:t>
            </a:r>
            <a:r>
              <a:rPr lang="en-US" dirty="0" smtClean="0"/>
              <a:t>Satisfaction/Stakeholders</a:t>
            </a:r>
            <a:endParaRPr lang="en-US" dirty="0"/>
          </a:p>
        </p:txBody>
      </p:sp>
      <p:sp>
        <p:nvSpPr>
          <p:cNvPr id="3" name="Slide Number Placeholder 2"/>
          <p:cNvSpPr>
            <a:spLocks noGrp="1"/>
          </p:cNvSpPr>
          <p:nvPr>
            <p:ph type="sldNum" sz="quarter" idx="12"/>
          </p:nvPr>
        </p:nvSpPr>
        <p:spPr/>
        <p:txBody>
          <a:bodyPr/>
          <a:lstStyle/>
          <a:p>
            <a:pPr>
              <a:defRPr/>
            </a:pPr>
            <a:fld id="{DFEFEB82-732A-4642-8FAD-26028B784697}" type="slidenum">
              <a:rPr lang="en-US" smtClean="0"/>
              <a:pPr>
                <a:defRPr/>
              </a:pPr>
              <a:t>49</a:t>
            </a:fld>
            <a:endParaRPr lang="en-US"/>
          </a:p>
        </p:txBody>
      </p:sp>
      <p:sp>
        <p:nvSpPr>
          <p:cNvPr id="4" name="Rectangle 3"/>
          <p:cNvSpPr/>
          <p:nvPr/>
        </p:nvSpPr>
        <p:spPr>
          <a:xfrm>
            <a:off x="381000" y="1828800"/>
            <a:ext cx="8229600" cy="1061829"/>
          </a:xfrm>
          <a:prstGeom prst="rect">
            <a:avLst/>
          </a:prstGeom>
        </p:spPr>
        <p:txBody>
          <a:bodyPr wrap="square">
            <a:spAutoFit/>
          </a:bodyPr>
          <a:lstStyle/>
          <a:p>
            <a:pPr>
              <a:spcBef>
                <a:spcPct val="50000"/>
              </a:spcBef>
              <a:buClr>
                <a:schemeClr val="accent2"/>
              </a:buClr>
              <a:buFont typeface="Wingdings" pitchFamily="2" charset="2"/>
              <a:buChar char="q"/>
            </a:pPr>
            <a:r>
              <a:rPr lang="en-US" dirty="0">
                <a:latin typeface="Verdana" pitchFamily="34" charset="0"/>
              </a:rPr>
              <a:t>85% of </a:t>
            </a:r>
            <a:r>
              <a:rPr lang="en-US" dirty="0" smtClean="0">
                <a:latin typeface="Verdana" pitchFamily="34" charset="0"/>
              </a:rPr>
              <a:t>stakeholders will report </a:t>
            </a:r>
            <a:r>
              <a:rPr lang="en-US" dirty="0">
                <a:latin typeface="Verdana" pitchFamily="34" charset="0"/>
              </a:rPr>
              <a:t>being satisfied with the </a:t>
            </a:r>
            <a:r>
              <a:rPr lang="en-US" dirty="0" smtClean="0">
                <a:latin typeface="Verdana" pitchFamily="34" charset="0"/>
              </a:rPr>
              <a:t>quality of services and interaction with AFE staff members.</a:t>
            </a:r>
            <a:endParaRPr lang="en-US" dirty="0">
              <a:latin typeface="Verdana" pitchFamily="34" charset="0"/>
            </a:endParaRPr>
          </a:p>
          <a:p>
            <a:pPr>
              <a:spcBef>
                <a:spcPct val="50000"/>
              </a:spcBef>
              <a:buClr>
                <a:schemeClr val="accent2"/>
              </a:buClr>
              <a:buFont typeface="Wingdings" pitchFamily="2" charset="2"/>
              <a:buChar char="q"/>
            </a:pPr>
            <a:r>
              <a:rPr lang="en-US" b="1" dirty="0">
                <a:latin typeface="Verdana" pitchFamily="34" charset="0"/>
              </a:rPr>
              <a:t>Results:</a:t>
            </a:r>
            <a:r>
              <a:rPr lang="en-US" dirty="0">
                <a:latin typeface="Verdana" pitchFamily="34" charset="0"/>
              </a:rPr>
              <a:t>   </a:t>
            </a:r>
            <a:r>
              <a:rPr lang="en-US" b="1" dirty="0">
                <a:latin typeface="Verdana" pitchFamily="34" charset="0"/>
              </a:rPr>
              <a:t>In 2021, this goal was met</a:t>
            </a:r>
            <a:r>
              <a:rPr lang="en-US" dirty="0">
                <a:latin typeface="Verdana" pitchFamily="34" charset="0"/>
              </a:rPr>
              <a:t>.</a:t>
            </a:r>
          </a:p>
        </p:txBody>
      </p:sp>
      <p:pic>
        <p:nvPicPr>
          <p:cNvPr id="5" name="Picture 4" descr="C:\Users\ASimmons\AppData\Local\Microsoft\Windows\Temporary Internet Files\Content.Outlook\EJ1BHGL7\STAKEHOLDER STATS.jpg"/>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1"/>
            <a:ext cx="4953000" cy="3397512"/>
          </a:xfrm>
          <a:prstGeom prst="rect">
            <a:avLst/>
          </a:prstGeom>
          <a:noFill/>
          <a:ln>
            <a:noFill/>
          </a:ln>
        </p:spPr>
      </p:pic>
    </p:spTree>
    <p:extLst>
      <p:ext uri="{BB962C8B-B14F-4D97-AF65-F5344CB8AC3E}">
        <p14:creationId xmlns:p14="http://schemas.microsoft.com/office/powerpoint/2010/main" val="233726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5</a:t>
            </a:fld>
            <a:endParaRPr lang="en-US"/>
          </a:p>
        </p:txBody>
      </p:sp>
      <p:sp>
        <p:nvSpPr>
          <p:cNvPr id="21506" name="Rectangle 3"/>
          <p:cNvSpPr>
            <a:spLocks noGrp="1" noChangeArrowheads="1"/>
          </p:cNvSpPr>
          <p:nvPr>
            <p:ph type="body" idx="4294967295"/>
          </p:nvPr>
        </p:nvSpPr>
        <p:spPr>
          <a:xfrm>
            <a:off x="533400" y="1447800"/>
            <a:ext cx="8001000" cy="4683125"/>
          </a:xfrm>
        </p:spPr>
        <p:txBody>
          <a:bodyPr>
            <a:normAutofit/>
          </a:bodyPr>
          <a:lstStyle/>
          <a:p>
            <a:pPr eaLnBrk="1" hangingPunct="1">
              <a:buNone/>
            </a:pPr>
            <a:r>
              <a:rPr lang="en-US" sz="2400" dirty="0" smtClean="0"/>
              <a:t>The purpose of this report is to provide information </a:t>
            </a:r>
          </a:p>
          <a:p>
            <a:pPr eaLnBrk="1" hangingPunct="1">
              <a:buNone/>
            </a:pPr>
            <a:r>
              <a:rPr lang="en-US" sz="2400" dirty="0" smtClean="0"/>
              <a:t>to our stakeholders, staff, and other interested </a:t>
            </a:r>
          </a:p>
          <a:p>
            <a:pPr eaLnBrk="1" hangingPunct="1">
              <a:buNone/>
            </a:pPr>
            <a:r>
              <a:rPr lang="en-US" sz="2400" dirty="0" smtClean="0"/>
              <a:t>parties regarding the quality and effectiveness of </a:t>
            </a:r>
          </a:p>
          <a:p>
            <a:pPr eaLnBrk="1" hangingPunct="1">
              <a:buNone/>
            </a:pPr>
            <a:r>
              <a:rPr lang="en-US" sz="2400" dirty="0" smtClean="0"/>
              <a:t>services provided to consumers and their families by </a:t>
            </a:r>
          </a:p>
          <a:p>
            <a:pPr eaLnBrk="1" hangingPunct="1">
              <a:buNone/>
            </a:pPr>
            <a:r>
              <a:rPr lang="en-US" sz="2400" dirty="0" smtClean="0"/>
              <a:t>our programs from </a:t>
            </a:r>
            <a:r>
              <a:rPr lang="en-US" sz="2400" b="1" dirty="0" smtClean="0"/>
              <a:t>January 2021-December 2021</a:t>
            </a:r>
            <a:r>
              <a:rPr lang="en-US" sz="2400" dirty="0" smtClean="0"/>
              <a:t>. </a:t>
            </a:r>
          </a:p>
          <a:p>
            <a:pPr eaLnBrk="1" hangingPunct="1">
              <a:buNone/>
            </a:pPr>
            <a:endParaRPr lang="en-US" sz="2400" dirty="0" smtClean="0"/>
          </a:p>
          <a:p>
            <a:pPr eaLnBrk="1" hangingPunct="1">
              <a:buNone/>
            </a:pPr>
            <a:r>
              <a:rPr lang="en-US" sz="2400" dirty="0" smtClean="0"/>
              <a:t>The information included in this report will be </a:t>
            </a:r>
          </a:p>
          <a:p>
            <a:pPr eaLnBrk="1" hangingPunct="1">
              <a:buNone/>
            </a:pPr>
            <a:r>
              <a:rPr lang="en-US" sz="2400" dirty="0" smtClean="0"/>
              <a:t>used to facilitate quality and performance </a:t>
            </a:r>
          </a:p>
          <a:p>
            <a:pPr eaLnBrk="1" hangingPunct="1">
              <a:buNone/>
            </a:pPr>
            <a:r>
              <a:rPr lang="en-US" sz="2400" dirty="0" smtClean="0"/>
              <a:t>improvement activities, as well as to identify </a:t>
            </a:r>
          </a:p>
          <a:p>
            <a:pPr eaLnBrk="1" hangingPunct="1">
              <a:buNone/>
            </a:pPr>
            <a:r>
              <a:rPr lang="en-US" sz="2400" dirty="0" smtClean="0"/>
              <a:t>areas of strength and areas needing improvements. </a:t>
            </a:r>
          </a:p>
        </p:txBody>
      </p:sp>
      <p:sp>
        <p:nvSpPr>
          <p:cNvPr id="22531" name="Rectangle 4"/>
          <p:cNvSpPr>
            <a:spLocks noChangeArrowheads="1"/>
          </p:cNvSpPr>
          <p:nvPr/>
        </p:nvSpPr>
        <p:spPr bwMode="auto">
          <a:xfrm>
            <a:off x="762000" y="533400"/>
            <a:ext cx="7620000" cy="769441"/>
          </a:xfrm>
          <a:prstGeom prst="rect">
            <a:avLst/>
          </a:prstGeom>
          <a:noFill/>
          <a:ln w="9525">
            <a:noFill/>
            <a:miter lim="800000"/>
            <a:headEnd/>
            <a:tailEnd/>
          </a:ln>
        </p:spPr>
        <p:txBody>
          <a:bodyPr wrap="square">
            <a:spAutoFit/>
          </a:bodyPr>
          <a:lstStyle/>
          <a:p>
            <a:pPr algn="ctr">
              <a:defRPr/>
            </a:pPr>
            <a:r>
              <a:rPr lang="en-US" sz="4400" dirty="0">
                <a:solidFill>
                  <a:schemeClr val="tx2"/>
                </a:solidFill>
                <a:latin typeface="+mj-lt"/>
              </a:rPr>
              <a:t>Purpose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a:t>
            </a:r>
            <a:endParaRPr lang="en-US" dirty="0"/>
          </a:p>
        </p:txBody>
      </p:sp>
      <p:sp>
        <p:nvSpPr>
          <p:cNvPr id="3" name="Slide Number Placeholder 2"/>
          <p:cNvSpPr>
            <a:spLocks noGrp="1"/>
          </p:cNvSpPr>
          <p:nvPr>
            <p:ph type="sldNum" sz="quarter" idx="12"/>
          </p:nvPr>
        </p:nvSpPr>
        <p:spPr/>
        <p:txBody>
          <a:bodyPr/>
          <a:lstStyle/>
          <a:p>
            <a:pPr>
              <a:defRPr/>
            </a:pPr>
            <a:fld id="{DFEFEB82-732A-4642-8FAD-26028B784697}" type="slidenum">
              <a:rPr lang="en-US" smtClean="0"/>
              <a:pPr>
                <a:defRPr/>
              </a:pPr>
              <a:t>50</a:t>
            </a:fld>
            <a:endParaRPr lang="en-US"/>
          </a:p>
        </p:txBody>
      </p:sp>
      <p:sp>
        <p:nvSpPr>
          <p:cNvPr id="4" name="Rectangle 3"/>
          <p:cNvSpPr/>
          <p:nvPr/>
        </p:nvSpPr>
        <p:spPr>
          <a:xfrm>
            <a:off x="381000" y="2362200"/>
            <a:ext cx="8305800" cy="2308324"/>
          </a:xfrm>
          <a:prstGeom prst="rect">
            <a:avLst/>
          </a:prstGeom>
        </p:spPr>
        <p:txBody>
          <a:bodyPr wrap="square">
            <a:spAutoFit/>
          </a:bodyPr>
          <a:lstStyle/>
          <a:p>
            <a:pPr algn="ctr" eaLnBrk="1" hangingPunct="1">
              <a:buFont typeface="Wingdings" pitchFamily="2" charset="2"/>
              <a:buNone/>
            </a:pPr>
            <a:r>
              <a:rPr lang="en-US" sz="7200" b="1" dirty="0" smtClean="0">
                <a:latin typeface="+mn-lt"/>
              </a:rPr>
              <a:t>Human Resources Statistics</a:t>
            </a:r>
            <a:endParaRPr lang="en-US" sz="7200" b="1" dirty="0">
              <a:latin typeface="+mn-lt"/>
            </a:endParaRPr>
          </a:p>
        </p:txBody>
      </p:sp>
    </p:spTree>
    <p:extLst>
      <p:ext uri="{BB962C8B-B14F-4D97-AF65-F5344CB8AC3E}">
        <p14:creationId xmlns:p14="http://schemas.microsoft.com/office/powerpoint/2010/main" val="3145029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a:t>
            </a:r>
            <a:r>
              <a:rPr lang="en-US" dirty="0" smtClean="0"/>
              <a:t>Overview</a:t>
            </a:r>
            <a:endParaRPr lang="en-US" dirty="0"/>
          </a:p>
        </p:txBody>
      </p:sp>
      <p:sp>
        <p:nvSpPr>
          <p:cNvPr id="3" name="Slide Number Placeholder 2"/>
          <p:cNvSpPr>
            <a:spLocks noGrp="1"/>
          </p:cNvSpPr>
          <p:nvPr>
            <p:ph type="sldNum" sz="quarter" idx="12"/>
          </p:nvPr>
        </p:nvSpPr>
        <p:spPr/>
        <p:txBody>
          <a:bodyPr/>
          <a:lstStyle/>
          <a:p>
            <a:pPr>
              <a:defRPr/>
            </a:pPr>
            <a:fld id="{DFEFEB82-732A-4642-8FAD-26028B784697}" type="slidenum">
              <a:rPr lang="en-US" smtClean="0"/>
              <a:pPr>
                <a:defRPr/>
              </a:pPr>
              <a:t>51</a:t>
            </a:fld>
            <a:endParaRPr lang="en-US"/>
          </a:p>
        </p:txBody>
      </p:sp>
      <p:graphicFrame>
        <p:nvGraphicFramePr>
          <p:cNvPr id="4" name="Chart 3"/>
          <p:cNvGraphicFramePr/>
          <p:nvPr>
            <p:extLst>
              <p:ext uri="{D42A27DB-BD31-4B8C-83A1-F6EECF244321}">
                <p14:modId xmlns:p14="http://schemas.microsoft.com/office/powerpoint/2010/main" val="2649333894"/>
              </p:ext>
            </p:extLst>
          </p:nvPr>
        </p:nvGraphicFramePr>
        <p:xfrm>
          <a:off x="304800" y="3276600"/>
          <a:ext cx="40386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003054287"/>
              </p:ext>
            </p:extLst>
          </p:nvPr>
        </p:nvGraphicFramePr>
        <p:xfrm>
          <a:off x="4619625" y="3276600"/>
          <a:ext cx="4067175" cy="28670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04800" y="1600200"/>
            <a:ext cx="8382000" cy="1677382"/>
          </a:xfrm>
          <a:prstGeom prst="rect">
            <a:avLst/>
          </a:prstGeom>
        </p:spPr>
        <p:txBody>
          <a:bodyPr wrap="square">
            <a:spAutoFit/>
          </a:bodyPr>
          <a:lstStyle/>
          <a:p>
            <a:pPr algn="just">
              <a:spcBef>
                <a:spcPct val="50000"/>
              </a:spcBef>
              <a:buClr>
                <a:schemeClr val="accent2"/>
              </a:buClr>
            </a:pPr>
            <a:r>
              <a:rPr lang="en-US" sz="2000" b="1" dirty="0">
                <a:latin typeface="Verdana" pitchFamily="34" charset="0"/>
              </a:rPr>
              <a:t>GOAL</a:t>
            </a:r>
            <a:r>
              <a:rPr lang="en-US" sz="2000" dirty="0">
                <a:latin typeface="Verdana" pitchFamily="34" charset="0"/>
              </a:rPr>
              <a:t>: AFE will maintain a staff retention rate of 80%. </a:t>
            </a:r>
            <a:r>
              <a:rPr lang="en-US" sz="2000" dirty="0" smtClean="0">
                <a:latin typeface="Verdana" pitchFamily="34" charset="0"/>
              </a:rPr>
              <a:t>In 2021, </a:t>
            </a:r>
            <a:r>
              <a:rPr lang="en-US" sz="2000" b="1" dirty="0" smtClean="0">
                <a:latin typeface="Verdana" pitchFamily="34" charset="0"/>
              </a:rPr>
              <a:t>this </a:t>
            </a:r>
            <a:r>
              <a:rPr lang="en-US" sz="2000" b="1" dirty="0">
                <a:latin typeface="Verdana" pitchFamily="34" charset="0"/>
              </a:rPr>
              <a:t>goal was not met.</a:t>
            </a:r>
          </a:p>
          <a:p>
            <a:pPr algn="just">
              <a:spcBef>
                <a:spcPct val="50000"/>
              </a:spcBef>
              <a:buClr>
                <a:schemeClr val="accent2"/>
              </a:buClr>
            </a:pPr>
            <a:r>
              <a:rPr lang="en-US" dirty="0" smtClean="0">
                <a:latin typeface="Verdana" pitchFamily="34" charset="0"/>
              </a:rPr>
              <a:t>In 2021, AFE struggled with staffing as did most mental health agencies.  In 2021, AFE had a retention rating of 76.81% and had a total of 54 employees/contactors at the end of the year.</a:t>
            </a:r>
          </a:p>
        </p:txBody>
      </p:sp>
    </p:spTree>
    <p:extLst>
      <p:ext uri="{BB962C8B-B14F-4D97-AF65-F5344CB8AC3E}">
        <p14:creationId xmlns:p14="http://schemas.microsoft.com/office/powerpoint/2010/main" val="595991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Overview</a:t>
            </a:r>
            <a:endParaRPr lang="en-US" dirty="0"/>
          </a:p>
        </p:txBody>
      </p:sp>
      <p:sp>
        <p:nvSpPr>
          <p:cNvPr id="3" name="Slide Number Placeholder 2"/>
          <p:cNvSpPr>
            <a:spLocks noGrp="1"/>
          </p:cNvSpPr>
          <p:nvPr>
            <p:ph type="sldNum" sz="quarter" idx="12"/>
          </p:nvPr>
        </p:nvSpPr>
        <p:spPr/>
        <p:txBody>
          <a:bodyPr/>
          <a:lstStyle/>
          <a:p>
            <a:pPr>
              <a:defRPr/>
            </a:pPr>
            <a:fld id="{DFEFEB82-732A-4642-8FAD-26028B784697}" type="slidenum">
              <a:rPr lang="en-US" smtClean="0"/>
              <a:pPr>
                <a:defRPr/>
              </a:pPr>
              <a:t>52</a:t>
            </a:fld>
            <a:endParaRPr lang="en-US"/>
          </a:p>
        </p:txBody>
      </p:sp>
      <p:graphicFrame>
        <p:nvGraphicFramePr>
          <p:cNvPr id="4" name="Chart 3"/>
          <p:cNvGraphicFramePr/>
          <p:nvPr>
            <p:extLst>
              <p:ext uri="{D42A27DB-BD31-4B8C-83A1-F6EECF244321}">
                <p14:modId xmlns:p14="http://schemas.microsoft.com/office/powerpoint/2010/main" val="1421455768"/>
              </p:ext>
            </p:extLst>
          </p:nvPr>
        </p:nvGraphicFramePr>
        <p:xfrm>
          <a:off x="1524000" y="2895600"/>
          <a:ext cx="5629275"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1752600"/>
            <a:ext cx="8534400" cy="1061829"/>
          </a:xfrm>
          <a:prstGeom prst="rect">
            <a:avLst/>
          </a:prstGeom>
        </p:spPr>
        <p:txBody>
          <a:bodyPr wrap="square">
            <a:spAutoFit/>
          </a:bodyPr>
          <a:lstStyle/>
          <a:p>
            <a:pPr algn="just">
              <a:spcBef>
                <a:spcPct val="50000"/>
              </a:spcBef>
              <a:buClr>
                <a:schemeClr val="accent2"/>
              </a:buClr>
            </a:pPr>
            <a:r>
              <a:rPr lang="en-US" dirty="0" smtClean="0">
                <a:latin typeface="Verdana" pitchFamily="34" charset="0"/>
              </a:rPr>
              <a:t>During 2021</a:t>
            </a:r>
            <a:r>
              <a:rPr lang="en-US" dirty="0">
                <a:latin typeface="Verdana" pitchFamily="34" charset="0"/>
              </a:rPr>
              <a:t>, AFE struggled with </a:t>
            </a:r>
            <a:r>
              <a:rPr lang="en-US" dirty="0" smtClean="0">
                <a:latin typeface="Verdana" pitchFamily="34" charset="0"/>
              </a:rPr>
              <a:t>hiring staff to fulfill our mission and goals. We hired 17 staff for the year. </a:t>
            </a:r>
          </a:p>
          <a:p>
            <a:pPr algn="just">
              <a:spcBef>
                <a:spcPct val="50000"/>
              </a:spcBef>
              <a:buClr>
                <a:schemeClr val="accent2"/>
              </a:buClr>
            </a:pPr>
            <a:r>
              <a:rPr lang="en-US" b="1" dirty="0" smtClean="0">
                <a:latin typeface="Verdana" pitchFamily="34" charset="0"/>
              </a:rPr>
              <a:t>Goal: </a:t>
            </a:r>
            <a:r>
              <a:rPr lang="en-US" dirty="0" smtClean="0">
                <a:latin typeface="Verdana" pitchFamily="34" charset="0"/>
              </a:rPr>
              <a:t>AFE will increase recruitment by 10% in 2022.</a:t>
            </a:r>
          </a:p>
        </p:txBody>
      </p:sp>
      <p:sp>
        <p:nvSpPr>
          <p:cNvPr id="6" name="Rectangle 5"/>
          <p:cNvSpPr/>
          <p:nvPr/>
        </p:nvSpPr>
        <p:spPr>
          <a:xfrm>
            <a:off x="353629" y="6324600"/>
            <a:ext cx="7369941" cy="246221"/>
          </a:xfrm>
          <a:prstGeom prst="rect">
            <a:avLst/>
          </a:prstGeom>
        </p:spPr>
        <p:txBody>
          <a:bodyPr wrap="square">
            <a:spAutoFit/>
          </a:bodyPr>
          <a:lstStyle/>
          <a:p>
            <a:r>
              <a:rPr lang="en-US" sz="1000" i="1" dirty="0" smtClean="0">
                <a:latin typeface="Verdana" pitchFamily="34" charset="0"/>
              </a:rPr>
              <a:t>For more information, please review AFE Human Resources Annual Report for 2021</a:t>
            </a:r>
            <a:r>
              <a:rPr lang="en-US" sz="1000" dirty="0" smtClean="0">
                <a:latin typeface="Verdana" pitchFamily="34" charset="0"/>
              </a:rPr>
              <a:t>.</a:t>
            </a:r>
            <a:endParaRPr lang="en-US" sz="1000" dirty="0"/>
          </a:p>
        </p:txBody>
      </p:sp>
    </p:spTree>
    <p:extLst>
      <p:ext uri="{BB962C8B-B14F-4D97-AF65-F5344CB8AC3E}">
        <p14:creationId xmlns:p14="http://schemas.microsoft.com/office/powerpoint/2010/main" val="1850767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53</a:t>
            </a:fld>
            <a:endParaRPr lang="en-US"/>
          </a:p>
        </p:txBody>
      </p:sp>
      <p:sp>
        <p:nvSpPr>
          <p:cNvPr id="66562" name="Rectangle 2"/>
          <p:cNvSpPr>
            <a:spLocks noGrp="1" noChangeArrowheads="1"/>
          </p:cNvSpPr>
          <p:nvPr>
            <p:ph type="body" idx="4294967295"/>
          </p:nvPr>
        </p:nvSpPr>
        <p:spPr>
          <a:xfrm>
            <a:off x="838200" y="1295400"/>
            <a:ext cx="7467600" cy="4953000"/>
          </a:xfrm>
        </p:spPr>
        <p:txBody>
          <a:bodyPr/>
          <a:lstStyle/>
          <a:p>
            <a:pPr algn="ctr" eaLnBrk="1" hangingPunct="1">
              <a:buFont typeface="Wingdings" pitchFamily="2" charset="2"/>
              <a:buNone/>
            </a:pPr>
            <a:r>
              <a:rPr lang="en-US" sz="7500" b="1" dirty="0" smtClean="0"/>
              <a:t>Areas </a:t>
            </a:r>
          </a:p>
          <a:p>
            <a:pPr algn="ctr" eaLnBrk="1" hangingPunct="1">
              <a:buFont typeface="Wingdings" pitchFamily="2" charset="2"/>
              <a:buNone/>
            </a:pPr>
            <a:r>
              <a:rPr lang="en-US" sz="7500" b="1" dirty="0" smtClean="0"/>
              <a:t>of </a:t>
            </a:r>
          </a:p>
          <a:p>
            <a:pPr algn="ctr" eaLnBrk="1" hangingPunct="1">
              <a:buFont typeface="Wingdings" pitchFamily="2" charset="2"/>
              <a:buNone/>
            </a:pPr>
            <a:r>
              <a:rPr lang="en-US" sz="7500" b="1" dirty="0" smtClean="0"/>
              <a:t>Growth</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fontAlgn="auto" hangingPunct="1">
              <a:spcAft>
                <a:spcPts val="0"/>
              </a:spcAft>
              <a:defRPr/>
            </a:pPr>
            <a:r>
              <a:rPr lang="en-US" dirty="0"/>
              <a:t>Areas of </a:t>
            </a:r>
            <a:r>
              <a:rPr lang="en-US" dirty="0" smtClean="0"/>
              <a:t>Growth</a:t>
            </a:r>
            <a:endParaRPr lang="en-US" dirty="0"/>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54</a:t>
            </a:fld>
            <a:endParaRPr lang="en-US"/>
          </a:p>
        </p:txBody>
      </p:sp>
      <p:sp>
        <p:nvSpPr>
          <p:cNvPr id="67587" name="Rectangle 3"/>
          <p:cNvSpPr>
            <a:spLocks noGrp="1" noChangeArrowheads="1"/>
          </p:cNvSpPr>
          <p:nvPr>
            <p:ph type="body" idx="4294967295"/>
          </p:nvPr>
        </p:nvSpPr>
        <p:spPr>
          <a:xfrm>
            <a:off x="304800" y="1600200"/>
            <a:ext cx="7696200" cy="4530725"/>
          </a:xfrm>
        </p:spPr>
        <p:txBody>
          <a:bodyPr/>
          <a:lstStyle/>
          <a:p>
            <a:pPr eaLnBrk="1" hangingPunct="1">
              <a:lnSpc>
                <a:spcPct val="80000"/>
              </a:lnSpc>
              <a:buFont typeface="Wingdings" pitchFamily="2" charset="2"/>
              <a:buNone/>
            </a:pPr>
            <a:r>
              <a:rPr lang="en-US" sz="1600" b="1" dirty="0" smtClean="0"/>
              <a:t>Our approach is founded on a deep commitment to continually improving </a:t>
            </a:r>
          </a:p>
          <a:p>
            <a:pPr eaLnBrk="1" hangingPunct="1">
              <a:lnSpc>
                <a:spcPct val="80000"/>
              </a:lnSpc>
              <a:buFont typeface="Wingdings" pitchFamily="2" charset="2"/>
              <a:buNone/>
            </a:pPr>
            <a:r>
              <a:rPr lang="en-US" sz="1600" b="1" dirty="0" smtClean="0"/>
              <a:t>our services. In an effort to continue to improve the services we provide, </a:t>
            </a:r>
          </a:p>
          <a:p>
            <a:pPr eaLnBrk="1" hangingPunct="1">
              <a:lnSpc>
                <a:spcPct val="80000"/>
              </a:lnSpc>
              <a:buFont typeface="Wingdings" pitchFamily="2" charset="2"/>
              <a:buNone/>
            </a:pPr>
            <a:r>
              <a:rPr lang="en-US" sz="1600" b="1" dirty="0" smtClean="0"/>
              <a:t>AFE will implement the following:</a:t>
            </a:r>
          </a:p>
          <a:p>
            <a:pPr eaLnBrk="1" hangingPunct="1">
              <a:lnSpc>
                <a:spcPct val="80000"/>
              </a:lnSpc>
            </a:pPr>
            <a:endParaRPr lang="en-US" sz="1600" b="1" dirty="0" smtClean="0"/>
          </a:p>
          <a:p>
            <a:pPr eaLnBrk="1" hangingPunct="1">
              <a:lnSpc>
                <a:spcPct val="80000"/>
              </a:lnSpc>
            </a:pPr>
            <a:r>
              <a:rPr lang="en-US" sz="1600" dirty="0" smtClean="0"/>
              <a:t>To increase referrals, AFE will develop marketing and outreach strategies that will increase our potential for referrals from a wider geographic area throughout metro Atlanta.  We will also educate referral sources on appropriate referrals based upon insurance, presenting needs, geographic location and ages.  </a:t>
            </a:r>
          </a:p>
          <a:p>
            <a:pPr eaLnBrk="1" hangingPunct="1">
              <a:lnSpc>
                <a:spcPct val="80000"/>
              </a:lnSpc>
              <a:buFont typeface="Wingdings" pitchFamily="2" charset="2"/>
              <a:buNone/>
            </a:pPr>
            <a:endParaRPr lang="en-US" sz="1600" dirty="0" smtClean="0"/>
          </a:p>
          <a:p>
            <a:pPr eaLnBrk="1" hangingPunct="1">
              <a:lnSpc>
                <a:spcPct val="80000"/>
              </a:lnSpc>
            </a:pPr>
            <a:r>
              <a:rPr lang="en-US" sz="1600" dirty="0" smtClean="0"/>
              <a:t>Increase staff retention rate to 80% and increase work force by 10%. AFE is working diligently to hire staff to fill current open positions. </a:t>
            </a:r>
          </a:p>
          <a:p>
            <a:pPr marL="114300" indent="0" eaLnBrk="1" hangingPunct="1">
              <a:lnSpc>
                <a:spcPct val="80000"/>
              </a:lnSpc>
              <a:buNone/>
            </a:pPr>
            <a:endParaRPr lang="en-US" sz="1600" dirty="0"/>
          </a:p>
          <a:p>
            <a:pPr>
              <a:lnSpc>
                <a:spcPct val="80000"/>
              </a:lnSpc>
            </a:pPr>
            <a:r>
              <a:rPr lang="en-US" sz="1600" dirty="0" smtClean="0"/>
              <a:t>Return to open access scheduling for intakes 4 days a week (once sufficient staff has been hired).</a:t>
            </a:r>
          </a:p>
          <a:p>
            <a:pPr marL="114300" indent="0" eaLnBrk="1" hangingPunct="1">
              <a:lnSpc>
                <a:spcPct val="80000"/>
              </a:lnSpc>
              <a:buNone/>
            </a:pPr>
            <a:endParaRPr lang="en-US" sz="1600" dirty="0"/>
          </a:p>
          <a:p>
            <a:pPr>
              <a:lnSpc>
                <a:spcPct val="80000"/>
              </a:lnSpc>
            </a:pPr>
            <a:r>
              <a:rPr lang="en-US" sz="1600" dirty="0" smtClean="0"/>
              <a:t>Regular </a:t>
            </a:r>
            <a:r>
              <a:rPr lang="en-US" sz="1600" dirty="0"/>
              <a:t>feedback from referral sources and consumers served will </a:t>
            </a:r>
            <a:r>
              <a:rPr lang="en-US" sz="1600" dirty="0" smtClean="0"/>
              <a:t>              continue </a:t>
            </a:r>
            <a:r>
              <a:rPr lang="en-US" sz="1600" dirty="0"/>
              <a:t>to be used to improve services.  </a:t>
            </a:r>
          </a:p>
          <a:p>
            <a:pPr>
              <a:lnSpc>
                <a:spcPct val="80000"/>
              </a:lnSpc>
            </a:pPr>
            <a:endParaRPr lang="en-US" sz="16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fontAlgn="auto" hangingPunct="1">
              <a:spcAft>
                <a:spcPts val="0"/>
              </a:spcAft>
              <a:defRPr/>
            </a:pPr>
            <a:r>
              <a:rPr lang="en-US" dirty="0"/>
              <a:t>Areas of </a:t>
            </a:r>
            <a:r>
              <a:rPr lang="en-US" dirty="0" smtClean="0"/>
              <a:t>Growth</a:t>
            </a:r>
            <a:endParaRPr lang="en-US" dirty="0"/>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55</a:t>
            </a:fld>
            <a:endParaRPr lang="en-US"/>
          </a:p>
        </p:txBody>
      </p:sp>
      <p:sp>
        <p:nvSpPr>
          <p:cNvPr id="68611" name="Rectangle 3"/>
          <p:cNvSpPr>
            <a:spLocks noGrp="1" noChangeArrowheads="1"/>
          </p:cNvSpPr>
          <p:nvPr>
            <p:ph type="body" idx="4294967295"/>
          </p:nvPr>
        </p:nvSpPr>
        <p:spPr>
          <a:xfrm>
            <a:off x="152400" y="1828800"/>
            <a:ext cx="8305800" cy="4038600"/>
          </a:xfrm>
        </p:spPr>
        <p:txBody>
          <a:bodyPr/>
          <a:lstStyle/>
          <a:p>
            <a:pPr eaLnBrk="1" hangingPunct="1">
              <a:lnSpc>
                <a:spcPct val="80000"/>
              </a:lnSpc>
            </a:pPr>
            <a:r>
              <a:rPr lang="en-US" sz="1600" dirty="0" smtClean="0"/>
              <a:t>AFE will work to increase successful discharge rate to 75%.  We believe that our results were impacted by COVID. However, moving forward we will ensure that all families are aware of their discharge plan.  AFE will train staff on discharge planning and ensure that AFE staff begin the discharge process prior to the end of services.  AFE will ensure that each plan is written, presented to the family and the recommendations are implemented.</a:t>
            </a:r>
          </a:p>
          <a:p>
            <a:pPr marL="114300" indent="0" eaLnBrk="1" hangingPunct="1">
              <a:lnSpc>
                <a:spcPct val="80000"/>
              </a:lnSpc>
              <a:buNone/>
            </a:pPr>
            <a:endParaRPr lang="en-US" sz="1600" dirty="0" smtClean="0"/>
          </a:p>
          <a:p>
            <a:pPr>
              <a:lnSpc>
                <a:spcPct val="80000"/>
              </a:lnSpc>
            </a:pPr>
            <a:r>
              <a:rPr lang="en-US" sz="1600" dirty="0" smtClean="0"/>
              <a:t>Continue to promote a diverse work force population that is able to meet the needs of the consumers served. </a:t>
            </a:r>
          </a:p>
          <a:p>
            <a:pPr>
              <a:lnSpc>
                <a:spcPct val="80000"/>
              </a:lnSpc>
            </a:pPr>
            <a:endParaRPr lang="en-US" sz="1600" dirty="0"/>
          </a:p>
          <a:p>
            <a:pPr>
              <a:lnSpc>
                <a:spcPct val="80000"/>
              </a:lnSpc>
            </a:pPr>
            <a:r>
              <a:rPr lang="en-US" sz="1600" dirty="0" smtClean="0"/>
              <a:t>Explore new trends within the workforce as a result of COVID. Maintain a </a:t>
            </a:r>
            <a:r>
              <a:rPr lang="en-US" sz="1600" dirty="0"/>
              <a:t>positive work culture and employee </a:t>
            </a:r>
            <a:r>
              <a:rPr lang="en-US" sz="1600" dirty="0" smtClean="0"/>
              <a:t>morale to enhance staff retention. </a:t>
            </a:r>
          </a:p>
        </p:txBody>
      </p:sp>
      <p:pic>
        <p:nvPicPr>
          <p:cNvPr id="5" name="Picture 4"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662" y="4648200"/>
            <a:ext cx="5353538" cy="1943100"/>
          </a:xfrm>
          <a:prstGeom prst="rect">
            <a:avLst/>
          </a:prstGeom>
          <a:noFill/>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	</a:t>
            </a:r>
            <a:br>
              <a:rPr lang="en-US" dirty="0" smtClean="0"/>
            </a:br>
            <a:r>
              <a:rPr lang="en-US" dirty="0"/>
              <a:t> </a:t>
            </a:r>
            <a:r>
              <a:rPr lang="en-US" dirty="0" smtClean="0"/>
              <a:t>        Questions/Comments</a:t>
            </a:r>
            <a:r>
              <a:rPr lang="en-US" dirty="0"/>
              <a:t>			</a:t>
            </a:r>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56</a:t>
            </a:fld>
            <a:endParaRPr lang="en-US"/>
          </a:p>
        </p:txBody>
      </p:sp>
      <p:sp>
        <p:nvSpPr>
          <p:cNvPr id="69635" name="Rectangle 3"/>
          <p:cNvSpPr>
            <a:spLocks noGrp="1" noChangeArrowheads="1"/>
          </p:cNvSpPr>
          <p:nvPr>
            <p:ph type="body" idx="4294967295"/>
          </p:nvPr>
        </p:nvSpPr>
        <p:spPr>
          <a:xfrm>
            <a:off x="533400" y="1676400"/>
            <a:ext cx="8001000" cy="2514600"/>
          </a:xfrm>
        </p:spPr>
        <p:txBody>
          <a:bodyPr/>
          <a:lstStyle/>
          <a:p>
            <a:pPr eaLnBrk="1" hangingPunct="1">
              <a:buFont typeface="Wingdings" pitchFamily="2" charset="2"/>
              <a:buNone/>
            </a:pPr>
            <a:r>
              <a:rPr lang="en-US" dirty="0" smtClean="0"/>
              <a:t>We welcome your comments and feedback.  To </a:t>
            </a:r>
          </a:p>
          <a:p>
            <a:pPr eaLnBrk="1" hangingPunct="1">
              <a:buFont typeface="Wingdings" pitchFamily="2" charset="2"/>
              <a:buNone/>
            </a:pPr>
            <a:r>
              <a:rPr lang="en-US" dirty="0" smtClean="0"/>
              <a:t>contact us, please call our office at (770) 918-8003 </a:t>
            </a:r>
          </a:p>
          <a:p>
            <a:pPr eaLnBrk="1" hangingPunct="1">
              <a:buFont typeface="Wingdings" pitchFamily="2" charset="2"/>
              <a:buNone/>
            </a:pPr>
            <a:r>
              <a:rPr lang="en-US" dirty="0" smtClean="0"/>
              <a:t>or by email at </a:t>
            </a:r>
            <a:r>
              <a:rPr lang="en-US" sz="2600" dirty="0" smtClean="0">
                <a:hlinkClick r:id="rId2"/>
              </a:rPr>
              <a:t>adenise@affeinc.org</a:t>
            </a:r>
            <a:r>
              <a:rPr lang="en-US" sz="2600" dirty="0" smtClean="0"/>
              <a:t>.  </a:t>
            </a:r>
          </a:p>
          <a:p>
            <a:pPr eaLnBrk="1" hangingPunct="1">
              <a:buFont typeface="Wingdings" pitchFamily="2" charset="2"/>
              <a:buNone/>
            </a:pPr>
            <a:endParaRPr lang="en-US" sz="2600" dirty="0" smtClean="0"/>
          </a:p>
        </p:txBody>
      </p:sp>
      <p:pic>
        <p:nvPicPr>
          <p:cNvPr id="8" name="Picture 7" descr="question mark character - ECHA Microbiology"/>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14800"/>
            <a:ext cx="5638800" cy="251015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6</a:t>
            </a:fld>
            <a:endParaRPr lang="en-US"/>
          </a:p>
        </p:txBody>
      </p:sp>
      <p:sp>
        <p:nvSpPr>
          <p:cNvPr id="21506" name="Rectangle 2"/>
          <p:cNvSpPr>
            <a:spLocks noGrp="1" noChangeArrowheads="1"/>
          </p:cNvSpPr>
          <p:nvPr>
            <p:ph type="title" idx="4294967295"/>
          </p:nvPr>
        </p:nvSpPr>
        <p:spPr>
          <a:xfrm>
            <a:off x="0" y="533400"/>
            <a:ext cx="8229600" cy="914400"/>
          </a:xfrm>
        </p:spPr>
        <p:txBody>
          <a:bodyPr/>
          <a:lstStyle/>
          <a:p>
            <a:pPr algn="ctr" eaLnBrk="1" fontAlgn="auto" hangingPunct="1">
              <a:spcAft>
                <a:spcPts val="0"/>
              </a:spcAft>
              <a:defRPr/>
            </a:pPr>
            <a:r>
              <a:rPr lang="en-US" dirty="0" smtClean="0"/>
              <a:t>AFE Program </a:t>
            </a:r>
            <a:r>
              <a:rPr lang="en-US" dirty="0"/>
              <a:t>Overview</a:t>
            </a:r>
          </a:p>
        </p:txBody>
      </p:sp>
      <p:sp>
        <p:nvSpPr>
          <p:cNvPr id="22531" name="Rectangle 3"/>
          <p:cNvSpPr>
            <a:spLocks noGrp="1" noChangeArrowheads="1"/>
          </p:cNvSpPr>
          <p:nvPr>
            <p:ph type="body" idx="4294967295"/>
          </p:nvPr>
        </p:nvSpPr>
        <p:spPr>
          <a:xfrm>
            <a:off x="228600" y="1447800"/>
            <a:ext cx="8153400" cy="4683125"/>
          </a:xfrm>
        </p:spPr>
        <p:txBody>
          <a:bodyPr/>
          <a:lstStyle/>
          <a:p>
            <a:pPr eaLnBrk="1" hangingPunct="1">
              <a:lnSpc>
                <a:spcPct val="80000"/>
              </a:lnSpc>
              <a:buFont typeface="Wingdings" pitchFamily="2" charset="2"/>
              <a:buNone/>
            </a:pPr>
            <a:r>
              <a:rPr lang="en-US" sz="2600" dirty="0" smtClean="0"/>
              <a:t>Academy for Family Empowerment, Inc.</a:t>
            </a:r>
          </a:p>
          <a:p>
            <a:pPr eaLnBrk="1" hangingPunct="1">
              <a:lnSpc>
                <a:spcPct val="80000"/>
              </a:lnSpc>
              <a:buFont typeface="Wingdings" pitchFamily="2" charset="2"/>
              <a:buNone/>
            </a:pPr>
            <a:r>
              <a:rPr lang="en-US" sz="2600" dirty="0" smtClean="0"/>
              <a:t>provides the following CORE services:</a:t>
            </a:r>
          </a:p>
          <a:p>
            <a:pPr eaLnBrk="1" hangingPunct="1">
              <a:lnSpc>
                <a:spcPct val="80000"/>
              </a:lnSpc>
              <a:buFont typeface="Wingdings" pitchFamily="2" charset="2"/>
              <a:buNone/>
            </a:pPr>
            <a:endParaRPr lang="en-US" sz="2600" dirty="0" smtClean="0"/>
          </a:p>
          <a:p>
            <a:pPr eaLnBrk="1" hangingPunct="1">
              <a:lnSpc>
                <a:spcPct val="80000"/>
              </a:lnSpc>
              <a:buFont typeface="Wingdings" pitchFamily="2" charset="2"/>
              <a:buNone/>
            </a:pPr>
            <a:r>
              <a:rPr lang="en-US" sz="2800" dirty="0" smtClean="0"/>
              <a:t>	</a:t>
            </a:r>
            <a:r>
              <a:rPr lang="en-US" sz="2800" u="sng" dirty="0" smtClean="0"/>
              <a:t>I. CORE SERVICES</a:t>
            </a:r>
            <a:r>
              <a:rPr lang="en-US" sz="2800" dirty="0" smtClean="0"/>
              <a:t>:</a:t>
            </a:r>
          </a:p>
          <a:p>
            <a:pPr lvl="1" eaLnBrk="1" hangingPunct="1">
              <a:lnSpc>
                <a:spcPct val="80000"/>
              </a:lnSpc>
              <a:buFontTx/>
              <a:buChar char="•"/>
            </a:pPr>
            <a:r>
              <a:rPr lang="en-US" sz="2800" dirty="0" smtClean="0"/>
              <a:t>Individual Therapy</a:t>
            </a:r>
          </a:p>
          <a:p>
            <a:pPr lvl="1" eaLnBrk="1" hangingPunct="1">
              <a:lnSpc>
                <a:spcPct val="80000"/>
              </a:lnSpc>
              <a:buFontTx/>
              <a:buChar char="•"/>
            </a:pPr>
            <a:r>
              <a:rPr lang="en-US" sz="2800" dirty="0" smtClean="0"/>
              <a:t>Family Therapy</a:t>
            </a:r>
          </a:p>
          <a:p>
            <a:pPr lvl="1" eaLnBrk="1" hangingPunct="1">
              <a:lnSpc>
                <a:spcPct val="80000"/>
              </a:lnSpc>
              <a:buFontTx/>
              <a:buChar char="•"/>
            </a:pPr>
            <a:r>
              <a:rPr lang="en-US" sz="2800" dirty="0" smtClean="0"/>
              <a:t>Community Support Individual (CSI)</a:t>
            </a:r>
          </a:p>
          <a:p>
            <a:pPr lvl="1" eaLnBrk="1" hangingPunct="1">
              <a:lnSpc>
                <a:spcPct val="80000"/>
              </a:lnSpc>
              <a:buFontTx/>
              <a:buChar char="•"/>
            </a:pPr>
            <a:r>
              <a:rPr lang="en-US" sz="2800" dirty="0" smtClean="0"/>
              <a:t>Physician Services/Nursing Services</a:t>
            </a:r>
          </a:p>
          <a:p>
            <a:pPr lvl="1" eaLnBrk="1" hangingPunct="1">
              <a:lnSpc>
                <a:spcPct val="80000"/>
              </a:lnSpc>
              <a:buFontTx/>
              <a:buChar char="•"/>
            </a:pPr>
            <a:r>
              <a:rPr lang="en-US" sz="2800" dirty="0" smtClean="0"/>
              <a:t>Treatment Planning</a:t>
            </a:r>
          </a:p>
          <a:p>
            <a:pPr lvl="1" eaLnBrk="1" hangingPunct="1">
              <a:lnSpc>
                <a:spcPct val="80000"/>
              </a:lnSpc>
              <a:buFontTx/>
              <a:buChar char="•"/>
            </a:pPr>
            <a:r>
              <a:rPr lang="en-US" sz="2800" dirty="0" smtClean="0"/>
              <a:t>Behavioral Health Assessments</a:t>
            </a:r>
          </a:p>
          <a:p>
            <a:pPr lvl="1" eaLnBrk="1" hangingPunct="1">
              <a:lnSpc>
                <a:spcPct val="80000"/>
              </a:lnSpc>
              <a:buFontTx/>
              <a:buChar char="•"/>
            </a:pPr>
            <a:r>
              <a:rPr lang="en-US" sz="2800" dirty="0" smtClean="0"/>
              <a:t>Group Services (on hold due to COVID)</a:t>
            </a:r>
          </a:p>
          <a:p>
            <a:pPr lvl="1" eaLnBrk="1" hangingPunct="1">
              <a:lnSpc>
                <a:spcPct val="80000"/>
              </a:lnSpc>
              <a:buFontTx/>
              <a:buChar char="•"/>
            </a:pPr>
            <a:endParaRPr lang="en-US" sz="19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7</a:t>
            </a:fld>
            <a:endParaRPr lang="en-US"/>
          </a:p>
        </p:txBody>
      </p:sp>
      <p:sp>
        <p:nvSpPr>
          <p:cNvPr id="5" name="Title 4"/>
          <p:cNvSpPr>
            <a:spLocks noGrp="1"/>
          </p:cNvSpPr>
          <p:nvPr>
            <p:ph type="title" idx="4294967295"/>
          </p:nvPr>
        </p:nvSpPr>
        <p:spPr>
          <a:xfrm>
            <a:off x="0" y="407988"/>
            <a:ext cx="8261350" cy="1039812"/>
          </a:xfrm>
        </p:spPr>
        <p:txBody>
          <a:bodyPr/>
          <a:lstStyle/>
          <a:p>
            <a:r>
              <a:rPr lang="en-US" dirty="0" smtClean="0"/>
              <a:t>AFE Program Overview</a:t>
            </a:r>
            <a:endParaRPr lang="en-US" dirty="0"/>
          </a:p>
        </p:txBody>
      </p:sp>
      <p:sp>
        <p:nvSpPr>
          <p:cNvPr id="6" name="Content Placeholder 5"/>
          <p:cNvSpPr>
            <a:spLocks noGrp="1"/>
          </p:cNvSpPr>
          <p:nvPr>
            <p:ph idx="4294967295"/>
          </p:nvPr>
        </p:nvSpPr>
        <p:spPr>
          <a:xfrm>
            <a:off x="0" y="1524000"/>
            <a:ext cx="8229600" cy="4602163"/>
          </a:xfrm>
        </p:spPr>
        <p:txBody>
          <a:bodyPr>
            <a:normAutofit fontScale="70000" lnSpcReduction="20000"/>
          </a:bodyPr>
          <a:lstStyle/>
          <a:p>
            <a:pPr>
              <a:lnSpc>
                <a:spcPct val="80000"/>
              </a:lnSpc>
              <a:buNone/>
            </a:pPr>
            <a:r>
              <a:rPr lang="en-US" dirty="0"/>
              <a:t>Academy for Family Empowerment, Inc</a:t>
            </a:r>
            <a:r>
              <a:rPr lang="en-US" dirty="0" smtClean="0"/>
              <a:t>. provides the following </a:t>
            </a:r>
            <a:r>
              <a:rPr lang="en-US" dirty="0"/>
              <a:t>mental </a:t>
            </a:r>
            <a:endParaRPr lang="en-US" dirty="0" smtClean="0"/>
          </a:p>
          <a:p>
            <a:pPr>
              <a:lnSpc>
                <a:spcPct val="80000"/>
              </a:lnSpc>
              <a:buNone/>
            </a:pPr>
            <a:r>
              <a:rPr lang="en-US" dirty="0" smtClean="0"/>
              <a:t>health </a:t>
            </a:r>
            <a:r>
              <a:rPr lang="en-US" dirty="0"/>
              <a:t>services</a:t>
            </a:r>
            <a:r>
              <a:rPr lang="en-US" dirty="0" smtClean="0"/>
              <a:t>:</a:t>
            </a:r>
          </a:p>
          <a:p>
            <a:pPr>
              <a:lnSpc>
                <a:spcPct val="80000"/>
              </a:lnSpc>
              <a:buNone/>
            </a:pPr>
            <a:endParaRPr lang="en-US" dirty="0"/>
          </a:p>
          <a:p>
            <a:pPr>
              <a:lnSpc>
                <a:spcPct val="80000"/>
              </a:lnSpc>
              <a:buNone/>
            </a:pPr>
            <a:r>
              <a:rPr lang="en-US" dirty="0"/>
              <a:t>	</a:t>
            </a:r>
            <a:r>
              <a:rPr lang="en-US" sz="2600" u="sng" dirty="0" smtClean="0"/>
              <a:t>II. School-Based Mental Health Services</a:t>
            </a:r>
            <a:r>
              <a:rPr lang="en-US" sz="2600" dirty="0" smtClean="0"/>
              <a:t>:</a:t>
            </a:r>
          </a:p>
          <a:p>
            <a:pPr>
              <a:lnSpc>
                <a:spcPct val="80000"/>
              </a:lnSpc>
              <a:buNone/>
            </a:pPr>
            <a:r>
              <a:rPr lang="en-US" sz="2600" dirty="0"/>
              <a:t> </a:t>
            </a:r>
            <a:r>
              <a:rPr lang="en-US" sz="2600" dirty="0" smtClean="0"/>
              <a:t>  Rockdale County Public School</a:t>
            </a:r>
          </a:p>
          <a:p>
            <a:pPr lvl="1">
              <a:lnSpc>
                <a:spcPct val="80000"/>
              </a:lnSpc>
              <a:buFontTx/>
              <a:buChar char="•"/>
            </a:pPr>
            <a:r>
              <a:rPr lang="en-US" sz="2800" dirty="0" smtClean="0"/>
              <a:t>Individual </a:t>
            </a:r>
            <a:r>
              <a:rPr lang="en-US" sz="2800" dirty="0"/>
              <a:t>Therapy</a:t>
            </a:r>
          </a:p>
          <a:p>
            <a:pPr lvl="1">
              <a:lnSpc>
                <a:spcPct val="80000"/>
              </a:lnSpc>
              <a:buFontTx/>
              <a:buChar char="•"/>
            </a:pPr>
            <a:r>
              <a:rPr lang="en-US" sz="2800" dirty="0"/>
              <a:t>Family </a:t>
            </a:r>
            <a:r>
              <a:rPr lang="en-US" sz="2800" dirty="0" smtClean="0"/>
              <a:t>Therapy</a:t>
            </a:r>
          </a:p>
          <a:p>
            <a:pPr lvl="1">
              <a:lnSpc>
                <a:spcPct val="80000"/>
              </a:lnSpc>
              <a:buFontTx/>
              <a:buChar char="•"/>
            </a:pPr>
            <a:r>
              <a:rPr lang="en-US" sz="2800" dirty="0"/>
              <a:t>Treatment Planning</a:t>
            </a:r>
          </a:p>
          <a:p>
            <a:pPr lvl="1">
              <a:lnSpc>
                <a:spcPct val="80000"/>
              </a:lnSpc>
              <a:buFontTx/>
              <a:buChar char="•"/>
            </a:pPr>
            <a:r>
              <a:rPr lang="en-US" sz="2800" dirty="0"/>
              <a:t>Behavioral Health Assessments</a:t>
            </a:r>
          </a:p>
          <a:p>
            <a:pPr marL="411480" lvl="1" indent="0">
              <a:lnSpc>
                <a:spcPct val="80000"/>
              </a:lnSpc>
              <a:buNone/>
            </a:pPr>
            <a:endParaRPr lang="en-US" sz="2800" dirty="0" smtClean="0"/>
          </a:p>
          <a:p>
            <a:pPr marL="411480" lvl="1" indent="0">
              <a:lnSpc>
                <a:spcPct val="80000"/>
              </a:lnSpc>
              <a:buNone/>
            </a:pPr>
            <a:r>
              <a:rPr lang="en-US" sz="2800" u="sng" dirty="0"/>
              <a:t>II. </a:t>
            </a:r>
            <a:r>
              <a:rPr lang="en-US" sz="2800" u="sng" dirty="0" smtClean="0"/>
              <a:t>DFCS Services</a:t>
            </a:r>
          </a:p>
          <a:p>
            <a:pPr lvl="1">
              <a:lnSpc>
                <a:spcPct val="80000"/>
              </a:lnSpc>
              <a:buFontTx/>
              <a:buChar char="•"/>
            </a:pPr>
            <a:r>
              <a:rPr lang="en-US" sz="2800" dirty="0" smtClean="0"/>
              <a:t>Parent Aide</a:t>
            </a:r>
          </a:p>
          <a:p>
            <a:pPr lvl="1">
              <a:lnSpc>
                <a:spcPct val="80000"/>
              </a:lnSpc>
              <a:buFontTx/>
              <a:buChar char="•"/>
            </a:pPr>
            <a:r>
              <a:rPr lang="en-US" sz="2800" dirty="0" smtClean="0"/>
              <a:t>Early Intervention Services</a:t>
            </a:r>
          </a:p>
          <a:p>
            <a:pPr lvl="1">
              <a:lnSpc>
                <a:spcPct val="80000"/>
              </a:lnSpc>
              <a:buFontTx/>
              <a:buChar char="•"/>
            </a:pPr>
            <a:r>
              <a:rPr lang="en-US" sz="2800" dirty="0" smtClean="0"/>
              <a:t>Behavioral Aide </a:t>
            </a:r>
          </a:p>
          <a:p>
            <a:pPr lvl="1">
              <a:lnSpc>
                <a:spcPct val="80000"/>
              </a:lnSpc>
              <a:buFontTx/>
              <a:buChar char="•"/>
            </a:pPr>
            <a:r>
              <a:rPr lang="en-US" sz="2800" dirty="0" smtClean="0"/>
              <a:t>Homestead Services</a:t>
            </a:r>
          </a:p>
          <a:p>
            <a:pPr lvl="1">
              <a:lnSpc>
                <a:spcPct val="80000"/>
              </a:lnSpc>
              <a:buFontTx/>
              <a:buChar char="•"/>
            </a:pPr>
            <a:r>
              <a:rPr lang="en-US" sz="2800" dirty="0" smtClean="0"/>
              <a:t>Wrap Around Services</a:t>
            </a:r>
          </a:p>
          <a:p>
            <a:pPr lvl="1">
              <a:lnSpc>
                <a:spcPct val="80000"/>
              </a:lnSpc>
              <a:buFontTx/>
              <a:buChar char="•"/>
            </a:pPr>
            <a:r>
              <a:rPr lang="en-US" sz="2800" dirty="0" smtClean="0"/>
              <a:t>Drug Screening Services</a:t>
            </a:r>
          </a:p>
          <a:p>
            <a:pPr lvl="1">
              <a:lnSpc>
                <a:spcPct val="80000"/>
              </a:lnSpc>
              <a:buFontTx/>
              <a:buChar char="•"/>
            </a:pPr>
            <a:r>
              <a:rPr lang="en-US" sz="2800" dirty="0" smtClean="0"/>
              <a:t>Assessments (CCFA, SAA, PFA, DVA)</a:t>
            </a:r>
            <a:endParaRPr lang="en-US" sz="2800" dirty="0"/>
          </a:p>
          <a:p>
            <a:pPr lvl="1">
              <a:lnSpc>
                <a:spcPct val="80000"/>
              </a:lnSpc>
              <a:buFontTx/>
              <a:buChar char="•"/>
            </a:pPr>
            <a:endParaRPr lang="en-US" sz="2800" dirty="0"/>
          </a:p>
          <a:p>
            <a:pPr lvl="1">
              <a:lnSpc>
                <a:spcPct val="80000"/>
              </a:lnSpc>
              <a:buFontTx/>
              <a:buChar char="•"/>
            </a:pPr>
            <a:endParaRPr lang="en-US" sz="2800" dirty="0"/>
          </a:p>
          <a:p>
            <a:pPr>
              <a:lnSpc>
                <a:spcPct val="80000"/>
              </a:lnSpc>
              <a:buNone/>
            </a:pPr>
            <a:endParaRPr lang="en-US" dirty="0"/>
          </a:p>
          <a:p>
            <a:endParaRPr lang="en-US" dirty="0"/>
          </a:p>
        </p:txBody>
      </p:sp>
    </p:spTree>
    <p:extLst>
      <p:ext uri="{BB962C8B-B14F-4D97-AF65-F5344CB8AC3E}">
        <p14:creationId xmlns:p14="http://schemas.microsoft.com/office/powerpoint/2010/main" val="1751472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fontAlgn="auto" hangingPunct="1">
              <a:spcAft>
                <a:spcPts val="0"/>
              </a:spcAft>
              <a:defRPr/>
            </a:pPr>
            <a:r>
              <a:rPr lang="en-US" dirty="0" smtClean="0"/>
              <a:t>AFE Program Overview</a:t>
            </a:r>
            <a:endParaRPr lang="en-US" dirty="0"/>
          </a:p>
        </p:txBody>
      </p:sp>
      <p:sp>
        <p:nvSpPr>
          <p:cNvPr id="2" name="Slide Number Placeholder 1"/>
          <p:cNvSpPr>
            <a:spLocks noGrp="1"/>
          </p:cNvSpPr>
          <p:nvPr>
            <p:ph type="sldNum" sz="quarter" idx="12"/>
          </p:nvPr>
        </p:nvSpPr>
        <p:spPr/>
        <p:txBody>
          <a:bodyPr/>
          <a:lstStyle/>
          <a:p>
            <a:pPr>
              <a:defRPr/>
            </a:pPr>
            <a:fld id="{E4778A7A-7151-4563-ADC7-1B5D5B7B1A8E}" type="slidenum">
              <a:rPr lang="en-US" smtClean="0"/>
              <a:pPr>
                <a:defRPr/>
              </a:pPr>
              <a:t>8</a:t>
            </a:fld>
            <a:endParaRPr lang="en-US"/>
          </a:p>
        </p:txBody>
      </p:sp>
      <p:sp>
        <p:nvSpPr>
          <p:cNvPr id="25603" name="Rectangle 3"/>
          <p:cNvSpPr>
            <a:spLocks noGrp="1" noChangeArrowheads="1"/>
          </p:cNvSpPr>
          <p:nvPr>
            <p:ph type="body" idx="4294967295"/>
          </p:nvPr>
        </p:nvSpPr>
        <p:spPr>
          <a:xfrm>
            <a:off x="457200" y="1524000"/>
            <a:ext cx="8077200" cy="4606925"/>
          </a:xfrm>
        </p:spPr>
        <p:txBody>
          <a:bodyPr>
            <a:normAutofit/>
          </a:bodyPr>
          <a:lstStyle/>
          <a:p>
            <a:pPr eaLnBrk="1" hangingPunct="1">
              <a:buNone/>
            </a:pPr>
            <a:r>
              <a:rPr lang="en-US" sz="2600" dirty="0" smtClean="0"/>
              <a:t>From January-December 2021, Academy for </a:t>
            </a:r>
          </a:p>
          <a:p>
            <a:pPr eaLnBrk="1" hangingPunct="1">
              <a:buNone/>
            </a:pPr>
            <a:r>
              <a:rPr lang="en-US" sz="2600" dirty="0" smtClean="0"/>
              <a:t>Family Empowerment, Inc. provided services to:</a:t>
            </a:r>
          </a:p>
          <a:p>
            <a:pPr eaLnBrk="1" hangingPunct="1"/>
            <a:endParaRPr lang="en-US" sz="2600" dirty="0" smtClean="0"/>
          </a:p>
          <a:p>
            <a:pPr lvl="1" eaLnBrk="1" hangingPunct="1"/>
            <a:r>
              <a:rPr lang="en-US" sz="2800" dirty="0" smtClean="0"/>
              <a:t>285</a:t>
            </a:r>
            <a:r>
              <a:rPr lang="en-US" sz="2800" dirty="0" smtClean="0">
                <a:solidFill>
                  <a:schemeClr val="tx1"/>
                </a:solidFill>
              </a:rPr>
              <a:t> consumers </a:t>
            </a:r>
            <a:r>
              <a:rPr lang="en-US" sz="2800" dirty="0" smtClean="0"/>
              <a:t>in our CORE program</a:t>
            </a:r>
          </a:p>
          <a:p>
            <a:pPr lvl="1" eaLnBrk="1" hangingPunct="1">
              <a:buNone/>
            </a:pPr>
            <a:endParaRPr lang="en-US" sz="2800" dirty="0" smtClean="0"/>
          </a:p>
          <a:p>
            <a:pPr lvl="1" eaLnBrk="1" hangingPunct="1"/>
            <a:r>
              <a:rPr lang="en-US" sz="2800" dirty="0" smtClean="0"/>
              <a:t>124 consumers in our School Based Mental Health Program(SBMH)</a:t>
            </a:r>
          </a:p>
          <a:p>
            <a:pPr lvl="1" eaLnBrk="1" hangingPunct="1">
              <a:buNone/>
            </a:pPr>
            <a:endParaRPr lang="en-US" sz="2800" dirty="0" smtClean="0"/>
          </a:p>
          <a:p>
            <a:pPr lvl="1" eaLnBrk="1" hangingPunct="1"/>
            <a:r>
              <a:rPr lang="en-US" sz="2800" dirty="0" smtClean="0"/>
              <a:t>3334 consumers in our DFCS Program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t>CORE Program</a:t>
            </a:r>
            <a:endParaRPr lang="en-US" sz="6000" dirty="0"/>
          </a:p>
        </p:txBody>
      </p:sp>
      <p:sp>
        <p:nvSpPr>
          <p:cNvPr id="2" name="Slide Number Placeholder 1"/>
          <p:cNvSpPr>
            <a:spLocks noGrp="1"/>
          </p:cNvSpPr>
          <p:nvPr>
            <p:ph type="sldNum" sz="quarter" idx="12"/>
          </p:nvPr>
        </p:nvSpPr>
        <p:spPr/>
        <p:txBody>
          <a:bodyPr/>
          <a:lstStyle/>
          <a:p>
            <a:pPr>
              <a:defRPr/>
            </a:pPr>
            <a:fld id="{DFEFEB82-732A-4642-8FAD-26028B784697}" type="slidenum">
              <a:rPr lang="en-US" smtClean="0"/>
              <a:pPr>
                <a:defRPr/>
              </a:pPr>
              <a:t>9</a:t>
            </a:fld>
            <a:endParaRPr lang="en-US"/>
          </a:p>
        </p:txBody>
      </p:sp>
      <p:sp>
        <p:nvSpPr>
          <p:cNvPr id="26627" name="Rectangle 3"/>
          <p:cNvSpPr>
            <a:spLocks noGrp="1" noChangeArrowheads="1"/>
          </p:cNvSpPr>
          <p:nvPr>
            <p:ph type="body" idx="4294967295"/>
          </p:nvPr>
        </p:nvSpPr>
        <p:spPr>
          <a:xfrm>
            <a:off x="533400" y="1828800"/>
            <a:ext cx="7696200" cy="4302125"/>
          </a:xfrm>
        </p:spPr>
        <p:txBody>
          <a:bodyPr/>
          <a:lstStyle/>
          <a:p>
            <a:pPr algn="ctr" eaLnBrk="1" hangingPunct="1">
              <a:buFont typeface="Wingdings" pitchFamily="2" charset="2"/>
              <a:buNone/>
            </a:pPr>
            <a:r>
              <a:rPr lang="en-US" sz="7500" b="1" dirty="0" smtClean="0"/>
              <a:t>Program </a:t>
            </a:r>
          </a:p>
          <a:p>
            <a:pPr algn="ctr" eaLnBrk="1" hangingPunct="1">
              <a:buFont typeface="Wingdings" pitchFamily="2" charset="2"/>
              <a:buNone/>
            </a:pPr>
            <a:r>
              <a:rPr lang="en-US" sz="7500" b="1" dirty="0" smtClean="0"/>
              <a:t>Overview</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140478</TotalTime>
  <Words>2373</Words>
  <Application>Microsoft Office PowerPoint</Application>
  <PresentationFormat>On-screen Show (4:3)</PresentationFormat>
  <Paragraphs>586</Paragraphs>
  <Slides>56</Slides>
  <Notes>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Apothecary</vt:lpstr>
      <vt:lpstr>      2021 ANNUAL Report     Academy for Family Empowerment, Inc. 3205 Salem Road, SE Conyers, GA 30013 (770) 918-8003</vt:lpstr>
      <vt:lpstr>Vision</vt:lpstr>
      <vt:lpstr>Mission</vt:lpstr>
      <vt:lpstr>Values</vt:lpstr>
      <vt:lpstr>PowerPoint Presentation</vt:lpstr>
      <vt:lpstr>AFE Program Overview</vt:lpstr>
      <vt:lpstr>AFE Program Overview</vt:lpstr>
      <vt:lpstr>AFE Program Overview</vt:lpstr>
      <vt:lpstr>CORE Program</vt:lpstr>
      <vt:lpstr>CORE Program Overview (2020)</vt:lpstr>
      <vt:lpstr>CORE Program Overview</vt:lpstr>
      <vt:lpstr>CORE Program Overview</vt:lpstr>
      <vt:lpstr>CORE Referral Status</vt:lpstr>
      <vt:lpstr>CORE Program Overview</vt:lpstr>
      <vt:lpstr>CORE Program Overview</vt:lpstr>
      <vt:lpstr>PowerPoint Presentation</vt:lpstr>
      <vt:lpstr>Ethnic Comparison</vt:lpstr>
      <vt:lpstr>Gender Comparison</vt:lpstr>
      <vt:lpstr>Age Comparison</vt:lpstr>
      <vt:lpstr>Diagnostic Categories</vt:lpstr>
      <vt:lpstr>DFCS Program</vt:lpstr>
      <vt:lpstr>DFCS Program Overview</vt:lpstr>
      <vt:lpstr>DFCS Program Overview</vt:lpstr>
      <vt:lpstr>DFCS Program Overview</vt:lpstr>
      <vt:lpstr>DFCS Program Overview</vt:lpstr>
      <vt:lpstr>DFCS Program Overview</vt:lpstr>
      <vt:lpstr>DFCS Program Overview</vt:lpstr>
      <vt:lpstr>SBMH PROGRAM</vt:lpstr>
      <vt:lpstr>SBMH Program Overview</vt:lpstr>
      <vt:lpstr>SBMH Program Overview</vt:lpstr>
      <vt:lpstr>SBMH Program Overview</vt:lpstr>
      <vt:lpstr>SBMH Program Overview</vt:lpstr>
      <vt:lpstr>SBMH Program Overview</vt:lpstr>
      <vt:lpstr>SBMH Program Overview</vt:lpstr>
      <vt:lpstr>SBMH Program Overview</vt:lpstr>
      <vt:lpstr>SBMH Program Overview</vt:lpstr>
      <vt:lpstr>AFE Outcome Measurements</vt:lpstr>
      <vt:lpstr>Outcome Measurements</vt:lpstr>
      <vt:lpstr>AFE/CORE Outcome Measurements</vt:lpstr>
      <vt:lpstr>AFE/CORE Outcome Measurements</vt:lpstr>
      <vt:lpstr>AFE/CORE Outcome Measurements</vt:lpstr>
      <vt:lpstr>AFE’s Effectiveness</vt:lpstr>
      <vt:lpstr>AFE’s Efficiency</vt:lpstr>
      <vt:lpstr>AFE’s Efficiency</vt:lpstr>
      <vt:lpstr>AFE’s Efficiency</vt:lpstr>
      <vt:lpstr>AFE’s  Access to Services</vt:lpstr>
      <vt:lpstr>AFE Satisfaction with Services</vt:lpstr>
      <vt:lpstr>AFE Satisfaction with Services</vt:lpstr>
      <vt:lpstr>AFE Satisfaction/Stakeholders</vt:lpstr>
      <vt:lpstr>Human Resources </vt:lpstr>
      <vt:lpstr>Human Resources Overview</vt:lpstr>
      <vt:lpstr>Human Resources Overview</vt:lpstr>
      <vt:lpstr>PowerPoint Presentation</vt:lpstr>
      <vt:lpstr>Areas of Growth</vt:lpstr>
      <vt:lpstr>Areas of Growth</vt:lpstr>
      <vt:lpstr>           Questions/Comments   </vt:lpstr>
    </vt:vector>
  </TitlesOfParts>
  <Company>AFFE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Henry-Simmons</dc:creator>
  <cp:lastModifiedBy>Adenise Simmons</cp:lastModifiedBy>
  <cp:revision>10153</cp:revision>
  <cp:lastPrinted>2022-07-05T14:58:54Z</cp:lastPrinted>
  <dcterms:created xsi:type="dcterms:W3CDTF">2007-04-14T00:37:29Z</dcterms:created>
  <dcterms:modified xsi:type="dcterms:W3CDTF">2022-08-04T17:26:36Z</dcterms:modified>
</cp:coreProperties>
</file>