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43"/>
  </p:notesMasterIdLst>
  <p:handoutMasterIdLst>
    <p:handoutMasterId r:id="rId44"/>
  </p:handout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90">
          <p15:clr>
            <a:srgbClr val="A4A3A4"/>
          </p15:clr>
        </p15:guide>
        <p15:guide id="2" orient="horz" pos="289">
          <p15:clr>
            <a:srgbClr val="A4A3A4"/>
          </p15:clr>
        </p15:guide>
        <p15:guide id="3" orient="horz" pos="1423">
          <p15:clr>
            <a:srgbClr val="A4A3A4"/>
          </p15:clr>
        </p15:guide>
        <p15:guide id="4" orient="horz" pos="508">
          <p15:clr>
            <a:srgbClr val="A4A3A4"/>
          </p15:clr>
        </p15:guide>
        <p15:guide id="5" pos="978">
          <p15:clr>
            <a:srgbClr val="A4A3A4"/>
          </p15:clr>
        </p15:guide>
        <p15:guide id="6" pos="4126">
          <p15:clr>
            <a:srgbClr val="A4A3A4"/>
          </p15:clr>
        </p15:guide>
        <p15:guide id="7" pos="3841">
          <p15:clr>
            <a:srgbClr val="A4A3A4"/>
          </p15:clr>
        </p15:guide>
        <p15:guide id="8" pos="7440">
          <p15:clr>
            <a:srgbClr val="A4A3A4"/>
          </p15:clr>
        </p15:guide>
        <p15:guide id="9" pos="1102">
          <p15:clr>
            <a:srgbClr val="A4A3A4"/>
          </p15:clr>
        </p15:guide>
        <p15:guide id="10" pos="6864">
          <p15:clr>
            <a:srgbClr val="A4A3A4"/>
          </p15:clr>
        </p15:guide>
        <p15:guide id="11" pos="6672">
          <p15:clr>
            <a:srgbClr val="A4A3A4"/>
          </p15:clr>
        </p15:guide>
        <p15:guide id="12" pos="790">
          <p15:clr>
            <a:srgbClr val="A4A3A4"/>
          </p15:clr>
        </p15:guide>
        <p15:guide id="13" pos="211">
          <p15:clr>
            <a:srgbClr val="A4A3A4"/>
          </p15:clr>
        </p15:guide>
        <p15:guide id="14" pos="7084">
          <p15:clr>
            <a:srgbClr val="A4A3A4"/>
          </p15:clr>
        </p15:guide>
        <p15:guide id="15" pos="72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Martino" initials="M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030"/>
    <a:srgbClr val="000000"/>
    <a:srgbClr val="A41D36"/>
    <a:srgbClr val="3C465A"/>
    <a:srgbClr val="801328"/>
    <a:srgbClr val="800000"/>
    <a:srgbClr val="910C29"/>
    <a:srgbClr val="FF0000"/>
    <a:srgbClr val="00800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4" autoAdjust="0"/>
    <p:restoredTop sz="86224" autoAdjust="0"/>
  </p:normalViewPr>
  <p:slideViewPr>
    <p:cSldViewPr snapToGrid="0" snapToObjects="1">
      <p:cViewPr>
        <p:scale>
          <a:sx n="88" d="100"/>
          <a:sy n="88" d="100"/>
        </p:scale>
        <p:origin x="-80" y="-888"/>
      </p:cViewPr>
      <p:guideLst>
        <p:guide orient="horz" pos="690"/>
        <p:guide orient="horz" pos="289"/>
        <p:guide orient="horz" pos="1423"/>
        <p:guide orient="horz" pos="508"/>
        <p:guide pos="978"/>
        <p:guide pos="4126"/>
        <p:guide pos="3841"/>
        <p:guide pos="7440"/>
        <p:guide pos="1102"/>
        <p:guide pos="6864"/>
        <p:guide pos="6672"/>
        <p:guide pos="790"/>
        <p:guide pos="211"/>
        <p:guide pos="7084"/>
        <p:guide pos="7248"/>
      </p:guideLst>
    </p:cSldViewPr>
  </p:slideViewPr>
  <p:outlineViewPr>
    <p:cViewPr>
      <p:scale>
        <a:sx n="33" d="100"/>
        <a:sy n="33" d="100"/>
      </p:scale>
      <p:origin x="0" y="0"/>
    </p:cViewPr>
  </p:outlineViewPr>
  <p:notesTextViewPr>
    <p:cViewPr>
      <p:scale>
        <a:sx n="1" d="1"/>
        <a:sy n="1" d="1"/>
      </p:scale>
      <p:origin x="0" y="0"/>
    </p:cViewPr>
  </p:notesTextViewPr>
  <p:sorterViewPr>
    <p:cViewPr>
      <p:scale>
        <a:sx n="42" d="100"/>
        <a:sy n="42" d="100"/>
      </p:scale>
      <p:origin x="0" y="0"/>
    </p:cViewPr>
  </p:sorterViewPr>
  <p:notesViewPr>
    <p:cSldViewPr snapToGrid="0" snapToObjects="1">
      <p:cViewPr varScale="1">
        <p:scale>
          <a:sx n="110" d="100"/>
          <a:sy n="110" d="100"/>
        </p:scale>
        <p:origin x="-18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ucida Grande"/>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FCF1D5-85DF-E34A-83B7-F592BE85AE0F}" type="datetimeFigureOut">
              <a:rPr lang="en-US" smtClean="0">
                <a:latin typeface="Lucida Grande"/>
              </a:rPr>
              <a:t>5/3/17</a:t>
            </a:fld>
            <a:endParaRPr lang="en-US" dirty="0">
              <a:latin typeface="Lucida Grande"/>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ucida Grande"/>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85C0A5-6A49-1349-82D5-7A03810F6347}" type="slidenum">
              <a:rPr lang="en-US" smtClean="0">
                <a:latin typeface="Lucida Grande"/>
              </a:rPr>
              <a:t>‹#›</a:t>
            </a:fld>
            <a:endParaRPr lang="en-US" dirty="0">
              <a:latin typeface="Lucida Grande"/>
            </a:endParaRPr>
          </a:p>
        </p:txBody>
      </p:sp>
    </p:spTree>
    <p:extLst>
      <p:ext uri="{BB962C8B-B14F-4D97-AF65-F5344CB8AC3E}">
        <p14:creationId xmlns:p14="http://schemas.microsoft.com/office/powerpoint/2010/main" val="323273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ucida Grande"/>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ucida Grande"/>
              </a:defRPr>
            </a:lvl1pPr>
          </a:lstStyle>
          <a:p>
            <a:fld id="{9010EECD-575A-EE4D-A459-395E0256CB5C}" type="datetimeFigureOut">
              <a:rPr lang="en-US" smtClean="0"/>
              <a:pPr/>
              <a:t>5/3/17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ucida Grande"/>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ucida Grande"/>
              </a:defRPr>
            </a:lvl1pPr>
          </a:lstStyle>
          <a:p>
            <a:fld id="{B9395129-4BA2-924F-A3AE-70EC010FEF89}" type="slidenum">
              <a:rPr lang="en-US" smtClean="0"/>
              <a:pPr/>
              <a:t>‹#›</a:t>
            </a:fld>
            <a:endParaRPr lang="en-US" dirty="0"/>
          </a:p>
        </p:txBody>
      </p:sp>
    </p:spTree>
    <p:extLst>
      <p:ext uri="{BB962C8B-B14F-4D97-AF65-F5344CB8AC3E}">
        <p14:creationId xmlns:p14="http://schemas.microsoft.com/office/powerpoint/2010/main" val="16810759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ucida Grande"/>
        <a:ea typeface="+mn-ea"/>
        <a:cs typeface="+mn-cs"/>
      </a:defRPr>
    </a:lvl1pPr>
    <a:lvl2pPr marL="457200" algn="l" defTabSz="457200" rtl="0" eaLnBrk="1" latinLnBrk="0" hangingPunct="1">
      <a:defRPr sz="1200" kern="1200">
        <a:solidFill>
          <a:schemeClr val="tx1"/>
        </a:solidFill>
        <a:latin typeface="Lucida Grande"/>
        <a:ea typeface="+mn-ea"/>
        <a:cs typeface="+mn-cs"/>
      </a:defRPr>
    </a:lvl2pPr>
    <a:lvl3pPr marL="914400" algn="l" defTabSz="457200" rtl="0" eaLnBrk="1" latinLnBrk="0" hangingPunct="1">
      <a:defRPr sz="1200" kern="1200">
        <a:solidFill>
          <a:schemeClr val="tx1"/>
        </a:solidFill>
        <a:latin typeface="Lucida Grande"/>
        <a:ea typeface="+mn-ea"/>
        <a:cs typeface="+mn-cs"/>
      </a:defRPr>
    </a:lvl3pPr>
    <a:lvl4pPr marL="1371600" algn="l" defTabSz="457200" rtl="0" eaLnBrk="1" latinLnBrk="0" hangingPunct="1">
      <a:defRPr sz="1200" kern="1200">
        <a:solidFill>
          <a:schemeClr val="tx1"/>
        </a:solidFill>
        <a:latin typeface="Lucida Grande"/>
        <a:ea typeface="+mn-ea"/>
        <a:cs typeface="+mn-cs"/>
      </a:defRPr>
    </a:lvl4pPr>
    <a:lvl5pPr marL="1828800" algn="l" defTabSz="457200" rtl="0" eaLnBrk="1" latinLnBrk="0" hangingPunct="1">
      <a:defRPr sz="1200" kern="1200">
        <a:solidFill>
          <a:schemeClr val="tx1"/>
        </a:solidFill>
        <a:latin typeface="Lucida Grande"/>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2017 </a:t>
            </a:r>
            <a:r>
              <a:rPr lang="en-US" dirty="0" err="1" smtClean="0"/>
              <a:t>Interntional</a:t>
            </a:r>
            <a:r>
              <a:rPr lang="en-US" dirty="0" smtClean="0"/>
              <a:t> Classification papers were published after peer review on March 17, 2017 in the </a:t>
            </a:r>
            <a:r>
              <a:rPr lang="en-US" i="1" dirty="0" smtClean="0"/>
              <a:t>American Journal of Human Genetics</a:t>
            </a:r>
            <a:r>
              <a:rPr lang="en-US" dirty="0" smtClean="0"/>
              <a:t>. They were written by the International Consortium on Ehlers-</a:t>
            </a:r>
            <a:r>
              <a:rPr lang="en-US" dirty="0" err="1" smtClean="0"/>
              <a:t>Danlos</a:t>
            </a:r>
            <a:r>
              <a:rPr lang="en-US" dirty="0" smtClean="0"/>
              <a:t> Syndromes and Related Disorders, who conferred by telephone, email, and web meetings over more than two years. The papers were presented in preliminary form at the EDS International Symposium in May, 2016</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0</a:t>
            </a:fld>
            <a:endParaRPr lang="en-US" dirty="0"/>
          </a:p>
        </p:txBody>
      </p:sp>
    </p:spTree>
    <p:extLst>
      <p:ext uri="{BB962C8B-B14F-4D97-AF65-F5344CB8AC3E}">
        <p14:creationId xmlns:p14="http://schemas.microsoft.com/office/powerpoint/2010/main" val="402794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Arthrochalasia</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is characterized by severe generalized joint hypermobility, bilateral hip dislocation present at birth, and recurrent subluxations and dislocations of both small and large joints. It can be both painful and disabling</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13</a:t>
            </a:fld>
            <a:endParaRPr lang="en-US" dirty="0"/>
          </a:p>
        </p:txBody>
      </p:sp>
    </p:spTree>
    <p:extLst>
      <p:ext uri="{BB962C8B-B14F-4D97-AF65-F5344CB8AC3E}">
        <p14:creationId xmlns:p14="http://schemas.microsoft.com/office/powerpoint/2010/main" val="369937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Dermatosparaxis</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involves extreme skin fragility with redundant, almost lax skin, and a severe susceptibility of bruising. </a:t>
            </a:r>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14</a:t>
            </a:fld>
            <a:endParaRPr lang="en-US" dirty="0"/>
          </a:p>
        </p:txBody>
      </p:sp>
    </p:spTree>
    <p:extLst>
      <p:ext uri="{BB962C8B-B14F-4D97-AF65-F5344CB8AC3E}">
        <p14:creationId xmlns:p14="http://schemas.microsoft.com/office/powerpoint/2010/main" val="125060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Kyphoscoliotic</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caused by </a:t>
            </a:r>
            <a:r>
              <a:rPr lang="en-US" sz="1200" i="1" kern="1200" dirty="0" smtClean="0">
                <a:solidFill>
                  <a:schemeClr val="tx1"/>
                </a:solidFill>
                <a:effectLst/>
                <a:latin typeface="Lucida Grande"/>
                <a:ea typeface="+mn-ea"/>
                <a:cs typeface="+mn-cs"/>
              </a:rPr>
              <a:t>PLOD1</a:t>
            </a:r>
            <a:r>
              <a:rPr lang="en-US" sz="1200" kern="1200" dirty="0" smtClean="0">
                <a:solidFill>
                  <a:schemeClr val="tx1"/>
                </a:solidFill>
                <a:effectLst/>
                <a:latin typeface="Lucida Grande"/>
                <a:ea typeface="+mn-ea"/>
                <a:cs typeface="+mn-cs"/>
              </a:rPr>
              <a:t> results in abnormal spine curvature at birth, reduced muscle tone, and joint hypermobility; the </a:t>
            </a:r>
            <a:r>
              <a:rPr lang="en-US" sz="1200" i="1" kern="1200" dirty="0" smtClean="0">
                <a:solidFill>
                  <a:schemeClr val="tx1"/>
                </a:solidFill>
                <a:effectLst/>
                <a:latin typeface="Lucida Grande"/>
                <a:ea typeface="+mn-ea"/>
                <a:cs typeface="+mn-cs"/>
              </a:rPr>
              <a:t>FKBP14</a:t>
            </a:r>
            <a:r>
              <a:rPr lang="en-US" sz="1200" kern="1200" dirty="0" smtClean="0">
                <a:solidFill>
                  <a:schemeClr val="tx1"/>
                </a:solidFill>
                <a:effectLst/>
                <a:latin typeface="Lucida Grande"/>
                <a:ea typeface="+mn-ea"/>
                <a:cs typeface="+mn-cs"/>
              </a:rPr>
              <a:t> form is characterized by </a:t>
            </a:r>
            <a:r>
              <a:rPr lang="en-US" sz="1200" kern="1200" dirty="0" err="1" smtClean="0">
                <a:solidFill>
                  <a:schemeClr val="tx1"/>
                </a:solidFill>
                <a:effectLst/>
                <a:latin typeface="Lucida Grande"/>
                <a:ea typeface="+mn-ea"/>
                <a:cs typeface="+mn-cs"/>
              </a:rPr>
              <a:t>kyphoscoliosis</a:t>
            </a:r>
            <a:r>
              <a:rPr lang="en-US" sz="1200" kern="1200" dirty="0" smtClean="0">
                <a:solidFill>
                  <a:schemeClr val="tx1"/>
                </a:solidFill>
                <a:effectLst/>
                <a:latin typeface="Lucida Grande"/>
                <a:ea typeface="+mn-ea"/>
                <a:cs typeface="+mn-cs"/>
              </a:rPr>
              <a:t>, severe reduced muscle tone at birth with muscle atrophy, joint hypermobility, and congenital hearing loss, often resulting in chronic pain and disability.</a:t>
            </a:r>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15</a:t>
            </a:fld>
            <a:endParaRPr lang="en-US" dirty="0"/>
          </a:p>
        </p:txBody>
      </p:sp>
    </p:spTree>
    <p:extLst>
      <p:ext uri="{BB962C8B-B14F-4D97-AF65-F5344CB8AC3E}">
        <p14:creationId xmlns:p14="http://schemas.microsoft.com/office/powerpoint/2010/main" val="196289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Brittle cornea syndrome</a:t>
            </a:r>
            <a:r>
              <a:rPr lang="en-US" sz="1200" kern="1200" dirty="0" smtClean="0">
                <a:solidFill>
                  <a:schemeClr val="tx1"/>
                </a:solidFill>
                <a:effectLst/>
                <a:latin typeface="Lucida Grande"/>
                <a:ea typeface="+mn-ea"/>
                <a:cs typeface="+mn-cs"/>
              </a:rPr>
              <a:t> (BCS) produces thin, fragile cornea, with an increased risk for spontaneous corneal rupture, and too often, blindness or severe vision loss.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16</a:t>
            </a:fld>
            <a:endParaRPr lang="en-US" dirty="0"/>
          </a:p>
        </p:txBody>
      </p:sp>
    </p:spTree>
    <p:extLst>
      <p:ext uri="{BB962C8B-B14F-4D97-AF65-F5344CB8AC3E}">
        <p14:creationId xmlns:p14="http://schemas.microsoft.com/office/powerpoint/2010/main" val="348091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Spondylodysplastic</a:t>
            </a:r>
            <a:r>
              <a:rPr lang="en-US" sz="1200" b="1" kern="1200" dirty="0" smtClean="0">
                <a:solidFill>
                  <a:schemeClr val="tx1"/>
                </a:solidFill>
                <a:effectLst/>
                <a:latin typeface="Lucida Grande"/>
                <a:ea typeface="+mn-ea"/>
                <a:cs typeface="+mn-cs"/>
              </a:rPr>
              <a:t> EDS</a:t>
            </a:r>
            <a:r>
              <a:rPr lang="en-US" sz="1200" kern="1200" dirty="0" smtClean="0">
                <a:solidFill>
                  <a:schemeClr val="tx1"/>
                </a:solidFill>
                <a:effectLst/>
                <a:latin typeface="Lucida Grande"/>
                <a:ea typeface="+mn-ea"/>
                <a:cs typeface="+mn-cs"/>
              </a:rPr>
              <a:t> is caused by one of three gene variants. It can be one of the most severe and disabling forms of Ehlers-</a:t>
            </a:r>
            <a:r>
              <a:rPr lang="en-US" sz="1200" kern="1200" dirty="0" err="1" smtClean="0">
                <a:solidFill>
                  <a:schemeClr val="tx1"/>
                </a:solidFill>
                <a:effectLst/>
                <a:latin typeface="Lucida Grande"/>
                <a:ea typeface="+mn-ea"/>
                <a:cs typeface="+mn-cs"/>
              </a:rPr>
              <a:t>Danlos</a:t>
            </a:r>
            <a:r>
              <a:rPr lang="en-US" sz="1200" kern="1200" dirty="0" smtClean="0">
                <a:solidFill>
                  <a:schemeClr val="tx1"/>
                </a:solidFill>
                <a:effectLst/>
                <a:latin typeface="Lucida Grande"/>
                <a:ea typeface="+mn-ea"/>
                <a:cs typeface="+mn-cs"/>
              </a:rPr>
              <a:t>. </a:t>
            </a:r>
            <a:r>
              <a:rPr lang="en-US" sz="1200" i="1" kern="1200" dirty="0" smtClean="0">
                <a:solidFill>
                  <a:schemeClr val="tx1"/>
                </a:solidFill>
                <a:effectLst/>
                <a:latin typeface="Lucida Grande"/>
                <a:ea typeface="+mn-ea"/>
                <a:cs typeface="+mn-cs"/>
              </a:rPr>
              <a:t>B4GALT7</a:t>
            </a:r>
            <a:r>
              <a:rPr lang="en-US" sz="1200" kern="1200" dirty="0" smtClean="0">
                <a:solidFill>
                  <a:schemeClr val="tx1"/>
                </a:solidFill>
                <a:effectLst/>
                <a:latin typeface="Lucida Grande"/>
                <a:ea typeface="+mn-ea"/>
                <a:cs typeface="+mn-cs"/>
              </a:rPr>
              <a:t> produces short stature and mild intellectual disability. The </a:t>
            </a:r>
            <a:r>
              <a:rPr lang="en-US" sz="1200" i="1" kern="1200" dirty="0" smtClean="0">
                <a:solidFill>
                  <a:schemeClr val="tx1"/>
                </a:solidFill>
                <a:effectLst/>
                <a:latin typeface="Lucida Grande"/>
                <a:ea typeface="+mn-ea"/>
                <a:cs typeface="+mn-cs"/>
              </a:rPr>
              <a:t>B3GALT6 </a:t>
            </a:r>
            <a:r>
              <a:rPr lang="en-US" sz="1200" kern="1200" dirty="0" smtClean="0">
                <a:solidFill>
                  <a:schemeClr val="tx1"/>
                </a:solidFill>
                <a:effectLst/>
                <a:latin typeface="Lucida Grande"/>
                <a:ea typeface="+mn-ea"/>
                <a:cs typeface="+mn-cs"/>
              </a:rPr>
              <a:t>form results in characteristic head and facial features; abnormal spine curvature; joint hypermobility and deformed, rigid joints; short stature; osteoporosis with multiple fractures; and cognitive delay through brain atrophy, leading to intellectual disability. </a:t>
            </a:r>
            <a:r>
              <a:rPr lang="en-US" sz="1200" i="1" kern="1200" dirty="0" smtClean="0">
                <a:solidFill>
                  <a:schemeClr val="tx1"/>
                </a:solidFill>
                <a:effectLst/>
                <a:latin typeface="Lucida Grande"/>
                <a:ea typeface="+mn-ea"/>
                <a:cs typeface="+mn-cs"/>
              </a:rPr>
              <a:t>SLC39A13</a:t>
            </a:r>
            <a:r>
              <a:rPr lang="en-US" sz="1200" kern="1200" dirty="0" smtClean="0">
                <a:solidFill>
                  <a:schemeClr val="tx1"/>
                </a:solidFill>
                <a:effectLst/>
                <a:latin typeface="Lucida Grande"/>
                <a:ea typeface="+mn-ea"/>
                <a:cs typeface="+mn-cs"/>
              </a:rPr>
              <a:t> is characterized by moderate short stature; </a:t>
            </a:r>
            <a:r>
              <a:rPr lang="en-US" sz="1200" kern="1200" dirty="0" err="1" smtClean="0">
                <a:solidFill>
                  <a:schemeClr val="tx1"/>
                </a:solidFill>
                <a:effectLst/>
                <a:latin typeface="Lucida Grande"/>
                <a:ea typeface="+mn-ea"/>
                <a:cs typeface="+mn-cs"/>
              </a:rPr>
              <a:t>hyperelastic</a:t>
            </a:r>
            <a:r>
              <a:rPr lang="en-US" sz="1200" kern="1200" dirty="0" smtClean="0">
                <a:solidFill>
                  <a:schemeClr val="tx1"/>
                </a:solidFill>
                <a:effectLst/>
                <a:latin typeface="Lucida Grande"/>
                <a:ea typeface="+mn-ea"/>
                <a:cs typeface="+mn-cs"/>
              </a:rPr>
              <a:t>, velvety, thin skin with an easily visible venous pattern, and </a:t>
            </a:r>
            <a:r>
              <a:rPr lang="en-US" sz="1200" kern="1200" dirty="0" err="1" smtClean="0">
                <a:solidFill>
                  <a:schemeClr val="tx1"/>
                </a:solidFill>
                <a:effectLst/>
                <a:latin typeface="Lucida Grande"/>
                <a:ea typeface="+mn-ea"/>
                <a:cs typeface="+mn-cs"/>
              </a:rPr>
              <a:t>bruisability</a:t>
            </a:r>
            <a:r>
              <a:rPr lang="en-US" sz="1200" kern="1200" dirty="0" smtClean="0">
                <a:solidFill>
                  <a:schemeClr val="tx1"/>
                </a:solidFill>
                <a:effectLst/>
                <a:latin typeface="Lucida Grande"/>
                <a:ea typeface="+mn-ea"/>
                <a:cs typeface="+mn-cs"/>
              </a:rPr>
              <a:t> which leads to atrophic scars; slender, tapering fingers, wrinkled palms, and considerable atrophy; and distal joint hypermobility which later results in contractures.</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17</a:t>
            </a:fld>
            <a:endParaRPr lang="en-US" dirty="0"/>
          </a:p>
        </p:txBody>
      </p:sp>
    </p:spTree>
    <p:extLst>
      <p:ext uri="{BB962C8B-B14F-4D97-AF65-F5344CB8AC3E}">
        <p14:creationId xmlns:p14="http://schemas.microsoft.com/office/powerpoint/2010/main" val="2656492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Musculocontractural</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results in distinctive head and facial features; multiple deformed and rigid joints at birth, including adducted thumbs and club foot; characteristic skin features including fine palmar creases; peculiar finger shapes; progressive spinal and foot deformities; large subcutaneous hematomas; and ophthalmological and urogenital involvement. </a:t>
            </a:r>
            <a:endParaRPr lang="en-US" sz="1200" kern="1200" dirty="0">
              <a:solidFill>
                <a:schemeClr val="tx1"/>
              </a:solidFill>
              <a:effectLst/>
              <a:latin typeface="Lucida Grande"/>
              <a:ea typeface="+mn-ea"/>
              <a:cs typeface="+mn-cs"/>
            </a:endParaRPr>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18</a:t>
            </a:fld>
            <a:endParaRPr lang="en-US" dirty="0"/>
          </a:p>
        </p:txBody>
      </p:sp>
    </p:spTree>
    <p:extLst>
      <p:ext uri="{BB962C8B-B14F-4D97-AF65-F5344CB8AC3E}">
        <p14:creationId xmlns:p14="http://schemas.microsoft.com/office/powerpoint/2010/main" val="18549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Lucida Grande"/>
                <a:ea typeface="+mn-ea"/>
                <a:cs typeface="+mn-cs"/>
              </a:rPr>
              <a:t>Myopathic</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involves muscle weakness that is present in infancy or childhood and is associated with proximal large joint rigidity and distal joint hypermobility. The muscle weakness tends to get better with age until young adulthood with some deterioration in the 4th decade.</a:t>
            </a:r>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19</a:t>
            </a:fld>
            <a:endParaRPr lang="en-US" dirty="0"/>
          </a:p>
        </p:txBody>
      </p:sp>
    </p:spTree>
    <p:extLst>
      <p:ext uri="{BB962C8B-B14F-4D97-AF65-F5344CB8AC3E}">
        <p14:creationId xmlns:p14="http://schemas.microsoft.com/office/powerpoint/2010/main" val="166431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Periodontal EDS </a:t>
            </a:r>
            <a:r>
              <a:rPr lang="en-US" sz="1200" kern="1200" dirty="0" smtClean="0">
                <a:solidFill>
                  <a:schemeClr val="tx1"/>
                </a:solidFill>
                <a:effectLst/>
                <a:latin typeface="Lucida Grande"/>
                <a:ea typeface="+mn-ea"/>
                <a:cs typeface="+mn-cs"/>
              </a:rPr>
              <a:t>results in early-onset inflammation of the tissue around teeth, with extensive gum destruction and loss of teeth starting in childhood or adolescence.</a:t>
            </a:r>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20</a:t>
            </a:fld>
            <a:endParaRPr lang="en-US" dirty="0"/>
          </a:p>
        </p:txBody>
      </p:sp>
    </p:spTree>
    <p:extLst>
      <p:ext uri="{BB962C8B-B14F-4D97-AF65-F5344CB8AC3E}">
        <p14:creationId xmlns:p14="http://schemas.microsoft.com/office/powerpoint/2010/main" val="283199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Early diagnosis is crucial to positive patient health. Symptoms can be treated as they arise. Care is largely preventative, to support and manage EDS with the intent of keeping damage as minimal as possible. Specifics have to be tailored to those symptoms exhibited in the person with EDS, as an individual’s experience with an EDS is their own, and may not necessarily be the same as another person’s experience. </a:t>
            </a:r>
            <a:endParaRPr lang="en-US"/>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21</a:t>
            </a:fld>
            <a:endParaRPr lang="en-US" dirty="0"/>
          </a:p>
        </p:txBody>
      </p:sp>
    </p:spTree>
    <p:extLst>
      <p:ext uri="{BB962C8B-B14F-4D97-AF65-F5344CB8AC3E}">
        <p14:creationId xmlns:p14="http://schemas.microsoft.com/office/powerpoint/2010/main" val="396292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Hypermobility spectrum disorders are a group of conditions related to joint hypermobility. HSD are intended to be diagnosed after other possible answers are excluded, such as any of the Ehlers-</a:t>
            </a:r>
            <a:r>
              <a:rPr lang="en-US" dirty="0" err="1" smtClean="0"/>
              <a:t>Danlos</a:t>
            </a:r>
            <a:r>
              <a:rPr lang="en-US" dirty="0" smtClean="0"/>
              <a:t> syndromes including hypermobile EDS. HSD, just like hypermobile EDS, can have significant effects on health. Whatever the problems that arise, whatever the diagnosis, it is important that these effects are managed appropriately and that each person is treated as an individual. HSD and hypermobile EDS can be equal in severity, but more importantly, both need similar management, validation, and care.</a:t>
            </a:r>
          </a:p>
          <a:p>
            <a:endParaRPr lang="en-US" dirty="0" smtClean="0"/>
          </a:p>
          <a:p>
            <a:r>
              <a:rPr lang="en-US" dirty="0" smtClean="0"/>
              <a:t>The essential difference between HSD and </a:t>
            </a:r>
            <a:r>
              <a:rPr lang="en-US" dirty="0" err="1" smtClean="0"/>
              <a:t>hEDS</a:t>
            </a:r>
            <a:r>
              <a:rPr lang="en-US" dirty="0" smtClean="0"/>
              <a:t> lies in the stricter criteria for </a:t>
            </a:r>
            <a:r>
              <a:rPr lang="en-US" dirty="0" err="1" smtClean="0"/>
              <a:t>hEDS</a:t>
            </a:r>
            <a:r>
              <a:rPr lang="en-US" dirty="0" smtClean="0"/>
              <a:t> compared to the HSD and reflects the more likely hereditary and/or systemic nature of </a:t>
            </a:r>
            <a:r>
              <a:rPr lang="en-US" dirty="0" err="1" smtClean="0"/>
              <a:t>hEDS</a:t>
            </a:r>
            <a:r>
              <a:rPr lang="en-US" dirty="0" smtClean="0"/>
              <a:t> compared to HSD. The term HSD relates, in fact, to a wide range of musculoskeletal manifestations that can be considered “secondary to” the underlying JH. </a:t>
            </a:r>
            <a:r>
              <a:rPr lang="en-US" baseline="0" dirty="0" smtClean="0"/>
              <a:t>But t</a:t>
            </a:r>
            <a:r>
              <a:rPr lang="en-US" dirty="0" smtClean="0"/>
              <a:t>reatment is more important than labels.</a:t>
            </a:r>
          </a:p>
          <a:p>
            <a:endParaRPr lang="en-US" dirty="0" smtClean="0"/>
          </a:p>
        </p:txBody>
      </p:sp>
      <p:sp>
        <p:nvSpPr>
          <p:cNvPr id="4" name="Slide Number Placeholder 3"/>
          <p:cNvSpPr>
            <a:spLocks noGrp="1"/>
          </p:cNvSpPr>
          <p:nvPr>
            <p:ph type="sldNum" sz="quarter" idx="10"/>
          </p:nvPr>
        </p:nvSpPr>
        <p:spPr/>
        <p:txBody>
          <a:bodyPr/>
          <a:lstStyle/>
          <a:p>
            <a:fld id="{B9395129-4BA2-924F-A3AE-70EC010FEF89}" type="slidenum">
              <a:rPr lang="en-US" smtClean="0"/>
              <a:pPr/>
              <a:t>23</a:t>
            </a:fld>
            <a:endParaRPr lang="en-US" dirty="0"/>
          </a:p>
        </p:txBody>
      </p:sp>
    </p:spTree>
    <p:extLst>
      <p:ext uri="{BB962C8B-B14F-4D97-AF65-F5344CB8AC3E}">
        <p14:creationId xmlns:p14="http://schemas.microsoft.com/office/powerpoint/2010/main" val="341628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Ehlers-</a:t>
            </a:r>
            <a:r>
              <a:rPr lang="en-US" dirty="0" err="1" smtClean="0"/>
              <a:t>Danlos</a:t>
            </a:r>
            <a:r>
              <a:rPr lang="en-US" dirty="0" smtClean="0"/>
              <a:t> syndromes are a group of connective tissue disorders that can be inherited and are varied, both in how they affect the body and in their genetic causes. They are generally characterized by joint hypermobility (joints that stretch further than normal), skin </a:t>
            </a:r>
            <a:r>
              <a:rPr lang="en-US" dirty="0" err="1" smtClean="0"/>
              <a:t>hyperextensibility</a:t>
            </a:r>
            <a:r>
              <a:rPr lang="en-US" dirty="0" smtClean="0"/>
              <a:t> (skin that can be stretched further than normal), and tissue fragility. </a:t>
            </a:r>
            <a:r>
              <a:rPr lang="en-US" dirty="0"/>
              <a:t>EDS are known to affect men and women of every race and ethnicity.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4</a:t>
            </a:fld>
            <a:endParaRPr lang="en-US" dirty="0"/>
          </a:p>
        </p:txBody>
      </p:sp>
    </p:spTree>
    <p:extLst>
      <p:ext uri="{BB962C8B-B14F-4D97-AF65-F5344CB8AC3E}">
        <p14:creationId xmlns:p14="http://schemas.microsoft.com/office/powerpoint/2010/main" val="256371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hypermobility is a term to describe the capability of joints to move beyond normal limits. It can exist by itself or be a part of a more complex diagnosis. Those with joint hypermobility in a couple of joints (fewer than five) have localized joint hypermobility. Those of us with joint hypermobility in five or more joints are described as having generalized joint hypermobility. Unlike localized joint hypermobility, generalized joint hypermobility is more often something we’re born with and possibly inherited, although acquired forms of generalized joint hypermobility exist (training such as dance, widespread inflammatory or degenerative diseases of the joints, musculoskeletal tissues, and nerves, and hypothyroidism and other endocrine disorders).</a:t>
            </a:r>
          </a:p>
          <a:p>
            <a:endParaRPr lang="en-US" dirty="0" smtClean="0"/>
          </a:p>
          <a:p>
            <a:r>
              <a:rPr lang="en-US" dirty="0" smtClean="0"/>
              <a:t>There are other types of joint</a:t>
            </a:r>
            <a:r>
              <a:rPr lang="en-US" baseline="0" dirty="0" smtClean="0"/>
              <a:t> hypermobility</a:t>
            </a:r>
            <a:r>
              <a:rPr lang="en-US" dirty="0" smtClean="0"/>
              <a:t>. Peripheral joint hyper­mobility is a form of that affects the hands and/or feet only. It is common in infants, toddlers, and children, in whom it is usually mild or has no serious effect. Another is proposed for older adults who have progressively lost JH, called historical joint hypermobility.</a:t>
            </a:r>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24</a:t>
            </a:fld>
            <a:endParaRPr lang="en-US" dirty="0"/>
          </a:p>
        </p:txBody>
      </p:sp>
    </p:spTree>
    <p:extLst>
      <p:ext uri="{BB962C8B-B14F-4D97-AF65-F5344CB8AC3E}">
        <p14:creationId xmlns:p14="http://schemas.microsoft.com/office/powerpoint/2010/main" val="266704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hypermobility can be symptomless apart from the unusual mobility, but there is a series of other symptoms that result from that mobility. These should be evaluated for a diagnosis of HSD (and treated, of course).</a:t>
            </a:r>
          </a:p>
          <a:p>
            <a:endParaRPr lang="en-US" dirty="0" smtClean="0"/>
          </a:p>
          <a:p>
            <a:r>
              <a:rPr lang="en-US" dirty="0" smtClean="0"/>
              <a:t>Trauma:</a:t>
            </a:r>
            <a:r>
              <a:rPr lang="en-US" baseline="0" dirty="0" smtClean="0"/>
              <a:t> </a:t>
            </a:r>
            <a:r>
              <a:rPr lang="en-US" dirty="0" err="1" smtClean="0"/>
              <a:t>Macrotrauma</a:t>
            </a:r>
            <a:r>
              <a:rPr lang="en-US" dirty="0" smtClean="0"/>
              <a:t> includes dislocation, subluxations, and connected soft tissue damage (ligaments, tendons, muscles). It can cause acute pain and loss of joint function. </a:t>
            </a:r>
            <a:r>
              <a:rPr lang="en-US" dirty="0" err="1" smtClean="0"/>
              <a:t>Microtrauma</a:t>
            </a:r>
            <a:r>
              <a:rPr lang="en-US" dirty="0" smtClean="0"/>
              <a:t> are injuries too small for them to be noticed as they happen. Over time, they may make one susceptible to recurrent or persistent pain, and possibly early joint degeneration like osteoarthritis.</a:t>
            </a:r>
          </a:p>
          <a:p>
            <a:endParaRPr lang="en-US" dirty="0" smtClean="0"/>
          </a:p>
          <a:p>
            <a:r>
              <a:rPr lang="en-US" dirty="0" smtClean="0"/>
              <a:t>Chronic Pain:</a:t>
            </a:r>
            <a:r>
              <a:rPr lang="en-US" baseline="0" dirty="0" smtClean="0"/>
              <a:t> </a:t>
            </a:r>
            <a:r>
              <a:rPr lang="en-US" dirty="0" smtClean="0"/>
              <a:t>Occasional, recurring pain is a natural result of the trauma, but chronic pain can develop—perhaps because of unusual sensitivity to pain (called </a:t>
            </a:r>
            <a:r>
              <a:rPr lang="en-US" dirty="0" err="1" smtClean="0"/>
              <a:t>hyperalgesia</a:t>
            </a:r>
            <a:r>
              <a:rPr lang="en-US" dirty="0" smtClean="0"/>
              <a:t>), perhaps because of an impaired connective tissue function (as suggested by the discovery of small fiber neuropathy in adults with classical, hypermobile, and vascular EDS).</a:t>
            </a:r>
          </a:p>
          <a:p>
            <a:endParaRPr lang="en-US" dirty="0" smtClean="0"/>
          </a:p>
          <a:p>
            <a:r>
              <a:rPr lang="en-US" dirty="0" smtClean="0"/>
              <a:t>Disturbed Proprioception:</a:t>
            </a:r>
            <a:r>
              <a:rPr lang="en-US" baseline="0" dirty="0" smtClean="0"/>
              <a:t> </a:t>
            </a:r>
            <a:r>
              <a:rPr lang="en-US" dirty="0" smtClean="0"/>
              <a:t>Proprioception is the sense of the relative position of parts of the body and how much effort is needed for movement,</a:t>
            </a:r>
            <a:r>
              <a:rPr lang="en-US" baseline="0" dirty="0" smtClean="0"/>
              <a:t> and it</a:t>
            </a:r>
            <a:r>
              <a:rPr lang="en-US" dirty="0" smtClean="0"/>
              <a:t> can be reduced. Not understanding where joints are and how much muscle strength it takes to use them can lead to a cycle that increasingly limits abilities to manage every day life.</a:t>
            </a:r>
          </a:p>
          <a:p>
            <a:endParaRPr lang="en-US" dirty="0" smtClean="0"/>
          </a:p>
          <a:p>
            <a:r>
              <a:rPr lang="en-US" dirty="0" smtClean="0"/>
              <a:t>Those with generalized joint hypermobility often have other minor musculoskeletal physical traits, which may be the result of the interactions between “softer” musculoskeletal tissues and mechanical forces during growth. These include: flat feet of</a:t>
            </a:r>
            <a:r>
              <a:rPr lang="en-US" baseline="0" dirty="0" smtClean="0"/>
              <a:t> the </a:t>
            </a:r>
            <a:r>
              <a:rPr lang="en-US" dirty="0" smtClean="0"/>
              <a:t>flexible type, misaligned bones in the elbow and big toes, mild to moderate scoliosis (side to side curvature of the spine), kyphosis (outward curvature) of the upper spine and </a:t>
            </a:r>
            <a:r>
              <a:rPr lang="en-US" dirty="0" err="1" smtClean="0"/>
              <a:t>lordosis</a:t>
            </a:r>
            <a:r>
              <a:rPr lang="en-US" dirty="0" smtClean="0"/>
              <a:t> (inner curvature) of the lower spine. There may be an indirect association with mild reduced bone mass as a result of many factors including</a:t>
            </a:r>
            <a:r>
              <a:rPr lang="en-US" baseline="0" dirty="0" smtClean="0"/>
              <a:t> the</a:t>
            </a:r>
            <a:r>
              <a:rPr lang="en-US" dirty="0" smtClean="0"/>
              <a:t> lack of proprioception, muscle weakness, and resulting reduced activity.</a:t>
            </a:r>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26</a:t>
            </a:fld>
            <a:endParaRPr lang="en-US" dirty="0"/>
          </a:p>
        </p:txBody>
      </p:sp>
    </p:spTree>
    <p:extLst>
      <p:ext uri="{BB962C8B-B14F-4D97-AF65-F5344CB8AC3E}">
        <p14:creationId xmlns:p14="http://schemas.microsoft.com/office/powerpoint/2010/main" val="112525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can be quite a few issues that are not the direct result of the mechanics of joint hypermobility. These associations are very real; they seriously affect quality of life and they need to be managed as part of treatment. The strongest (but not only) associations noted so far are anxiety disorders, orthostatic tachycardia, a variety of functional gastrointestinal disorders, and pelvic and bladder dysfunction. These additional problems need to be evaluated and treated when an HSD is diagnosed.</a:t>
            </a:r>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27</a:t>
            </a:fld>
            <a:endParaRPr lang="en-US" dirty="0"/>
          </a:p>
        </p:txBody>
      </p:sp>
    </p:spTree>
    <p:extLst>
      <p:ext uri="{BB962C8B-B14F-4D97-AF65-F5344CB8AC3E}">
        <p14:creationId xmlns:p14="http://schemas.microsoft.com/office/powerpoint/2010/main" val="78078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a:t>
            </a:r>
            <a:r>
              <a:rPr lang="en-US" dirty="0" smtClean="0"/>
              <a:t>multi-systemic disorders that often are part of having an EDS, and more specifically hypermobile EDS. While research has shown there is an association between these disorders and EDS, there</a:t>
            </a:r>
            <a:r>
              <a:rPr lang="en-US" baseline="0" dirty="0" smtClean="0"/>
              <a:t> is not yet proof that they’re caused by the genes that result in EDS. Whatever the relationship, recognition and treatment of these associated conditions is an important part of living with an EDS or HSD.</a:t>
            </a:r>
            <a:endParaRPr lang="en-US" dirty="0" smtClean="0"/>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28</a:t>
            </a:fld>
            <a:endParaRPr lang="en-US" dirty="0"/>
          </a:p>
        </p:txBody>
      </p:sp>
    </p:spTree>
    <p:extLst>
      <p:ext uri="{BB962C8B-B14F-4D97-AF65-F5344CB8AC3E}">
        <p14:creationId xmlns:p14="http://schemas.microsoft.com/office/powerpoint/2010/main" val="8243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Physical therapy is an important treatment for those with hypermobility-related conditions like EDS or HSD. Physical Therapy should be individualized for each patient. Therapists may need to address a patient’s pain, proprioception, balance, muscle tone, and physical fitness.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29</a:t>
            </a:fld>
            <a:endParaRPr lang="en-US" dirty="0"/>
          </a:p>
        </p:txBody>
      </p:sp>
    </p:spTree>
    <p:extLst>
      <p:ext uri="{BB962C8B-B14F-4D97-AF65-F5344CB8AC3E}">
        <p14:creationId xmlns:p14="http://schemas.microsoft.com/office/powerpoint/2010/main" val="3240023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Autonomic dysfunction, including postural orthostatic tachycardia syndrome (POTS), orthostatic intolerance (OI), and </a:t>
            </a:r>
            <a:r>
              <a:rPr lang="en-US" dirty="0" err="1" smtClean="0"/>
              <a:t>neurally</a:t>
            </a:r>
            <a:r>
              <a:rPr lang="en-US" dirty="0" smtClean="0"/>
              <a:t> mediated hypotension (NMH) are common in those with Hypermobile EDS and other hypermobility-related conditions. Autonomic dysfunction may cause tachycardia, low blood pressure, gastrointestinal problems, bladder issues, and sweating too much or too little. Conservative treatment includes increased fluids and salt, compression wear, and increased physical activity. Conservative treatment may not be enough for everyone with autonomic dysfunction so medication may be needed.</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30</a:t>
            </a:fld>
            <a:endParaRPr lang="en-US" dirty="0"/>
          </a:p>
        </p:txBody>
      </p:sp>
    </p:spTree>
    <p:extLst>
      <p:ext uri="{BB962C8B-B14F-4D97-AF65-F5344CB8AC3E}">
        <p14:creationId xmlns:p14="http://schemas.microsoft.com/office/powerpoint/2010/main" val="320304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Chronic fatigue is common in EDS. Symptoms often overlap chronic fatigue syndrome. It is likely some patients with chronic fatigue syndrome are misdiagnosed and really have EDS. Problems that commonly worsen fatigue in EDS are sleep disorders, autonomic dysfunction, chronic and acute pain, deconditioning, psychological issues, and nutritional deficiencies.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31</a:t>
            </a:fld>
            <a:endParaRPr lang="en-US" dirty="0"/>
          </a:p>
        </p:txBody>
      </p:sp>
    </p:spTree>
    <p:extLst>
      <p:ext uri="{BB962C8B-B14F-4D97-AF65-F5344CB8AC3E}">
        <p14:creationId xmlns:p14="http://schemas.microsoft.com/office/powerpoint/2010/main" val="1665759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Gastrointestinal issues are common in EDS. They may be structural, such as hiatal hernias or rectal prolapse, or they may be functional, such as Irritable Bowel Syndrome (IBS) or </a:t>
            </a:r>
            <a:r>
              <a:rPr lang="en-US" dirty="0" err="1" smtClean="0"/>
              <a:t>Gastroparesis</a:t>
            </a:r>
            <a:r>
              <a:rPr lang="en-US" dirty="0" smtClean="0"/>
              <a:t>. Patients are treated based on their symptoms. Some precautions are needed for those with EDS when having Gastrointestinal procedures.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32</a:t>
            </a:fld>
            <a:endParaRPr lang="en-US" dirty="0"/>
          </a:p>
        </p:txBody>
      </p:sp>
    </p:spTree>
    <p:extLst>
      <p:ext uri="{BB962C8B-B14F-4D97-AF65-F5344CB8AC3E}">
        <p14:creationId xmlns:p14="http://schemas.microsoft.com/office/powerpoint/2010/main" val="182723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EDS can cause early damage to joints and joint instability. EDS patients benefit from working with Physical Therapists and, sometimes, Orthopedic Surgeons who have an excellent understanding of human anatomy and physiology.</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33</a:t>
            </a:fld>
            <a:endParaRPr lang="en-US" dirty="0"/>
          </a:p>
        </p:txBody>
      </p:sp>
    </p:spTree>
    <p:extLst>
      <p:ext uri="{BB962C8B-B14F-4D97-AF65-F5344CB8AC3E}">
        <p14:creationId xmlns:p14="http://schemas.microsoft.com/office/powerpoint/2010/main" val="942090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 with EDS may experience </a:t>
            </a:r>
            <a:r>
              <a:rPr lang="en-US" dirty="0" err="1" smtClean="0"/>
              <a:t>craniocervical</a:t>
            </a:r>
            <a:r>
              <a:rPr lang="en-US" dirty="0" smtClean="0"/>
              <a:t> instability, </a:t>
            </a:r>
            <a:r>
              <a:rPr lang="en-US" dirty="0" err="1" smtClean="0"/>
              <a:t>Chiari</a:t>
            </a:r>
            <a:r>
              <a:rPr lang="en-US" dirty="0" smtClean="0"/>
              <a:t> malformation, tethered cord syndrome, early disc damage, muscle weakness, and migraine. Also seen in those with EDS are kyphosis (“hunchback”), motor delay, and unstable vertebrae. Laxity in ligaments caused by EDS results in most of these problems. Physical therapy and bracing may help though surgery may be needed for some.</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34</a:t>
            </a:fld>
            <a:endParaRPr lang="en-US" dirty="0"/>
          </a:p>
        </p:txBody>
      </p:sp>
    </p:spTree>
    <p:extLst>
      <p:ext uri="{BB962C8B-B14F-4D97-AF65-F5344CB8AC3E}">
        <p14:creationId xmlns:p14="http://schemas.microsoft.com/office/powerpoint/2010/main" val="2735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Connective tissue is the material in the body that binds together, supports, and separates different tissues and organs. Found between other tissues everywhere in the body, it provides strength and flexibility, and helps perform general functions as well as specialized services. Connective tissue disorders disrupt these most fundamental processes and structures of the body, so resulting problems can be widespread, in a wide range of severities, and affect areas that might seem to be otherwise unrelated.</a:t>
            </a:r>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5</a:t>
            </a:fld>
            <a:endParaRPr lang="en-US" dirty="0"/>
          </a:p>
        </p:txBody>
      </p:sp>
    </p:spTree>
    <p:extLst>
      <p:ext uri="{BB962C8B-B14F-4D97-AF65-F5344CB8AC3E}">
        <p14:creationId xmlns:p14="http://schemas.microsoft.com/office/powerpoint/2010/main" val="945425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Chronic and acute pain are common in EDS. Those with EDS may have pain in joints, gastrointestinal system, </a:t>
            </a:r>
            <a:r>
              <a:rPr lang="en-US" dirty="0" err="1" smtClean="0"/>
              <a:t>temporomandibular</a:t>
            </a:r>
            <a:r>
              <a:rPr lang="en-US" dirty="0" smtClean="0"/>
              <a:t> joint (TMJ), head (headaches and migraines), pelvic organs, and more. Management includes treating the cause of the pain. It also can include physical therapy, medications, braces, cushions, and compression wear.</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35</a:t>
            </a:fld>
            <a:endParaRPr lang="en-US" dirty="0"/>
          </a:p>
        </p:txBody>
      </p:sp>
    </p:spTree>
    <p:extLst>
      <p:ext uri="{BB962C8B-B14F-4D97-AF65-F5344CB8AC3E}">
        <p14:creationId xmlns:p14="http://schemas.microsoft.com/office/powerpoint/2010/main" val="4251238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 with EDS may have issues with their teeth, TMJ, facial tissue, and headaches. EDS can cause problems in the soft tissue</a:t>
            </a:r>
            <a:r>
              <a:rPr lang="en-US" baseline="0" dirty="0" smtClean="0"/>
              <a:t> </a:t>
            </a:r>
            <a:r>
              <a:rPr lang="en-US" dirty="0" smtClean="0"/>
              <a:t>such as gum disease, in the teeth</a:t>
            </a:r>
            <a:r>
              <a:rPr lang="en-US" baseline="0" dirty="0" smtClean="0"/>
              <a:t> </a:t>
            </a:r>
            <a:r>
              <a:rPr lang="en-US" dirty="0" smtClean="0"/>
              <a:t>such as dental fractures, and issues in the </a:t>
            </a:r>
            <a:r>
              <a:rPr lang="en-US" dirty="0" err="1" smtClean="0"/>
              <a:t>temporomandibular</a:t>
            </a:r>
            <a:r>
              <a:rPr lang="en-US" dirty="0" smtClean="0"/>
              <a:t> joint. Treatment options depend upon the type of EDS and the specific oral or TMJ problem.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36</a:t>
            </a:fld>
            <a:endParaRPr lang="en-US" dirty="0"/>
          </a:p>
        </p:txBody>
      </p:sp>
    </p:spTree>
    <p:extLst>
      <p:ext uri="{BB962C8B-B14F-4D97-AF65-F5344CB8AC3E}">
        <p14:creationId xmlns:p14="http://schemas.microsoft.com/office/powerpoint/2010/main" val="192987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Mast cell disorders, especially mast cell activation syndrome (MCAS), are commonly seen co-morbidly in those with EDS. Management includes identifying triggers and avoiding them as well as using medications to manage mast cells.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37</a:t>
            </a:fld>
            <a:endParaRPr lang="en-US" dirty="0"/>
          </a:p>
        </p:txBody>
      </p:sp>
    </p:spTree>
    <p:extLst>
      <p:ext uri="{BB962C8B-B14F-4D97-AF65-F5344CB8AC3E}">
        <p14:creationId xmlns:p14="http://schemas.microsoft.com/office/powerpoint/2010/main" val="2023187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Growing evidence shows an association with EDS and anxiety, depression, and neurodevelopmental disorders such as Attention Deficit/Hyperactivity Disorder (ADHD) or Autism Spectrum Disorders (ASD). Please note these are the result of having an EDS; EDS are not the result</a:t>
            </a:r>
            <a:r>
              <a:rPr lang="en-US" baseline="0" dirty="0" smtClean="0"/>
              <a:t> of any of these conditions and EDS are not the result of a person’s psychological problems. </a:t>
            </a:r>
            <a:r>
              <a:rPr lang="en-US" dirty="0" smtClean="0"/>
              <a:t>Many patients with EDS may benefit from proper medication and psychotherapy to manage these conditions in addition to physical therapy and other treatment options to treat the physical symptoms of EDS.</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38</a:t>
            </a:fld>
            <a:endParaRPr lang="en-US" dirty="0"/>
          </a:p>
        </p:txBody>
      </p:sp>
    </p:spTree>
    <p:extLst>
      <p:ext uri="{BB962C8B-B14F-4D97-AF65-F5344CB8AC3E}">
        <p14:creationId xmlns:p14="http://schemas.microsoft.com/office/powerpoint/2010/main" val="108417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Lucida Grande"/>
                <a:ea typeface="+mn-ea"/>
                <a:cs typeface="+mn-cs"/>
              </a:rPr>
              <a:t>The Ehlers-</a:t>
            </a:r>
            <a:r>
              <a:rPr lang="en-US" sz="1200" kern="1200" dirty="0" err="1" smtClean="0">
                <a:solidFill>
                  <a:schemeClr val="tx1"/>
                </a:solidFill>
                <a:effectLst/>
                <a:latin typeface="Lucida Grande"/>
                <a:ea typeface="+mn-ea"/>
                <a:cs typeface="+mn-cs"/>
              </a:rPr>
              <a:t>Danlos</a:t>
            </a:r>
            <a:r>
              <a:rPr lang="en-US" sz="1200" kern="1200" dirty="0" smtClean="0">
                <a:solidFill>
                  <a:schemeClr val="tx1"/>
                </a:solidFill>
                <a:effectLst/>
                <a:latin typeface="Lucida Grande"/>
                <a:ea typeface="+mn-ea"/>
                <a:cs typeface="+mn-cs"/>
              </a:rPr>
              <a:t> syndromes are currently classified into thirteen subtypes. Each EDS subtype has a set of clinical criteria that help guide diagnosis; a patient’s physical signs and symptoms will be matched up to the major and minor criteria to identify the subtype that is the most complete fit.</a:t>
            </a:r>
            <a:r>
              <a:rPr lang="en-US" dirty="0" smtClean="0">
                <a:effectLst/>
              </a:rPr>
              <a:t> </a:t>
            </a:r>
          </a:p>
          <a:p>
            <a:endParaRPr lang="en-US" dirty="0" smtClean="0">
              <a:effectLst/>
            </a:endParaRPr>
          </a:p>
          <a:p>
            <a:r>
              <a:rPr lang="en-US" sz="1200" kern="1200" dirty="0" smtClean="0">
                <a:solidFill>
                  <a:schemeClr val="tx1"/>
                </a:solidFill>
                <a:effectLst/>
                <a:latin typeface="Lucida Grande"/>
                <a:ea typeface="+mn-ea"/>
                <a:cs typeface="+mn-cs"/>
              </a:rPr>
              <a:t>There is substantial symptom overlap between the EDS subtypes and the other connective tissue disorders including hypermobility spectrum disorders, as well as a lot of variability, so a definitive diagnosis for all the EDS subtypes when the gene mutation is known—which is all but hypermobile EDS—also calls for confirmation by testing to identify the responsible variant for the gene affected in each subtype.</a:t>
            </a:r>
          </a:p>
          <a:p>
            <a:endParaRPr lang="en-US" sz="1200" kern="1200" dirty="0" smtClean="0">
              <a:solidFill>
                <a:schemeClr val="tx1"/>
              </a:solidFill>
              <a:effectLst/>
              <a:latin typeface="Lucida Grande"/>
              <a:ea typeface="+mn-ea"/>
              <a:cs typeface="+mn-cs"/>
            </a:endParaRPr>
          </a:p>
          <a:p>
            <a:r>
              <a:rPr lang="en-US" sz="1200" kern="1200" dirty="0" smtClean="0">
                <a:solidFill>
                  <a:schemeClr val="tx1"/>
                </a:solidFill>
                <a:effectLst/>
                <a:latin typeface="Lucida Grande"/>
                <a:ea typeface="+mn-ea"/>
                <a:cs typeface="+mn-cs"/>
              </a:rPr>
              <a:t>For those who meet the minimal clinical requirements for an EDS subtype—but who have no access to molecular confirmation; or whose genetic testing shows one (or more) gene variants of uncertain significance in the genes identified for one of the EDS subtypes; or in whom no causative variants are identified in any of the EDS-subtype-specific genes—a “provisional clinical diagnosis” of an EDS subtype can be made. These patients should be followed clinically, but alternative diagnoses and expanded molecular testing should be considered.</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6</a:t>
            </a:fld>
            <a:endParaRPr lang="en-US" dirty="0"/>
          </a:p>
        </p:txBody>
      </p:sp>
    </p:spTree>
    <p:extLst>
      <p:ext uri="{BB962C8B-B14F-4D97-AF65-F5344CB8AC3E}">
        <p14:creationId xmlns:p14="http://schemas.microsoft.com/office/powerpoint/2010/main" val="188055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Classical EDS </a:t>
            </a:r>
            <a:r>
              <a:rPr lang="en-US" sz="1200" kern="1200" dirty="0" smtClean="0">
                <a:solidFill>
                  <a:schemeClr val="tx1"/>
                </a:solidFill>
                <a:effectLst/>
                <a:latin typeface="Lucida Grande"/>
                <a:ea typeface="+mn-ea"/>
                <a:cs typeface="+mn-cs"/>
              </a:rPr>
              <a:t>can be painful</a:t>
            </a:r>
            <a:r>
              <a:rPr lang="en-US" sz="1200" kern="1200" baseline="0" dirty="0" smtClean="0">
                <a:solidFill>
                  <a:schemeClr val="tx1"/>
                </a:solidFill>
                <a:effectLst/>
                <a:latin typeface="Lucida Grande"/>
                <a:ea typeface="+mn-ea"/>
                <a:cs typeface="+mn-cs"/>
              </a:rPr>
              <a:t> and</a:t>
            </a:r>
            <a:r>
              <a:rPr lang="en-US" sz="1200" kern="1200" dirty="0" smtClean="0">
                <a:solidFill>
                  <a:schemeClr val="tx1"/>
                </a:solidFill>
                <a:effectLst/>
                <a:latin typeface="Lucida Grande"/>
                <a:ea typeface="+mn-ea"/>
                <a:cs typeface="+mn-cs"/>
              </a:rPr>
              <a:t> disabling.</a:t>
            </a:r>
            <a:r>
              <a:rPr lang="en-US" sz="1200" kern="1200" baseline="0" dirty="0" smtClean="0">
                <a:solidFill>
                  <a:schemeClr val="tx1"/>
                </a:solidFill>
                <a:effectLst/>
                <a:latin typeface="Lucida Grande"/>
                <a:ea typeface="+mn-ea"/>
                <a:cs typeface="+mn-cs"/>
              </a:rPr>
              <a:t> It</a:t>
            </a:r>
            <a:r>
              <a:rPr lang="en-US" sz="1200" kern="1200" dirty="0" smtClean="0">
                <a:solidFill>
                  <a:schemeClr val="tx1"/>
                </a:solidFill>
                <a:effectLst/>
                <a:latin typeface="Lucida Grande"/>
                <a:ea typeface="+mn-ea"/>
                <a:cs typeface="+mn-cs"/>
              </a:rPr>
              <a:t> affects skin, wound healing, and joints. The effects often worsen over time as hypermobile joints can be unstable, causing painful dislocations, subluxations, arthritis, bursitis, tendonitis, and other musculoskeletal problems. </a:t>
            </a:r>
            <a:r>
              <a:rPr lang="en-US" sz="1200" kern="1200" dirty="0" err="1" smtClean="0">
                <a:solidFill>
                  <a:schemeClr val="tx1"/>
                </a:solidFill>
                <a:effectLst/>
                <a:latin typeface="Lucida Grande"/>
                <a:ea typeface="+mn-ea"/>
                <a:cs typeface="+mn-cs"/>
              </a:rPr>
              <a:t>Hyperextensible</a:t>
            </a:r>
            <a:r>
              <a:rPr lang="en-US" sz="1200" kern="1200" dirty="0" smtClean="0">
                <a:solidFill>
                  <a:schemeClr val="tx1"/>
                </a:solidFill>
                <a:effectLst/>
                <a:latin typeface="Lucida Grande"/>
                <a:ea typeface="+mn-ea"/>
                <a:cs typeface="+mn-cs"/>
              </a:rPr>
              <a:t> skin is easily torn and doesn’t repair itself well, causing pain and disfiguring scarring.</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8</a:t>
            </a:fld>
            <a:endParaRPr lang="en-US" dirty="0"/>
          </a:p>
        </p:txBody>
      </p:sp>
    </p:spTree>
    <p:extLst>
      <p:ext uri="{BB962C8B-B14F-4D97-AF65-F5344CB8AC3E}">
        <p14:creationId xmlns:p14="http://schemas.microsoft.com/office/powerpoint/2010/main" val="258099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Hypermobile EDS </a:t>
            </a:r>
            <a:r>
              <a:rPr lang="en-US" sz="1200" kern="1200" dirty="0" smtClean="0">
                <a:solidFill>
                  <a:schemeClr val="tx1"/>
                </a:solidFill>
                <a:effectLst/>
                <a:latin typeface="Lucida Grande"/>
                <a:ea typeface="+mn-ea"/>
                <a:cs typeface="+mn-cs"/>
              </a:rPr>
              <a:t>evolves over time. The “hypermobility” phase (the first years of life) involves contortionism and propensity for sprains and dislocations; pain, often limited to lower limbs, also with fine motor or repetitive tasks; easy </a:t>
            </a:r>
            <a:r>
              <a:rPr lang="en-US" sz="1200" kern="1200" dirty="0" err="1" smtClean="0">
                <a:solidFill>
                  <a:schemeClr val="tx1"/>
                </a:solidFill>
                <a:effectLst/>
                <a:latin typeface="Lucida Grande"/>
                <a:ea typeface="+mn-ea"/>
                <a:cs typeface="+mn-cs"/>
              </a:rPr>
              <a:t>fatiguability</a:t>
            </a:r>
            <a:r>
              <a:rPr lang="en-US" sz="1200" kern="1200" dirty="0" smtClean="0">
                <a:solidFill>
                  <a:schemeClr val="tx1"/>
                </a:solidFill>
                <a:effectLst/>
                <a:latin typeface="Lucida Grande"/>
                <a:ea typeface="+mn-ea"/>
                <a:cs typeface="+mn-cs"/>
              </a:rPr>
              <a:t> may be a feature, together with voiding dysfunction. The “pain” phase (starting 2nd to 4th decade of life) includes more widespread and progressively worsening musculoskeletal pain, pelvic pain in women, and headache; exacerbation of fatigue; and is often associated with additional complaints. The “stiffness” phase (observed in a few adults and elderly only) results in general reduction of joint mobility; significant reduction in functionality due to disabling symptoms of pain and fatigue, and limitations from reduced muscle mass and weakness, prior injuries, and arthritis. Hypermobile EDS the only type without an identified distinctive cause.</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9</a:t>
            </a:fld>
            <a:endParaRPr lang="en-US" dirty="0"/>
          </a:p>
        </p:txBody>
      </p:sp>
    </p:spTree>
    <p:extLst>
      <p:ext uri="{BB962C8B-B14F-4D97-AF65-F5344CB8AC3E}">
        <p14:creationId xmlns:p14="http://schemas.microsoft.com/office/powerpoint/2010/main" val="403306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Vascular EDS </a:t>
            </a:r>
            <a:r>
              <a:rPr lang="en-US" sz="1200" kern="1200" dirty="0" smtClean="0">
                <a:solidFill>
                  <a:schemeClr val="tx1"/>
                </a:solidFill>
                <a:effectLst/>
                <a:latin typeface="Lucida Grande"/>
                <a:ea typeface="+mn-ea"/>
                <a:cs typeface="+mn-cs"/>
              </a:rPr>
              <a:t>is the most serious type due to the possibility of shortened lifespan, with median lifespans of 49 for men and 53 for women. Arterial rupture is the most common cause of sudden death. Even minor trauma can lead to extensive bruising and skin tears. Easy bruising is most often noticed in childhood, often accompanied by visibility of blood vessels through strikingly translucent skin. Additional features can include unusual bruising without identified cause, premature aging of hands and feet, early onset varicose veins, distinguishing facial features, including prominent eyes.</a:t>
            </a:r>
            <a:r>
              <a:rPr lang="en-US" dirty="0" smtClean="0">
                <a:effectLst/>
              </a:rPr>
              <a:t> </a:t>
            </a:r>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10</a:t>
            </a:fld>
            <a:endParaRPr lang="en-US" dirty="0"/>
          </a:p>
        </p:txBody>
      </p:sp>
    </p:spTree>
    <p:extLst>
      <p:ext uri="{BB962C8B-B14F-4D97-AF65-F5344CB8AC3E}">
        <p14:creationId xmlns:p14="http://schemas.microsoft.com/office/powerpoint/2010/main" val="122005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Classical-like EDS </a:t>
            </a:r>
            <a:r>
              <a:rPr lang="en-US" sz="1200" kern="1200" dirty="0" smtClean="0">
                <a:solidFill>
                  <a:schemeClr val="tx1"/>
                </a:solidFill>
                <a:effectLst/>
                <a:latin typeface="Lucida Grande"/>
                <a:ea typeface="+mn-ea"/>
                <a:cs typeface="+mn-cs"/>
              </a:rPr>
              <a:t>causes generalized joint hypermobility; </a:t>
            </a:r>
            <a:r>
              <a:rPr lang="en-US" sz="1200" kern="1200" dirty="0" err="1" smtClean="0">
                <a:solidFill>
                  <a:schemeClr val="tx1"/>
                </a:solidFill>
                <a:effectLst/>
                <a:latin typeface="Lucida Grande"/>
                <a:ea typeface="+mn-ea"/>
                <a:cs typeface="+mn-cs"/>
              </a:rPr>
              <a:t>hyperextensible</a:t>
            </a:r>
            <a:r>
              <a:rPr lang="en-US" sz="1200" kern="1200" dirty="0" smtClean="0">
                <a:solidFill>
                  <a:schemeClr val="tx1"/>
                </a:solidFill>
                <a:effectLst/>
                <a:latin typeface="Lucida Grande"/>
                <a:ea typeface="+mn-ea"/>
                <a:cs typeface="+mn-cs"/>
              </a:rPr>
              <a:t>, soft and/or velvety skin, but without the typical scarring seen in classical EDS.</a:t>
            </a:r>
          </a:p>
          <a:p>
            <a:endParaRPr lang="en-US" dirty="0"/>
          </a:p>
          <a:p>
            <a:endParaRPr lang="en-US"/>
          </a:p>
        </p:txBody>
      </p:sp>
      <p:sp>
        <p:nvSpPr>
          <p:cNvPr id="4" name="Slide Number Placeholder 3"/>
          <p:cNvSpPr>
            <a:spLocks noGrp="1"/>
          </p:cNvSpPr>
          <p:nvPr>
            <p:ph type="sldNum" sz="quarter" idx="10"/>
          </p:nvPr>
        </p:nvSpPr>
        <p:spPr/>
        <p:txBody>
          <a:bodyPr/>
          <a:lstStyle/>
          <a:p>
            <a:fld id="{B9395129-4BA2-924F-A3AE-70EC010FEF89}" type="slidenum">
              <a:rPr lang="en-US" smtClean="0"/>
              <a:pPr/>
              <a:t>11</a:t>
            </a:fld>
            <a:endParaRPr lang="en-US" dirty="0"/>
          </a:p>
        </p:txBody>
      </p:sp>
    </p:spTree>
    <p:extLst>
      <p:ext uri="{BB962C8B-B14F-4D97-AF65-F5344CB8AC3E}">
        <p14:creationId xmlns:p14="http://schemas.microsoft.com/office/powerpoint/2010/main" val="375522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Lucida Grande"/>
                <a:ea typeface="+mn-ea"/>
                <a:cs typeface="+mn-cs"/>
              </a:rPr>
              <a:t>Cardiac-</a:t>
            </a:r>
            <a:r>
              <a:rPr lang="en-US" sz="1200" b="1" kern="1200" dirty="0" err="1" smtClean="0">
                <a:solidFill>
                  <a:schemeClr val="tx1"/>
                </a:solidFill>
                <a:effectLst/>
                <a:latin typeface="Lucida Grande"/>
                <a:ea typeface="+mn-ea"/>
                <a:cs typeface="+mn-cs"/>
              </a:rPr>
              <a:t>vulvular</a:t>
            </a:r>
            <a:r>
              <a:rPr lang="en-US" sz="1200" b="1" kern="1200" dirty="0" smtClean="0">
                <a:solidFill>
                  <a:schemeClr val="tx1"/>
                </a:solidFill>
                <a:effectLst/>
                <a:latin typeface="Lucida Grande"/>
                <a:ea typeface="+mn-ea"/>
                <a:cs typeface="+mn-cs"/>
              </a:rPr>
              <a:t> EDS </a:t>
            </a:r>
            <a:r>
              <a:rPr lang="en-US" sz="1200" kern="1200" dirty="0" smtClean="0">
                <a:solidFill>
                  <a:schemeClr val="tx1"/>
                </a:solidFill>
                <a:effectLst/>
                <a:latin typeface="Lucida Grande"/>
                <a:ea typeface="+mn-ea"/>
                <a:cs typeface="+mn-cs"/>
              </a:rPr>
              <a:t>presents with severe heart valve disease requiring valve replacement surgery. It may also involve variable skin </a:t>
            </a:r>
            <a:r>
              <a:rPr lang="en-US" sz="1200" kern="1200" dirty="0" err="1" smtClean="0">
                <a:solidFill>
                  <a:schemeClr val="tx1"/>
                </a:solidFill>
                <a:effectLst/>
                <a:latin typeface="Lucida Grande"/>
                <a:ea typeface="+mn-ea"/>
                <a:cs typeface="+mn-cs"/>
              </a:rPr>
              <a:t>hyperextensibility</a:t>
            </a:r>
            <a:r>
              <a:rPr lang="en-US" sz="1200" kern="1200" dirty="0" smtClean="0">
                <a:solidFill>
                  <a:schemeClr val="tx1"/>
                </a:solidFill>
                <a:effectLst/>
                <a:latin typeface="Lucida Grande"/>
                <a:ea typeface="+mn-ea"/>
                <a:cs typeface="+mn-cs"/>
              </a:rPr>
              <a:t>, atrophic scarring, joint hypermobility, and their often-associated complications and discomfort.</a:t>
            </a:r>
          </a:p>
          <a:p>
            <a:endParaRPr lang="en-US" dirty="0"/>
          </a:p>
        </p:txBody>
      </p:sp>
      <p:sp>
        <p:nvSpPr>
          <p:cNvPr id="4" name="Slide Number Placeholder 3"/>
          <p:cNvSpPr>
            <a:spLocks noGrp="1"/>
          </p:cNvSpPr>
          <p:nvPr>
            <p:ph type="sldNum" sz="quarter" idx="10"/>
          </p:nvPr>
        </p:nvSpPr>
        <p:spPr/>
        <p:txBody>
          <a:bodyPr/>
          <a:lstStyle/>
          <a:p>
            <a:fld id="{B9395129-4BA2-924F-A3AE-70EC010FEF89}" type="slidenum">
              <a:rPr lang="en-US" smtClean="0"/>
              <a:pPr/>
              <a:t>12</a:t>
            </a:fld>
            <a:endParaRPr lang="en-US" dirty="0"/>
          </a:p>
        </p:txBody>
      </p:sp>
    </p:spTree>
    <p:extLst>
      <p:ext uri="{BB962C8B-B14F-4D97-AF65-F5344CB8AC3E}">
        <p14:creationId xmlns:p14="http://schemas.microsoft.com/office/powerpoint/2010/main" val="252603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122363"/>
            <a:ext cx="9262530" cy="2387600"/>
          </a:xfrm>
          <a:prstGeom prst="rect">
            <a:avLst/>
          </a:prstGeom>
        </p:spPr>
        <p:txBody>
          <a:bodyPr anchor="b">
            <a:normAutofit/>
          </a:bodyPr>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981200" y="3602038"/>
            <a:ext cx="9262530" cy="16557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4598CB-EC3A-EE47-AD86-A2844FEA646E}" type="datetime4">
              <a:rPr lang="en-US" smtClean="0"/>
              <a:t>May 3, 2017</a:t>
            </a:fld>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173108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460548"/>
            <a:ext cx="9594025" cy="679057"/>
          </a:xfrm>
          <a:prstGeom prst="rect">
            <a:avLst/>
          </a:prstGeom>
        </p:spPr>
        <p:txBody>
          <a:bodyPr anchor="b"/>
          <a:lstStyle>
            <a:lvl1pPr>
              <a:defRPr sz="3600"/>
            </a:lvl1pPr>
          </a:lstStyle>
          <a:p>
            <a:r>
              <a:rPr lang="en-US" smtClean="0"/>
              <a:t>Click to edit Master title style</a:t>
            </a:r>
            <a:endParaRPr lang="en-US"/>
          </a:p>
        </p:txBody>
      </p:sp>
      <p:sp>
        <p:nvSpPr>
          <p:cNvPr id="4" name="Text Placeholder 3"/>
          <p:cNvSpPr>
            <a:spLocks noGrp="1"/>
          </p:cNvSpPr>
          <p:nvPr>
            <p:ph type="body" sz="half" idx="2"/>
          </p:nvPr>
        </p:nvSpPr>
        <p:spPr>
          <a:xfrm>
            <a:off x="1981200" y="1306629"/>
            <a:ext cx="4572000" cy="4796167"/>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0" name="Content Placeholder 9"/>
          <p:cNvSpPr>
            <a:spLocks noGrp="1"/>
          </p:cNvSpPr>
          <p:nvPr>
            <p:ph sz="quarter" idx="13"/>
          </p:nvPr>
        </p:nvSpPr>
        <p:spPr>
          <a:xfrm>
            <a:off x="6668930" y="1306629"/>
            <a:ext cx="4572000" cy="4794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4"/>
          </p:nvPr>
        </p:nvSpPr>
        <p:spPr/>
        <p:txBody>
          <a:bodyPr/>
          <a:lstStyle/>
          <a:p>
            <a:fld id="{F0AE9A1A-50B3-A545-BF51-62A59EB5D0AB}" type="datetime4">
              <a:rPr lang="en-US" smtClean="0"/>
              <a:t>May 3, 2017</a:t>
            </a:fld>
            <a:endParaRPr lang="en-US"/>
          </a:p>
        </p:txBody>
      </p:sp>
      <p:sp>
        <p:nvSpPr>
          <p:cNvPr id="5" name="Footer Placeholder 4"/>
          <p:cNvSpPr>
            <a:spLocks noGrp="1"/>
          </p:cNvSpPr>
          <p:nvPr>
            <p:ph type="ftr" sz="quarter" idx="15"/>
          </p:nvPr>
        </p:nvSpPr>
        <p:spPr/>
        <p:txBody>
          <a:bodyPr/>
          <a:lstStyle/>
          <a:p>
            <a:r>
              <a:rPr lang="en-US" smtClean="0"/>
              <a:t>CONFIDENTIAL</a:t>
            </a:r>
            <a:endParaRPr lang="en-US"/>
          </a:p>
        </p:txBody>
      </p:sp>
      <p:sp>
        <p:nvSpPr>
          <p:cNvPr id="6" name="Slide Number Placeholder 5"/>
          <p:cNvSpPr>
            <a:spLocks noGrp="1"/>
          </p:cNvSpPr>
          <p:nvPr>
            <p:ph type="sldNum" sz="quarter" idx="16"/>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17889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34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 Cardinal">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1600" y="1663700"/>
            <a:ext cx="6893052" cy="3506724"/>
          </a:xfrm>
          <a:prstGeom prst="rect">
            <a:avLst/>
          </a:prstGeom>
        </p:spPr>
      </p:pic>
    </p:spTree>
    <p:extLst>
      <p:ext uri="{BB962C8B-B14F-4D97-AF65-F5344CB8AC3E}">
        <p14:creationId xmlns:p14="http://schemas.microsoft.com/office/powerpoint/2010/main" val="9013023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Pag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8600" y="1790700"/>
            <a:ext cx="6637020" cy="3262884"/>
          </a:xfrm>
          <a:prstGeom prst="rect">
            <a:avLst/>
          </a:prstGeom>
        </p:spPr>
      </p:pic>
    </p:spTree>
    <p:extLst>
      <p:ext uri="{BB962C8B-B14F-4D97-AF65-F5344CB8AC3E}">
        <p14:creationId xmlns:p14="http://schemas.microsoft.com/office/powerpoint/2010/main" val="57755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2E6232E-08A6-9948-8CBB-0B0937FE8341}" type="slidenum">
              <a:rPr lang="en-US" smtClean="0"/>
              <a:t>‹#›</a:t>
            </a:fld>
            <a:endParaRPr lang="en-US"/>
          </a:p>
        </p:txBody>
      </p:sp>
      <p:sp>
        <p:nvSpPr>
          <p:cNvPr id="12" name="Content Placeholder 11"/>
          <p:cNvSpPr>
            <a:spLocks noGrp="1"/>
          </p:cNvSpPr>
          <p:nvPr>
            <p:ph sz="quarter" idx="13"/>
          </p:nvPr>
        </p:nvSpPr>
        <p:spPr>
          <a:xfrm>
            <a:off x="293511" y="685800"/>
            <a:ext cx="11582400" cy="5486400"/>
          </a:xfrm>
        </p:spPr>
        <p:txBody>
          <a:bodyPr wrap="square" anchor="ctr" anchorCtr="0">
            <a:normAutofit/>
          </a:bodyPr>
          <a:lstStyle>
            <a:lvl1pPr>
              <a:lnSpc>
                <a:spcPct val="90000"/>
              </a:lnSpc>
              <a:spcBef>
                <a:spcPts val="0"/>
              </a:spcBef>
              <a:spcAft>
                <a:spcPts val="0"/>
              </a:spcAft>
              <a:defRPr sz="10000" kern="1200"/>
            </a:lvl1pPr>
          </a:lstStyle>
          <a:p>
            <a:pPr lvl="0"/>
            <a:r>
              <a:rPr lang="en-US" dirty="0" smtClean="0"/>
              <a:t>Click to edit Master text styles</a:t>
            </a:r>
          </a:p>
        </p:txBody>
      </p:sp>
    </p:spTree>
    <p:extLst>
      <p:ext uri="{BB962C8B-B14F-4D97-AF65-F5344CB8AC3E}">
        <p14:creationId xmlns:p14="http://schemas.microsoft.com/office/powerpoint/2010/main" val="10733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122363"/>
            <a:ext cx="8957731" cy="2387600"/>
          </a:xfrm>
          <a:prstGeom prst="rect">
            <a:avLst/>
          </a:prstGeom>
        </p:spPr>
        <p:txBody>
          <a:bodyPr anchor="b" anchorCtr="0">
            <a:normAutofit/>
          </a:bodyPr>
          <a:lstStyle>
            <a:lvl1pPr algn="l">
              <a:defRPr sz="6000" baseline="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81200" y="3602038"/>
            <a:ext cx="8957731" cy="165576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6088633A-9DB6-D14D-AC4D-0B93FC4428E9}" type="datetime4">
              <a:rPr lang="en-US" smtClean="0"/>
              <a:t>May 3, 2017</a:t>
            </a:fld>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8" name="Slide Number Placeholder 7"/>
          <p:cNvSpPr>
            <a:spLocks noGrp="1"/>
          </p:cNvSpPr>
          <p:nvPr>
            <p:ph type="sldNum" sz="quarter" idx="12"/>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245622289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1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3990" y="249261"/>
            <a:ext cx="9270252" cy="685021"/>
          </a:xfrm>
          <a:prstGeom prst="rect">
            <a:avLst/>
          </a:prstGeom>
        </p:spPr>
        <p:txBody>
          <a:bodyPr/>
          <a:lstStyle>
            <a:lvl1pPr>
              <a:defRPr b="1" i="0" baseline="0">
                <a:solidFill>
                  <a:schemeClr val="accent1"/>
                </a:solidFill>
                <a:latin typeface="Encode Sans Narrow"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81200" y="947892"/>
            <a:ext cx="9270252" cy="5251728"/>
          </a:xfrm>
        </p:spPr>
        <p:txBody>
          <a:bodyPr>
            <a:normAutofit/>
          </a:bodyPr>
          <a:lstStyle>
            <a:lvl1pPr>
              <a:defRPr sz="2800" b="0" i="0" baseline="0">
                <a:solidFill>
                  <a:schemeClr val="accent1"/>
                </a:solidFill>
                <a:latin typeface="Encode Sans Narrow" charset="0"/>
              </a:defRPr>
            </a:lvl1pPr>
            <a:lvl2pPr>
              <a:defRPr sz="2400" b="0" i="0" baseline="0">
                <a:solidFill>
                  <a:schemeClr val="accent1"/>
                </a:solidFill>
                <a:latin typeface="Encode Sans Narrow" charset="0"/>
              </a:defRPr>
            </a:lvl2pPr>
            <a:lvl3pPr>
              <a:defRPr sz="2000" b="0" i="0" baseline="0">
                <a:solidFill>
                  <a:schemeClr val="accent1"/>
                </a:solidFill>
                <a:latin typeface="Encode Sans Narrow" charset="0"/>
              </a:defRPr>
            </a:lvl3pPr>
            <a:lvl4pPr>
              <a:defRPr sz="2000" b="0" i="0" baseline="0">
                <a:solidFill>
                  <a:schemeClr val="accent1"/>
                </a:solidFill>
                <a:latin typeface="Encode Sans Narrow" charset="0"/>
              </a:defRPr>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b="0" i="0" baseline="0">
                <a:latin typeface="Encode Sans Narrow" charset="0"/>
              </a:defRPr>
            </a:lvl1pPr>
          </a:lstStyle>
          <a:p>
            <a:fld id="{60B4FF7D-6C6B-DC47-8EE9-B863A1B2BC9F}" type="datetime4">
              <a:rPr lang="en-US" smtClean="0"/>
              <a:t>May 3, 2017</a:t>
            </a:fld>
            <a:endParaRPr lang="en-US" dirty="0"/>
          </a:p>
        </p:txBody>
      </p:sp>
      <p:sp>
        <p:nvSpPr>
          <p:cNvPr id="5" name="Footer Placeholder 4"/>
          <p:cNvSpPr>
            <a:spLocks noGrp="1"/>
          </p:cNvSpPr>
          <p:nvPr>
            <p:ph type="ftr" sz="quarter" idx="11"/>
          </p:nvPr>
        </p:nvSpPr>
        <p:spPr/>
        <p:txBody>
          <a:bodyPr/>
          <a:lstStyle>
            <a:lvl1pPr>
              <a:defRPr b="0" i="0" baseline="0">
                <a:latin typeface="Encode Sans Narrow" charset="0"/>
              </a:defRPr>
            </a:lvl1pPr>
          </a:lstStyle>
          <a:p>
            <a:r>
              <a:rPr lang="en-US" smtClean="0"/>
              <a:t>CONFIDENTIAL</a:t>
            </a:r>
            <a:endParaRPr lang="en-US"/>
          </a:p>
        </p:txBody>
      </p:sp>
      <p:sp>
        <p:nvSpPr>
          <p:cNvPr id="6" name="Slide Number Placeholder 5"/>
          <p:cNvSpPr>
            <a:spLocks noGrp="1"/>
          </p:cNvSpPr>
          <p:nvPr>
            <p:ph type="sldNum" sz="quarter" idx="12"/>
          </p:nvPr>
        </p:nvSpPr>
        <p:spPr/>
        <p:txBody>
          <a:bodyPr/>
          <a:lstStyle>
            <a:lvl1pPr>
              <a:defRPr b="0" i="0" baseline="0">
                <a:latin typeface="Encode Sans Narrow" charset="0"/>
              </a:defRPr>
            </a:lvl1pPr>
          </a:lstStyle>
          <a:p>
            <a:fld id="{CFB570DE-A9CD-AA44-A1DB-64784FD088CA}" type="slidenum">
              <a:rPr lang="en-US" smtClean="0"/>
              <a:pPr/>
              <a:t>‹#›</a:t>
            </a:fld>
            <a:endParaRPr lang="en-US"/>
          </a:p>
        </p:txBody>
      </p:sp>
    </p:spTree>
    <p:extLst>
      <p:ext uri="{BB962C8B-B14F-4D97-AF65-F5344CB8AC3E}">
        <p14:creationId xmlns:p14="http://schemas.microsoft.com/office/powerpoint/2010/main" val="187259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9740"/>
            <a:ext cx="9257769" cy="2852737"/>
          </a:xfrm>
          <a:prstGeom prst="rect">
            <a:avLst/>
          </a:prstGeom>
        </p:spPr>
        <p:txBody>
          <a:bodyPr anchor="ctr" anchorCtr="0"/>
          <a:lstStyle>
            <a:lvl1pPr>
              <a:defRPr sz="66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1981200" y="4589465"/>
            <a:ext cx="9257769" cy="1500187"/>
          </a:xfrm>
        </p:spPr>
        <p:txBody>
          <a:bodyPr/>
          <a:lstStyle>
            <a:lvl1pPr marL="0" indent="0">
              <a:buNone/>
              <a:defRPr sz="3200" b="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1630909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1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 Cardinal Section Header R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709740"/>
            <a:ext cx="9257769" cy="2852737"/>
          </a:xfrm>
          <a:prstGeom prst="rect">
            <a:avLst/>
          </a:prstGeom>
        </p:spPr>
        <p:txBody>
          <a:bodyPr anchor="ctr" anchorCtr="0"/>
          <a:lstStyle>
            <a:lvl1pPr>
              <a:defRPr sz="66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81200" y="4589465"/>
            <a:ext cx="9257769" cy="1500187"/>
          </a:xfrm>
        </p:spPr>
        <p:txBody>
          <a:bodyPr/>
          <a:lstStyle>
            <a:lvl1pPr marL="0" indent="0">
              <a:buNone/>
              <a:defRPr sz="32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365760"/>
            <a:ext cx="1371600" cy="1828800"/>
          </a:xfrm>
          <a:prstGeom prst="rect">
            <a:avLst/>
          </a:prstGeom>
        </p:spPr>
      </p:pic>
      <p:sp>
        <p:nvSpPr>
          <p:cNvPr id="5" name="Rectangle 4"/>
          <p:cNvSpPr/>
          <p:nvPr userDrawn="1"/>
        </p:nvSpPr>
        <p:spPr>
          <a:xfrm>
            <a:off x="-14748" y="365760"/>
            <a:ext cx="228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15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1981200" y="255826"/>
            <a:ext cx="9265706" cy="685021"/>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1981200" y="984545"/>
            <a:ext cx="4572000" cy="5029129"/>
          </a:xfrm>
        </p:spPr>
        <p:txBody>
          <a:bodyPr/>
          <a:lstStyle>
            <a:lvl1pPr>
              <a:defRPr sz="2400">
                <a:solidFill>
                  <a:schemeClr val="accent1"/>
                </a:solidFill>
              </a:defRPr>
            </a:lvl1pPr>
            <a:lvl2pPr>
              <a:lnSpc>
                <a:spcPct val="100000"/>
              </a:lnSpc>
              <a:spcBef>
                <a:spcPts val="0"/>
              </a:spcBef>
              <a:spcAft>
                <a:spcPts val="300"/>
              </a:spcAft>
              <a:defRPr sz="2000">
                <a:solidFill>
                  <a:schemeClr val="accent1"/>
                </a:solidFill>
              </a:defRPr>
            </a:lvl2pPr>
            <a:lvl3pPr marL="509588" indent="-228600">
              <a:lnSpc>
                <a:spcPct val="100000"/>
              </a:lnSpc>
              <a:spcBef>
                <a:spcPts val="0"/>
              </a:spcBef>
              <a:spcAft>
                <a:spcPts val="300"/>
              </a:spcAft>
              <a:tabLst/>
              <a:defRPr>
                <a:solidFill>
                  <a:schemeClr val="accent1"/>
                </a:solidFill>
              </a:defRPr>
            </a:lvl3pPr>
            <a:lvl4pPr marL="509588" indent="-228600">
              <a:lnSpc>
                <a:spcPct val="100000"/>
              </a:lnSpc>
              <a:spcBef>
                <a:spcPts val="0"/>
              </a:spcBef>
              <a:spcAft>
                <a:spcPts val="300"/>
              </a:spcAft>
              <a:tabLst/>
              <a:defRPr sz="1800">
                <a:solidFill>
                  <a:schemeClr val="accent1"/>
                </a:solidFill>
              </a:defRPr>
            </a:lvl4pPr>
            <a:lvl5pPr marL="509588" indent="-228600">
              <a:lnSpc>
                <a:spcPct val="100000"/>
              </a:lnSpc>
              <a:spcBef>
                <a:spcPts val="0"/>
              </a:spcBef>
              <a:spcAft>
                <a:spcPts val="300"/>
              </a:spcAft>
              <a:tabLst/>
              <a:defRPr sz="18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67500" y="984545"/>
            <a:ext cx="4568030" cy="5029129"/>
          </a:xfrm>
        </p:spPr>
        <p:txBody>
          <a:bodyPr/>
          <a:lstStyle>
            <a:lvl1pPr>
              <a:defRPr sz="2400">
                <a:solidFill>
                  <a:schemeClr val="accent1"/>
                </a:solidFill>
              </a:defRPr>
            </a:lvl1pPr>
            <a:lvl2pPr>
              <a:lnSpc>
                <a:spcPct val="100000"/>
              </a:lnSpc>
              <a:spcBef>
                <a:spcPts val="0"/>
              </a:spcBef>
              <a:spcAft>
                <a:spcPts val="300"/>
              </a:spcAft>
              <a:defRPr sz="2000">
                <a:solidFill>
                  <a:schemeClr val="accent1"/>
                </a:solidFill>
              </a:defRPr>
            </a:lvl2pPr>
            <a:lvl3pPr marL="509588" indent="-228600">
              <a:lnSpc>
                <a:spcPct val="100000"/>
              </a:lnSpc>
              <a:spcBef>
                <a:spcPts val="0"/>
              </a:spcBef>
              <a:spcAft>
                <a:spcPts val="300"/>
              </a:spcAft>
              <a:defRPr sz="2000">
                <a:solidFill>
                  <a:schemeClr val="accent1"/>
                </a:solidFill>
              </a:defRPr>
            </a:lvl3pPr>
            <a:lvl4pPr marL="509588" indent="-228600">
              <a:lnSpc>
                <a:spcPct val="100000"/>
              </a:lnSpc>
              <a:spcBef>
                <a:spcPts val="0"/>
              </a:spcBef>
              <a:spcAft>
                <a:spcPts val="300"/>
              </a:spcAft>
              <a:defRPr sz="1800">
                <a:solidFill>
                  <a:schemeClr val="accent1"/>
                </a:solidFill>
              </a:defRPr>
            </a:lvl4pPr>
            <a:lvl5pPr marL="509588" indent="-228600">
              <a:lnSpc>
                <a:spcPct val="100000"/>
              </a:lnSpc>
              <a:spcBef>
                <a:spcPts val="0"/>
              </a:spcBef>
              <a:spcAft>
                <a:spcPts val="300"/>
              </a:spcAft>
              <a:defRPr sz="18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C4573AC-A6B9-1D40-B09B-2333F8C84D0C}" type="datetime4">
              <a:rPr lang="en-US" smtClean="0"/>
              <a:t>May 3, 2017</a:t>
            </a:fld>
            <a:endParaRPr lang="en-US"/>
          </a:p>
        </p:txBody>
      </p:sp>
      <p:sp>
        <p:nvSpPr>
          <p:cNvPr id="9" name="Footer Placeholder 8"/>
          <p:cNvSpPr>
            <a:spLocks noGrp="1"/>
          </p:cNvSpPr>
          <p:nvPr>
            <p:ph type="ftr" sz="quarter" idx="11"/>
          </p:nvPr>
        </p:nvSpPr>
        <p:spPr/>
        <p:txBody>
          <a:bodyPr/>
          <a:lstStyle/>
          <a:p>
            <a:r>
              <a:rPr lang="en-US" smtClean="0"/>
              <a:t>CONFIDENTIAL</a:t>
            </a:r>
            <a:endParaRPr lang="en-US"/>
          </a:p>
        </p:txBody>
      </p:sp>
      <p:sp>
        <p:nvSpPr>
          <p:cNvPr id="10" name="Slide Number Placeholder 9"/>
          <p:cNvSpPr>
            <a:spLocks noGrp="1"/>
          </p:cNvSpPr>
          <p:nvPr>
            <p:ph type="sldNum" sz="quarter" idx="12"/>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372700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e two-columns">
    <p:spTree>
      <p:nvGrpSpPr>
        <p:cNvPr id="1" name=""/>
        <p:cNvGrpSpPr/>
        <p:nvPr/>
      </p:nvGrpSpPr>
      <p:grpSpPr>
        <a:xfrm>
          <a:off x="0" y="0"/>
          <a:ext cx="0" cy="0"/>
          <a:chOff x="0" y="0"/>
          <a:chExt cx="0" cy="0"/>
        </a:xfrm>
      </p:grpSpPr>
      <p:sp>
        <p:nvSpPr>
          <p:cNvPr id="2" name="Title 1"/>
          <p:cNvSpPr>
            <a:spLocks noGrp="1"/>
          </p:cNvSpPr>
          <p:nvPr>
            <p:ph type="title"/>
          </p:nvPr>
        </p:nvSpPr>
        <p:spPr>
          <a:xfrm>
            <a:off x="1979837" y="257546"/>
            <a:ext cx="9491660" cy="6829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1979837" y="951899"/>
            <a:ext cx="4572000" cy="54133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81200" y="1564824"/>
            <a:ext cx="4572000" cy="4336445"/>
          </a:xfrm>
        </p:spPr>
        <p:txBody>
          <a:bodyPr/>
          <a:lstStyle>
            <a:lvl1pPr>
              <a:lnSpc>
                <a:spcPct val="100000"/>
              </a:lnSpc>
              <a:defRPr sz="2000"/>
            </a:lvl1pPr>
            <a:lvl2pPr>
              <a:lnSpc>
                <a:spcPct val="100000"/>
              </a:lnSpc>
              <a:defRPr sz="2000"/>
            </a:lvl2pPr>
            <a:lvl3pPr>
              <a:lnSpc>
                <a:spcPct val="100000"/>
              </a:lnSpc>
              <a:defRPr/>
            </a:lvl3pPr>
            <a:lvl4pPr>
              <a:lnSpc>
                <a:spcPct val="100000"/>
              </a:lnSpc>
              <a:defRPr sz="1800"/>
            </a:lvl4pPr>
            <a:lvl5pPr>
              <a:lnSpc>
                <a:spcPct val="10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6899497" y="951899"/>
            <a:ext cx="4572000" cy="541338"/>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900946" y="1553484"/>
            <a:ext cx="4572000" cy="4343033"/>
          </a:xfrm>
        </p:spPr>
        <p:txBody>
          <a:bodyPr/>
          <a:lstStyle>
            <a:lvl1pPr>
              <a:lnSpc>
                <a:spcPct val="100000"/>
              </a:lnSpc>
              <a:defRPr sz="2000"/>
            </a:lvl1pPr>
            <a:lvl2pPr>
              <a:lnSpc>
                <a:spcPct val="100000"/>
              </a:lnSpc>
              <a:defRPr sz="2000"/>
            </a:lvl2pPr>
            <a:lvl3pPr>
              <a:lnSpc>
                <a:spcPct val="100000"/>
              </a:lnSpc>
              <a:defRPr/>
            </a:lvl3pPr>
            <a:lvl4pPr>
              <a:lnSpc>
                <a:spcPct val="100000"/>
              </a:lnSpc>
              <a:defRPr sz="1800"/>
            </a:lvl4pPr>
            <a:lvl5pPr>
              <a:lnSpc>
                <a:spcPct val="10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Date Placeholder 6"/>
          <p:cNvSpPr>
            <a:spLocks noGrp="1"/>
          </p:cNvSpPr>
          <p:nvPr>
            <p:ph type="dt" sz="half" idx="10"/>
          </p:nvPr>
        </p:nvSpPr>
        <p:spPr/>
        <p:txBody>
          <a:bodyPr/>
          <a:lstStyle/>
          <a:p>
            <a:fld id="{D062BC96-1F9C-EF4A-AEFD-41656DA9A5DC}" type="datetime4">
              <a:rPr lang="en-US" smtClean="0"/>
              <a:t>May 3, 2017</a:t>
            </a:fld>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229207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199" y="262629"/>
            <a:ext cx="8906034" cy="685943"/>
          </a:xfrm>
          <a:prstGeom prst="rect">
            <a:avLst/>
          </a:prstGeom>
        </p:spPr>
        <p:txBody>
          <a:bodyPr/>
          <a:lstStyle/>
          <a:p>
            <a:r>
              <a:rPr lang="en-US" dirty="0" smtClean="0"/>
              <a:t>Click to edit Master title style</a:t>
            </a:r>
            <a:endParaRPr lang="en-US" dirty="0"/>
          </a:p>
        </p:txBody>
      </p:sp>
      <p:sp>
        <p:nvSpPr>
          <p:cNvPr id="5" name="Picture Placeholder 4"/>
          <p:cNvSpPr>
            <a:spLocks noGrp="1"/>
          </p:cNvSpPr>
          <p:nvPr>
            <p:ph type="pic" sz="quarter" idx="13"/>
          </p:nvPr>
        </p:nvSpPr>
        <p:spPr>
          <a:xfrm>
            <a:off x="1981199" y="1095374"/>
            <a:ext cx="8917179" cy="5029200"/>
          </a:xfrm>
        </p:spPr>
        <p:txBody>
          <a:bodyPr/>
          <a:lstStyle/>
          <a:p>
            <a:endParaRPr lang="en-US"/>
          </a:p>
        </p:txBody>
      </p:sp>
      <p:sp>
        <p:nvSpPr>
          <p:cNvPr id="4" name="Date Placeholder 3"/>
          <p:cNvSpPr>
            <a:spLocks noGrp="1"/>
          </p:cNvSpPr>
          <p:nvPr>
            <p:ph type="dt" sz="half" idx="14"/>
          </p:nvPr>
        </p:nvSpPr>
        <p:spPr/>
        <p:txBody>
          <a:bodyPr/>
          <a:lstStyle/>
          <a:p>
            <a:fld id="{60915CB3-D75B-8A49-9ED7-6378BE77530A}" type="datetime4">
              <a:rPr lang="en-US" smtClean="0"/>
              <a:t>May 3, 2017</a:t>
            </a:fld>
            <a:endParaRPr lang="en-US"/>
          </a:p>
        </p:txBody>
      </p:sp>
      <p:sp>
        <p:nvSpPr>
          <p:cNvPr id="8" name="Footer Placeholder 7"/>
          <p:cNvSpPr>
            <a:spLocks noGrp="1"/>
          </p:cNvSpPr>
          <p:nvPr>
            <p:ph type="ftr" sz="quarter" idx="15"/>
          </p:nvPr>
        </p:nvSpPr>
        <p:spPr/>
        <p:txBody>
          <a:bodyPr/>
          <a:lstStyle/>
          <a:p>
            <a:r>
              <a:rPr lang="en-US" smtClean="0"/>
              <a:t>CONFIDENTIAL</a:t>
            </a:r>
            <a:endParaRPr lang="en-US"/>
          </a:p>
        </p:txBody>
      </p:sp>
      <p:sp>
        <p:nvSpPr>
          <p:cNvPr id="9" name="Slide Number Placeholder 8"/>
          <p:cNvSpPr>
            <a:spLocks noGrp="1"/>
          </p:cNvSpPr>
          <p:nvPr>
            <p:ph type="sldNum" sz="quarter" idx="16"/>
          </p:nvPr>
        </p:nvSpPr>
        <p:spPr/>
        <p:txBody>
          <a:bodyPr/>
          <a:lstStyle/>
          <a:p>
            <a:fld id="{CFB570DE-A9CD-AA44-A1DB-64784FD088CA}" type="slidenum">
              <a:rPr lang="en-US" smtClean="0"/>
              <a:t>‹#›</a:t>
            </a:fld>
            <a:endParaRPr lang="en-US"/>
          </a:p>
        </p:txBody>
      </p:sp>
    </p:spTree>
    <p:extLst>
      <p:ext uri="{BB962C8B-B14F-4D97-AF65-F5344CB8AC3E}">
        <p14:creationId xmlns:p14="http://schemas.microsoft.com/office/powerpoint/2010/main" val="276846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0"/>
            <a:ext cx="12192000" cy="6858000"/>
          </a:xfrm>
          <a:prstGeom prst="rect">
            <a:avLst/>
          </a:prstGeom>
        </p:spPr>
        <p:txBody>
          <a:bodyPr/>
          <a:lstStyle/>
          <a:p>
            <a:endParaRPr lang="en-US" dirty="0" smtClean="0"/>
          </a:p>
          <a:p>
            <a:endParaRPr lang="en-US" dirty="0" smtClean="0"/>
          </a:p>
          <a:p>
            <a:endParaRPr lang="en-US" dirty="0" smtClean="0"/>
          </a:p>
          <a:p>
            <a:endParaRPr lang="en-US" dirty="0"/>
          </a:p>
        </p:txBody>
      </p:sp>
      <p:sp>
        <p:nvSpPr>
          <p:cNvPr id="13" name="SmartArt Placeholder 12"/>
          <p:cNvSpPr>
            <a:spLocks noGrp="1"/>
          </p:cNvSpPr>
          <p:nvPr>
            <p:ph type="dgm" sz="quarter" idx="14"/>
          </p:nvPr>
        </p:nvSpPr>
        <p:spPr>
          <a:xfrm>
            <a:off x="0" y="0"/>
            <a:ext cx="12192000" cy="1596814"/>
          </a:xfrm>
          <a:solidFill>
            <a:srgbClr val="000000">
              <a:alpha val="69000"/>
            </a:srgbClr>
          </a:solidFill>
        </p:spPr>
        <p:txBody>
          <a:bodyPr/>
          <a:lstStyle>
            <a:lvl1pPr>
              <a:lnSpc>
                <a:spcPct val="100000"/>
              </a:lnSpc>
              <a:defRPr>
                <a:solidFill>
                  <a:schemeClr val="tx2"/>
                </a:solidFill>
              </a:defRPr>
            </a:lvl1pPr>
          </a:lstStyle>
          <a:p>
            <a:endParaRPr lang="en-US" dirty="0"/>
          </a:p>
        </p:txBody>
      </p:sp>
      <p:sp>
        <p:nvSpPr>
          <p:cNvPr id="2" name="Title 1"/>
          <p:cNvSpPr>
            <a:spLocks noGrp="1"/>
          </p:cNvSpPr>
          <p:nvPr>
            <p:ph type="title"/>
          </p:nvPr>
        </p:nvSpPr>
        <p:spPr>
          <a:xfrm>
            <a:off x="1640397" y="249261"/>
            <a:ext cx="9594310" cy="1188631"/>
          </a:xfrm>
          <a:prstGeom prst="rect">
            <a:avLst/>
          </a:prstGeom>
        </p:spPr>
        <p:txBody>
          <a:bodyPr anchor="ctr" anchorCtr="0"/>
          <a:lstStyle>
            <a:lvl1pPr>
              <a:defRPr>
                <a:solidFill>
                  <a:srgbClr val="FFFFFF"/>
                </a:solidFill>
              </a:defRPr>
            </a:lvl1pPr>
          </a:lstStyle>
          <a:p>
            <a:r>
              <a:rPr lang="en-US" smtClean="0"/>
              <a:t>Click to edit Master title style</a:t>
            </a:r>
            <a:endParaRPr lang="en-US"/>
          </a:p>
        </p:txBody>
      </p:sp>
    </p:spTree>
    <p:extLst>
      <p:ext uri="{BB962C8B-B14F-4D97-AF65-F5344CB8AC3E}">
        <p14:creationId xmlns:p14="http://schemas.microsoft.com/office/powerpoint/2010/main" val="2426423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365760"/>
            <a:ext cx="2286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981200" y="1088710"/>
            <a:ext cx="9182100" cy="50292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Box 16"/>
          <p:cNvSpPr txBox="1"/>
          <p:nvPr/>
        </p:nvSpPr>
        <p:spPr>
          <a:xfrm>
            <a:off x="8765773" y="4605432"/>
            <a:ext cx="184666" cy="369332"/>
          </a:xfrm>
          <a:prstGeom prst="rect">
            <a:avLst/>
          </a:prstGeom>
          <a:noFill/>
        </p:spPr>
        <p:txBody>
          <a:bodyPr wrap="none" rtlCol="0">
            <a:spAutoFit/>
          </a:bodyPr>
          <a:lstStyle/>
          <a:p>
            <a:endParaRPr lang="en-US" baseline="0" dirty="0">
              <a:solidFill>
                <a:schemeClr val="accent1"/>
              </a:solidFill>
              <a:latin typeface="Calibri" charset="0"/>
            </a:endParaRPr>
          </a:p>
        </p:txBody>
      </p:sp>
      <p:sp>
        <p:nvSpPr>
          <p:cNvPr id="13" name="TextBox 12"/>
          <p:cNvSpPr txBox="1"/>
          <p:nvPr userDrawn="1"/>
        </p:nvSpPr>
        <p:spPr>
          <a:xfrm>
            <a:off x="8765773" y="4605432"/>
            <a:ext cx="184666" cy="369332"/>
          </a:xfrm>
          <a:prstGeom prst="rect">
            <a:avLst/>
          </a:prstGeom>
          <a:noFill/>
        </p:spPr>
        <p:txBody>
          <a:bodyPr wrap="none" rtlCol="0">
            <a:spAutoFit/>
          </a:bodyPr>
          <a:lstStyle/>
          <a:p>
            <a:endParaRPr lang="en-US" baseline="0" dirty="0">
              <a:solidFill>
                <a:schemeClr val="accent1"/>
              </a:solidFill>
              <a:latin typeface="Calibri" charset="0"/>
            </a:endParaRPr>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a:t>
            </a:r>
            <a:endParaRPr lang="en-US"/>
          </a:p>
        </p:txBody>
      </p:sp>
      <p:sp>
        <p:nvSpPr>
          <p:cNvPr id="6" name="Title Placeholder 5"/>
          <p:cNvSpPr>
            <a:spLocks noGrp="1"/>
          </p:cNvSpPr>
          <p:nvPr>
            <p:ph type="title"/>
          </p:nvPr>
        </p:nvSpPr>
        <p:spPr>
          <a:xfrm>
            <a:off x="1981200" y="365125"/>
            <a:ext cx="9182100" cy="72358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70DE-A9CD-AA44-A1DB-64784FD088CA}" type="slidenum">
              <a:rPr lang="en-US" smtClean="0"/>
              <a:t>‹#›</a:t>
            </a:fld>
            <a:endParaRPr lang="en-US"/>
          </a:p>
        </p:txBody>
      </p:sp>
      <p:sp>
        <p:nvSpPr>
          <p:cNvPr id="8" name="Date Placeholder 7"/>
          <p:cNvSpPr>
            <a:spLocks noGrp="1"/>
          </p:cNvSpPr>
          <p:nvPr>
            <p:ph type="dt" sz="half" idx="2"/>
          </p:nvPr>
        </p:nvSpPr>
        <p:spPr>
          <a:xfrm>
            <a:off x="1981200" y="6356350"/>
            <a:ext cx="160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19722-6357-FA45-9F04-F7D99ED9FA0F}" type="datetime4">
              <a:rPr lang="en-US" smtClean="0"/>
              <a:t>May 3, 2017</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5760" y="365760"/>
            <a:ext cx="1371600" cy="1861901"/>
          </a:xfrm>
          <a:prstGeom prst="rect">
            <a:avLst/>
          </a:prstGeom>
        </p:spPr>
      </p:pic>
    </p:spTree>
    <p:extLst>
      <p:ext uri="{BB962C8B-B14F-4D97-AF65-F5344CB8AC3E}">
        <p14:creationId xmlns:p14="http://schemas.microsoft.com/office/powerpoint/2010/main" val="1289912526"/>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75" r:id="rId4"/>
    <p:sldLayoutId id="2147483684" r:id="rId5"/>
    <p:sldLayoutId id="2147483676" r:id="rId6"/>
    <p:sldLayoutId id="2147483677" r:id="rId7"/>
    <p:sldLayoutId id="2147483678" r:id="rId8"/>
    <p:sldLayoutId id="2147483687" r:id="rId9"/>
    <p:sldLayoutId id="2147483680" r:id="rId10"/>
    <p:sldLayoutId id="2147483679" r:id="rId11"/>
    <p:sldLayoutId id="2147483688" r:id="rId12"/>
    <p:sldLayoutId id="2147483689" r:id="rId13"/>
    <p:sldLayoutId id="2147483690" r:id="rId14"/>
  </p:sldLayoutIdLst>
  <p:hf hdr="0"/>
  <p:txStyles>
    <p:titleStyle>
      <a:lvl1pPr algn="l" defTabSz="914400" rtl="0" eaLnBrk="1" latinLnBrk="0" hangingPunct="1">
        <a:lnSpc>
          <a:spcPct val="100000"/>
        </a:lnSpc>
        <a:spcBef>
          <a:spcPct val="0"/>
        </a:spcBef>
        <a:buNone/>
        <a:defRPr sz="3600" b="1" i="0" kern="1200" baseline="0">
          <a:solidFill>
            <a:schemeClr val="accent1"/>
          </a:solidFill>
          <a:latin typeface="Encode Sans Narrow" charset="0"/>
          <a:ea typeface="+mj-ea"/>
          <a:cs typeface="+mj-cs"/>
        </a:defRPr>
      </a:lvl1pPr>
    </p:titleStyle>
    <p:bodyStyle>
      <a:lvl1pPr marL="0" indent="0" algn="l" defTabSz="914400" rtl="0" eaLnBrk="1" latinLnBrk="0" hangingPunct="1">
        <a:lnSpc>
          <a:spcPct val="110000"/>
        </a:lnSpc>
        <a:spcBef>
          <a:spcPts val="1000"/>
        </a:spcBef>
        <a:spcAft>
          <a:spcPts val="600"/>
        </a:spcAft>
        <a:buFont typeface="Arial" panose="020B0604020202020204" pitchFamily="34" charset="0"/>
        <a:buNone/>
        <a:defRPr sz="2800" b="0" kern="1200" spc="100" baseline="0">
          <a:solidFill>
            <a:schemeClr val="accent1"/>
          </a:solidFill>
          <a:latin typeface="Encode Sans Narrow" charset="0"/>
          <a:ea typeface="+mn-ea"/>
          <a:cs typeface="+mn-cs"/>
        </a:defRPr>
      </a:lvl1pPr>
      <a:lvl2pPr marL="228600" indent="-228600" algn="l" defTabSz="914400" rtl="0" eaLnBrk="1" latinLnBrk="0" hangingPunct="1">
        <a:lnSpc>
          <a:spcPct val="110000"/>
        </a:lnSpc>
        <a:spcBef>
          <a:spcPts val="0"/>
        </a:spcBef>
        <a:spcAft>
          <a:spcPts val="600"/>
        </a:spcAft>
        <a:buClr>
          <a:schemeClr val="accent1"/>
        </a:buClr>
        <a:buFont typeface="Arial" panose="020B0604020202020204" pitchFamily="34" charset="0"/>
        <a:buChar char="•"/>
        <a:defRPr sz="2400" kern="1200" spc="100" baseline="0">
          <a:solidFill>
            <a:schemeClr val="accent1"/>
          </a:solidFill>
          <a:latin typeface="Encode Sans Narrow" charset="0"/>
          <a:ea typeface="+mn-ea"/>
          <a:cs typeface="+mn-cs"/>
        </a:defRPr>
      </a:lvl2pPr>
      <a:lvl3pPr marL="449263" indent="-228600" algn="l" defTabSz="914400" rtl="0" eaLnBrk="1" latinLnBrk="0" hangingPunct="1">
        <a:lnSpc>
          <a:spcPct val="110000"/>
        </a:lnSpc>
        <a:spcBef>
          <a:spcPts val="0"/>
        </a:spcBef>
        <a:spcAft>
          <a:spcPts val="600"/>
        </a:spcAft>
        <a:buClr>
          <a:schemeClr val="accent1"/>
        </a:buClr>
        <a:buSzPct val="70000"/>
        <a:buFont typeface="Lucida Grande"/>
        <a:buChar char="◦"/>
        <a:defRPr sz="2000" kern="1200" spc="100" baseline="0">
          <a:solidFill>
            <a:schemeClr val="accent1"/>
          </a:solidFill>
          <a:latin typeface="Encode Sans Narrow" charset="0"/>
          <a:ea typeface="+mn-ea"/>
          <a:cs typeface="+mn-cs"/>
        </a:defRPr>
      </a:lvl3pPr>
      <a:lvl4pPr marL="677863" indent="-228600" algn="l" defTabSz="914400" rtl="0" eaLnBrk="1" latinLnBrk="0" hangingPunct="1">
        <a:lnSpc>
          <a:spcPct val="110000"/>
        </a:lnSpc>
        <a:spcBef>
          <a:spcPts val="0"/>
        </a:spcBef>
        <a:spcAft>
          <a:spcPts val="600"/>
        </a:spcAft>
        <a:buClr>
          <a:schemeClr val="accent1"/>
        </a:buClr>
        <a:buFont typeface="Arial" panose="020B0604020202020204" pitchFamily="34" charset="0"/>
        <a:buChar char="•"/>
        <a:defRPr sz="2000" kern="1200" spc="100" baseline="0">
          <a:solidFill>
            <a:schemeClr val="accent1"/>
          </a:solidFill>
          <a:latin typeface="Encode Sans Narrow" charset="0"/>
          <a:ea typeface="+mn-ea"/>
          <a:cs typeface="+mn-cs"/>
        </a:defRPr>
      </a:lvl4pPr>
      <a:lvl5pPr marL="571500" indent="-228600" algn="l" defTabSz="914400" rtl="0" eaLnBrk="1" latinLnBrk="0" hangingPunct="1">
        <a:lnSpc>
          <a:spcPct val="100000"/>
        </a:lnSpc>
        <a:spcBef>
          <a:spcPts val="500"/>
        </a:spcBef>
        <a:buClr>
          <a:srgbClr val="910C29"/>
        </a:buClr>
        <a:buFont typeface="Arial" panose="020B0604020202020204" pitchFamily="34" charset="0"/>
        <a:buChar char="•"/>
        <a:defRPr sz="1800" kern="1200" spc="100">
          <a:solidFill>
            <a:schemeClr val="tx1"/>
          </a:solidFill>
          <a:latin typeface="Lucida Grand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12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4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E6232E-08A6-9948-8CBB-0B0937FE8341}" type="slidenum">
              <a:rPr lang="en-US" smtClean="0"/>
              <a:t>0</a:t>
            </a:fld>
            <a:endParaRPr lang="en-US"/>
          </a:p>
        </p:txBody>
      </p:sp>
      <p:pic>
        <p:nvPicPr>
          <p:cNvPr id="5" name="Picture 4" descr="Slid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538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9</a:t>
            </a:fld>
            <a:endParaRPr lang="en-US"/>
          </a:p>
        </p:txBody>
      </p:sp>
      <p:pic>
        <p:nvPicPr>
          <p:cNvPr id="3" name="Picture 2" descr="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10</a:t>
            </a:fld>
            <a:endParaRPr lang="en-US"/>
          </a:p>
        </p:txBody>
      </p:sp>
      <p:pic>
        <p:nvPicPr>
          <p:cNvPr id="3" name="Picture 2" descr="Slide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11</a:t>
            </a:fld>
            <a:endParaRPr lang="en-US"/>
          </a:p>
        </p:txBody>
      </p:sp>
      <p:pic>
        <p:nvPicPr>
          <p:cNvPr id="3" name="Picture 2" descr="Slide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12</a:t>
            </a:fld>
            <a:endParaRPr lang="en-US"/>
          </a:p>
        </p:txBody>
      </p:sp>
      <p:pic>
        <p:nvPicPr>
          <p:cNvPr id="3" name="Picture 2" descr="Slide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13</a:t>
            </a:fld>
            <a:endParaRPr lang="en-US"/>
          </a:p>
        </p:txBody>
      </p:sp>
      <p:pic>
        <p:nvPicPr>
          <p:cNvPr id="3" name="Picture 2" descr="Slide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14</a:t>
            </a:fld>
            <a:endParaRPr lang="en-US"/>
          </a:p>
        </p:txBody>
      </p:sp>
      <p:pic>
        <p:nvPicPr>
          <p:cNvPr id="3" name="Picture 2" descr="Slide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15</a:t>
            </a:fld>
            <a:endParaRPr lang="en-US"/>
          </a:p>
        </p:txBody>
      </p:sp>
      <p:pic>
        <p:nvPicPr>
          <p:cNvPr id="3" name="Picture 2" descr="Slide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16</a:t>
            </a:fld>
            <a:endParaRPr lang="en-US"/>
          </a:p>
        </p:txBody>
      </p:sp>
      <p:pic>
        <p:nvPicPr>
          <p:cNvPr id="3" name="Picture 2" descr="Slide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17</a:t>
            </a:fld>
            <a:endParaRPr lang="en-US"/>
          </a:p>
        </p:txBody>
      </p:sp>
      <p:pic>
        <p:nvPicPr>
          <p:cNvPr id="3" name="Picture 2" descr="Slide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18</a:t>
            </a:fld>
            <a:endParaRPr lang="en-US"/>
          </a:p>
        </p:txBody>
      </p:sp>
      <p:pic>
        <p:nvPicPr>
          <p:cNvPr id="3" name="Picture 2" descr="Slide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a:t>
            </a:fld>
            <a:endParaRPr lang="en-US"/>
          </a:p>
        </p:txBody>
      </p:sp>
      <p:pic>
        <p:nvPicPr>
          <p:cNvPr id="5" name="Picture 4" descr="Slid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01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19</a:t>
            </a:fld>
            <a:endParaRPr lang="en-US"/>
          </a:p>
        </p:txBody>
      </p:sp>
      <p:pic>
        <p:nvPicPr>
          <p:cNvPr id="3" name="Picture 2" descr="Slide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20</a:t>
            </a:fld>
            <a:endParaRPr lang="en-US"/>
          </a:p>
        </p:txBody>
      </p:sp>
      <p:pic>
        <p:nvPicPr>
          <p:cNvPr id="3" name="Picture 2" descr="Slide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21</a:t>
            </a:fld>
            <a:endParaRPr lang="en-US"/>
          </a:p>
        </p:txBody>
      </p:sp>
      <p:pic>
        <p:nvPicPr>
          <p:cNvPr id="3" name="Picture 2" descr="Slide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22</a:t>
            </a:fld>
            <a:endParaRPr lang="en-US"/>
          </a:p>
        </p:txBody>
      </p:sp>
      <p:pic>
        <p:nvPicPr>
          <p:cNvPr id="3" name="Picture 2" descr="Slide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23</a:t>
            </a:fld>
            <a:endParaRPr lang="en-US"/>
          </a:p>
        </p:txBody>
      </p:sp>
      <p:pic>
        <p:nvPicPr>
          <p:cNvPr id="3" name="Picture 2" descr="Slide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24</a:t>
            </a:fld>
            <a:endParaRPr lang="en-US"/>
          </a:p>
        </p:txBody>
      </p:sp>
      <p:pic>
        <p:nvPicPr>
          <p:cNvPr id="3" name="Picture 2" descr="Slide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25</a:t>
            </a:fld>
            <a:endParaRPr lang="en-US"/>
          </a:p>
        </p:txBody>
      </p:sp>
      <p:pic>
        <p:nvPicPr>
          <p:cNvPr id="3" name="Picture 2" descr="Slide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26</a:t>
            </a:fld>
            <a:endParaRPr lang="en-US"/>
          </a:p>
        </p:txBody>
      </p:sp>
      <p:pic>
        <p:nvPicPr>
          <p:cNvPr id="3" name="Picture 2" descr="Slide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27</a:t>
            </a:fld>
            <a:endParaRPr lang="en-US"/>
          </a:p>
        </p:txBody>
      </p:sp>
      <p:pic>
        <p:nvPicPr>
          <p:cNvPr id="3" name="Picture 2" descr="Slide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28</a:t>
            </a:fld>
            <a:endParaRPr lang="en-US"/>
          </a:p>
        </p:txBody>
      </p:sp>
      <p:pic>
        <p:nvPicPr>
          <p:cNvPr id="3" name="Picture 2" descr="Slide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a:t>
            </a:fld>
            <a:endParaRPr lang="en-US"/>
          </a:p>
        </p:txBody>
      </p:sp>
      <p:pic>
        <p:nvPicPr>
          <p:cNvPr id="3" name="Picture 2" descr="Slide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29</a:t>
            </a:fld>
            <a:endParaRPr lang="en-US"/>
          </a:p>
        </p:txBody>
      </p:sp>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30</a:t>
            </a:fld>
            <a:endParaRPr lang="en-US"/>
          </a:p>
        </p:txBody>
      </p:sp>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31</a:t>
            </a:fld>
            <a:endParaRPr lang="en-US"/>
          </a:p>
        </p:txBody>
      </p:sp>
      <p:pic>
        <p:nvPicPr>
          <p:cNvPr id="4" name="Picture 3"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32</a:t>
            </a:fld>
            <a:endParaRPr lang="en-US"/>
          </a:p>
        </p:txBody>
      </p:sp>
      <p:pic>
        <p:nvPicPr>
          <p:cNvPr id="6" name="Picture 5"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33</a:t>
            </a:fld>
            <a:endParaRPr lang="en-US"/>
          </a:p>
        </p:txBody>
      </p:sp>
      <p:pic>
        <p:nvPicPr>
          <p:cNvPr id="4" name="Picture 3"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34</a:t>
            </a:fld>
            <a:endParaRPr lang="en-US"/>
          </a:p>
        </p:txBody>
      </p:sp>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35</a:t>
            </a:fld>
            <a:endParaRPr lang="en-US"/>
          </a:p>
        </p:txBody>
      </p:sp>
      <p:pic>
        <p:nvPicPr>
          <p:cNvPr id="4" name="Picture 3"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36</a:t>
            </a:fld>
            <a:endParaRPr lang="en-US"/>
          </a:p>
        </p:txBody>
      </p:sp>
      <p:pic>
        <p:nvPicPr>
          <p:cNvPr id="4" name="Picture 3"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37</a:t>
            </a:fld>
            <a:endParaRPr lang="en-US"/>
          </a:p>
        </p:txBody>
      </p:sp>
      <p:pic>
        <p:nvPicPr>
          <p:cNvPr id="4" name="Picture 3"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38</a:t>
            </a:fld>
            <a:endParaRPr lang="en-US"/>
          </a:p>
        </p:txBody>
      </p:sp>
      <p:pic>
        <p:nvPicPr>
          <p:cNvPr id="4" name="Picture 3"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a:t>
            </a:fld>
            <a:endParaRPr lang="en-US"/>
          </a:p>
        </p:txBody>
      </p:sp>
      <p:pic>
        <p:nvPicPr>
          <p:cNvPr id="3" name="Picture 2" descr="Slide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39</a:t>
            </a:fld>
            <a:endParaRPr lang="en-US"/>
          </a:p>
        </p:txBody>
      </p:sp>
      <p:pic>
        <p:nvPicPr>
          <p:cNvPr id="3" name="Picture 2" descr="Slide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40</a:t>
            </a:fld>
            <a:endParaRPr lang="en-US"/>
          </a:p>
        </p:txBody>
      </p:sp>
      <p:pic>
        <p:nvPicPr>
          <p:cNvPr id="3" name="Picture 2" descr="Slide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4</a:t>
            </a:fld>
            <a:endParaRPr lang="en-US"/>
          </a:p>
        </p:txBody>
      </p:sp>
      <p:pic>
        <p:nvPicPr>
          <p:cNvPr id="3" name="Picture 2" descr="Slide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5</a:t>
            </a:fld>
            <a:endParaRPr lang="en-US"/>
          </a:p>
        </p:txBody>
      </p:sp>
      <p:pic>
        <p:nvPicPr>
          <p:cNvPr id="3" name="Picture 2" descr="Slide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6</a:t>
            </a:fld>
            <a:endParaRPr lang="en-US"/>
          </a:p>
        </p:txBody>
      </p:sp>
      <p:pic>
        <p:nvPicPr>
          <p:cNvPr id="3" name="Picture 2" descr="Slide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7</a:t>
            </a:fld>
            <a:endParaRPr lang="en-US"/>
          </a:p>
        </p:txBody>
      </p:sp>
      <p:pic>
        <p:nvPicPr>
          <p:cNvPr id="3" name="Picture 2" descr="Slide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E6232E-08A6-9948-8CBB-0B0937FE8341}" type="slidenum">
              <a:rPr lang="en-US" smtClean="0"/>
              <a:t>8</a:t>
            </a:fld>
            <a:endParaRPr lang="en-US"/>
          </a:p>
        </p:txBody>
      </p:sp>
      <p:pic>
        <p:nvPicPr>
          <p:cNvPr id="3" name="Picture 2" descr="Slide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8599128"/>
      </p:ext>
    </p:extLst>
  </p:cSld>
  <p:clrMapOvr>
    <a:masterClrMapping/>
  </p:clrMapOvr>
</p:sld>
</file>

<file path=ppt/theme/theme1.xml><?xml version="1.0" encoding="utf-8"?>
<a:theme xmlns:a="http://schemas.openxmlformats.org/drawingml/2006/main" name="EDS_PPT_Template">
  <a:themeElements>
    <a:clrScheme name="Ehlers-Danlos Society">
      <a:dk1>
        <a:srgbClr val="000000"/>
      </a:dk1>
      <a:lt1>
        <a:srgbClr val="FEFFFF"/>
      </a:lt1>
      <a:dk2>
        <a:srgbClr val="000000"/>
      </a:dk2>
      <a:lt2>
        <a:srgbClr val="FEFFFF"/>
      </a:lt2>
      <a:accent1>
        <a:srgbClr val="000000"/>
      </a:accent1>
      <a:accent2>
        <a:srgbClr val="666666"/>
      </a:accent2>
      <a:accent3>
        <a:srgbClr val="A5A5A5"/>
      </a:accent3>
      <a:accent4>
        <a:srgbClr val="0096FF"/>
      </a:accent4>
      <a:accent5>
        <a:srgbClr val="808080"/>
      </a:accent5>
      <a:accent6>
        <a:srgbClr val="BFBFBF"/>
      </a:accent6>
      <a:hlink>
        <a:srgbClr val="0096F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Muhlenberg_PPT_Template.thmx</Template>
  <TotalTime>53712</TotalTime>
  <Words>2034</Words>
  <Application>Microsoft Macintosh PowerPoint</Application>
  <PresentationFormat>Custom</PresentationFormat>
  <Paragraphs>124</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EDS_PPT_Template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Mark Martino</cp:lastModifiedBy>
  <cp:revision>815</cp:revision>
  <cp:lastPrinted>2015-09-03T16:10:30Z</cp:lastPrinted>
  <dcterms:created xsi:type="dcterms:W3CDTF">2015-06-05T00:23:52Z</dcterms:created>
  <dcterms:modified xsi:type="dcterms:W3CDTF">2017-05-03T17:50:05Z</dcterms:modified>
  <cp:category/>
</cp:coreProperties>
</file>