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sldIdLst>
    <p:sldId id="256" r:id="rId2"/>
    <p:sldId id="257" r:id="rId3"/>
    <p:sldId id="258" r:id="rId4"/>
    <p:sldId id="259" r:id="rId5"/>
    <p:sldId id="262" r:id="rId6"/>
    <p:sldId id="260" r:id="rId7"/>
    <p:sldId id="266" r:id="rId8"/>
    <p:sldId id="264" r:id="rId9"/>
    <p:sldId id="265" r:id="rId10"/>
    <p:sldId id="267" r:id="rId11"/>
    <p:sldId id="263" r:id="rId12"/>
    <p:sldId id="268" r:id="rId13"/>
    <p:sldId id="261" r:id="rId14"/>
    <p:sldId id="269" r:id="rId15"/>
    <p:sldId id="272" r:id="rId16"/>
    <p:sldId id="270" r:id="rId17"/>
    <p:sldId id="271"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8108E64B-25B3-462C-A9E4-8412061DACE8}" type="slidenum">
              <a:rPr lang="en-US" smtClean="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6411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08E64B-25B3-462C-A9E4-8412061DACE8}" type="slidenum">
              <a:rPr lang="en-US" smtClean="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892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08E64B-25B3-462C-A9E4-8412061DACE8}" type="slidenum">
              <a:rPr lang="en-US" smtClean="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339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08E64B-25B3-462C-A9E4-8412061DACE8}" type="slidenum">
              <a:rPr lang="en-US" smtClean="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497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08E64B-25B3-462C-A9E4-8412061DACE8}" type="slidenum">
              <a:rPr lang="en-US" smtClean="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5601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8E64B-25B3-462C-A9E4-8412061DACE8}" type="slidenum">
              <a:rPr lang="en-US" smtClean="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0905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108E64B-25B3-462C-A9E4-8412061DACE8}" type="slidenum">
              <a:rPr lang="en-US" smtClean="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136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108E64B-25B3-462C-A9E4-8412061DACE8}" type="slidenum">
              <a:rPr lang="en-US" smtClean="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4978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108E64B-25B3-462C-A9E4-8412061DACE8}" type="slidenum">
              <a:rPr lang="en-US" smtClean="0"/>
              <a:t>‹#›</a:t>
            </a:fld>
            <a:endParaRPr lang="en-US" dirty="0"/>
          </a:p>
        </p:txBody>
      </p:sp>
    </p:spTree>
    <p:extLst>
      <p:ext uri="{BB962C8B-B14F-4D97-AF65-F5344CB8AC3E}">
        <p14:creationId xmlns:p14="http://schemas.microsoft.com/office/powerpoint/2010/main" val="362824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40309C-FC21-4A12-9CE8-8BC3E293559B}" type="datetimeFigureOut">
              <a:rPr lang="en-US" smtClean="0"/>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8E64B-25B3-462C-A9E4-8412061DACE8}" type="slidenum">
              <a:rPr lang="en-US" smtClean="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4955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9A40309C-FC21-4A12-9CE8-8BC3E293559B}" type="datetimeFigureOut">
              <a:rPr lang="en-US" smtClean="0"/>
              <a:t>5/1/2020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8108E64B-25B3-462C-A9E4-8412061DACE8}" type="slidenum">
              <a:rPr lang="en-US" smtClean="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542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A40309C-FC21-4A12-9CE8-8BC3E293559B}" type="datetimeFigureOut">
              <a:rPr lang="en-US" smtClean="0"/>
              <a:t>5/1/2020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108E64B-25B3-462C-A9E4-8412061DACE8}" type="slidenum">
              <a:rPr lang="en-US" smtClean="0"/>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951604"/>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pexels.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akerman.com/en/people/caroline-mankey.html" TargetMode="Externa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uspto.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tmsearch.uspto.gov/bin/gate.exe?f=tess&amp;state=4802:1hjv1l.1.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79C82-9C7F-4FB5-BCB6-CCBA060AD963}"/>
              </a:ext>
            </a:extLst>
          </p:cNvPr>
          <p:cNvSpPr>
            <a:spLocks noGrp="1"/>
          </p:cNvSpPr>
          <p:nvPr>
            <p:ph type="ctrTitle"/>
          </p:nvPr>
        </p:nvSpPr>
        <p:spPr>
          <a:xfrm>
            <a:off x="2493106" y="802298"/>
            <a:ext cx="8561746" cy="3543199"/>
          </a:xfrm>
        </p:spPr>
        <p:txBody>
          <a:bodyPr>
            <a:normAutofit fontScale="90000"/>
          </a:bodyPr>
          <a:lstStyle/>
          <a:p>
            <a:pPr algn="ctr"/>
            <a:br>
              <a:rPr lang="en-US" dirty="0">
                <a:latin typeface="Georgia Pro Semibold" panose="02040702050405020303" pitchFamily="18" charset="0"/>
                <a:cs typeface="Aparajita" panose="020B0502040204020203" pitchFamily="18" charset="0"/>
              </a:rPr>
            </a:br>
            <a:br>
              <a:rPr lang="en-US" dirty="0">
                <a:latin typeface="Georgia Pro Semibold" panose="02040702050405020303" pitchFamily="18" charset="0"/>
                <a:cs typeface="Aparajita" panose="020B0502040204020203" pitchFamily="18" charset="0"/>
              </a:rPr>
            </a:br>
            <a:r>
              <a:rPr lang="en-US" dirty="0">
                <a:latin typeface="Georgia Pro Semibold" panose="02040702050405020303" pitchFamily="18" charset="0"/>
                <a:cs typeface="Aparajita" panose="020B0502040204020203" pitchFamily="18" charset="0"/>
              </a:rPr>
              <a:t>Intellectual Property Protection For Yoga and Wellness Businesses</a:t>
            </a:r>
          </a:p>
        </p:txBody>
      </p:sp>
      <p:sp>
        <p:nvSpPr>
          <p:cNvPr id="3" name="Subtitle 2">
            <a:extLst>
              <a:ext uri="{FF2B5EF4-FFF2-40B4-BE49-F238E27FC236}">
                <a16:creationId xmlns:a16="http://schemas.microsoft.com/office/drawing/2014/main" id="{7727541F-CCD7-4924-8D8F-D5B9D2B8D1D3}"/>
              </a:ext>
            </a:extLst>
          </p:cNvPr>
          <p:cNvSpPr>
            <a:spLocks noGrp="1"/>
          </p:cNvSpPr>
          <p:nvPr>
            <p:ph type="subTitle" idx="1"/>
          </p:nvPr>
        </p:nvSpPr>
        <p:spPr/>
        <p:txBody>
          <a:bodyPr>
            <a:normAutofit/>
          </a:bodyPr>
          <a:lstStyle/>
          <a:p>
            <a:pPr algn="ctr"/>
            <a:endParaRPr lang="en-US" sz="3600" dirty="0">
              <a:latin typeface="Georgia Pro Semibold" panose="020B0604020202020204" pitchFamily="18" charset="0"/>
            </a:endParaRPr>
          </a:p>
          <a:p>
            <a:endParaRPr lang="en-US" sz="3600" dirty="0">
              <a:latin typeface="Georgia Pro Semibold" panose="020B0604020202020204" pitchFamily="18" charset="0"/>
            </a:endParaRPr>
          </a:p>
        </p:txBody>
      </p:sp>
    </p:spTree>
    <p:extLst>
      <p:ext uri="{BB962C8B-B14F-4D97-AF65-F5344CB8AC3E}">
        <p14:creationId xmlns:p14="http://schemas.microsoft.com/office/powerpoint/2010/main" val="2021224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CDCBA-1F94-4934-B77C-2C01D29F000D}"/>
              </a:ext>
            </a:extLst>
          </p:cNvPr>
          <p:cNvSpPr>
            <a:spLocks noGrp="1"/>
          </p:cNvSpPr>
          <p:nvPr>
            <p:ph type="title"/>
          </p:nvPr>
        </p:nvSpPr>
        <p:spPr/>
        <p:txBody>
          <a:bodyPr>
            <a:normAutofit/>
          </a:bodyPr>
          <a:lstStyle/>
          <a:p>
            <a:pPr algn="ctr"/>
            <a:r>
              <a:rPr lang="en-US" sz="4000" dirty="0">
                <a:latin typeface="Georgia Pro Semibold" panose="02040702050405020303" pitchFamily="18" charset="0"/>
              </a:rPr>
              <a:t>Protecting Your Trademark</a:t>
            </a:r>
          </a:p>
        </p:txBody>
      </p:sp>
      <p:sp>
        <p:nvSpPr>
          <p:cNvPr id="3" name="Content Placeholder 2">
            <a:extLst>
              <a:ext uri="{FF2B5EF4-FFF2-40B4-BE49-F238E27FC236}">
                <a16:creationId xmlns:a16="http://schemas.microsoft.com/office/drawing/2014/main" id="{46BC41D0-7BE7-4959-B46A-7E18E0F7E738}"/>
              </a:ext>
            </a:extLst>
          </p:cNvPr>
          <p:cNvSpPr>
            <a:spLocks noGrp="1"/>
          </p:cNvSpPr>
          <p:nvPr>
            <p:ph idx="1"/>
          </p:nvPr>
        </p:nvSpPr>
        <p:spPr/>
        <p:txBody>
          <a:bodyPr>
            <a:normAutofit fontScale="92500" lnSpcReduction="20000"/>
          </a:bodyPr>
          <a:lstStyle/>
          <a:p>
            <a:r>
              <a:rPr lang="en-US" dirty="0"/>
              <a:t>Use it or lose it!  Trademark rights are maintained through continued use in commerce.  Once you stop using it, it may be deemed abandoned and any registration may be cancelled.</a:t>
            </a:r>
          </a:p>
          <a:p>
            <a:r>
              <a:rPr lang="en-US" dirty="0"/>
              <a:t>Monitor and police infringers who may be using your trademark in a manner similar to your use.  Google alerts and periodic searches are an easy way to monitor third party uses yourself.</a:t>
            </a:r>
          </a:p>
          <a:p>
            <a:r>
              <a:rPr lang="en-US" dirty="0"/>
              <a:t>Engage a trademark lawyer to monitor new applications for registration of similar marks for use in connection with similar goods or services to yours.</a:t>
            </a:r>
          </a:p>
          <a:p>
            <a:r>
              <a:rPr lang="en-US" dirty="0"/>
              <a:t>Have your lawyer send a “cease and desist” letter to infringers and to help you evaluate whether further measures are warranted.</a:t>
            </a:r>
          </a:p>
        </p:txBody>
      </p:sp>
    </p:spTree>
    <p:extLst>
      <p:ext uri="{BB962C8B-B14F-4D97-AF65-F5344CB8AC3E}">
        <p14:creationId xmlns:p14="http://schemas.microsoft.com/office/powerpoint/2010/main" val="25676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85E80A9-CBA6-4D6A-9453-B21A3D2E7BE7}"/>
              </a:ext>
            </a:extLst>
          </p:cNvPr>
          <p:cNvSpPr>
            <a:spLocks noGrp="1"/>
          </p:cNvSpPr>
          <p:nvPr>
            <p:ph type="title"/>
          </p:nvPr>
        </p:nvSpPr>
        <p:spPr>
          <a:xfrm>
            <a:off x="1249961" y="1600199"/>
            <a:ext cx="3173482" cy="4297680"/>
          </a:xfrm>
        </p:spPr>
        <p:txBody>
          <a:bodyPr anchor="ctr">
            <a:normAutofit/>
          </a:bodyPr>
          <a:lstStyle/>
          <a:p>
            <a:r>
              <a:rPr lang="en-US" sz="4400" dirty="0">
                <a:latin typeface="Georgia Pro Semibold" panose="02040702050405020303" pitchFamily="18" charset="0"/>
              </a:rPr>
              <a:t>What is a copyright?</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DF0BC5-BFC0-44E8-AE67-A104E810445C}"/>
              </a:ext>
            </a:extLst>
          </p:cNvPr>
          <p:cNvSpPr>
            <a:spLocks noGrp="1"/>
          </p:cNvSpPr>
          <p:nvPr>
            <p:ph idx="1"/>
          </p:nvPr>
        </p:nvSpPr>
        <p:spPr>
          <a:xfrm>
            <a:off x="4885151" y="1600199"/>
            <a:ext cx="6169703" cy="4297680"/>
          </a:xfrm>
        </p:spPr>
        <p:txBody>
          <a:bodyPr anchor="ctr">
            <a:normAutofit/>
          </a:bodyPr>
          <a:lstStyle/>
          <a:p>
            <a:r>
              <a:rPr lang="en-US" sz="1400" dirty="0"/>
              <a:t>Original works of authorship fixed in any tangible medium of expression, from which they can be perceived, reproduced, or otherwise communicated, including: </a:t>
            </a:r>
          </a:p>
          <a:p>
            <a:pPr lvl="1"/>
            <a:r>
              <a:rPr lang="en-US" sz="1200" dirty="0"/>
              <a:t>(1) literary works;</a:t>
            </a:r>
          </a:p>
          <a:p>
            <a:pPr lvl="1"/>
            <a:r>
              <a:rPr lang="en-US" sz="1200" dirty="0"/>
              <a:t>(2) musical works, including any accompanying words;</a:t>
            </a:r>
          </a:p>
          <a:p>
            <a:pPr lvl="1"/>
            <a:r>
              <a:rPr lang="en-US" sz="1200" dirty="0"/>
              <a:t>(3) dramatic works, including any accompanying music;</a:t>
            </a:r>
          </a:p>
          <a:p>
            <a:pPr lvl="1"/>
            <a:r>
              <a:rPr lang="en-US" sz="1200" dirty="0"/>
              <a:t>(4) pantomimes and choreographic works;</a:t>
            </a:r>
          </a:p>
          <a:p>
            <a:pPr lvl="1"/>
            <a:r>
              <a:rPr lang="en-US" sz="1200" dirty="0"/>
              <a:t>(5) pictorial, graphic, and sculptural works;</a:t>
            </a:r>
          </a:p>
          <a:p>
            <a:pPr lvl="1"/>
            <a:r>
              <a:rPr lang="en-US" sz="1200" dirty="0"/>
              <a:t>(6) motion pictures and other audiovisual works;</a:t>
            </a:r>
          </a:p>
          <a:p>
            <a:pPr lvl="1"/>
            <a:r>
              <a:rPr lang="en-US" sz="1200" dirty="0"/>
              <a:t>(7) sound recordings; and</a:t>
            </a:r>
          </a:p>
          <a:p>
            <a:pPr lvl="1"/>
            <a:r>
              <a:rPr lang="en-US" sz="1200" dirty="0"/>
              <a:t>(8) architectural works.  (17 U.S.C. § 102)</a:t>
            </a:r>
          </a:p>
          <a:p>
            <a:endParaRPr lang="en-US" dirty="0"/>
          </a:p>
        </p:txBody>
      </p:sp>
    </p:spTree>
    <p:extLst>
      <p:ext uri="{BB962C8B-B14F-4D97-AF65-F5344CB8AC3E}">
        <p14:creationId xmlns:p14="http://schemas.microsoft.com/office/powerpoint/2010/main" val="871454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B13C-0D05-432D-8CEF-03E7EADE4684}"/>
              </a:ext>
            </a:extLst>
          </p:cNvPr>
          <p:cNvSpPr>
            <a:spLocks noGrp="1"/>
          </p:cNvSpPr>
          <p:nvPr>
            <p:ph type="title"/>
          </p:nvPr>
        </p:nvSpPr>
        <p:spPr/>
        <p:txBody>
          <a:bodyPr>
            <a:normAutofit/>
          </a:bodyPr>
          <a:lstStyle/>
          <a:p>
            <a:pPr algn="ctr"/>
            <a:r>
              <a:rPr lang="en-US" sz="3600" dirty="0">
                <a:latin typeface="Georgia Pro Semibold" panose="02040702050405020303" pitchFamily="18" charset="0"/>
              </a:rPr>
              <a:t>Why are copyrights important to me?</a:t>
            </a:r>
          </a:p>
        </p:txBody>
      </p:sp>
      <p:sp>
        <p:nvSpPr>
          <p:cNvPr id="3" name="Content Placeholder 2">
            <a:extLst>
              <a:ext uri="{FF2B5EF4-FFF2-40B4-BE49-F238E27FC236}">
                <a16:creationId xmlns:a16="http://schemas.microsoft.com/office/drawing/2014/main" id="{D9C5E401-4454-42E2-AB51-586B52A2C4D3}"/>
              </a:ext>
            </a:extLst>
          </p:cNvPr>
          <p:cNvSpPr>
            <a:spLocks noGrp="1"/>
          </p:cNvSpPr>
          <p:nvPr>
            <p:ph idx="1"/>
          </p:nvPr>
        </p:nvSpPr>
        <p:spPr/>
        <p:txBody>
          <a:bodyPr/>
          <a:lstStyle/>
          <a:p>
            <a:r>
              <a:rPr lang="en-US" dirty="0"/>
              <a:t>Suppose you invest time and money shooting beautiful images of your studio, products, or you teaching yoga to display on your website.  As soon as you post these beautiful shots online, they can be copied by anyone.  Registering the copyright to the images will provide you with the necessary tools to prevent third parties from using your images without permission and potentially to recover damages and your attorneys’ fees from the infringer.</a:t>
            </a:r>
          </a:p>
        </p:txBody>
      </p:sp>
    </p:spTree>
    <p:extLst>
      <p:ext uri="{BB962C8B-B14F-4D97-AF65-F5344CB8AC3E}">
        <p14:creationId xmlns:p14="http://schemas.microsoft.com/office/powerpoint/2010/main" val="88765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80906-48D9-4A94-AFE7-EBA400E7FB8D}"/>
              </a:ext>
            </a:extLst>
          </p:cNvPr>
          <p:cNvSpPr>
            <a:spLocks noGrp="1"/>
          </p:cNvSpPr>
          <p:nvPr>
            <p:ph type="title"/>
          </p:nvPr>
        </p:nvSpPr>
        <p:spPr/>
        <p:txBody>
          <a:bodyPr>
            <a:normAutofit/>
          </a:bodyPr>
          <a:lstStyle/>
          <a:p>
            <a:r>
              <a:rPr lang="en-US" sz="4000" dirty="0">
                <a:latin typeface="Georgia Pro Semibold" panose="02040702050405020303" pitchFamily="18" charset="0"/>
              </a:rPr>
              <a:t>Copyright Examples</a:t>
            </a:r>
          </a:p>
        </p:txBody>
      </p:sp>
      <p:sp>
        <p:nvSpPr>
          <p:cNvPr id="3" name="Content Placeholder 2">
            <a:extLst>
              <a:ext uri="{FF2B5EF4-FFF2-40B4-BE49-F238E27FC236}">
                <a16:creationId xmlns:a16="http://schemas.microsoft.com/office/drawing/2014/main" id="{3A1F8FAE-E4C8-48B7-9FCA-C4ACB2084928}"/>
              </a:ext>
            </a:extLst>
          </p:cNvPr>
          <p:cNvSpPr>
            <a:spLocks noGrp="1"/>
          </p:cNvSpPr>
          <p:nvPr>
            <p:ph idx="1"/>
          </p:nvPr>
        </p:nvSpPr>
        <p:spPr/>
        <p:txBody>
          <a:bodyPr>
            <a:normAutofit fontScale="92500" lnSpcReduction="20000"/>
          </a:bodyPr>
          <a:lstStyle/>
          <a:p>
            <a:r>
              <a:rPr lang="en-US" dirty="0"/>
              <a:t>Photographs</a:t>
            </a:r>
          </a:p>
          <a:p>
            <a:r>
              <a:rPr lang="en-US" dirty="0"/>
              <a:t>Illustrations</a:t>
            </a:r>
          </a:p>
          <a:p>
            <a:r>
              <a:rPr lang="en-US" dirty="0"/>
              <a:t>Paintings</a:t>
            </a:r>
          </a:p>
          <a:p>
            <a:r>
              <a:rPr lang="en-US" dirty="0"/>
              <a:t>Graphic designs</a:t>
            </a:r>
          </a:p>
          <a:p>
            <a:r>
              <a:rPr lang="en-US" dirty="0"/>
              <a:t>Murals on your studio or office wall</a:t>
            </a:r>
          </a:p>
          <a:p>
            <a:r>
              <a:rPr lang="en-US" dirty="0"/>
              <a:t>Web design</a:t>
            </a:r>
          </a:p>
          <a:p>
            <a:r>
              <a:rPr lang="en-US" dirty="0"/>
              <a:t>Text or writing on your website or in blog posts</a:t>
            </a:r>
          </a:p>
          <a:p>
            <a:r>
              <a:rPr lang="en-US" dirty="0"/>
              <a:t>Ornamental, non-utilitarian, designs on clothing</a:t>
            </a:r>
          </a:p>
        </p:txBody>
      </p:sp>
      <p:pic>
        <p:nvPicPr>
          <p:cNvPr id="5" name="Picture 4">
            <a:extLst>
              <a:ext uri="{FF2B5EF4-FFF2-40B4-BE49-F238E27FC236}">
                <a16:creationId xmlns:a16="http://schemas.microsoft.com/office/drawing/2014/main" id="{5680F60B-F321-4FE3-8971-69B0986EF1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096" y="1184861"/>
            <a:ext cx="4296937" cy="2864624"/>
          </a:xfrm>
          <a:prstGeom prst="rect">
            <a:avLst/>
          </a:prstGeom>
        </p:spPr>
      </p:pic>
    </p:spTree>
    <p:extLst>
      <p:ext uri="{BB962C8B-B14F-4D97-AF65-F5344CB8AC3E}">
        <p14:creationId xmlns:p14="http://schemas.microsoft.com/office/powerpoint/2010/main" val="2677467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F04FEC-EDF9-4D0D-B0E0-32E3E58C44EA}"/>
              </a:ext>
            </a:extLst>
          </p:cNvPr>
          <p:cNvSpPr>
            <a:spLocks noGrp="1"/>
          </p:cNvSpPr>
          <p:nvPr>
            <p:ph type="title"/>
          </p:nvPr>
        </p:nvSpPr>
        <p:spPr>
          <a:xfrm>
            <a:off x="849683" y="1240076"/>
            <a:ext cx="2727813" cy="4584527"/>
          </a:xfrm>
        </p:spPr>
        <p:txBody>
          <a:bodyPr anchor="t">
            <a:normAutofit/>
          </a:bodyPr>
          <a:lstStyle/>
          <a:p>
            <a:br>
              <a:rPr lang="en-US" dirty="0">
                <a:solidFill>
                  <a:srgbClr val="FFFFFF"/>
                </a:solidFill>
                <a:latin typeface="Georgia Pro Semibold" panose="02040702050405020303" pitchFamily="18" charset="0"/>
              </a:rPr>
            </a:br>
            <a:br>
              <a:rPr lang="en-US" dirty="0">
                <a:solidFill>
                  <a:srgbClr val="FFFFFF"/>
                </a:solidFill>
                <a:latin typeface="Georgia Pro Semibold" panose="02040702050405020303" pitchFamily="18" charset="0"/>
              </a:rPr>
            </a:br>
            <a:br>
              <a:rPr lang="en-US" dirty="0">
                <a:solidFill>
                  <a:srgbClr val="FFFFFF"/>
                </a:solidFill>
                <a:latin typeface="Georgia Pro Semibold" panose="02040702050405020303" pitchFamily="18" charset="0"/>
              </a:rPr>
            </a:br>
            <a:r>
              <a:rPr lang="en-US" dirty="0">
                <a:solidFill>
                  <a:srgbClr val="FFFFFF"/>
                </a:solidFill>
                <a:latin typeface="Georgia Pro Semibold" panose="02040702050405020303" pitchFamily="18" charset="0"/>
              </a:rPr>
              <a:t>What IS and IS NOT protected by copyright?</a:t>
            </a:r>
          </a:p>
        </p:txBody>
      </p:sp>
      <p:sp>
        <p:nvSpPr>
          <p:cNvPr id="3" name="Content Placeholder 2">
            <a:extLst>
              <a:ext uri="{FF2B5EF4-FFF2-40B4-BE49-F238E27FC236}">
                <a16:creationId xmlns:a16="http://schemas.microsoft.com/office/drawing/2014/main" id="{5698868A-934D-4808-9FF5-A9F373B6C9E3}"/>
              </a:ext>
            </a:extLst>
          </p:cNvPr>
          <p:cNvSpPr>
            <a:spLocks noGrp="1"/>
          </p:cNvSpPr>
          <p:nvPr>
            <p:ph idx="1"/>
          </p:nvPr>
        </p:nvSpPr>
        <p:spPr>
          <a:xfrm>
            <a:off x="4705594" y="1240077"/>
            <a:ext cx="6034827" cy="4916465"/>
          </a:xfrm>
        </p:spPr>
        <p:txBody>
          <a:bodyPr anchor="t">
            <a:normAutofit lnSpcReduction="10000"/>
          </a:bodyPr>
          <a:lstStyle/>
          <a:p>
            <a:r>
              <a:rPr lang="en-US" dirty="0"/>
              <a:t>NOT PROTECTED: any idea, procedure, process, system, method of operation, concept, principle, or discovery</a:t>
            </a:r>
          </a:p>
          <a:p>
            <a:r>
              <a:rPr lang="en-US" dirty="0"/>
              <a:t>PROTECTED: the expression of ideas, such as the words or images used to express your ideas</a:t>
            </a:r>
          </a:p>
          <a:p>
            <a:r>
              <a:rPr lang="en-US" dirty="0"/>
              <a:t>NOT PROTECTED: yoga poses </a:t>
            </a:r>
          </a:p>
          <a:p>
            <a:r>
              <a:rPr lang="en-US" dirty="0"/>
              <a:t>PROTECTED: a book describing how to do yoga poses</a:t>
            </a:r>
          </a:p>
          <a:p>
            <a:r>
              <a:rPr lang="en-US" dirty="0"/>
              <a:t>NOT PROTECTED: a sequence of twenty-six yoga poses and two breathing exercises arranged in a particular order by Bikram Choudhury </a:t>
            </a:r>
          </a:p>
          <a:p>
            <a:endParaRPr lang="en-US" dirty="0"/>
          </a:p>
        </p:txBody>
      </p:sp>
    </p:spTree>
    <p:extLst>
      <p:ext uri="{BB962C8B-B14F-4D97-AF65-F5344CB8AC3E}">
        <p14:creationId xmlns:p14="http://schemas.microsoft.com/office/powerpoint/2010/main" val="1599019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B02B2-AEB4-4370-B3AD-47C9703521C6}"/>
              </a:ext>
            </a:extLst>
          </p:cNvPr>
          <p:cNvSpPr>
            <a:spLocks noGrp="1"/>
          </p:cNvSpPr>
          <p:nvPr>
            <p:ph type="title"/>
          </p:nvPr>
        </p:nvSpPr>
        <p:spPr/>
        <p:txBody>
          <a:bodyPr>
            <a:normAutofit/>
          </a:bodyPr>
          <a:lstStyle/>
          <a:p>
            <a:pPr algn="ctr"/>
            <a:r>
              <a:rPr lang="en-US" sz="4800" dirty="0">
                <a:latin typeface="Georgia Pro Semibold" panose="02040702050405020303" pitchFamily="18" charset="0"/>
              </a:rPr>
              <a:t>Copyright Registration</a:t>
            </a:r>
          </a:p>
        </p:txBody>
      </p:sp>
      <p:sp>
        <p:nvSpPr>
          <p:cNvPr id="3" name="Content Placeholder 2">
            <a:extLst>
              <a:ext uri="{FF2B5EF4-FFF2-40B4-BE49-F238E27FC236}">
                <a16:creationId xmlns:a16="http://schemas.microsoft.com/office/drawing/2014/main" id="{52E65369-11A2-4760-9E2E-18CDA3FC343B}"/>
              </a:ext>
            </a:extLst>
          </p:cNvPr>
          <p:cNvSpPr>
            <a:spLocks noGrp="1"/>
          </p:cNvSpPr>
          <p:nvPr>
            <p:ph idx="1"/>
          </p:nvPr>
        </p:nvSpPr>
        <p:spPr/>
        <p:txBody>
          <a:bodyPr>
            <a:normAutofit/>
          </a:bodyPr>
          <a:lstStyle/>
          <a:p>
            <a:r>
              <a:rPr lang="en-US" dirty="0"/>
              <a:t>By registering your copyrights, you put the world on notice that you own the exclusive rights to copy, broadcast, publish, and make derivative works from your copyright protected works.</a:t>
            </a:r>
          </a:p>
          <a:p>
            <a:r>
              <a:rPr lang="en-US" dirty="0"/>
              <a:t>Copyrights </a:t>
            </a:r>
            <a:r>
              <a:rPr lang="en-US" u="sng" dirty="0"/>
              <a:t>must</a:t>
            </a:r>
            <a:r>
              <a:rPr lang="en-US" dirty="0"/>
              <a:t> be registered by the United States Copyright Office before a lawsuit for their infringement can be filed.</a:t>
            </a:r>
          </a:p>
          <a:p>
            <a:r>
              <a:rPr lang="en-US" dirty="0"/>
              <a:t>Copyrights can easily and inexpensively be registered by carefully following the instructions at copyright.gov.</a:t>
            </a:r>
          </a:p>
          <a:p>
            <a:r>
              <a:rPr lang="en-US" dirty="0"/>
              <a:t>You can register up to 750 photographs on the same application.</a:t>
            </a:r>
          </a:p>
          <a:p>
            <a:endParaRPr lang="en-US" dirty="0"/>
          </a:p>
          <a:p>
            <a:endParaRPr lang="en-US" dirty="0"/>
          </a:p>
        </p:txBody>
      </p:sp>
    </p:spTree>
    <p:extLst>
      <p:ext uri="{BB962C8B-B14F-4D97-AF65-F5344CB8AC3E}">
        <p14:creationId xmlns:p14="http://schemas.microsoft.com/office/powerpoint/2010/main" val="3069003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5E9FCE-E9B1-4F8A-B5B9-2EF1592D7374}"/>
              </a:ext>
            </a:extLst>
          </p:cNvPr>
          <p:cNvSpPr>
            <a:spLocks noGrp="1"/>
          </p:cNvSpPr>
          <p:nvPr>
            <p:ph type="title"/>
          </p:nvPr>
        </p:nvSpPr>
        <p:spPr>
          <a:xfrm>
            <a:off x="1249961" y="1600199"/>
            <a:ext cx="3173482" cy="4297680"/>
          </a:xfrm>
        </p:spPr>
        <p:txBody>
          <a:bodyPr anchor="ctr">
            <a:normAutofit/>
          </a:bodyPr>
          <a:lstStyle/>
          <a:p>
            <a:r>
              <a:rPr lang="en-US" sz="4000" dirty="0">
                <a:latin typeface="Georgia Pro Semibold" panose="02040702050405020303" pitchFamily="18" charset="0"/>
              </a:rPr>
              <a:t>Traps for the Unwary</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CC990C-8721-4601-9DC2-60966AB83E70}"/>
              </a:ext>
            </a:extLst>
          </p:cNvPr>
          <p:cNvSpPr>
            <a:spLocks noGrp="1"/>
          </p:cNvSpPr>
          <p:nvPr>
            <p:ph idx="1"/>
          </p:nvPr>
        </p:nvSpPr>
        <p:spPr>
          <a:xfrm>
            <a:off x="4885151" y="1600199"/>
            <a:ext cx="6169703" cy="4297680"/>
          </a:xfrm>
        </p:spPr>
        <p:txBody>
          <a:bodyPr anchor="ctr">
            <a:normAutofit fontScale="70000" lnSpcReduction="20000"/>
          </a:bodyPr>
          <a:lstStyle/>
          <a:p>
            <a:r>
              <a:rPr lang="en-US" dirty="0"/>
              <a:t>Just as you don’t want other people using your images without your permission, do not use other creators’ images, designs, music, writing or other work without obtaining permission in writing.</a:t>
            </a:r>
          </a:p>
          <a:p>
            <a:r>
              <a:rPr lang="en-US" dirty="0"/>
              <a:t>If you hire a photographer to shoot photos for your marketing materials, make sure to have a clear written agreement as to who will own the copyrights to the photographs.</a:t>
            </a:r>
          </a:p>
          <a:p>
            <a:r>
              <a:rPr lang="en-US" dirty="0"/>
              <a:t>Public performance licenses to play music in live classes may be obtained from organizations such as ASCAP, BMI, and SESAC.</a:t>
            </a:r>
          </a:p>
          <a:p>
            <a:r>
              <a:rPr lang="en-US" dirty="0"/>
              <a:t>Do not publish music online on your website or your streaming classes without securing licenses for both the musical composition and the sound recording. As licenses for hit music can be cost prohibitive, use music from sites offering free or low-cost licenses.</a:t>
            </a:r>
          </a:p>
          <a:p>
            <a:r>
              <a:rPr lang="en-US" dirty="0"/>
              <a:t>Free photographs and other images may be found online on websites like </a:t>
            </a:r>
            <a:r>
              <a:rPr lang="en-US" dirty="0">
                <a:hlinkClick r:id="rId2"/>
              </a:rPr>
              <a:t>www.pexels.com</a:t>
            </a:r>
            <a:r>
              <a:rPr lang="en-US" dirty="0"/>
              <a:t>, but read the fine print carefully before using images that aren’t yours to make sure there are really no strings attached.</a:t>
            </a:r>
          </a:p>
        </p:txBody>
      </p:sp>
    </p:spTree>
    <p:extLst>
      <p:ext uri="{BB962C8B-B14F-4D97-AF65-F5344CB8AC3E}">
        <p14:creationId xmlns:p14="http://schemas.microsoft.com/office/powerpoint/2010/main" val="260208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E2E44E-356B-4721-B8C4-5A95135CE383}"/>
              </a:ext>
            </a:extLst>
          </p:cNvPr>
          <p:cNvSpPr>
            <a:spLocks noGrp="1"/>
          </p:cNvSpPr>
          <p:nvPr>
            <p:ph type="title"/>
          </p:nvPr>
        </p:nvSpPr>
        <p:spPr>
          <a:xfrm>
            <a:off x="1249961" y="1600199"/>
            <a:ext cx="3173482" cy="4297680"/>
          </a:xfrm>
        </p:spPr>
        <p:txBody>
          <a:bodyPr anchor="ctr">
            <a:normAutofit/>
          </a:bodyPr>
          <a:lstStyle/>
          <a:p>
            <a:r>
              <a:rPr lang="en-US" sz="4000" dirty="0">
                <a:latin typeface="Georgia Pro Semibold" panose="02040702050405020303" pitchFamily="18" charset="0"/>
              </a:rPr>
              <a:t>What are publicity rights?</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68E0AFD-9439-45C2-BCCC-203F78F8BDB3}"/>
              </a:ext>
            </a:extLst>
          </p:cNvPr>
          <p:cNvSpPr>
            <a:spLocks noGrp="1"/>
          </p:cNvSpPr>
          <p:nvPr>
            <p:ph idx="1"/>
          </p:nvPr>
        </p:nvSpPr>
        <p:spPr>
          <a:xfrm>
            <a:off x="4885151" y="1600199"/>
            <a:ext cx="6169703" cy="4297680"/>
          </a:xfrm>
        </p:spPr>
        <p:txBody>
          <a:bodyPr anchor="ctr">
            <a:normAutofit fontScale="85000" lnSpcReduction="20000"/>
          </a:bodyPr>
          <a:lstStyle/>
          <a:p>
            <a:r>
              <a:rPr lang="en-US" dirty="0"/>
              <a:t>Approximately half of the United States have enacted statutes protecting publicity rights.</a:t>
            </a:r>
          </a:p>
          <a:p>
            <a:r>
              <a:rPr lang="en-US" dirty="0"/>
              <a:t>In California: “Any person who knowingly uses another's name, voice, signature, photograph, or likeness, in any manner, on or in products, merchandise, or goods, or for purposes of advertising or selling, or soliciting purchases of, products, merchandise, goods or services, without such person's prior consent, or, in the case of a minor, the prior consent of his parent or legal guardian, shall be liable for any damages sustained by the person or persons injured as a result thereof.” Cal. Civ. C. § 3344(a).</a:t>
            </a:r>
          </a:p>
          <a:p>
            <a:r>
              <a:rPr lang="en-US" dirty="0"/>
              <a:t>The federal Lanham Act prohibits using a person’s name or identity to falsely imply that the person endorses a product or service. 17 U.S.C. § 1125(a).</a:t>
            </a:r>
          </a:p>
        </p:txBody>
      </p:sp>
    </p:spTree>
    <p:extLst>
      <p:ext uri="{BB962C8B-B14F-4D97-AF65-F5344CB8AC3E}">
        <p14:creationId xmlns:p14="http://schemas.microsoft.com/office/powerpoint/2010/main" val="3330523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52CB-FDC2-440D-AE58-7CB8719A36F2}"/>
              </a:ext>
            </a:extLst>
          </p:cNvPr>
          <p:cNvSpPr>
            <a:spLocks noGrp="1"/>
          </p:cNvSpPr>
          <p:nvPr>
            <p:ph type="title"/>
          </p:nvPr>
        </p:nvSpPr>
        <p:spPr/>
        <p:txBody>
          <a:bodyPr/>
          <a:lstStyle/>
          <a:p>
            <a:pPr algn="ctr"/>
            <a:r>
              <a:rPr lang="en-US" dirty="0">
                <a:latin typeface="Georgia Pro Semibold" panose="02040702050405020303" pitchFamily="18" charset="0"/>
              </a:rPr>
              <a:t>How might publicity rights impact a yoga or wellness business?</a:t>
            </a:r>
          </a:p>
        </p:txBody>
      </p:sp>
      <p:sp>
        <p:nvSpPr>
          <p:cNvPr id="3" name="Content Placeholder 2">
            <a:extLst>
              <a:ext uri="{FF2B5EF4-FFF2-40B4-BE49-F238E27FC236}">
                <a16:creationId xmlns:a16="http://schemas.microsoft.com/office/drawing/2014/main" id="{E81BD740-4392-437C-BB2D-3D368590E1E4}"/>
              </a:ext>
            </a:extLst>
          </p:cNvPr>
          <p:cNvSpPr>
            <a:spLocks noGrp="1"/>
          </p:cNvSpPr>
          <p:nvPr>
            <p:ph idx="1"/>
          </p:nvPr>
        </p:nvSpPr>
        <p:spPr/>
        <p:txBody>
          <a:bodyPr/>
          <a:lstStyle/>
          <a:p>
            <a:r>
              <a:rPr lang="en-US" dirty="0"/>
              <a:t>Always obtain permission in writing – a “release” - from any person whose image you use to advertise or promote your goods or services, </a:t>
            </a:r>
            <a:r>
              <a:rPr lang="en-US"/>
              <a:t>including professional </a:t>
            </a:r>
            <a:r>
              <a:rPr lang="en-US" dirty="0"/>
              <a:t>models, as well as students</a:t>
            </a:r>
            <a:r>
              <a:rPr lang="en-US"/>
              <a:t>, customers, </a:t>
            </a:r>
            <a:r>
              <a:rPr lang="en-US" dirty="0"/>
              <a:t>and other non-professionals, and even for use on your website and social media.  </a:t>
            </a:r>
          </a:p>
          <a:p>
            <a:r>
              <a:rPr lang="en-US" dirty="0"/>
              <a:t>If you find another person or company using your name or photograph to promote their commercial activity without your permission, consider engaging an attorney to help you protect your right to control the commercial use of your identity. </a:t>
            </a:r>
          </a:p>
        </p:txBody>
      </p:sp>
    </p:spTree>
    <p:extLst>
      <p:ext uri="{BB962C8B-B14F-4D97-AF65-F5344CB8AC3E}">
        <p14:creationId xmlns:p14="http://schemas.microsoft.com/office/powerpoint/2010/main" val="1824136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3046-0DF2-4CC5-86EA-E177C77B109F}"/>
              </a:ext>
            </a:extLst>
          </p:cNvPr>
          <p:cNvSpPr>
            <a:spLocks noGrp="1"/>
          </p:cNvSpPr>
          <p:nvPr>
            <p:ph type="title"/>
          </p:nvPr>
        </p:nvSpPr>
        <p:spPr/>
        <p:txBody>
          <a:bodyPr>
            <a:noAutofit/>
          </a:bodyPr>
          <a:lstStyle/>
          <a:p>
            <a:pPr algn="ctr"/>
            <a:r>
              <a:rPr lang="en-US" sz="2400" dirty="0">
                <a:latin typeface="Georgia Pro Semibold" panose="02040702050405020303" pitchFamily="18" charset="0"/>
              </a:rPr>
              <a:t>FOR ASSISTANCE WITH INTELLECTUAL PROPERTY </a:t>
            </a:r>
            <a:br>
              <a:rPr lang="en-US" sz="2400" dirty="0">
                <a:latin typeface="Georgia Pro Semibold" panose="02040702050405020303" pitchFamily="18" charset="0"/>
              </a:rPr>
            </a:br>
            <a:r>
              <a:rPr lang="en-US" sz="2400" dirty="0">
                <a:latin typeface="Georgia Pro Semibold" panose="02040702050405020303" pitchFamily="18" charset="0"/>
              </a:rPr>
              <a:t>OR OTHER LEGAL MATTERS, </a:t>
            </a:r>
            <a:br>
              <a:rPr lang="en-US" sz="2400" dirty="0">
                <a:latin typeface="Georgia Pro Semibold" panose="02040702050405020303" pitchFamily="18" charset="0"/>
              </a:rPr>
            </a:br>
            <a:r>
              <a:rPr lang="en-US" sz="2400" dirty="0">
                <a:latin typeface="Georgia Pro Semibold" panose="02040702050405020303" pitchFamily="18" charset="0"/>
              </a:rPr>
              <a:t>PLEASE CONTACT:</a:t>
            </a:r>
          </a:p>
        </p:txBody>
      </p:sp>
      <p:sp>
        <p:nvSpPr>
          <p:cNvPr id="3" name="Content Placeholder 2">
            <a:extLst>
              <a:ext uri="{FF2B5EF4-FFF2-40B4-BE49-F238E27FC236}">
                <a16:creationId xmlns:a16="http://schemas.microsoft.com/office/drawing/2014/main" id="{73EF99FF-113D-400F-826D-56D9A141065E}"/>
              </a:ext>
            </a:extLst>
          </p:cNvPr>
          <p:cNvSpPr>
            <a:spLocks noGrp="1"/>
          </p:cNvSpPr>
          <p:nvPr>
            <p:ph idx="1"/>
          </p:nvPr>
        </p:nvSpPr>
        <p:spPr/>
        <p:txBody>
          <a:bodyPr/>
          <a:lstStyle/>
          <a:p>
            <a:pPr marL="0" indent="0" algn="ctr">
              <a:buNone/>
            </a:pPr>
            <a:r>
              <a:rPr lang="en-US" dirty="0"/>
              <a:t>Caroline H. Mankey</a:t>
            </a:r>
          </a:p>
          <a:p>
            <a:pPr marL="0" indent="0" algn="ctr">
              <a:buNone/>
            </a:pPr>
            <a:r>
              <a:rPr lang="en-US" dirty="0"/>
              <a:t>Partner</a:t>
            </a:r>
          </a:p>
          <a:p>
            <a:pPr marL="0" indent="0" algn="ctr">
              <a:buNone/>
            </a:pPr>
            <a:r>
              <a:rPr lang="en-US" dirty="0"/>
              <a:t>Akerman LLP</a:t>
            </a:r>
          </a:p>
          <a:p>
            <a:pPr marL="0" indent="0" algn="ctr">
              <a:buNone/>
            </a:pPr>
            <a:r>
              <a:rPr lang="en-US" dirty="0"/>
              <a:t>(213) 533-5949</a:t>
            </a:r>
          </a:p>
          <a:p>
            <a:pPr marL="0" indent="0" algn="ctr">
              <a:buNone/>
            </a:pPr>
            <a:r>
              <a:rPr lang="en-US" dirty="0"/>
              <a:t>caroline.mankey@Akerman.com</a:t>
            </a:r>
          </a:p>
        </p:txBody>
      </p:sp>
    </p:spTree>
    <p:extLst>
      <p:ext uri="{BB962C8B-B14F-4D97-AF65-F5344CB8AC3E}">
        <p14:creationId xmlns:p14="http://schemas.microsoft.com/office/powerpoint/2010/main" val="2970825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68A54B-9065-40B2-8753-8E0288E82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A9E0F9-3AF2-4F1B-97B3-CFC248AE5FDA}"/>
              </a:ext>
            </a:extLst>
          </p:cNvPr>
          <p:cNvSpPr>
            <a:spLocks noGrp="1"/>
          </p:cNvSpPr>
          <p:nvPr>
            <p:ph type="title"/>
          </p:nvPr>
        </p:nvSpPr>
        <p:spPr>
          <a:xfrm>
            <a:off x="1534781" y="804520"/>
            <a:ext cx="4093310" cy="1049235"/>
          </a:xfrm>
        </p:spPr>
        <p:txBody>
          <a:bodyPr>
            <a:normAutofit/>
          </a:bodyPr>
          <a:lstStyle/>
          <a:p>
            <a:r>
              <a:rPr lang="en-US" dirty="0">
                <a:latin typeface="Georgia Pro Semibold" panose="02040702050405020303" pitchFamily="18" charset="0"/>
              </a:rPr>
              <a:t>Caroline H. Mankey</a:t>
            </a:r>
            <a:br>
              <a:rPr lang="en-US" dirty="0">
                <a:latin typeface="Georgia Pro Semibold" panose="02040702050405020303" pitchFamily="18" charset="0"/>
              </a:rPr>
            </a:br>
            <a:r>
              <a:rPr lang="en-US" dirty="0">
                <a:latin typeface="Georgia Pro Semibold" panose="02040702050405020303" pitchFamily="18" charset="0"/>
              </a:rPr>
              <a:t>Akerman LLP</a:t>
            </a:r>
          </a:p>
        </p:txBody>
      </p:sp>
      <p:cxnSp>
        <p:nvCxnSpPr>
          <p:cNvPr id="12" name="Straight Connector 11">
            <a:extLst>
              <a:ext uri="{FF2B5EF4-FFF2-40B4-BE49-F238E27FC236}">
                <a16:creationId xmlns:a16="http://schemas.microsoft.com/office/drawing/2014/main" id="{515F3B72-790F-4B1A-90DE-5EC31C829B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
        <p:nvSpPr>
          <p:cNvPr id="14" name="Rectangle 13">
            <a:extLst>
              <a:ext uri="{FF2B5EF4-FFF2-40B4-BE49-F238E27FC236}">
                <a16:creationId xmlns:a16="http://schemas.microsoft.com/office/drawing/2014/main" id="{A2BED43D-FF5E-4233-9D4F-A509B5603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3" name="Content Placeholder 2">
            <a:extLst>
              <a:ext uri="{FF2B5EF4-FFF2-40B4-BE49-F238E27FC236}">
                <a16:creationId xmlns:a16="http://schemas.microsoft.com/office/drawing/2014/main" id="{091E38CF-6599-4FF2-B419-87DA5283D515}"/>
              </a:ext>
            </a:extLst>
          </p:cNvPr>
          <p:cNvSpPr>
            <a:spLocks noGrp="1"/>
          </p:cNvSpPr>
          <p:nvPr>
            <p:ph idx="1"/>
          </p:nvPr>
        </p:nvSpPr>
        <p:spPr>
          <a:xfrm>
            <a:off x="1534695" y="2015732"/>
            <a:ext cx="4089097" cy="3450613"/>
          </a:xfrm>
        </p:spPr>
        <p:txBody>
          <a:bodyPr>
            <a:normAutofit/>
          </a:bodyPr>
          <a:lstStyle/>
          <a:p>
            <a:pPr>
              <a:lnSpc>
                <a:spcPct val="110000"/>
              </a:lnSpc>
            </a:pPr>
            <a:r>
              <a:rPr lang="en-US" sz="1100" dirty="0"/>
              <a:t>Caroline H. Mankey is a partner in the Los Angeles office of Akerman LLP, a certified yoga instructor, and a seasoned trial lawyer representing clients in the entertainment, arts, fashion, wellness, sports, retail, and technology sectors, such as motion picture studios and production companies, major media companies, film libraries, actors, comedians, television personalities, musicians, artists, jewelry designers, retailers, manufacturers, architects, market research firms, and others, in disputes involving copyrights, trademarks, trade secrets, design patents, defamation, licensing and other contract rights, rights of publicity, business interference, and partnership disputes.</a:t>
            </a:r>
          </a:p>
          <a:p>
            <a:pPr>
              <a:lnSpc>
                <a:spcPct val="110000"/>
              </a:lnSpc>
            </a:pPr>
            <a:r>
              <a:rPr lang="en-US" sz="1100" dirty="0">
                <a:solidFill>
                  <a:schemeClr val="accent1">
                    <a:lumMod val="75000"/>
                  </a:schemeClr>
                </a:solidFill>
                <a:hlinkClick r:id="rId2">
                  <a:extLst>
                    <a:ext uri="{A12FA001-AC4F-418D-AE19-62706E023703}">
                      <ahyp:hlinkClr xmlns:ahyp="http://schemas.microsoft.com/office/drawing/2018/hyperlinkcolor" val="tx"/>
                    </a:ext>
                  </a:extLst>
                </a:hlinkClick>
              </a:rPr>
              <a:t>https://www.akerman.com/en/people/caroline-mankey.html</a:t>
            </a:r>
            <a:endParaRPr lang="en-US" sz="1100" dirty="0">
              <a:solidFill>
                <a:schemeClr val="accent1">
                  <a:lumMod val="75000"/>
                </a:schemeClr>
              </a:solidFill>
            </a:endParaRPr>
          </a:p>
        </p:txBody>
      </p:sp>
      <p:pic>
        <p:nvPicPr>
          <p:cNvPr id="5" name="Picture 4">
            <a:extLst>
              <a:ext uri="{FF2B5EF4-FFF2-40B4-BE49-F238E27FC236}">
                <a16:creationId xmlns:a16="http://schemas.microsoft.com/office/drawing/2014/main" id="{BC9825BA-DBCC-44DF-9932-F88F8D251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0755" y="805583"/>
            <a:ext cx="3087754" cy="4660762"/>
          </a:xfrm>
          <a:prstGeom prst="rect">
            <a:avLst/>
          </a:prstGeom>
        </p:spPr>
      </p:pic>
      <p:pic>
        <p:nvPicPr>
          <p:cNvPr id="16" name="Picture 15">
            <a:extLst>
              <a:ext uri="{FF2B5EF4-FFF2-40B4-BE49-F238E27FC236}">
                <a16:creationId xmlns:a16="http://schemas.microsoft.com/office/drawing/2014/main" id="{051D0F8B-A6FE-4009-88A1-49ABE7CEF2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srcRect t="2769" b="-2769"/>
          <a:stretch/>
        </p:blipFill>
        <p:spPr>
          <a:xfrm>
            <a:off x="0" y="6135624"/>
            <a:ext cx="12192000" cy="742950"/>
          </a:xfrm>
          <a:prstGeom prst="rect">
            <a:avLst/>
          </a:prstGeom>
        </p:spPr>
      </p:pic>
      <p:cxnSp>
        <p:nvCxnSpPr>
          <p:cNvPr id="18" name="Straight Connector 17">
            <a:extLst>
              <a:ext uri="{FF2B5EF4-FFF2-40B4-BE49-F238E27FC236}">
                <a16:creationId xmlns:a16="http://schemas.microsoft.com/office/drawing/2014/main" id="{4C5057B3-E936-43A2-9EEE-514EF0434F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99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72CBE-ECFA-486A-BF2B-64AE6D898910}"/>
              </a:ext>
            </a:extLst>
          </p:cNvPr>
          <p:cNvSpPr>
            <a:spLocks noGrp="1"/>
          </p:cNvSpPr>
          <p:nvPr>
            <p:ph type="title"/>
          </p:nvPr>
        </p:nvSpPr>
        <p:spPr>
          <a:xfrm>
            <a:off x="1534696" y="804519"/>
            <a:ext cx="9520158" cy="1049235"/>
          </a:xfrm>
        </p:spPr>
        <p:txBody>
          <a:bodyPr>
            <a:normAutofit/>
          </a:bodyPr>
          <a:lstStyle/>
          <a:p>
            <a:r>
              <a:rPr lang="en-US" sz="4000" dirty="0">
                <a:latin typeface="Georgia Pro Semibold" panose="02040702050405020303" pitchFamily="18" charset="0"/>
              </a:rPr>
              <a:t>What Is Intellectual Property?</a:t>
            </a:r>
          </a:p>
        </p:txBody>
      </p:sp>
      <p:sp>
        <p:nvSpPr>
          <p:cNvPr id="3" name="Content Placeholder 2">
            <a:extLst>
              <a:ext uri="{FF2B5EF4-FFF2-40B4-BE49-F238E27FC236}">
                <a16:creationId xmlns:a16="http://schemas.microsoft.com/office/drawing/2014/main" id="{9652FDE3-97A3-45F1-BB5D-C4E3B0EF458B}"/>
              </a:ext>
            </a:extLst>
          </p:cNvPr>
          <p:cNvSpPr>
            <a:spLocks noGrp="1"/>
          </p:cNvSpPr>
          <p:nvPr>
            <p:ph idx="1"/>
          </p:nvPr>
        </p:nvSpPr>
        <p:spPr>
          <a:xfrm>
            <a:off x="1534696" y="2015732"/>
            <a:ext cx="9520158" cy="3450613"/>
          </a:xfrm>
        </p:spPr>
        <p:txBody>
          <a:bodyPr>
            <a:normAutofit fontScale="92500" lnSpcReduction="10000"/>
          </a:bodyPr>
          <a:lstStyle/>
          <a:p>
            <a:r>
              <a:rPr lang="en-US" b="1" dirty="0"/>
              <a:t>Trademarks</a:t>
            </a:r>
            <a:r>
              <a:rPr lang="en-US" dirty="0"/>
              <a:t> – Identify the sources of goods and services.</a:t>
            </a:r>
          </a:p>
          <a:p>
            <a:r>
              <a:rPr lang="en-US" b="1" dirty="0"/>
              <a:t>Copyrights</a:t>
            </a:r>
            <a:r>
              <a:rPr lang="en-US" dirty="0"/>
              <a:t> – Protect an author’s exclusive right to copy, broadcast, distribute and make derivative works from creative works, such as fine arts, music, movies, and writings.</a:t>
            </a:r>
          </a:p>
          <a:p>
            <a:r>
              <a:rPr lang="en-US" b="1" dirty="0"/>
              <a:t>Publicity Rights </a:t>
            </a:r>
            <a:r>
              <a:rPr lang="en-US" dirty="0"/>
              <a:t>– Protect an individual’s right to control the commercial use of his or her name or likeness.</a:t>
            </a:r>
          </a:p>
          <a:p>
            <a:r>
              <a:rPr lang="en-US" b="1" dirty="0"/>
              <a:t>Patents</a:t>
            </a:r>
            <a:r>
              <a:rPr lang="en-US" dirty="0"/>
              <a:t> – Protect the exclusive rights of inventors to exclude others from making or selling the inventor’s novel and non-obvious processes, designs or plants.  Patent protection is outside the scope of this presentation.</a:t>
            </a:r>
          </a:p>
        </p:txBody>
      </p:sp>
    </p:spTree>
    <p:extLst>
      <p:ext uri="{BB962C8B-B14F-4D97-AF65-F5344CB8AC3E}">
        <p14:creationId xmlns:p14="http://schemas.microsoft.com/office/powerpoint/2010/main" val="3067131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B96CDF-2B20-4191-B8BA-9D76086F9DA0}"/>
              </a:ext>
            </a:extLst>
          </p:cNvPr>
          <p:cNvSpPr>
            <a:spLocks noGrp="1"/>
          </p:cNvSpPr>
          <p:nvPr>
            <p:ph type="title"/>
          </p:nvPr>
        </p:nvSpPr>
        <p:spPr>
          <a:xfrm>
            <a:off x="849683" y="1240076"/>
            <a:ext cx="2727813" cy="4584527"/>
          </a:xfrm>
        </p:spPr>
        <p:txBody>
          <a:bodyPr anchor="t">
            <a:normAutofit/>
          </a:bodyPr>
          <a:lstStyle/>
          <a:p>
            <a:r>
              <a:rPr lang="en-US" sz="4000" dirty="0">
                <a:solidFill>
                  <a:srgbClr val="FFFFFF"/>
                </a:solidFill>
              </a:rPr>
              <a:t>Why do yoga and wellness businesses need intellectual property?</a:t>
            </a:r>
          </a:p>
        </p:txBody>
      </p:sp>
      <p:sp>
        <p:nvSpPr>
          <p:cNvPr id="3" name="Content Placeholder 2">
            <a:extLst>
              <a:ext uri="{FF2B5EF4-FFF2-40B4-BE49-F238E27FC236}">
                <a16:creationId xmlns:a16="http://schemas.microsoft.com/office/drawing/2014/main" id="{0D6ED986-A374-4A8A-8C0D-D2C14453E539}"/>
              </a:ext>
            </a:extLst>
          </p:cNvPr>
          <p:cNvSpPr>
            <a:spLocks noGrp="1"/>
          </p:cNvSpPr>
          <p:nvPr>
            <p:ph idx="1"/>
          </p:nvPr>
        </p:nvSpPr>
        <p:spPr>
          <a:xfrm>
            <a:off x="4705594" y="1240077"/>
            <a:ext cx="6034827" cy="4916465"/>
          </a:xfrm>
        </p:spPr>
        <p:txBody>
          <a:bodyPr anchor="t">
            <a:normAutofit/>
          </a:bodyPr>
          <a:lstStyle/>
          <a:p>
            <a:r>
              <a:rPr lang="en-US" b="1" dirty="0"/>
              <a:t>Trademarks </a:t>
            </a:r>
            <a:r>
              <a:rPr lang="en-US" dirty="0"/>
              <a:t>– Protect your business name, logo or slogan from being used by competitors or others in a manner that is likely to confuse consumers about who the source of the goods or services is.</a:t>
            </a:r>
          </a:p>
          <a:p>
            <a:r>
              <a:rPr lang="en-US" b="1" dirty="0"/>
              <a:t>Copyrights </a:t>
            </a:r>
            <a:r>
              <a:rPr lang="en-US" dirty="0"/>
              <a:t>– Protect the photographs, artwork and text on your website, signage and marketing material from being copied and used by competitors or others without your authorization.</a:t>
            </a:r>
          </a:p>
          <a:p>
            <a:r>
              <a:rPr lang="en-US" b="1" dirty="0"/>
              <a:t>Publicity Rights </a:t>
            </a:r>
            <a:r>
              <a:rPr lang="en-US" dirty="0"/>
              <a:t>– Protect your name and likeness from being used commercially by competitors or others without your authorization.</a:t>
            </a:r>
            <a:endParaRPr lang="en-US" b="1" dirty="0"/>
          </a:p>
        </p:txBody>
      </p:sp>
    </p:spTree>
    <p:extLst>
      <p:ext uri="{BB962C8B-B14F-4D97-AF65-F5344CB8AC3E}">
        <p14:creationId xmlns:p14="http://schemas.microsoft.com/office/powerpoint/2010/main" val="156080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65AFB4-B5B9-4492-B676-92FF0C503BC6}"/>
              </a:ext>
            </a:extLst>
          </p:cNvPr>
          <p:cNvSpPr>
            <a:spLocks noGrp="1"/>
          </p:cNvSpPr>
          <p:nvPr>
            <p:ph type="title"/>
          </p:nvPr>
        </p:nvSpPr>
        <p:spPr>
          <a:xfrm>
            <a:off x="1249961" y="1600199"/>
            <a:ext cx="3173482" cy="4297680"/>
          </a:xfrm>
        </p:spPr>
        <p:txBody>
          <a:bodyPr anchor="ctr">
            <a:normAutofit/>
          </a:bodyPr>
          <a:lstStyle/>
          <a:p>
            <a:r>
              <a:rPr lang="en-US" dirty="0">
                <a:latin typeface="Georgia Pro Semibold" panose="02040702050405020303" pitchFamily="18" charset="0"/>
              </a:rPr>
              <a:t>What is a trademark?</a:t>
            </a:r>
            <a:r>
              <a:rPr lang="en-US" dirty="0"/>
              <a:t>	</a:t>
            </a:r>
          </a:p>
        </p:txBody>
      </p:sp>
      <p:cxnSp>
        <p:nvCxnSpPr>
          <p:cNvPr id="23"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4A9C63D-BA0A-4493-8265-7DBE4B7A2F59}"/>
              </a:ext>
            </a:extLst>
          </p:cNvPr>
          <p:cNvSpPr>
            <a:spLocks noGrp="1"/>
          </p:cNvSpPr>
          <p:nvPr>
            <p:ph idx="1"/>
          </p:nvPr>
        </p:nvSpPr>
        <p:spPr>
          <a:xfrm>
            <a:off x="4885151" y="1600199"/>
            <a:ext cx="6169703" cy="4297680"/>
          </a:xfrm>
        </p:spPr>
        <p:txBody>
          <a:bodyPr anchor="ctr">
            <a:normAutofit/>
          </a:bodyPr>
          <a:lstStyle/>
          <a:p>
            <a:pPr lvl="1"/>
            <a:r>
              <a:rPr lang="en-US" sz="1600" b="1" dirty="0"/>
              <a:t>The term “trademark” includes any word, name, symbol, or device, or any combination thereof – </a:t>
            </a:r>
          </a:p>
          <a:p>
            <a:pPr lvl="2"/>
            <a:r>
              <a:rPr lang="en-US" dirty="0"/>
              <a:t>(1) used by a person, or</a:t>
            </a:r>
          </a:p>
          <a:p>
            <a:pPr lvl="2"/>
            <a:r>
              <a:rPr lang="en-US" dirty="0"/>
              <a:t>(2) which a person has a bona fide intention to use in commerce and applies to register on the principal register established by this chapter,</a:t>
            </a:r>
          </a:p>
          <a:p>
            <a:pPr marL="685800" lvl="2" indent="0">
              <a:buNone/>
            </a:pPr>
            <a:r>
              <a:rPr lang="en-US" b="1" dirty="0"/>
              <a:t>to identify and distinguish his or her goods, including a unique product, from those manufactured or sold by others and to indicate the source of the goods, even if that source is unknown</a:t>
            </a:r>
            <a:r>
              <a:rPr lang="en-US" dirty="0"/>
              <a:t>. 15 U.S.C. § 1127. </a:t>
            </a:r>
          </a:p>
          <a:p>
            <a:endParaRPr lang="en-US" dirty="0"/>
          </a:p>
        </p:txBody>
      </p:sp>
    </p:spTree>
    <p:extLst>
      <p:ext uri="{BB962C8B-B14F-4D97-AF65-F5344CB8AC3E}">
        <p14:creationId xmlns:p14="http://schemas.microsoft.com/office/powerpoint/2010/main" val="91315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EF094-7ADD-4012-84F0-1DE4B8E1E1EB}"/>
              </a:ext>
            </a:extLst>
          </p:cNvPr>
          <p:cNvSpPr>
            <a:spLocks noGrp="1"/>
          </p:cNvSpPr>
          <p:nvPr>
            <p:ph type="title"/>
          </p:nvPr>
        </p:nvSpPr>
        <p:spPr/>
        <p:txBody>
          <a:bodyPr>
            <a:normAutofit/>
          </a:bodyPr>
          <a:lstStyle/>
          <a:p>
            <a:r>
              <a:rPr lang="en-US" sz="4000" dirty="0">
                <a:latin typeface="Georgia Pro Semibold" panose="02040702050405020303" pitchFamily="18" charset="0"/>
              </a:rPr>
              <a:t>Trademark Examples</a:t>
            </a:r>
          </a:p>
        </p:txBody>
      </p:sp>
      <p:sp>
        <p:nvSpPr>
          <p:cNvPr id="3" name="Content Placeholder 2">
            <a:extLst>
              <a:ext uri="{FF2B5EF4-FFF2-40B4-BE49-F238E27FC236}">
                <a16:creationId xmlns:a16="http://schemas.microsoft.com/office/drawing/2014/main" id="{9E07A070-5B6E-4D55-8A39-5E7FDDC8208D}"/>
              </a:ext>
            </a:extLst>
          </p:cNvPr>
          <p:cNvSpPr>
            <a:spLocks noGrp="1"/>
          </p:cNvSpPr>
          <p:nvPr>
            <p:ph idx="1"/>
          </p:nvPr>
        </p:nvSpPr>
        <p:spPr/>
        <p:txBody>
          <a:bodyPr/>
          <a:lstStyle/>
          <a:p>
            <a:endParaRPr lang="en-US" dirty="0"/>
          </a:p>
          <a:p>
            <a:endParaRPr lang="en-US" dirty="0"/>
          </a:p>
          <a:p>
            <a:r>
              <a:rPr lang="en-US" sz="1200" dirty="0"/>
              <a:t>U.S. Reg. Nos. 2609355, 2645039 &amp; 2720497 (Yoga Journal LLC)</a:t>
            </a:r>
          </a:p>
          <a:p>
            <a:endParaRPr lang="en-US" sz="1400" dirty="0"/>
          </a:p>
          <a:p>
            <a:endParaRPr lang="en-US" sz="1400" dirty="0"/>
          </a:p>
          <a:p>
            <a:r>
              <a:rPr lang="en-US" sz="1200" dirty="0"/>
              <a:t>U.S. Reg. Nos. 2991794 &amp; 5668591 (Yoga Works, Inc.)</a:t>
            </a:r>
          </a:p>
          <a:p>
            <a:endParaRPr lang="en-US" dirty="0"/>
          </a:p>
          <a:p>
            <a:r>
              <a:rPr lang="en-US" sz="1200" dirty="0"/>
              <a:t>U.S. Reg. No. 2940533 (Beyond Yoga, Inc.)</a:t>
            </a:r>
          </a:p>
        </p:txBody>
      </p:sp>
      <p:pic>
        <p:nvPicPr>
          <p:cNvPr id="5" name="Picture 4">
            <a:extLst>
              <a:ext uri="{FF2B5EF4-FFF2-40B4-BE49-F238E27FC236}">
                <a16:creationId xmlns:a16="http://schemas.microsoft.com/office/drawing/2014/main" id="{013F2B1F-96A8-4D21-838B-52F717735F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5092" y="2412079"/>
            <a:ext cx="1438275" cy="571500"/>
          </a:xfrm>
          <a:prstGeom prst="rect">
            <a:avLst/>
          </a:prstGeom>
        </p:spPr>
      </p:pic>
      <p:pic>
        <p:nvPicPr>
          <p:cNvPr id="7" name="Picture 6">
            <a:extLst>
              <a:ext uri="{FF2B5EF4-FFF2-40B4-BE49-F238E27FC236}">
                <a16:creationId xmlns:a16="http://schemas.microsoft.com/office/drawing/2014/main" id="{FCC6F7BD-3FCC-4702-9A76-953AC0EB3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6648" y="3492684"/>
            <a:ext cx="2975162" cy="571500"/>
          </a:xfrm>
          <a:prstGeom prst="rect">
            <a:avLst/>
          </a:prstGeom>
        </p:spPr>
      </p:pic>
      <p:pic>
        <p:nvPicPr>
          <p:cNvPr id="9" name="Picture 8">
            <a:extLst>
              <a:ext uri="{FF2B5EF4-FFF2-40B4-BE49-F238E27FC236}">
                <a16:creationId xmlns:a16="http://schemas.microsoft.com/office/drawing/2014/main" id="{26DBD557-7410-45D2-B001-647283BCFA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6648" y="4613583"/>
            <a:ext cx="3171519" cy="303363"/>
          </a:xfrm>
          <a:prstGeom prst="rect">
            <a:avLst/>
          </a:prstGeom>
        </p:spPr>
      </p:pic>
    </p:spTree>
    <p:extLst>
      <p:ext uri="{BB962C8B-B14F-4D97-AF65-F5344CB8AC3E}">
        <p14:creationId xmlns:p14="http://schemas.microsoft.com/office/powerpoint/2010/main" val="339409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8E652B-B2CD-4DA2-83FA-FB4D5B346B92}"/>
              </a:ext>
            </a:extLst>
          </p:cNvPr>
          <p:cNvSpPr>
            <a:spLocks noGrp="1"/>
          </p:cNvSpPr>
          <p:nvPr>
            <p:ph type="title"/>
          </p:nvPr>
        </p:nvSpPr>
        <p:spPr>
          <a:xfrm>
            <a:off x="1249961" y="1600199"/>
            <a:ext cx="3173482" cy="4297680"/>
          </a:xfrm>
        </p:spPr>
        <p:txBody>
          <a:bodyPr anchor="ctr">
            <a:normAutofit/>
          </a:bodyPr>
          <a:lstStyle/>
          <a:p>
            <a:r>
              <a:rPr lang="en-US" sz="4000" dirty="0">
                <a:latin typeface="Georgia Pro Semibold" panose="02040702050405020303" pitchFamily="18" charset="0"/>
              </a:rPr>
              <a:t>Selecting a Trademark </a:t>
            </a:r>
            <a:br>
              <a:rPr lang="en-US" sz="4000" dirty="0">
                <a:latin typeface="Georgia Pro Semibold" panose="02040702050405020303" pitchFamily="18" charset="0"/>
              </a:rPr>
            </a:br>
            <a:br>
              <a:rPr lang="en-US" sz="4000" dirty="0">
                <a:latin typeface="Georgia Pro Semibold" panose="02040702050405020303" pitchFamily="18" charset="0"/>
              </a:rPr>
            </a:br>
            <a:r>
              <a:rPr lang="en-US" sz="4000" dirty="0">
                <a:solidFill>
                  <a:schemeClr val="accent1"/>
                </a:solidFill>
                <a:latin typeface="Georgia Pro Semibold" panose="02040702050405020303" pitchFamily="18" charset="0"/>
              </a:rPr>
              <a:t>GET CREATIVE!</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FE0F95-8093-4F8A-B771-71EA6DC346AB}"/>
              </a:ext>
            </a:extLst>
          </p:cNvPr>
          <p:cNvSpPr>
            <a:spLocks noGrp="1"/>
          </p:cNvSpPr>
          <p:nvPr>
            <p:ph idx="1"/>
          </p:nvPr>
        </p:nvSpPr>
        <p:spPr>
          <a:xfrm>
            <a:off x="4885151" y="1600199"/>
            <a:ext cx="6169703" cy="4297680"/>
          </a:xfrm>
        </p:spPr>
        <p:txBody>
          <a:bodyPr anchor="ctr">
            <a:normAutofit fontScale="92500" lnSpcReduction="10000"/>
          </a:bodyPr>
          <a:lstStyle/>
          <a:p>
            <a:r>
              <a:rPr lang="en-US" dirty="0"/>
              <a:t>The strongest trademarks are arbitrary or fanciful.</a:t>
            </a:r>
          </a:p>
          <a:p>
            <a:pPr lvl="1"/>
            <a:r>
              <a:rPr lang="en-US" dirty="0"/>
              <a:t>Arbitrary marks are words that are unrelated to the goods or services they represent (MANDUKA (frog) for yoga mats)</a:t>
            </a:r>
          </a:p>
          <a:p>
            <a:pPr lvl="1"/>
            <a:r>
              <a:rPr lang="en-US" dirty="0"/>
              <a:t>Fanciful marks are made-up words (GAIAM, which fuses “Gaia” and “I am”)</a:t>
            </a:r>
          </a:p>
          <a:p>
            <a:r>
              <a:rPr lang="en-US" dirty="0"/>
              <a:t>Weak or unprotectable trademarks are descriptive or generic.</a:t>
            </a:r>
          </a:p>
          <a:p>
            <a:pPr lvl="1"/>
            <a:r>
              <a:rPr lang="en-US" dirty="0"/>
              <a:t>Descriptive marks are merely descriptive of the product or service (FREESTYLE HATHA YOGA or KABBALAH YOGA)</a:t>
            </a:r>
          </a:p>
          <a:p>
            <a:pPr lvl="1"/>
            <a:r>
              <a:rPr lang="en-US" dirty="0"/>
              <a:t>Generic marks are the key ingredient, characteristic or style of the product or service (VINYASA YOGA)</a:t>
            </a:r>
          </a:p>
        </p:txBody>
      </p:sp>
    </p:spTree>
    <p:extLst>
      <p:ext uri="{BB962C8B-B14F-4D97-AF65-F5344CB8AC3E}">
        <p14:creationId xmlns:p14="http://schemas.microsoft.com/office/powerpoint/2010/main" val="529539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1343135-D55E-4789-B64B-84D4D3F5FB9B}"/>
              </a:ext>
            </a:extLst>
          </p:cNvPr>
          <p:cNvSpPr>
            <a:spLocks noGrp="1"/>
          </p:cNvSpPr>
          <p:nvPr>
            <p:ph type="title"/>
          </p:nvPr>
        </p:nvSpPr>
        <p:spPr>
          <a:xfrm>
            <a:off x="849683" y="1240076"/>
            <a:ext cx="2727813" cy="4584527"/>
          </a:xfrm>
        </p:spPr>
        <p:txBody>
          <a:bodyPr anchor="t">
            <a:normAutofit/>
          </a:bodyPr>
          <a:lstStyle/>
          <a:p>
            <a:r>
              <a:rPr lang="en-US" sz="3600" dirty="0">
                <a:solidFill>
                  <a:srgbClr val="FFFFFF"/>
                </a:solidFill>
              </a:rPr>
              <a:t>How does one acquire a trademark?</a:t>
            </a:r>
          </a:p>
        </p:txBody>
      </p:sp>
      <p:sp>
        <p:nvSpPr>
          <p:cNvPr id="3" name="Content Placeholder 2">
            <a:extLst>
              <a:ext uri="{FF2B5EF4-FFF2-40B4-BE49-F238E27FC236}">
                <a16:creationId xmlns:a16="http://schemas.microsoft.com/office/drawing/2014/main" id="{580FFFF2-48BF-4A78-9EA1-2B9FECA226E5}"/>
              </a:ext>
            </a:extLst>
          </p:cNvPr>
          <p:cNvSpPr>
            <a:spLocks noGrp="1"/>
          </p:cNvSpPr>
          <p:nvPr>
            <p:ph idx="1"/>
          </p:nvPr>
        </p:nvSpPr>
        <p:spPr>
          <a:xfrm>
            <a:off x="4705594" y="1240077"/>
            <a:ext cx="6034827" cy="4916465"/>
          </a:xfrm>
        </p:spPr>
        <p:txBody>
          <a:bodyPr anchor="t">
            <a:normAutofit lnSpcReduction="10000"/>
          </a:bodyPr>
          <a:lstStyle/>
          <a:p>
            <a:r>
              <a:rPr lang="en-US" sz="1800" dirty="0"/>
              <a:t>Trademark rights are acquired through your use of the trademark in commerce.  If you are selling or offering to sell goods or services, and using a trademark to identify you as the source of the goods or services, you are acquiring trademark rights.</a:t>
            </a:r>
          </a:p>
          <a:p>
            <a:r>
              <a:rPr lang="en-US" sz="1800" dirty="0"/>
              <a:t>Registering your trademark with the United States Patent &amp; Trademark Office will afford you proof of your priority of use of the mark and other beneficial legal presumptions and remedies in the event that you need to sue a third party for infringing your trademark.</a:t>
            </a:r>
          </a:p>
          <a:p>
            <a:r>
              <a:rPr lang="en-US" sz="1800" dirty="0"/>
              <a:t>It’s possible to register your trademark yourself at </a:t>
            </a:r>
            <a:r>
              <a:rPr lang="en-US" sz="1800" dirty="0">
                <a:hlinkClick r:id="rId2"/>
              </a:rPr>
              <a:t>www.uspto.com</a:t>
            </a:r>
            <a:r>
              <a:rPr lang="en-US" sz="1800" dirty="0"/>
              <a:t>, but there are potential pitfalls that can result in a refusal to register your trademark, so it is best to engage an experienced trademark attorney.</a:t>
            </a:r>
          </a:p>
        </p:txBody>
      </p:sp>
    </p:spTree>
    <p:extLst>
      <p:ext uri="{BB962C8B-B14F-4D97-AF65-F5344CB8AC3E}">
        <p14:creationId xmlns:p14="http://schemas.microsoft.com/office/powerpoint/2010/main" val="2649555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237E2F-211F-48C7-8019-DB74255CE815}"/>
              </a:ext>
            </a:extLst>
          </p:cNvPr>
          <p:cNvSpPr>
            <a:spLocks noGrp="1"/>
          </p:cNvSpPr>
          <p:nvPr>
            <p:ph type="title"/>
          </p:nvPr>
        </p:nvSpPr>
        <p:spPr>
          <a:xfrm>
            <a:off x="1249961" y="1600199"/>
            <a:ext cx="3173482" cy="4297680"/>
          </a:xfrm>
        </p:spPr>
        <p:txBody>
          <a:bodyPr anchor="ctr">
            <a:normAutofit/>
          </a:bodyPr>
          <a:lstStyle/>
          <a:p>
            <a:r>
              <a:rPr lang="en-US" dirty="0">
                <a:latin typeface="Georgia Pro Semibold" panose="02040702050405020303" pitchFamily="18" charset="0"/>
              </a:rPr>
              <a:t>What if someone else is already using the trademark you want to use?</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2E18F0C-6CEC-472E-8CFF-6E2A91F110EC}"/>
              </a:ext>
            </a:extLst>
          </p:cNvPr>
          <p:cNvSpPr>
            <a:spLocks noGrp="1"/>
          </p:cNvSpPr>
          <p:nvPr>
            <p:ph idx="1"/>
          </p:nvPr>
        </p:nvSpPr>
        <p:spPr>
          <a:xfrm>
            <a:off x="4885151" y="1600199"/>
            <a:ext cx="6169703" cy="4297680"/>
          </a:xfrm>
        </p:spPr>
        <p:txBody>
          <a:bodyPr anchor="ctr">
            <a:normAutofit fontScale="85000" lnSpcReduction="10000"/>
          </a:bodyPr>
          <a:lstStyle/>
          <a:p>
            <a:r>
              <a:rPr lang="en-US" b="1" dirty="0"/>
              <a:t>The first person to use a trademark has priority of use and has superior rights, even without registering it.</a:t>
            </a:r>
          </a:p>
          <a:p>
            <a:r>
              <a:rPr lang="en-US" dirty="0"/>
              <a:t>Before you start using a trademark, you should make sure no one else is already using it in connection with the same, similar or related goods or services. </a:t>
            </a:r>
          </a:p>
          <a:p>
            <a:r>
              <a:rPr lang="en-US" dirty="0"/>
              <a:t>Search for your desired trademark on the Patent &amp; Trademark Office’s database here: </a:t>
            </a:r>
            <a:r>
              <a:rPr lang="en-US" dirty="0">
                <a:hlinkClick r:id="rId2"/>
              </a:rPr>
              <a:t>http://tmsearch.uspto.gov/bin/gate.exe?f=tess&amp;state=4802:1hjv1l.1.1</a:t>
            </a:r>
            <a:endParaRPr lang="en-US" dirty="0"/>
          </a:p>
          <a:p>
            <a:r>
              <a:rPr lang="en-US" dirty="0"/>
              <a:t>Search online to see if anyone is using the trademark without a registration.</a:t>
            </a:r>
          </a:p>
          <a:p>
            <a:r>
              <a:rPr lang="en-US" dirty="0"/>
              <a:t>Engage an experienced trademark attorney.</a:t>
            </a:r>
          </a:p>
        </p:txBody>
      </p:sp>
    </p:spTree>
    <p:extLst>
      <p:ext uri="{BB962C8B-B14F-4D97-AF65-F5344CB8AC3E}">
        <p14:creationId xmlns:p14="http://schemas.microsoft.com/office/powerpoint/2010/main" val="47604898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18</TotalTime>
  <Words>1701</Words>
  <Application>Microsoft Office PowerPoint</Application>
  <PresentationFormat>Widescreen</PresentationFormat>
  <Paragraphs>100</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Georgia Pro Semibold</vt:lpstr>
      <vt:lpstr>Palatino Linotype</vt:lpstr>
      <vt:lpstr>Gallery</vt:lpstr>
      <vt:lpstr>  Intellectual Property Protection For Yoga and Wellness Businesses</vt:lpstr>
      <vt:lpstr>Caroline H. Mankey Akerman LLP</vt:lpstr>
      <vt:lpstr>What Is Intellectual Property?</vt:lpstr>
      <vt:lpstr>Why do yoga and wellness businesses need intellectual property?</vt:lpstr>
      <vt:lpstr>What is a trademark? </vt:lpstr>
      <vt:lpstr>Trademark Examples</vt:lpstr>
      <vt:lpstr>Selecting a Trademark   GET CREATIVE!</vt:lpstr>
      <vt:lpstr>How does one acquire a trademark?</vt:lpstr>
      <vt:lpstr>What if someone else is already using the trademark you want to use?</vt:lpstr>
      <vt:lpstr>Protecting Your Trademark</vt:lpstr>
      <vt:lpstr>What is a copyright?</vt:lpstr>
      <vt:lpstr>Why are copyrights important to me?</vt:lpstr>
      <vt:lpstr>Copyright Examples</vt:lpstr>
      <vt:lpstr>   What IS and IS NOT protected by copyright?</vt:lpstr>
      <vt:lpstr>Copyright Registration</vt:lpstr>
      <vt:lpstr>Traps for the Unwary</vt:lpstr>
      <vt:lpstr>What are publicity rights?</vt:lpstr>
      <vt:lpstr>How might publicity rights impact a yoga or wellness business?</vt:lpstr>
      <vt:lpstr>FOR ASSISTANCE WITH INTELLECTUAL PROPERTY  OR OTHER LEGAL MATTERS,  PLEASE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Intellectual Property Protection For Yoga and Wellness Businesses</dc:title>
  <dc:creator>Caroline Mankey</dc:creator>
  <cp:lastModifiedBy>Caroline Mankey</cp:lastModifiedBy>
  <cp:revision>4</cp:revision>
  <dcterms:created xsi:type="dcterms:W3CDTF">2020-05-01T21:35:19Z</dcterms:created>
  <dcterms:modified xsi:type="dcterms:W3CDTF">2020-05-01T21:53:33Z</dcterms:modified>
</cp:coreProperties>
</file>