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sldIdLst>
    <p:sldId id="256" r:id="rId2"/>
    <p:sldId id="257" r:id="rId3"/>
    <p:sldId id="271" r:id="rId4"/>
    <p:sldId id="258" r:id="rId5"/>
    <p:sldId id="277" r:id="rId6"/>
    <p:sldId id="272" r:id="rId7"/>
    <p:sldId id="266" r:id="rId8"/>
    <p:sldId id="275" r:id="rId9"/>
    <p:sldId id="273" r:id="rId10"/>
    <p:sldId id="274" r:id="rId11"/>
    <p:sldId id="259" r:id="rId12"/>
    <p:sldId id="285" r:id="rId13"/>
    <p:sldId id="276" r:id="rId14"/>
    <p:sldId id="260" r:id="rId15"/>
    <p:sldId id="278" r:id="rId16"/>
    <p:sldId id="267" r:id="rId17"/>
    <p:sldId id="279" r:id="rId18"/>
    <p:sldId id="261" r:id="rId19"/>
    <p:sldId id="280" r:id="rId20"/>
    <p:sldId id="262" r:id="rId21"/>
    <p:sldId id="281" r:id="rId22"/>
    <p:sldId id="263" r:id="rId23"/>
    <p:sldId id="282" r:id="rId24"/>
    <p:sldId id="268" r:id="rId25"/>
    <p:sldId id="283" r:id="rId26"/>
    <p:sldId id="269" r:id="rId27"/>
    <p:sldId id="284" r:id="rId28"/>
    <p:sldId id="26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autoAdjust="0"/>
    <p:restoredTop sz="94660"/>
  </p:normalViewPr>
  <p:slideViewPr>
    <p:cSldViewPr snapToGrid="0">
      <p:cViewPr varScale="1">
        <p:scale>
          <a:sx n="86" d="100"/>
          <a:sy n="86" d="100"/>
        </p:scale>
        <p:origin x="48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D761B72-0C9C-4BA5-A5F2-EEAF77AFAC24}"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102925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761B72-0C9C-4BA5-A5F2-EEAF77AFAC24}"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2123782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761B72-0C9C-4BA5-A5F2-EEAF77AFAC24}"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4167151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761B72-0C9C-4BA5-A5F2-EEAF77AFAC24}"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F5A3E-4AC4-428B-8747-D864E554F0F7}"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7657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761B72-0C9C-4BA5-A5F2-EEAF77AFAC24}"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1191476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1D761B72-0C9C-4BA5-A5F2-EEAF77AFAC24}"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3277414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1D761B72-0C9C-4BA5-A5F2-EEAF77AFAC24}"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2019937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761B72-0C9C-4BA5-A5F2-EEAF77AFAC24}"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3071040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761B72-0C9C-4BA5-A5F2-EEAF77AFAC24}"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428116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761B72-0C9C-4BA5-A5F2-EEAF77AFAC24}"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76179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761B72-0C9C-4BA5-A5F2-EEAF77AFAC24}"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2182236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761B72-0C9C-4BA5-A5F2-EEAF77AFAC24}"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1612372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761B72-0C9C-4BA5-A5F2-EEAF77AFAC24}"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3439308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761B72-0C9C-4BA5-A5F2-EEAF77AFAC24}"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845836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761B72-0C9C-4BA5-A5F2-EEAF77AFAC24}" type="datetimeFigureOut">
              <a:rPr lang="en-US" smtClean="0"/>
              <a:t>11/11/2018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2673201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761B72-0C9C-4BA5-A5F2-EEAF77AFAC24}"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128995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761B72-0C9C-4BA5-A5F2-EEAF77AFAC24}"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F5A3E-4AC4-428B-8747-D864E554F0F7}" type="slidenum">
              <a:rPr lang="en-US" smtClean="0"/>
              <a:t>‹#›</a:t>
            </a:fld>
            <a:endParaRPr lang="en-US"/>
          </a:p>
        </p:txBody>
      </p:sp>
    </p:spTree>
    <p:extLst>
      <p:ext uri="{BB962C8B-B14F-4D97-AF65-F5344CB8AC3E}">
        <p14:creationId xmlns:p14="http://schemas.microsoft.com/office/powerpoint/2010/main" val="846582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D761B72-0C9C-4BA5-A5F2-EEAF77AFAC24}" type="datetimeFigureOut">
              <a:rPr lang="en-US" smtClean="0"/>
              <a:t>11/11/2018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A4DF5A3E-4AC4-428B-8747-D864E554F0F7}" type="slidenum">
              <a:rPr lang="en-US" smtClean="0"/>
              <a:t>‹#›</a:t>
            </a:fld>
            <a:endParaRPr lang="en-US"/>
          </a:p>
        </p:txBody>
      </p:sp>
    </p:spTree>
    <p:extLst>
      <p:ext uri="{BB962C8B-B14F-4D97-AF65-F5344CB8AC3E}">
        <p14:creationId xmlns:p14="http://schemas.microsoft.com/office/powerpoint/2010/main" val="2064245860"/>
      </p:ext>
    </p:extLst>
  </p:cSld>
  <p:clrMap bg1="dk1" tx1="lt1" bg2="dk2" tx2="lt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 id="214748380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book@mb-llp.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0878-6CF9-41A6-9C8F-6C4BFC5664BE}"/>
              </a:ext>
            </a:extLst>
          </p:cNvPr>
          <p:cNvSpPr>
            <a:spLocks noGrp="1"/>
          </p:cNvSpPr>
          <p:nvPr>
            <p:ph type="ctrTitle"/>
          </p:nvPr>
        </p:nvSpPr>
        <p:spPr>
          <a:xfrm>
            <a:off x="1207936" y="1633089"/>
            <a:ext cx="9144000" cy="1795911"/>
          </a:xfrm>
        </p:spPr>
        <p:txBody>
          <a:bodyPr>
            <a:normAutofit/>
          </a:bodyPr>
          <a:lstStyle/>
          <a:p>
            <a:pPr algn="ctr"/>
            <a:r>
              <a:rPr lang="en-US" sz="4800" dirty="0"/>
              <a:t>Legal Issues in the </a:t>
            </a:r>
            <a:br>
              <a:rPr lang="en-US" sz="4800" dirty="0"/>
            </a:br>
            <a:r>
              <a:rPr lang="en-US" sz="4800" dirty="0"/>
              <a:t>Education Setting </a:t>
            </a:r>
          </a:p>
        </p:txBody>
      </p:sp>
      <p:sp>
        <p:nvSpPr>
          <p:cNvPr id="3" name="Subtitle 2">
            <a:extLst>
              <a:ext uri="{FF2B5EF4-FFF2-40B4-BE49-F238E27FC236}">
                <a16:creationId xmlns:a16="http://schemas.microsoft.com/office/drawing/2014/main" id="{FA21CD82-15BB-4A82-B889-F4FF62A52B07}"/>
              </a:ext>
            </a:extLst>
          </p:cNvPr>
          <p:cNvSpPr>
            <a:spLocks noGrp="1"/>
          </p:cNvSpPr>
          <p:nvPr>
            <p:ph type="subTitle" idx="1"/>
          </p:nvPr>
        </p:nvSpPr>
        <p:spPr>
          <a:xfrm>
            <a:off x="1119809" y="4388213"/>
            <a:ext cx="9232127" cy="1673395"/>
          </a:xfrm>
        </p:spPr>
        <p:txBody>
          <a:bodyPr>
            <a:normAutofit fontScale="77500" lnSpcReduction="20000"/>
          </a:bodyPr>
          <a:lstStyle/>
          <a:p>
            <a:r>
              <a:rPr lang="en-US" sz="3500" dirty="0"/>
              <a:t>Presented By:</a:t>
            </a:r>
          </a:p>
          <a:p>
            <a:r>
              <a:rPr lang="en-US" sz="3500" dirty="0"/>
              <a:t>Chaim B. Book</a:t>
            </a:r>
          </a:p>
          <a:p>
            <a:r>
              <a:rPr lang="en-US" sz="3500" dirty="0">
                <a:hlinkClick r:id="rId2"/>
              </a:rPr>
              <a:t>cbook@mb-llp.com</a:t>
            </a:r>
            <a:endParaRPr lang="en-US" sz="3500" dirty="0"/>
          </a:p>
          <a:p>
            <a:r>
              <a:rPr lang="en-US" sz="3500" dirty="0"/>
              <a:t>212-221-7999</a:t>
            </a:r>
          </a:p>
          <a:p>
            <a:endParaRPr lang="en-US" dirty="0"/>
          </a:p>
        </p:txBody>
      </p:sp>
    </p:spTree>
    <p:extLst>
      <p:ext uri="{BB962C8B-B14F-4D97-AF65-F5344CB8AC3E}">
        <p14:creationId xmlns:p14="http://schemas.microsoft.com/office/powerpoint/2010/main" val="2050487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49468-726D-49D5-9E58-DE093CCC74BE}"/>
              </a:ext>
            </a:extLst>
          </p:cNvPr>
          <p:cNvSpPr>
            <a:spLocks noGrp="1"/>
          </p:cNvSpPr>
          <p:nvPr>
            <p:ph type="title"/>
          </p:nvPr>
        </p:nvSpPr>
        <p:spPr/>
        <p:txBody>
          <a:bodyPr>
            <a:normAutofit fontScale="90000"/>
          </a:bodyPr>
          <a:lstStyle/>
          <a:p>
            <a:r>
              <a:rPr lang="en-US" dirty="0">
                <a:solidFill>
                  <a:schemeClr val="tx1"/>
                </a:solidFill>
              </a:rPr>
              <a:t>Importance of conducting an investigation</a:t>
            </a:r>
          </a:p>
        </p:txBody>
      </p:sp>
      <p:sp>
        <p:nvSpPr>
          <p:cNvPr id="3" name="Content Placeholder 2">
            <a:extLst>
              <a:ext uri="{FF2B5EF4-FFF2-40B4-BE49-F238E27FC236}">
                <a16:creationId xmlns:a16="http://schemas.microsoft.com/office/drawing/2014/main" id="{92CBF4F8-64A6-47FF-A720-E96B4EECB7B6}"/>
              </a:ext>
            </a:extLst>
          </p:cNvPr>
          <p:cNvSpPr>
            <a:spLocks noGrp="1"/>
          </p:cNvSpPr>
          <p:nvPr>
            <p:ph idx="1"/>
          </p:nvPr>
        </p:nvSpPr>
        <p:spPr>
          <a:xfrm>
            <a:off x="838200" y="1825625"/>
            <a:ext cx="10515600" cy="4442010"/>
          </a:xfrm>
        </p:spPr>
        <p:txBody>
          <a:bodyPr>
            <a:normAutofit fontScale="92500"/>
          </a:bodyPr>
          <a:lstStyle/>
          <a:p>
            <a:pPr marL="514350" lvl="0" indent="-514350">
              <a:lnSpc>
                <a:spcPct val="110000"/>
              </a:lnSpc>
              <a:buFont typeface="+mj-lt"/>
              <a:buAutoNum type="alphaLcPeriod"/>
            </a:pPr>
            <a:r>
              <a:rPr lang="en-US" dirty="0">
                <a:solidFill>
                  <a:schemeClr val="tx1"/>
                </a:solidFill>
              </a:rPr>
              <a:t>Should be thorough.</a:t>
            </a:r>
          </a:p>
          <a:p>
            <a:pPr marL="514350" lvl="0" indent="-514350">
              <a:lnSpc>
                <a:spcPct val="110000"/>
              </a:lnSpc>
              <a:buFont typeface="+mj-lt"/>
              <a:buAutoNum type="alphaLcPeriod"/>
            </a:pPr>
            <a:r>
              <a:rPr lang="en-US" dirty="0">
                <a:solidFill>
                  <a:schemeClr val="tx1"/>
                </a:solidFill>
              </a:rPr>
              <a:t>Should be documented.</a:t>
            </a:r>
          </a:p>
          <a:p>
            <a:pPr marL="514350" lvl="0" indent="-514350">
              <a:lnSpc>
                <a:spcPct val="110000"/>
              </a:lnSpc>
              <a:buFont typeface="+mj-lt"/>
              <a:buAutoNum type="alphaLcPeriod"/>
            </a:pPr>
            <a:r>
              <a:rPr lang="en-US" dirty="0">
                <a:solidFill>
                  <a:schemeClr val="tx1"/>
                </a:solidFill>
              </a:rPr>
              <a:t>Should interview the complainant.  Ask if there were any witnesses.</a:t>
            </a:r>
          </a:p>
          <a:p>
            <a:pPr marL="514350" lvl="0" indent="-514350">
              <a:lnSpc>
                <a:spcPct val="110000"/>
              </a:lnSpc>
              <a:buFont typeface="+mj-lt"/>
              <a:buAutoNum type="alphaLcPeriod"/>
            </a:pPr>
            <a:r>
              <a:rPr lang="en-US" dirty="0">
                <a:solidFill>
                  <a:schemeClr val="tx1"/>
                </a:solidFill>
              </a:rPr>
              <a:t>Should interview the alleged harasser and any witnesses.</a:t>
            </a:r>
          </a:p>
          <a:p>
            <a:pPr marL="514350" lvl="0" indent="-514350">
              <a:lnSpc>
                <a:spcPct val="110000"/>
              </a:lnSpc>
              <a:buFont typeface="+mj-lt"/>
              <a:buAutoNum type="alphaLcPeriod"/>
            </a:pPr>
            <a:r>
              <a:rPr lang="en-US" dirty="0">
                <a:solidFill>
                  <a:schemeClr val="tx1"/>
                </a:solidFill>
              </a:rPr>
              <a:t>Should inform the complainant about what you will do/have done and should give him/her a time frame in which the investigation will be concluded.</a:t>
            </a:r>
          </a:p>
          <a:p>
            <a:pPr marL="514350" lvl="0" indent="-514350">
              <a:lnSpc>
                <a:spcPct val="110000"/>
              </a:lnSpc>
              <a:buFont typeface="+mj-lt"/>
              <a:buAutoNum type="alphaLcPeriod"/>
            </a:pPr>
            <a:r>
              <a:rPr lang="en-US" dirty="0">
                <a:solidFill>
                  <a:schemeClr val="tx1"/>
                </a:solidFill>
              </a:rPr>
              <a:t>Should assure complainant that retaliation will not be tolerated.</a:t>
            </a:r>
          </a:p>
          <a:p>
            <a:endParaRPr lang="en-US" dirty="0"/>
          </a:p>
        </p:txBody>
      </p:sp>
    </p:spTree>
    <p:extLst>
      <p:ext uri="{BB962C8B-B14F-4D97-AF65-F5344CB8AC3E}">
        <p14:creationId xmlns:p14="http://schemas.microsoft.com/office/powerpoint/2010/main" val="3997293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5F90C-5B36-45D5-9744-2C1F60306FF2}"/>
              </a:ext>
            </a:extLst>
          </p:cNvPr>
          <p:cNvSpPr>
            <a:spLocks noGrp="1"/>
          </p:cNvSpPr>
          <p:nvPr>
            <p:ph type="title"/>
          </p:nvPr>
        </p:nvSpPr>
        <p:spPr/>
        <p:txBody>
          <a:bodyPr/>
          <a:lstStyle/>
          <a:p>
            <a:r>
              <a:rPr lang="en-US" dirty="0"/>
              <a:t>Releases and Waivers </a:t>
            </a:r>
          </a:p>
        </p:txBody>
      </p:sp>
      <p:sp>
        <p:nvSpPr>
          <p:cNvPr id="3" name="Content Placeholder 2">
            <a:extLst>
              <a:ext uri="{FF2B5EF4-FFF2-40B4-BE49-F238E27FC236}">
                <a16:creationId xmlns:a16="http://schemas.microsoft.com/office/drawing/2014/main" id="{6AB95169-D3C7-4CAE-9230-4F9BC2C57FE7}"/>
              </a:ext>
            </a:extLst>
          </p:cNvPr>
          <p:cNvSpPr>
            <a:spLocks noGrp="1"/>
          </p:cNvSpPr>
          <p:nvPr>
            <p:ph idx="1"/>
          </p:nvPr>
        </p:nvSpPr>
        <p:spPr/>
        <p:txBody>
          <a:bodyPr>
            <a:normAutofit/>
          </a:bodyPr>
          <a:lstStyle/>
          <a:p>
            <a:r>
              <a:rPr lang="en-US" dirty="0"/>
              <a:t>Often used for sports, field trips, and other activities</a:t>
            </a:r>
          </a:p>
          <a:p>
            <a:r>
              <a:rPr lang="en-US" dirty="0"/>
              <a:t>Many states do not enforce waivers signed by parents of minors, and minors cannot themselves enter into a legally binding contract</a:t>
            </a:r>
          </a:p>
          <a:p>
            <a:r>
              <a:rPr lang="en-US" dirty="0"/>
              <a:t>For example, in NY, waivers of liability for minors are generally unenforceable. Neither the minor nor his or her parent can sign away these rights and schools can be held liable for their gross negligence or otherwise disregarding what a reasonable person would deem a foreseeably dangerous situation</a:t>
            </a:r>
          </a:p>
        </p:txBody>
      </p:sp>
    </p:spTree>
    <p:extLst>
      <p:ext uri="{BB962C8B-B14F-4D97-AF65-F5344CB8AC3E}">
        <p14:creationId xmlns:p14="http://schemas.microsoft.com/office/powerpoint/2010/main" val="4056176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5F90C-5B36-45D5-9744-2C1F60306FF2}"/>
              </a:ext>
            </a:extLst>
          </p:cNvPr>
          <p:cNvSpPr>
            <a:spLocks noGrp="1"/>
          </p:cNvSpPr>
          <p:nvPr>
            <p:ph type="title"/>
          </p:nvPr>
        </p:nvSpPr>
        <p:spPr/>
        <p:txBody>
          <a:bodyPr/>
          <a:lstStyle/>
          <a:p>
            <a:r>
              <a:rPr lang="en-US" dirty="0"/>
              <a:t>Releases and Waivers (continued)</a:t>
            </a:r>
          </a:p>
        </p:txBody>
      </p:sp>
      <p:sp>
        <p:nvSpPr>
          <p:cNvPr id="3" name="Content Placeholder 2">
            <a:extLst>
              <a:ext uri="{FF2B5EF4-FFF2-40B4-BE49-F238E27FC236}">
                <a16:creationId xmlns:a16="http://schemas.microsoft.com/office/drawing/2014/main" id="{6AB95169-D3C7-4CAE-9230-4F9BC2C57FE7}"/>
              </a:ext>
            </a:extLst>
          </p:cNvPr>
          <p:cNvSpPr>
            <a:spLocks noGrp="1"/>
          </p:cNvSpPr>
          <p:nvPr>
            <p:ph idx="1"/>
          </p:nvPr>
        </p:nvSpPr>
        <p:spPr/>
        <p:txBody>
          <a:bodyPr>
            <a:normAutofit/>
          </a:bodyPr>
          <a:lstStyle/>
          <a:p>
            <a:r>
              <a:rPr lang="en-US" dirty="0"/>
              <a:t>But Florida does allow a parent to sign a waiver for minor children in a school context, not in a commercial context.</a:t>
            </a:r>
          </a:p>
          <a:p>
            <a:r>
              <a:rPr lang="en-US" dirty="0"/>
              <a:t>They are typically only effective against liability for negligence, but not for “gross negligence” (i.e. where the school knew or should have known that the activity would cause injury or harm), recklessness, or intentional conduct </a:t>
            </a:r>
          </a:p>
        </p:txBody>
      </p:sp>
    </p:spTree>
    <p:extLst>
      <p:ext uri="{BB962C8B-B14F-4D97-AF65-F5344CB8AC3E}">
        <p14:creationId xmlns:p14="http://schemas.microsoft.com/office/powerpoint/2010/main" val="149721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5F90C-5B36-45D5-9744-2C1F60306FF2}"/>
              </a:ext>
            </a:extLst>
          </p:cNvPr>
          <p:cNvSpPr>
            <a:spLocks noGrp="1"/>
          </p:cNvSpPr>
          <p:nvPr>
            <p:ph type="title"/>
          </p:nvPr>
        </p:nvSpPr>
        <p:spPr/>
        <p:txBody>
          <a:bodyPr/>
          <a:lstStyle/>
          <a:p>
            <a:r>
              <a:rPr lang="en-US" dirty="0"/>
              <a:t>Releases and Waivers (continued) </a:t>
            </a:r>
          </a:p>
        </p:txBody>
      </p:sp>
      <p:sp>
        <p:nvSpPr>
          <p:cNvPr id="3" name="Content Placeholder 2">
            <a:extLst>
              <a:ext uri="{FF2B5EF4-FFF2-40B4-BE49-F238E27FC236}">
                <a16:creationId xmlns:a16="http://schemas.microsoft.com/office/drawing/2014/main" id="{6AB95169-D3C7-4CAE-9230-4F9BC2C57FE7}"/>
              </a:ext>
            </a:extLst>
          </p:cNvPr>
          <p:cNvSpPr>
            <a:spLocks noGrp="1"/>
          </p:cNvSpPr>
          <p:nvPr>
            <p:ph idx="1"/>
          </p:nvPr>
        </p:nvSpPr>
        <p:spPr/>
        <p:txBody>
          <a:bodyPr>
            <a:normAutofit lnSpcReduction="10000"/>
          </a:bodyPr>
          <a:lstStyle/>
          <a:p>
            <a:r>
              <a:rPr lang="en-US" dirty="0"/>
              <a:t>Properly drafted waivers </a:t>
            </a:r>
          </a:p>
          <a:p>
            <a:pPr lvl="1"/>
            <a:r>
              <a:rPr lang="en-US" dirty="0"/>
              <a:t>Make it clear and unambiguous and in larger type.</a:t>
            </a:r>
          </a:p>
          <a:p>
            <a:pPr lvl="1"/>
            <a:r>
              <a:rPr lang="en-US" dirty="0"/>
              <a:t>Have separate releases for separate activities.  Don’t lump together in one document.</a:t>
            </a:r>
          </a:p>
          <a:p>
            <a:pPr lvl="1"/>
            <a:r>
              <a:rPr lang="en-US" dirty="0"/>
              <a:t>Do not bury it in a lengthier document.</a:t>
            </a:r>
          </a:p>
          <a:p>
            <a:pPr lvl="1"/>
            <a:r>
              <a:rPr lang="en-US" dirty="0"/>
              <a:t>Warn of all possible injuries/risks of the activity, including both known and unknown risks.</a:t>
            </a:r>
          </a:p>
          <a:p>
            <a:pPr marL="457200" lvl="1" indent="0">
              <a:buNone/>
            </a:pPr>
            <a:endParaRPr lang="en-US" dirty="0"/>
          </a:p>
          <a:p>
            <a:r>
              <a:rPr lang="en-US" dirty="0"/>
              <a:t>Insurance Coverage</a:t>
            </a:r>
          </a:p>
          <a:p>
            <a:pPr lvl="1"/>
            <a:r>
              <a:rPr lang="en-US" dirty="0"/>
              <a:t>For the School</a:t>
            </a:r>
          </a:p>
          <a:p>
            <a:pPr lvl="1"/>
            <a:r>
              <a:rPr lang="en-US" dirty="0"/>
              <a:t>For vendors/venues</a:t>
            </a:r>
          </a:p>
          <a:p>
            <a:endParaRPr lang="en-US" dirty="0"/>
          </a:p>
        </p:txBody>
      </p:sp>
    </p:spTree>
    <p:extLst>
      <p:ext uri="{BB962C8B-B14F-4D97-AF65-F5344CB8AC3E}">
        <p14:creationId xmlns:p14="http://schemas.microsoft.com/office/powerpoint/2010/main" val="180088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EB27-83E9-4972-9194-471929603FD1}"/>
              </a:ext>
            </a:extLst>
          </p:cNvPr>
          <p:cNvSpPr>
            <a:spLocks noGrp="1"/>
          </p:cNvSpPr>
          <p:nvPr>
            <p:ph type="title"/>
          </p:nvPr>
        </p:nvSpPr>
        <p:spPr/>
        <p:txBody>
          <a:bodyPr/>
          <a:lstStyle/>
          <a:p>
            <a:r>
              <a:rPr lang="en-US" dirty="0"/>
              <a:t>Avoiding Discrimination Lawsuits </a:t>
            </a:r>
          </a:p>
        </p:txBody>
      </p:sp>
      <p:sp>
        <p:nvSpPr>
          <p:cNvPr id="3" name="Content Placeholder 2">
            <a:extLst>
              <a:ext uri="{FF2B5EF4-FFF2-40B4-BE49-F238E27FC236}">
                <a16:creationId xmlns:a16="http://schemas.microsoft.com/office/drawing/2014/main" id="{70D67560-7F16-4777-B84A-FA633943ACE3}"/>
              </a:ext>
            </a:extLst>
          </p:cNvPr>
          <p:cNvSpPr>
            <a:spLocks noGrp="1"/>
          </p:cNvSpPr>
          <p:nvPr>
            <p:ph idx="1"/>
          </p:nvPr>
        </p:nvSpPr>
        <p:spPr/>
        <p:txBody>
          <a:bodyPr>
            <a:normAutofit/>
          </a:bodyPr>
          <a:lstStyle/>
          <a:p>
            <a:r>
              <a:rPr lang="en-US" dirty="0"/>
              <a:t>Types of discrimination </a:t>
            </a:r>
          </a:p>
          <a:p>
            <a:pPr lvl="1"/>
            <a:r>
              <a:rPr lang="en-US" dirty="0"/>
              <a:t>Age, Gender, Race, National Origin, Sexual Orientation, Disability, Religion </a:t>
            </a:r>
          </a:p>
          <a:p>
            <a:pPr marL="457200" lvl="1" indent="0">
              <a:buNone/>
            </a:pPr>
            <a:endParaRPr lang="en-US" dirty="0"/>
          </a:p>
          <a:p>
            <a:r>
              <a:rPr lang="en-US" dirty="0"/>
              <a:t>Religious Organization Exemption - Under Title VII, religious organizations are permitted to give employment preference to members of their own religion. The exception does not allow religious organizations otherwise to discriminate in employment on the basis of race, color, national origin, sex, age, or disability.</a:t>
            </a:r>
          </a:p>
        </p:txBody>
      </p:sp>
    </p:spTree>
    <p:extLst>
      <p:ext uri="{BB962C8B-B14F-4D97-AF65-F5344CB8AC3E}">
        <p14:creationId xmlns:p14="http://schemas.microsoft.com/office/powerpoint/2010/main" val="2675724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EB27-83E9-4972-9194-471929603FD1}"/>
              </a:ext>
            </a:extLst>
          </p:cNvPr>
          <p:cNvSpPr>
            <a:spLocks noGrp="1"/>
          </p:cNvSpPr>
          <p:nvPr>
            <p:ph type="title"/>
          </p:nvPr>
        </p:nvSpPr>
        <p:spPr/>
        <p:txBody>
          <a:bodyPr>
            <a:normAutofit fontScale="90000"/>
          </a:bodyPr>
          <a:lstStyle/>
          <a:p>
            <a:r>
              <a:rPr lang="en-US" dirty="0"/>
              <a:t>Avoiding Discrimination Lawsuits </a:t>
            </a:r>
            <a:br>
              <a:rPr lang="en-US" dirty="0"/>
            </a:br>
            <a:r>
              <a:rPr lang="en-US" dirty="0"/>
              <a:t>(continued)</a:t>
            </a:r>
          </a:p>
        </p:txBody>
      </p:sp>
      <p:sp>
        <p:nvSpPr>
          <p:cNvPr id="3" name="Content Placeholder 2">
            <a:extLst>
              <a:ext uri="{FF2B5EF4-FFF2-40B4-BE49-F238E27FC236}">
                <a16:creationId xmlns:a16="http://schemas.microsoft.com/office/drawing/2014/main" id="{70D67560-7F16-4777-B84A-FA633943ACE3}"/>
              </a:ext>
            </a:extLst>
          </p:cNvPr>
          <p:cNvSpPr>
            <a:spLocks noGrp="1"/>
          </p:cNvSpPr>
          <p:nvPr>
            <p:ph idx="1"/>
          </p:nvPr>
        </p:nvSpPr>
        <p:spPr/>
        <p:txBody>
          <a:bodyPr>
            <a:normAutofit/>
          </a:bodyPr>
          <a:lstStyle/>
          <a:p>
            <a:r>
              <a:rPr lang="en-US" dirty="0"/>
              <a:t>Ministerial Exemption - Courts have held that clergy members generally cannot bring claims under the federal employment discrimination laws, including Title VII, the Age Discrimination in Employment Act, the Equal Pay Act, and the Americans with Disabilities Act. Exception applies only to employees who perform essentially religious functions.</a:t>
            </a:r>
          </a:p>
        </p:txBody>
      </p:sp>
    </p:spTree>
    <p:extLst>
      <p:ext uri="{BB962C8B-B14F-4D97-AF65-F5344CB8AC3E}">
        <p14:creationId xmlns:p14="http://schemas.microsoft.com/office/powerpoint/2010/main" val="990140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5F6BE-E13D-464B-A7FA-D6EB07AB008A}"/>
              </a:ext>
            </a:extLst>
          </p:cNvPr>
          <p:cNvSpPr>
            <a:spLocks noGrp="1"/>
          </p:cNvSpPr>
          <p:nvPr>
            <p:ph type="title"/>
          </p:nvPr>
        </p:nvSpPr>
        <p:spPr/>
        <p:txBody>
          <a:bodyPr/>
          <a:lstStyle/>
          <a:p>
            <a:r>
              <a:rPr lang="en-US" dirty="0"/>
              <a:t>Avoiding Discrimination Lawsuits </a:t>
            </a:r>
          </a:p>
        </p:txBody>
      </p:sp>
      <p:sp>
        <p:nvSpPr>
          <p:cNvPr id="3" name="Content Placeholder 2">
            <a:extLst>
              <a:ext uri="{FF2B5EF4-FFF2-40B4-BE49-F238E27FC236}">
                <a16:creationId xmlns:a16="http://schemas.microsoft.com/office/drawing/2014/main" id="{CAEC4112-F7AB-4AB8-A97E-68C4794F006F}"/>
              </a:ext>
            </a:extLst>
          </p:cNvPr>
          <p:cNvSpPr>
            <a:spLocks noGrp="1"/>
          </p:cNvSpPr>
          <p:nvPr>
            <p:ph idx="1"/>
          </p:nvPr>
        </p:nvSpPr>
        <p:spPr/>
        <p:txBody>
          <a:bodyPr/>
          <a:lstStyle/>
          <a:p>
            <a:r>
              <a:rPr lang="en-US" dirty="0"/>
              <a:t>Steps for employers</a:t>
            </a:r>
          </a:p>
          <a:p>
            <a:pPr lvl="1"/>
            <a:endParaRPr lang="en-US" dirty="0"/>
          </a:p>
          <a:p>
            <a:pPr lvl="1"/>
            <a:r>
              <a:rPr lang="en-US" sz="2800" dirty="0"/>
              <a:t>Refrain from policies which create unjustified gender distinctions. Pay differential is a serious issue.</a:t>
            </a:r>
          </a:p>
          <a:p>
            <a:pPr marL="457200" lvl="1" indent="0">
              <a:buNone/>
            </a:pPr>
            <a:endParaRPr lang="en-US" sz="2800" dirty="0"/>
          </a:p>
          <a:p>
            <a:pPr lvl="1"/>
            <a:r>
              <a:rPr lang="en-US" sz="2800" dirty="0"/>
              <a:t>Be very careful with respect to age discrimination. Don’t use phrases like dead wood, fresh blood, young ideas. Be careful to have a balance between young and old.</a:t>
            </a:r>
          </a:p>
          <a:p>
            <a:pPr marL="0" indent="0">
              <a:buNone/>
            </a:pPr>
            <a:endParaRPr lang="en-US" dirty="0"/>
          </a:p>
        </p:txBody>
      </p:sp>
    </p:spTree>
    <p:extLst>
      <p:ext uri="{BB962C8B-B14F-4D97-AF65-F5344CB8AC3E}">
        <p14:creationId xmlns:p14="http://schemas.microsoft.com/office/powerpoint/2010/main" val="3433135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5F6BE-E13D-464B-A7FA-D6EB07AB008A}"/>
              </a:ext>
            </a:extLst>
          </p:cNvPr>
          <p:cNvSpPr>
            <a:spLocks noGrp="1"/>
          </p:cNvSpPr>
          <p:nvPr>
            <p:ph type="title"/>
          </p:nvPr>
        </p:nvSpPr>
        <p:spPr/>
        <p:txBody>
          <a:bodyPr/>
          <a:lstStyle/>
          <a:p>
            <a:r>
              <a:rPr lang="en-US" dirty="0"/>
              <a:t>Avoiding Discrimination Lawsuits </a:t>
            </a:r>
          </a:p>
        </p:txBody>
      </p:sp>
      <p:sp>
        <p:nvSpPr>
          <p:cNvPr id="3" name="Content Placeholder 2">
            <a:extLst>
              <a:ext uri="{FF2B5EF4-FFF2-40B4-BE49-F238E27FC236}">
                <a16:creationId xmlns:a16="http://schemas.microsoft.com/office/drawing/2014/main" id="{CAEC4112-F7AB-4AB8-A97E-68C4794F006F}"/>
              </a:ext>
            </a:extLst>
          </p:cNvPr>
          <p:cNvSpPr>
            <a:spLocks noGrp="1"/>
          </p:cNvSpPr>
          <p:nvPr>
            <p:ph idx="1"/>
          </p:nvPr>
        </p:nvSpPr>
        <p:spPr/>
        <p:txBody>
          <a:bodyPr/>
          <a:lstStyle/>
          <a:p>
            <a:r>
              <a:rPr lang="en-US" dirty="0"/>
              <a:t>Steps for employers</a:t>
            </a:r>
          </a:p>
          <a:p>
            <a:pPr lvl="1"/>
            <a:endParaRPr lang="en-US" dirty="0"/>
          </a:p>
          <a:p>
            <a:pPr lvl="1"/>
            <a:r>
              <a:rPr lang="en-US" sz="2800" dirty="0"/>
              <a:t>No tolerance of students using racial slurs or demeaning conduct toward minorities.</a:t>
            </a:r>
          </a:p>
          <a:p>
            <a:pPr marL="457200" lvl="1" indent="0">
              <a:buNone/>
            </a:pPr>
            <a:endParaRPr lang="en-US" sz="2800" dirty="0"/>
          </a:p>
          <a:p>
            <a:pPr lvl="1"/>
            <a:r>
              <a:rPr lang="en-US" sz="2800" dirty="0"/>
              <a:t>Establish procedures for responding to requests for disability accommodations.</a:t>
            </a:r>
          </a:p>
          <a:p>
            <a:pPr marL="457200" lvl="1" indent="0">
              <a:buNone/>
            </a:pPr>
            <a:endParaRPr lang="en-US" sz="2800" dirty="0"/>
          </a:p>
          <a:p>
            <a:pPr lvl="1"/>
            <a:r>
              <a:rPr lang="en-US" sz="2800" dirty="0"/>
              <a:t>Treat all employees in a respectful manner.</a:t>
            </a:r>
          </a:p>
          <a:p>
            <a:endParaRPr lang="en-US" dirty="0"/>
          </a:p>
        </p:txBody>
      </p:sp>
    </p:spTree>
    <p:extLst>
      <p:ext uri="{BB962C8B-B14F-4D97-AF65-F5344CB8AC3E}">
        <p14:creationId xmlns:p14="http://schemas.microsoft.com/office/powerpoint/2010/main" val="1948044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98F45-4165-44A3-B467-CFF86B0C74BD}"/>
              </a:ext>
            </a:extLst>
          </p:cNvPr>
          <p:cNvSpPr>
            <a:spLocks noGrp="1"/>
          </p:cNvSpPr>
          <p:nvPr>
            <p:ph type="title"/>
          </p:nvPr>
        </p:nvSpPr>
        <p:spPr/>
        <p:txBody>
          <a:bodyPr/>
          <a:lstStyle/>
          <a:p>
            <a:r>
              <a:rPr lang="en-US" dirty="0"/>
              <a:t>Conflicts of Interest</a:t>
            </a:r>
          </a:p>
        </p:txBody>
      </p:sp>
      <p:sp>
        <p:nvSpPr>
          <p:cNvPr id="3" name="Content Placeholder 2">
            <a:extLst>
              <a:ext uri="{FF2B5EF4-FFF2-40B4-BE49-F238E27FC236}">
                <a16:creationId xmlns:a16="http://schemas.microsoft.com/office/drawing/2014/main" id="{26627C78-41D0-4E2A-BA75-31F93B8BB956}"/>
              </a:ext>
            </a:extLst>
          </p:cNvPr>
          <p:cNvSpPr>
            <a:spLocks noGrp="1"/>
          </p:cNvSpPr>
          <p:nvPr>
            <p:ph idx="1"/>
          </p:nvPr>
        </p:nvSpPr>
        <p:spPr/>
        <p:txBody>
          <a:bodyPr/>
          <a:lstStyle/>
          <a:p>
            <a:r>
              <a:rPr lang="en-US" dirty="0"/>
              <a:t>Recommended policy items – not legal requirements but sensible policies</a:t>
            </a:r>
          </a:p>
          <a:p>
            <a:endParaRPr lang="en-US" dirty="0"/>
          </a:p>
          <a:p>
            <a:pPr lvl="1"/>
            <a:r>
              <a:rPr lang="en-US" sz="2800" dirty="0"/>
              <a:t>Limitations on tutoring students	</a:t>
            </a:r>
          </a:p>
          <a:p>
            <a:pPr lvl="2"/>
            <a:r>
              <a:rPr lang="en-US" sz="2800" dirty="0"/>
              <a:t>Teachers should not accept outside employment with students/families of students in his or her class</a:t>
            </a:r>
          </a:p>
          <a:p>
            <a:pPr lvl="1"/>
            <a:endParaRPr lang="en-US" dirty="0"/>
          </a:p>
        </p:txBody>
      </p:sp>
    </p:spTree>
    <p:extLst>
      <p:ext uri="{BB962C8B-B14F-4D97-AF65-F5344CB8AC3E}">
        <p14:creationId xmlns:p14="http://schemas.microsoft.com/office/powerpoint/2010/main" val="982330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98F45-4165-44A3-B467-CFF86B0C74BD}"/>
              </a:ext>
            </a:extLst>
          </p:cNvPr>
          <p:cNvSpPr>
            <a:spLocks noGrp="1"/>
          </p:cNvSpPr>
          <p:nvPr>
            <p:ph type="title"/>
          </p:nvPr>
        </p:nvSpPr>
        <p:spPr/>
        <p:txBody>
          <a:bodyPr/>
          <a:lstStyle/>
          <a:p>
            <a:r>
              <a:rPr lang="en-US" dirty="0"/>
              <a:t>Conflicts of Interest (continued)</a:t>
            </a:r>
          </a:p>
        </p:txBody>
      </p:sp>
      <p:sp>
        <p:nvSpPr>
          <p:cNvPr id="3" name="Content Placeholder 2">
            <a:extLst>
              <a:ext uri="{FF2B5EF4-FFF2-40B4-BE49-F238E27FC236}">
                <a16:creationId xmlns:a16="http://schemas.microsoft.com/office/drawing/2014/main" id="{26627C78-41D0-4E2A-BA75-31F93B8BB956}"/>
              </a:ext>
            </a:extLst>
          </p:cNvPr>
          <p:cNvSpPr>
            <a:spLocks noGrp="1"/>
          </p:cNvSpPr>
          <p:nvPr>
            <p:ph idx="1"/>
          </p:nvPr>
        </p:nvSpPr>
        <p:spPr/>
        <p:txBody>
          <a:bodyPr/>
          <a:lstStyle/>
          <a:p>
            <a:r>
              <a:rPr lang="en-US" dirty="0"/>
              <a:t>Recommended policy items – not legal requirements but sensible policies</a:t>
            </a:r>
          </a:p>
          <a:p>
            <a:pPr lvl="1"/>
            <a:endParaRPr lang="en-US" dirty="0"/>
          </a:p>
          <a:p>
            <a:pPr lvl="1"/>
            <a:r>
              <a:rPr lang="en-US" sz="2800" dirty="0"/>
              <a:t>Policy regarding outside employment</a:t>
            </a:r>
          </a:p>
          <a:p>
            <a:pPr lvl="2"/>
            <a:r>
              <a:rPr lang="en-US" sz="2800" dirty="0"/>
              <a:t>Outside employment should not conflict with the interests of the school</a:t>
            </a:r>
          </a:p>
          <a:p>
            <a:pPr lvl="2"/>
            <a:r>
              <a:rPr lang="en-US" sz="2800" dirty="0"/>
              <a:t>Outside employment should not use the school’s property or resources (such as school time, lesson plans, etc.)</a:t>
            </a:r>
          </a:p>
          <a:p>
            <a:pPr lvl="1"/>
            <a:endParaRPr lang="en-US" sz="2800" dirty="0"/>
          </a:p>
          <a:p>
            <a:pPr lvl="1"/>
            <a:r>
              <a:rPr lang="en-US" sz="2800" dirty="0"/>
              <a:t>Limitations on outside fundraising </a:t>
            </a:r>
          </a:p>
          <a:p>
            <a:pPr lvl="1"/>
            <a:endParaRPr lang="en-US" dirty="0"/>
          </a:p>
        </p:txBody>
      </p:sp>
    </p:spTree>
    <p:extLst>
      <p:ext uri="{BB962C8B-B14F-4D97-AF65-F5344CB8AC3E}">
        <p14:creationId xmlns:p14="http://schemas.microsoft.com/office/powerpoint/2010/main" val="3780446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0EF4F-F3E8-4121-B20E-E911D57E253B}"/>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3DBB8499-DA6F-4F80-988F-685E3BCCAE55}"/>
              </a:ext>
            </a:extLst>
          </p:cNvPr>
          <p:cNvSpPr>
            <a:spLocks noGrp="1"/>
          </p:cNvSpPr>
          <p:nvPr>
            <p:ph idx="1"/>
          </p:nvPr>
        </p:nvSpPr>
        <p:spPr/>
        <p:txBody>
          <a:bodyPr/>
          <a:lstStyle/>
          <a:p>
            <a:r>
              <a:rPr lang="en-US" dirty="0"/>
              <a:t>Anti-Sexual Harassment Training</a:t>
            </a:r>
          </a:p>
          <a:p>
            <a:r>
              <a:rPr lang="en-US" dirty="0"/>
              <a:t>Releases/Waivers</a:t>
            </a:r>
          </a:p>
          <a:p>
            <a:r>
              <a:rPr lang="en-US" dirty="0"/>
              <a:t>Avoiding Discrimination Lawsuits </a:t>
            </a:r>
          </a:p>
          <a:p>
            <a:r>
              <a:rPr lang="en-US" dirty="0"/>
              <a:t>Conflicts of Interest</a:t>
            </a:r>
          </a:p>
          <a:p>
            <a:r>
              <a:rPr lang="en-US" dirty="0"/>
              <a:t>Tuition Contracts and Related Issues</a:t>
            </a:r>
          </a:p>
          <a:p>
            <a:r>
              <a:rPr lang="en-US" dirty="0"/>
              <a:t>Employee Medical and Sick Leave </a:t>
            </a:r>
          </a:p>
          <a:p>
            <a:pPr lvl="1"/>
            <a:endParaRPr lang="en-US" dirty="0"/>
          </a:p>
          <a:p>
            <a:pPr lvl="1"/>
            <a:endParaRPr lang="en-US" dirty="0"/>
          </a:p>
        </p:txBody>
      </p:sp>
    </p:spTree>
    <p:extLst>
      <p:ext uri="{BB962C8B-B14F-4D97-AF65-F5344CB8AC3E}">
        <p14:creationId xmlns:p14="http://schemas.microsoft.com/office/powerpoint/2010/main" val="1939277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D17BC-B82C-4D70-B35B-6219C3CA273A}"/>
              </a:ext>
            </a:extLst>
          </p:cNvPr>
          <p:cNvSpPr>
            <a:spLocks noGrp="1"/>
          </p:cNvSpPr>
          <p:nvPr>
            <p:ph type="title"/>
          </p:nvPr>
        </p:nvSpPr>
        <p:spPr/>
        <p:txBody>
          <a:bodyPr/>
          <a:lstStyle/>
          <a:p>
            <a:r>
              <a:rPr lang="en-US" dirty="0"/>
              <a:t>Tuition Contracts</a:t>
            </a:r>
          </a:p>
        </p:txBody>
      </p:sp>
      <p:sp>
        <p:nvSpPr>
          <p:cNvPr id="3" name="Content Placeholder 2">
            <a:extLst>
              <a:ext uri="{FF2B5EF4-FFF2-40B4-BE49-F238E27FC236}">
                <a16:creationId xmlns:a16="http://schemas.microsoft.com/office/drawing/2014/main" id="{D17EF2A7-24BB-4720-967B-1A3D0EAC8AD3}"/>
              </a:ext>
            </a:extLst>
          </p:cNvPr>
          <p:cNvSpPr>
            <a:spLocks noGrp="1"/>
          </p:cNvSpPr>
          <p:nvPr>
            <p:ph idx="1"/>
          </p:nvPr>
        </p:nvSpPr>
        <p:spPr>
          <a:xfrm>
            <a:off x="1120000" y="1825624"/>
            <a:ext cx="10233800" cy="4766007"/>
          </a:xfrm>
        </p:spPr>
        <p:txBody>
          <a:bodyPr>
            <a:normAutofit/>
          </a:bodyPr>
          <a:lstStyle/>
          <a:p>
            <a:r>
              <a:rPr lang="en-US" dirty="0"/>
              <a:t>Properly drafted tuition agreement will be a contract binding on all parties</a:t>
            </a:r>
          </a:p>
          <a:p>
            <a:endParaRPr lang="en-US" dirty="0"/>
          </a:p>
          <a:p>
            <a:r>
              <a:rPr lang="en-US" dirty="0"/>
              <a:t>Collecting unpaid tuition </a:t>
            </a:r>
          </a:p>
          <a:p>
            <a:pPr lvl="1"/>
            <a:r>
              <a:rPr lang="en-US" dirty="0"/>
              <a:t>You may sue or bring a din Torah for breach of the agreement </a:t>
            </a:r>
          </a:p>
          <a:p>
            <a:pPr lvl="1"/>
            <a:r>
              <a:rPr lang="en-US" dirty="0"/>
              <a:t>May want to designate an arbitrator</a:t>
            </a:r>
          </a:p>
          <a:p>
            <a:pPr lvl="1"/>
            <a:r>
              <a:rPr lang="en-US" dirty="0"/>
              <a:t>Divorced parents</a:t>
            </a:r>
          </a:p>
          <a:p>
            <a:pPr lvl="2"/>
            <a:r>
              <a:rPr lang="en-US" sz="2400" dirty="0"/>
              <a:t>You can pursue whichever party signed the tuition agreement (could be both)—their divorce agreement spells out obligations to each other, not to you </a:t>
            </a:r>
          </a:p>
        </p:txBody>
      </p:sp>
    </p:spTree>
    <p:extLst>
      <p:ext uri="{BB962C8B-B14F-4D97-AF65-F5344CB8AC3E}">
        <p14:creationId xmlns:p14="http://schemas.microsoft.com/office/powerpoint/2010/main" val="2535531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D17BC-B82C-4D70-B35B-6219C3CA273A}"/>
              </a:ext>
            </a:extLst>
          </p:cNvPr>
          <p:cNvSpPr>
            <a:spLocks noGrp="1"/>
          </p:cNvSpPr>
          <p:nvPr>
            <p:ph type="title"/>
          </p:nvPr>
        </p:nvSpPr>
        <p:spPr/>
        <p:txBody>
          <a:bodyPr/>
          <a:lstStyle/>
          <a:p>
            <a:r>
              <a:rPr lang="en-US" dirty="0"/>
              <a:t>Tuition Contracts (continued)</a:t>
            </a:r>
          </a:p>
        </p:txBody>
      </p:sp>
      <p:sp>
        <p:nvSpPr>
          <p:cNvPr id="3" name="Content Placeholder 2">
            <a:extLst>
              <a:ext uri="{FF2B5EF4-FFF2-40B4-BE49-F238E27FC236}">
                <a16:creationId xmlns:a16="http://schemas.microsoft.com/office/drawing/2014/main" id="{D17EF2A7-24BB-4720-967B-1A3D0EAC8AD3}"/>
              </a:ext>
            </a:extLst>
          </p:cNvPr>
          <p:cNvSpPr>
            <a:spLocks noGrp="1"/>
          </p:cNvSpPr>
          <p:nvPr>
            <p:ph idx="1"/>
          </p:nvPr>
        </p:nvSpPr>
        <p:spPr>
          <a:xfrm>
            <a:off x="1120000" y="1825624"/>
            <a:ext cx="10233800" cy="4766007"/>
          </a:xfrm>
        </p:spPr>
        <p:txBody>
          <a:bodyPr>
            <a:normAutofit/>
          </a:bodyPr>
          <a:lstStyle/>
          <a:p>
            <a:r>
              <a:rPr lang="en-US" dirty="0"/>
              <a:t>Withholding transcripts/records is okay if the agreement states that these will be withheld in the event of nonpayment </a:t>
            </a:r>
          </a:p>
          <a:p>
            <a:pPr lvl="1"/>
            <a:r>
              <a:rPr lang="en-US" dirty="0"/>
              <a:t>Keep in mind that not all states permit this </a:t>
            </a:r>
          </a:p>
          <a:p>
            <a:endParaRPr lang="en-US" dirty="0"/>
          </a:p>
          <a:p>
            <a:r>
              <a:rPr lang="en-US" dirty="0"/>
              <a:t>Consult with a lawyer for assistance drafting tuition agreements and for collecting unpaid tuition </a:t>
            </a:r>
          </a:p>
        </p:txBody>
      </p:sp>
    </p:spTree>
    <p:extLst>
      <p:ext uri="{BB962C8B-B14F-4D97-AF65-F5344CB8AC3E}">
        <p14:creationId xmlns:p14="http://schemas.microsoft.com/office/powerpoint/2010/main" val="3230571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79DAA-5222-49B7-B81B-13CF5B8B3494}"/>
              </a:ext>
            </a:extLst>
          </p:cNvPr>
          <p:cNvSpPr>
            <a:spLocks noGrp="1"/>
          </p:cNvSpPr>
          <p:nvPr>
            <p:ph type="title"/>
          </p:nvPr>
        </p:nvSpPr>
        <p:spPr/>
        <p:txBody>
          <a:bodyPr/>
          <a:lstStyle/>
          <a:p>
            <a:r>
              <a:rPr lang="en-US" dirty="0"/>
              <a:t>Employee Medical and Sick Leave </a:t>
            </a:r>
          </a:p>
        </p:txBody>
      </p:sp>
      <p:sp>
        <p:nvSpPr>
          <p:cNvPr id="3" name="Content Placeholder 2">
            <a:extLst>
              <a:ext uri="{FF2B5EF4-FFF2-40B4-BE49-F238E27FC236}">
                <a16:creationId xmlns:a16="http://schemas.microsoft.com/office/drawing/2014/main" id="{0E06F80B-0FDC-4DEC-82FF-6F970C82F5B7}"/>
              </a:ext>
            </a:extLst>
          </p:cNvPr>
          <p:cNvSpPr>
            <a:spLocks noGrp="1"/>
          </p:cNvSpPr>
          <p:nvPr>
            <p:ph idx="1"/>
          </p:nvPr>
        </p:nvSpPr>
        <p:spPr>
          <a:xfrm>
            <a:off x="1120000" y="1825625"/>
            <a:ext cx="10233800" cy="4667250"/>
          </a:xfrm>
        </p:spPr>
        <p:txBody>
          <a:bodyPr>
            <a:normAutofit/>
          </a:bodyPr>
          <a:lstStyle/>
          <a:p>
            <a:r>
              <a:rPr lang="en-US" dirty="0"/>
              <a:t>Federal Family and Medical Leave Act</a:t>
            </a:r>
          </a:p>
          <a:p>
            <a:pPr lvl="1"/>
            <a:r>
              <a:rPr lang="en-US" dirty="0"/>
              <a:t>Schools of all sizes are technically covered but employees only eligible for leave if the employer has at least 50 employees within 75 miles </a:t>
            </a:r>
          </a:p>
          <a:p>
            <a:pPr lvl="1"/>
            <a:endParaRPr lang="en-US" dirty="0"/>
          </a:p>
          <a:p>
            <a:pPr lvl="1"/>
            <a:r>
              <a:rPr lang="en-US" dirty="0"/>
              <a:t>Requires up to 12 weeks of unpaid family and medical leave</a:t>
            </a:r>
          </a:p>
          <a:p>
            <a:pPr lvl="2"/>
            <a:r>
              <a:rPr lang="en-US" sz="2400" dirty="0"/>
              <a:t>School breaks do not count—employers can only count leave time as FMLA when the employee would otherwise be working </a:t>
            </a:r>
          </a:p>
          <a:p>
            <a:pPr lvl="2"/>
            <a:r>
              <a:rPr lang="en-US" sz="2400" dirty="0"/>
              <a:t>There may be limits on a teacher’s ability to take intermittent leave or to take leave near the end of an academic term </a:t>
            </a:r>
          </a:p>
          <a:p>
            <a:pPr lvl="1"/>
            <a:endParaRPr lang="en-US" dirty="0"/>
          </a:p>
          <a:p>
            <a:endParaRPr lang="en-US" dirty="0"/>
          </a:p>
          <a:p>
            <a:pPr lvl="1"/>
            <a:endParaRPr lang="en-US" dirty="0"/>
          </a:p>
          <a:p>
            <a:pPr lvl="1"/>
            <a:endParaRPr lang="en-US" dirty="0"/>
          </a:p>
        </p:txBody>
      </p:sp>
    </p:spTree>
    <p:extLst>
      <p:ext uri="{BB962C8B-B14F-4D97-AF65-F5344CB8AC3E}">
        <p14:creationId xmlns:p14="http://schemas.microsoft.com/office/powerpoint/2010/main" val="4262862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79DAA-5222-49B7-B81B-13CF5B8B3494}"/>
              </a:ext>
            </a:extLst>
          </p:cNvPr>
          <p:cNvSpPr>
            <a:spLocks noGrp="1"/>
          </p:cNvSpPr>
          <p:nvPr>
            <p:ph type="title"/>
          </p:nvPr>
        </p:nvSpPr>
        <p:spPr/>
        <p:txBody>
          <a:bodyPr>
            <a:normAutofit fontScale="90000"/>
          </a:bodyPr>
          <a:lstStyle/>
          <a:p>
            <a:r>
              <a:rPr lang="en-US" dirty="0"/>
              <a:t>Employee Medical and Sick Leave </a:t>
            </a:r>
            <a:br>
              <a:rPr lang="en-US" dirty="0"/>
            </a:br>
            <a:r>
              <a:rPr lang="en-US" dirty="0"/>
              <a:t>(continued)</a:t>
            </a:r>
          </a:p>
        </p:txBody>
      </p:sp>
      <p:sp>
        <p:nvSpPr>
          <p:cNvPr id="3" name="Content Placeholder 2">
            <a:extLst>
              <a:ext uri="{FF2B5EF4-FFF2-40B4-BE49-F238E27FC236}">
                <a16:creationId xmlns:a16="http://schemas.microsoft.com/office/drawing/2014/main" id="{0E06F80B-0FDC-4DEC-82FF-6F970C82F5B7}"/>
              </a:ext>
            </a:extLst>
          </p:cNvPr>
          <p:cNvSpPr>
            <a:spLocks noGrp="1"/>
          </p:cNvSpPr>
          <p:nvPr>
            <p:ph idx="1"/>
          </p:nvPr>
        </p:nvSpPr>
        <p:spPr>
          <a:xfrm>
            <a:off x="1120000" y="1825625"/>
            <a:ext cx="10233800" cy="4667250"/>
          </a:xfrm>
        </p:spPr>
        <p:txBody>
          <a:bodyPr>
            <a:normAutofit/>
          </a:bodyPr>
          <a:lstStyle/>
          <a:p>
            <a:r>
              <a:rPr lang="en-US" dirty="0"/>
              <a:t>Federal Family and Medical Leave Act</a:t>
            </a:r>
          </a:p>
          <a:p>
            <a:pPr lvl="1"/>
            <a:r>
              <a:rPr lang="en-US" sz="2800" dirty="0"/>
              <a:t>Qualifying leave reasons </a:t>
            </a:r>
          </a:p>
          <a:p>
            <a:pPr lvl="2"/>
            <a:r>
              <a:rPr lang="en-US" sz="2800" dirty="0"/>
              <a:t>Employee’s serious illness</a:t>
            </a:r>
          </a:p>
          <a:p>
            <a:pPr lvl="2"/>
            <a:r>
              <a:rPr lang="en-US" sz="2800" dirty="0"/>
              <a:t>Serious illness of an employee’s spouse, child, or parent </a:t>
            </a:r>
          </a:p>
          <a:p>
            <a:pPr lvl="2"/>
            <a:r>
              <a:rPr lang="en-US" sz="2800" dirty="0"/>
              <a:t>Birth of a child or placement of child for adoption or foster care </a:t>
            </a:r>
          </a:p>
          <a:p>
            <a:pPr lvl="2"/>
            <a:r>
              <a:rPr lang="en-US" sz="2800" dirty="0"/>
              <a:t>Exigency arising out of active military duty of the employee’s spouse, child, or parent</a:t>
            </a:r>
          </a:p>
          <a:p>
            <a:pPr lvl="1"/>
            <a:endParaRPr lang="en-US" dirty="0"/>
          </a:p>
          <a:p>
            <a:endParaRPr lang="en-US" dirty="0"/>
          </a:p>
          <a:p>
            <a:pPr lvl="1"/>
            <a:endParaRPr lang="en-US" dirty="0"/>
          </a:p>
          <a:p>
            <a:pPr lvl="1"/>
            <a:endParaRPr lang="en-US" dirty="0"/>
          </a:p>
        </p:txBody>
      </p:sp>
    </p:spTree>
    <p:extLst>
      <p:ext uri="{BB962C8B-B14F-4D97-AF65-F5344CB8AC3E}">
        <p14:creationId xmlns:p14="http://schemas.microsoft.com/office/powerpoint/2010/main" val="2129110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F6CD1-E4C5-40DB-AA91-604E551BFF09}"/>
              </a:ext>
            </a:extLst>
          </p:cNvPr>
          <p:cNvSpPr>
            <a:spLocks noGrp="1"/>
          </p:cNvSpPr>
          <p:nvPr>
            <p:ph type="title"/>
          </p:nvPr>
        </p:nvSpPr>
        <p:spPr/>
        <p:txBody>
          <a:bodyPr/>
          <a:lstStyle/>
          <a:p>
            <a:r>
              <a:rPr lang="en-US" dirty="0"/>
              <a:t>Employee Medical and Sick Leave </a:t>
            </a:r>
          </a:p>
        </p:txBody>
      </p:sp>
      <p:sp>
        <p:nvSpPr>
          <p:cNvPr id="3" name="Content Placeholder 2">
            <a:extLst>
              <a:ext uri="{FF2B5EF4-FFF2-40B4-BE49-F238E27FC236}">
                <a16:creationId xmlns:a16="http://schemas.microsoft.com/office/drawing/2014/main" id="{9E5758BA-E3BC-48CC-9FE3-C94902C49D7E}"/>
              </a:ext>
            </a:extLst>
          </p:cNvPr>
          <p:cNvSpPr>
            <a:spLocks noGrp="1"/>
          </p:cNvSpPr>
          <p:nvPr>
            <p:ph idx="1"/>
          </p:nvPr>
        </p:nvSpPr>
        <p:spPr>
          <a:xfrm>
            <a:off x="1120000" y="1825624"/>
            <a:ext cx="10233800" cy="4599029"/>
          </a:xfrm>
        </p:spPr>
        <p:txBody>
          <a:bodyPr>
            <a:normAutofit/>
          </a:bodyPr>
          <a:lstStyle/>
          <a:p>
            <a:endParaRPr lang="en-US" dirty="0"/>
          </a:p>
          <a:p>
            <a:r>
              <a:rPr lang="en-US" dirty="0"/>
              <a:t>State Family Leave Laws</a:t>
            </a:r>
          </a:p>
          <a:p>
            <a:pPr lvl="1"/>
            <a:r>
              <a:rPr lang="en-US" sz="2800" dirty="0"/>
              <a:t>Some states (New York, California, New Jersey, Rhode Island) have paid family leave laws</a:t>
            </a:r>
          </a:p>
          <a:p>
            <a:pPr lvl="1"/>
            <a:r>
              <a:rPr lang="en-US" sz="2800" dirty="0"/>
              <a:t>More states may follow suit</a:t>
            </a:r>
          </a:p>
          <a:p>
            <a:pPr marL="0" indent="0">
              <a:buNone/>
            </a:pPr>
            <a:endParaRPr lang="en-US" dirty="0"/>
          </a:p>
        </p:txBody>
      </p:sp>
    </p:spTree>
    <p:extLst>
      <p:ext uri="{BB962C8B-B14F-4D97-AF65-F5344CB8AC3E}">
        <p14:creationId xmlns:p14="http://schemas.microsoft.com/office/powerpoint/2010/main" val="2600297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F6CD1-E4C5-40DB-AA91-604E551BFF09}"/>
              </a:ext>
            </a:extLst>
          </p:cNvPr>
          <p:cNvSpPr>
            <a:spLocks noGrp="1"/>
          </p:cNvSpPr>
          <p:nvPr>
            <p:ph type="title"/>
          </p:nvPr>
        </p:nvSpPr>
        <p:spPr/>
        <p:txBody>
          <a:bodyPr/>
          <a:lstStyle/>
          <a:p>
            <a:r>
              <a:rPr lang="en-US" dirty="0"/>
              <a:t>Employee Medical and Sick Leave </a:t>
            </a:r>
          </a:p>
        </p:txBody>
      </p:sp>
      <p:sp>
        <p:nvSpPr>
          <p:cNvPr id="3" name="Content Placeholder 2">
            <a:extLst>
              <a:ext uri="{FF2B5EF4-FFF2-40B4-BE49-F238E27FC236}">
                <a16:creationId xmlns:a16="http://schemas.microsoft.com/office/drawing/2014/main" id="{9E5758BA-E3BC-48CC-9FE3-C94902C49D7E}"/>
              </a:ext>
            </a:extLst>
          </p:cNvPr>
          <p:cNvSpPr>
            <a:spLocks noGrp="1"/>
          </p:cNvSpPr>
          <p:nvPr>
            <p:ph idx="1"/>
          </p:nvPr>
        </p:nvSpPr>
        <p:spPr>
          <a:xfrm>
            <a:off x="1120000" y="1825624"/>
            <a:ext cx="10233800" cy="4599029"/>
          </a:xfrm>
        </p:spPr>
        <p:txBody>
          <a:bodyPr>
            <a:normAutofit/>
          </a:bodyPr>
          <a:lstStyle/>
          <a:p>
            <a:pPr lvl="1"/>
            <a:r>
              <a:rPr lang="en-US" sz="2800" dirty="0"/>
              <a:t>Example: NYS Paid Family Leave 	</a:t>
            </a:r>
          </a:p>
          <a:p>
            <a:pPr lvl="2"/>
            <a:r>
              <a:rPr lang="en-US" sz="2400" dirty="0"/>
              <a:t>Currently permits up to 8 weeks (increasing to 12 by 2021) of paid family leave for the birth, adoption, or placement in foster care of a child; to care for a family member with a serious illness; and to prepare for a family member’s military deployment</a:t>
            </a:r>
          </a:p>
          <a:p>
            <a:pPr lvl="2"/>
            <a:r>
              <a:rPr lang="en-US" sz="2400" dirty="0"/>
              <a:t>Benefit amount is up to 50% (this year but going up) of the employee’s weekly pay, up to a cap set by the law</a:t>
            </a:r>
          </a:p>
          <a:p>
            <a:pPr lvl="2"/>
            <a:r>
              <a:rPr lang="en-US" sz="2400" dirty="0"/>
              <a:t>Different from FMLA in two ways</a:t>
            </a:r>
          </a:p>
          <a:p>
            <a:pPr lvl="3"/>
            <a:r>
              <a:rPr lang="en-US" sz="2200" dirty="0"/>
              <a:t>Employee’s own illness not covered</a:t>
            </a:r>
          </a:p>
          <a:p>
            <a:pPr lvl="3"/>
            <a:r>
              <a:rPr lang="en-US" sz="2200" dirty="0"/>
              <a:t>Leave is paid </a:t>
            </a:r>
          </a:p>
          <a:p>
            <a:endParaRPr lang="en-US" dirty="0"/>
          </a:p>
        </p:txBody>
      </p:sp>
    </p:spTree>
    <p:extLst>
      <p:ext uri="{BB962C8B-B14F-4D97-AF65-F5344CB8AC3E}">
        <p14:creationId xmlns:p14="http://schemas.microsoft.com/office/powerpoint/2010/main" val="3938910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DF1E7-F002-442A-A941-F5017A38942B}"/>
              </a:ext>
            </a:extLst>
          </p:cNvPr>
          <p:cNvSpPr>
            <a:spLocks noGrp="1"/>
          </p:cNvSpPr>
          <p:nvPr>
            <p:ph type="title"/>
          </p:nvPr>
        </p:nvSpPr>
        <p:spPr/>
        <p:txBody>
          <a:bodyPr/>
          <a:lstStyle/>
          <a:p>
            <a:r>
              <a:rPr lang="en-US" dirty="0"/>
              <a:t>Employee Medical and Sick Leave </a:t>
            </a:r>
          </a:p>
        </p:txBody>
      </p:sp>
      <p:sp>
        <p:nvSpPr>
          <p:cNvPr id="3" name="Content Placeholder 2">
            <a:extLst>
              <a:ext uri="{FF2B5EF4-FFF2-40B4-BE49-F238E27FC236}">
                <a16:creationId xmlns:a16="http://schemas.microsoft.com/office/drawing/2014/main" id="{B0534F84-E46D-459C-AB3C-03FF5D78F172}"/>
              </a:ext>
            </a:extLst>
          </p:cNvPr>
          <p:cNvSpPr>
            <a:spLocks noGrp="1"/>
          </p:cNvSpPr>
          <p:nvPr>
            <p:ph idx="1"/>
          </p:nvPr>
        </p:nvSpPr>
        <p:spPr>
          <a:xfrm>
            <a:off x="1120000" y="1825625"/>
            <a:ext cx="10233800" cy="4471808"/>
          </a:xfrm>
        </p:spPr>
        <p:txBody>
          <a:bodyPr>
            <a:normAutofit/>
          </a:bodyPr>
          <a:lstStyle/>
          <a:p>
            <a:r>
              <a:rPr lang="en-US" sz="3200" dirty="0"/>
              <a:t>Sick Leave </a:t>
            </a:r>
          </a:p>
          <a:p>
            <a:pPr lvl="1"/>
            <a:r>
              <a:rPr lang="en-US" sz="2800" dirty="0"/>
              <a:t>There is no federal requirement to provide sick leave</a:t>
            </a:r>
          </a:p>
          <a:p>
            <a:pPr lvl="1"/>
            <a:r>
              <a:rPr lang="en-US" sz="2800" dirty="0"/>
              <a:t>Some states and localities require paid or unpaid sick leave </a:t>
            </a:r>
          </a:p>
          <a:p>
            <a:pPr lvl="2"/>
            <a:r>
              <a:rPr lang="en-US" sz="2800" dirty="0"/>
              <a:t>5 days is the typical requirement </a:t>
            </a:r>
          </a:p>
          <a:p>
            <a:pPr lvl="2"/>
            <a:r>
              <a:rPr lang="en-US" sz="2800" dirty="0"/>
              <a:t>Laws also often allow sick leave to supplement income during FMLA or other family leave </a:t>
            </a:r>
          </a:p>
          <a:p>
            <a:pPr lvl="2"/>
            <a:endParaRPr lang="en-US" dirty="0"/>
          </a:p>
          <a:p>
            <a:endParaRPr lang="en-US" dirty="0"/>
          </a:p>
        </p:txBody>
      </p:sp>
    </p:spTree>
    <p:extLst>
      <p:ext uri="{BB962C8B-B14F-4D97-AF65-F5344CB8AC3E}">
        <p14:creationId xmlns:p14="http://schemas.microsoft.com/office/powerpoint/2010/main" val="1348344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DF1E7-F002-442A-A941-F5017A38942B}"/>
              </a:ext>
            </a:extLst>
          </p:cNvPr>
          <p:cNvSpPr>
            <a:spLocks noGrp="1"/>
          </p:cNvSpPr>
          <p:nvPr>
            <p:ph type="title"/>
          </p:nvPr>
        </p:nvSpPr>
        <p:spPr/>
        <p:txBody>
          <a:bodyPr/>
          <a:lstStyle/>
          <a:p>
            <a:r>
              <a:rPr lang="en-US" dirty="0"/>
              <a:t>Employee Medical and Sick Leave </a:t>
            </a:r>
          </a:p>
        </p:txBody>
      </p:sp>
      <p:sp>
        <p:nvSpPr>
          <p:cNvPr id="3" name="Content Placeholder 2">
            <a:extLst>
              <a:ext uri="{FF2B5EF4-FFF2-40B4-BE49-F238E27FC236}">
                <a16:creationId xmlns:a16="http://schemas.microsoft.com/office/drawing/2014/main" id="{B0534F84-E46D-459C-AB3C-03FF5D78F172}"/>
              </a:ext>
            </a:extLst>
          </p:cNvPr>
          <p:cNvSpPr>
            <a:spLocks noGrp="1"/>
          </p:cNvSpPr>
          <p:nvPr>
            <p:ph idx="1"/>
          </p:nvPr>
        </p:nvSpPr>
        <p:spPr>
          <a:xfrm>
            <a:off x="1120000" y="1825625"/>
            <a:ext cx="10233800" cy="4471808"/>
          </a:xfrm>
        </p:spPr>
        <p:txBody>
          <a:bodyPr>
            <a:normAutofit/>
          </a:bodyPr>
          <a:lstStyle/>
          <a:p>
            <a:r>
              <a:rPr lang="en-US" sz="3200" dirty="0"/>
              <a:t>Sick Leave </a:t>
            </a:r>
          </a:p>
          <a:p>
            <a:pPr lvl="1"/>
            <a:r>
              <a:rPr lang="en-US" sz="2800" dirty="0"/>
              <a:t>Some states and localities require paid or unpaid sick leave </a:t>
            </a:r>
          </a:p>
          <a:p>
            <a:pPr lvl="2"/>
            <a:r>
              <a:rPr lang="en-US" sz="2400" dirty="0"/>
              <a:t>Most laws require that employees be allowed to use the sick leave for:</a:t>
            </a:r>
          </a:p>
          <a:p>
            <a:pPr lvl="3"/>
            <a:r>
              <a:rPr lang="en-US" sz="2400" dirty="0"/>
              <a:t>Illness of the employee</a:t>
            </a:r>
          </a:p>
          <a:p>
            <a:pPr lvl="3"/>
            <a:r>
              <a:rPr lang="en-US" sz="2400" dirty="0"/>
              <a:t>Illness of the employee’s family member </a:t>
            </a:r>
          </a:p>
          <a:p>
            <a:pPr lvl="3"/>
            <a:r>
              <a:rPr lang="en-US" sz="2400" dirty="0"/>
              <a:t>Medical services, relocation, or seeking other services related to domestic abuse or sexual assault</a:t>
            </a:r>
          </a:p>
          <a:p>
            <a:pPr lvl="3"/>
            <a:r>
              <a:rPr lang="en-US" sz="2400" dirty="0"/>
              <a:t>Sometimes closure of a child’s school or the need to attend a conference at a child’s school is also covered (NJ, as an example)</a:t>
            </a:r>
          </a:p>
          <a:p>
            <a:endParaRPr lang="en-US" dirty="0"/>
          </a:p>
        </p:txBody>
      </p:sp>
    </p:spTree>
    <p:extLst>
      <p:ext uri="{BB962C8B-B14F-4D97-AF65-F5344CB8AC3E}">
        <p14:creationId xmlns:p14="http://schemas.microsoft.com/office/powerpoint/2010/main" val="38120310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B4304-730F-4376-A398-988F12062A2A}"/>
              </a:ext>
            </a:extLst>
          </p:cNvPr>
          <p:cNvSpPr>
            <a:spLocks noGrp="1"/>
          </p:cNvSpPr>
          <p:nvPr>
            <p:ph type="title"/>
          </p:nvPr>
        </p:nvSpPr>
        <p:spPr/>
        <p:txBody>
          <a:bodyPr/>
          <a:lstStyle/>
          <a:p>
            <a:r>
              <a:rPr lang="en-US" dirty="0"/>
              <a:t>Additional Questions/Concerns</a:t>
            </a:r>
          </a:p>
        </p:txBody>
      </p:sp>
      <p:sp>
        <p:nvSpPr>
          <p:cNvPr id="3" name="Content Placeholder 2">
            <a:extLst>
              <a:ext uri="{FF2B5EF4-FFF2-40B4-BE49-F238E27FC236}">
                <a16:creationId xmlns:a16="http://schemas.microsoft.com/office/drawing/2014/main" id="{EC73CB71-4921-41CE-BCFE-BB059868A3D9}"/>
              </a:ext>
            </a:extLst>
          </p:cNvPr>
          <p:cNvSpPr>
            <a:spLocks noGrp="1"/>
          </p:cNvSpPr>
          <p:nvPr>
            <p:ph idx="1"/>
          </p:nvPr>
        </p:nvSpPr>
        <p:spPr/>
        <p:txBody>
          <a:bodyPr/>
          <a:lstStyle/>
          <a:p>
            <a:r>
              <a:rPr lang="en-US" dirty="0"/>
              <a:t>Texting/Chat </a:t>
            </a:r>
          </a:p>
          <a:p>
            <a:pPr lvl="1"/>
            <a:r>
              <a:rPr lang="en-US" dirty="0"/>
              <a:t>Communicating with other faculty</a:t>
            </a:r>
          </a:p>
          <a:p>
            <a:pPr lvl="1"/>
            <a:r>
              <a:rPr lang="en-US" dirty="0"/>
              <a:t>Communicating with parents</a:t>
            </a:r>
          </a:p>
          <a:p>
            <a:pPr lvl="1"/>
            <a:r>
              <a:rPr lang="en-US" dirty="0"/>
              <a:t>Communicating with students—should be prohibited </a:t>
            </a:r>
          </a:p>
          <a:p>
            <a:r>
              <a:rPr lang="en-US" dirty="0"/>
              <a:t>Security concerns	</a:t>
            </a:r>
          </a:p>
          <a:p>
            <a:pPr lvl="1"/>
            <a:r>
              <a:rPr lang="en-US" dirty="0"/>
              <a:t>Audio/video in classrooms </a:t>
            </a:r>
          </a:p>
          <a:p>
            <a:r>
              <a:rPr lang="en-US" dirty="0"/>
              <a:t>Other questions? </a:t>
            </a:r>
          </a:p>
          <a:p>
            <a:pPr lvl="1"/>
            <a:endParaRPr lang="en-US" dirty="0"/>
          </a:p>
        </p:txBody>
      </p:sp>
    </p:spTree>
    <p:extLst>
      <p:ext uri="{BB962C8B-B14F-4D97-AF65-F5344CB8AC3E}">
        <p14:creationId xmlns:p14="http://schemas.microsoft.com/office/powerpoint/2010/main" val="385894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51774-0957-4EC4-9767-5DC97E689334}"/>
              </a:ext>
            </a:extLst>
          </p:cNvPr>
          <p:cNvSpPr>
            <a:spLocks noGrp="1"/>
          </p:cNvSpPr>
          <p:nvPr>
            <p:ph type="ctrTitle"/>
          </p:nvPr>
        </p:nvSpPr>
        <p:spPr>
          <a:xfrm>
            <a:off x="3323303" y="1112531"/>
            <a:ext cx="5506066" cy="1247211"/>
          </a:xfrm>
        </p:spPr>
        <p:txBody>
          <a:bodyPr>
            <a:normAutofit fontScale="90000"/>
          </a:bodyPr>
          <a:lstStyle/>
          <a:p>
            <a:r>
              <a:rPr lang="en-US" sz="4400" dirty="0"/>
              <a:t>Purpose of having a written </a:t>
            </a:r>
            <a:br>
              <a:rPr lang="en-US" sz="4400" dirty="0"/>
            </a:br>
            <a:r>
              <a:rPr lang="en-US" sz="4400" dirty="0"/>
              <a:t>Anti-Sexual Harassment policy</a:t>
            </a:r>
          </a:p>
        </p:txBody>
      </p:sp>
      <p:sp>
        <p:nvSpPr>
          <p:cNvPr id="3" name="Subtitle 2">
            <a:extLst>
              <a:ext uri="{FF2B5EF4-FFF2-40B4-BE49-F238E27FC236}">
                <a16:creationId xmlns:a16="http://schemas.microsoft.com/office/drawing/2014/main" id="{DA906161-EF8D-4088-BA93-7BA8942D26B6}"/>
              </a:ext>
            </a:extLst>
          </p:cNvPr>
          <p:cNvSpPr>
            <a:spLocks noGrp="1"/>
          </p:cNvSpPr>
          <p:nvPr>
            <p:ph type="subTitle" idx="1"/>
          </p:nvPr>
        </p:nvSpPr>
        <p:spPr>
          <a:xfrm>
            <a:off x="1524000" y="2121763"/>
            <a:ext cx="9144000" cy="3852909"/>
          </a:xfrm>
        </p:spPr>
        <p:txBody>
          <a:bodyPr>
            <a:normAutofit/>
          </a:bodyPr>
          <a:lstStyle/>
          <a:p>
            <a:pPr marL="914400" lvl="1" indent="-457200" algn="l">
              <a:buFont typeface="+mj-lt"/>
              <a:buAutoNum type="alphaLcPeriod"/>
            </a:pPr>
            <a:r>
              <a:rPr lang="en-US" sz="2800" dirty="0">
                <a:solidFill>
                  <a:schemeClr val="tx1"/>
                </a:solidFill>
              </a:rPr>
              <a:t>Why? In general, important to have written policies for consistency and compliance with the law.</a:t>
            </a:r>
          </a:p>
          <a:p>
            <a:pPr marL="914400" lvl="1" indent="-457200" algn="l">
              <a:buFont typeface="+mj-lt"/>
              <a:buAutoNum type="alphaLcPeriod"/>
            </a:pPr>
            <a:r>
              <a:rPr lang="en-US" sz="2800" dirty="0">
                <a:solidFill>
                  <a:schemeClr val="tx1"/>
                </a:solidFill>
              </a:rPr>
              <a:t>Prevent people from saying, oh, I didn’t know what to do, who to go to, what the process is.</a:t>
            </a:r>
          </a:p>
          <a:p>
            <a:pPr marL="914400" lvl="1" indent="-457200" algn="l">
              <a:buFont typeface="+mj-lt"/>
              <a:buAutoNum type="alphaLcPeriod"/>
            </a:pPr>
            <a:r>
              <a:rPr lang="en-US" sz="2800" dirty="0">
                <a:solidFill>
                  <a:schemeClr val="tx1"/>
                </a:solidFill>
              </a:rPr>
              <a:t>Tells employees what to do.</a:t>
            </a:r>
          </a:p>
          <a:p>
            <a:pPr marL="914400" lvl="1" indent="-457200" algn="l">
              <a:buFont typeface="+mj-lt"/>
              <a:buAutoNum type="alphaLcPeriod"/>
            </a:pPr>
            <a:r>
              <a:rPr lang="en-US" sz="2800" dirty="0">
                <a:solidFill>
                  <a:schemeClr val="tx1"/>
                </a:solidFill>
              </a:rPr>
              <a:t>Can sometimes be a defense in a lawsuit.</a:t>
            </a:r>
          </a:p>
          <a:p>
            <a:endParaRPr lang="en-US" dirty="0"/>
          </a:p>
        </p:txBody>
      </p:sp>
    </p:spTree>
    <p:extLst>
      <p:ext uri="{BB962C8B-B14F-4D97-AF65-F5344CB8AC3E}">
        <p14:creationId xmlns:p14="http://schemas.microsoft.com/office/powerpoint/2010/main" val="159162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D9321-688E-4C8B-9396-FD4BD99A1B2B}"/>
              </a:ext>
            </a:extLst>
          </p:cNvPr>
          <p:cNvSpPr>
            <a:spLocks noGrp="1"/>
          </p:cNvSpPr>
          <p:nvPr>
            <p:ph type="title"/>
          </p:nvPr>
        </p:nvSpPr>
        <p:spPr>
          <a:xfrm>
            <a:off x="838200" y="365125"/>
            <a:ext cx="7958667" cy="1137104"/>
          </a:xfrm>
        </p:spPr>
        <p:txBody>
          <a:bodyPr anchor="b">
            <a:normAutofit/>
          </a:bodyPr>
          <a:lstStyle/>
          <a:p>
            <a:r>
              <a:rPr lang="en-US" sz="4400">
                <a:solidFill>
                  <a:schemeClr val="tx1">
                    <a:lumMod val="95000"/>
                  </a:schemeClr>
                </a:solidFill>
              </a:rPr>
              <a:t>Anti-Sexual Harassment </a:t>
            </a:r>
          </a:p>
        </p:txBody>
      </p:sp>
      <p:sp>
        <p:nvSpPr>
          <p:cNvPr id="3" name="Content Placeholder 2">
            <a:extLst>
              <a:ext uri="{FF2B5EF4-FFF2-40B4-BE49-F238E27FC236}">
                <a16:creationId xmlns:a16="http://schemas.microsoft.com/office/drawing/2014/main" id="{038F90C2-2469-4EAE-AA49-68C38E3BB9D0}"/>
              </a:ext>
            </a:extLst>
          </p:cNvPr>
          <p:cNvSpPr>
            <a:spLocks noGrp="1"/>
          </p:cNvSpPr>
          <p:nvPr>
            <p:ph idx="1"/>
          </p:nvPr>
        </p:nvSpPr>
        <p:spPr>
          <a:xfrm>
            <a:off x="838200" y="1580225"/>
            <a:ext cx="7958667" cy="4596738"/>
          </a:xfrm>
        </p:spPr>
        <p:txBody>
          <a:bodyPr>
            <a:normAutofit lnSpcReduction="10000"/>
          </a:bodyPr>
          <a:lstStyle/>
          <a:p>
            <a:r>
              <a:rPr lang="en-US" sz="2000" dirty="0">
                <a:solidFill>
                  <a:schemeClr val="tx1">
                    <a:lumMod val="95000"/>
                  </a:schemeClr>
                </a:solidFill>
              </a:rPr>
              <a:t>What is sexual harassment? </a:t>
            </a:r>
          </a:p>
          <a:p>
            <a:pPr lvl="1"/>
            <a:r>
              <a:rPr lang="en-US" sz="1900" dirty="0">
                <a:solidFill>
                  <a:schemeClr val="tx1">
                    <a:lumMod val="95000"/>
                  </a:schemeClr>
                </a:solidFill>
              </a:rPr>
              <a:t>Quid Pro Quo</a:t>
            </a:r>
          </a:p>
          <a:p>
            <a:pPr lvl="1"/>
            <a:r>
              <a:rPr lang="en-US" sz="1900" dirty="0">
                <a:solidFill>
                  <a:schemeClr val="tx1">
                    <a:lumMod val="95000"/>
                  </a:schemeClr>
                </a:solidFill>
              </a:rPr>
              <a:t>Hostile work environment</a:t>
            </a:r>
          </a:p>
          <a:p>
            <a:r>
              <a:rPr lang="en-US" sz="2000" dirty="0">
                <a:solidFill>
                  <a:schemeClr val="tx1">
                    <a:lumMod val="95000"/>
                  </a:schemeClr>
                </a:solidFill>
              </a:rPr>
              <a:t>Definitions?</a:t>
            </a:r>
          </a:p>
          <a:p>
            <a:pPr lvl="2"/>
            <a:r>
              <a:rPr lang="en-US" sz="2400" dirty="0">
                <a:solidFill>
                  <a:schemeClr val="tx1">
                    <a:lumMod val="95000"/>
                  </a:schemeClr>
                </a:solidFill>
              </a:rPr>
              <a:t>Quid Pro Quo - Unwelcome sexual advances, request to engage in sexual conduct, requests for sexual favors or for unwanted contact and other physical or expressive (verbal or nonverbal) behavior of a sexual nature; when submission to such conduct is made, either explicitly or implicitly, a term or condition of an individual’s employment submission to or rejection of such conduct by an individual is used as the basis for employment decisions affecting the individual </a:t>
            </a:r>
          </a:p>
        </p:txBody>
      </p:sp>
    </p:spTree>
    <p:extLst>
      <p:ext uri="{BB962C8B-B14F-4D97-AF65-F5344CB8AC3E}">
        <p14:creationId xmlns:p14="http://schemas.microsoft.com/office/powerpoint/2010/main" val="3119035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D9321-688E-4C8B-9396-FD4BD99A1B2B}"/>
              </a:ext>
            </a:extLst>
          </p:cNvPr>
          <p:cNvSpPr>
            <a:spLocks noGrp="1"/>
          </p:cNvSpPr>
          <p:nvPr>
            <p:ph type="title"/>
          </p:nvPr>
        </p:nvSpPr>
        <p:spPr>
          <a:xfrm>
            <a:off x="838200" y="365125"/>
            <a:ext cx="7958667" cy="1137104"/>
          </a:xfrm>
        </p:spPr>
        <p:txBody>
          <a:bodyPr anchor="b">
            <a:normAutofit fontScale="90000"/>
          </a:bodyPr>
          <a:lstStyle/>
          <a:p>
            <a:r>
              <a:rPr lang="en-US" sz="4400" dirty="0">
                <a:solidFill>
                  <a:schemeClr val="tx1">
                    <a:lumMod val="95000"/>
                  </a:schemeClr>
                </a:solidFill>
              </a:rPr>
              <a:t>Anti-Sexual Harassment (continued) </a:t>
            </a:r>
          </a:p>
        </p:txBody>
      </p:sp>
      <p:sp>
        <p:nvSpPr>
          <p:cNvPr id="3" name="Content Placeholder 2">
            <a:extLst>
              <a:ext uri="{FF2B5EF4-FFF2-40B4-BE49-F238E27FC236}">
                <a16:creationId xmlns:a16="http://schemas.microsoft.com/office/drawing/2014/main" id="{038F90C2-2469-4EAE-AA49-68C38E3BB9D0}"/>
              </a:ext>
            </a:extLst>
          </p:cNvPr>
          <p:cNvSpPr>
            <a:spLocks noGrp="1"/>
          </p:cNvSpPr>
          <p:nvPr>
            <p:ph idx="1"/>
          </p:nvPr>
        </p:nvSpPr>
        <p:spPr>
          <a:xfrm>
            <a:off x="838200" y="1580225"/>
            <a:ext cx="7958667" cy="4596738"/>
          </a:xfrm>
        </p:spPr>
        <p:txBody>
          <a:bodyPr>
            <a:normAutofit/>
          </a:bodyPr>
          <a:lstStyle/>
          <a:p>
            <a:r>
              <a:rPr lang="en-US" sz="2000" dirty="0">
                <a:solidFill>
                  <a:schemeClr val="tx1">
                    <a:lumMod val="95000"/>
                  </a:schemeClr>
                </a:solidFill>
              </a:rPr>
              <a:t>Definitions?</a:t>
            </a:r>
          </a:p>
          <a:p>
            <a:pPr lvl="2"/>
            <a:r>
              <a:rPr lang="en-US" sz="2400" dirty="0">
                <a:solidFill>
                  <a:schemeClr val="tx1">
                    <a:lumMod val="95000"/>
                  </a:schemeClr>
                </a:solidFill>
              </a:rPr>
              <a:t>Hostile Work Environment - verbal or physical conduct of a sexual nature which is sufficiently severe, persistent or pervasive, to have the purpose or effect of substantially or unreasonably interfering with an individual’s professional work performance, or creating an intimidating, hostile, offensive, abusive or demeaning employment environment</a:t>
            </a:r>
            <a:r>
              <a:rPr lang="en-US" dirty="0">
                <a:solidFill>
                  <a:schemeClr val="tx1">
                    <a:lumMod val="95000"/>
                  </a:schemeClr>
                </a:solidFill>
              </a:rPr>
              <a:t>.</a:t>
            </a:r>
          </a:p>
        </p:txBody>
      </p:sp>
    </p:spTree>
    <p:extLst>
      <p:ext uri="{BB962C8B-B14F-4D97-AF65-F5344CB8AC3E}">
        <p14:creationId xmlns:p14="http://schemas.microsoft.com/office/powerpoint/2010/main" val="2923039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D9321-688E-4C8B-9396-FD4BD99A1B2B}"/>
              </a:ext>
            </a:extLst>
          </p:cNvPr>
          <p:cNvSpPr>
            <a:spLocks noGrp="1"/>
          </p:cNvSpPr>
          <p:nvPr>
            <p:ph type="title"/>
          </p:nvPr>
        </p:nvSpPr>
        <p:spPr>
          <a:xfrm>
            <a:off x="838200" y="365125"/>
            <a:ext cx="7958667" cy="1137104"/>
          </a:xfrm>
        </p:spPr>
        <p:txBody>
          <a:bodyPr anchor="b">
            <a:normAutofit fontScale="90000"/>
          </a:bodyPr>
          <a:lstStyle/>
          <a:p>
            <a:r>
              <a:rPr lang="en-US" sz="4400" dirty="0">
                <a:solidFill>
                  <a:schemeClr val="tx1">
                    <a:lumMod val="95000"/>
                  </a:schemeClr>
                </a:solidFill>
              </a:rPr>
              <a:t>Anti-Sexual Harassment (continued)</a:t>
            </a:r>
          </a:p>
        </p:txBody>
      </p:sp>
      <p:sp>
        <p:nvSpPr>
          <p:cNvPr id="3" name="Content Placeholder 2">
            <a:extLst>
              <a:ext uri="{FF2B5EF4-FFF2-40B4-BE49-F238E27FC236}">
                <a16:creationId xmlns:a16="http://schemas.microsoft.com/office/drawing/2014/main" id="{038F90C2-2469-4EAE-AA49-68C38E3BB9D0}"/>
              </a:ext>
            </a:extLst>
          </p:cNvPr>
          <p:cNvSpPr>
            <a:spLocks noGrp="1"/>
          </p:cNvSpPr>
          <p:nvPr>
            <p:ph idx="1"/>
          </p:nvPr>
        </p:nvSpPr>
        <p:spPr>
          <a:xfrm>
            <a:off x="838200" y="1825625"/>
            <a:ext cx="7958667" cy="4351338"/>
          </a:xfrm>
        </p:spPr>
        <p:txBody>
          <a:bodyPr>
            <a:normAutofit/>
          </a:bodyPr>
          <a:lstStyle/>
          <a:p>
            <a:pPr marL="457200" lvl="1" indent="0">
              <a:buNone/>
            </a:pPr>
            <a:r>
              <a:rPr lang="en-US" dirty="0">
                <a:solidFill>
                  <a:schemeClr val="tx1">
                    <a:lumMod val="95000"/>
                  </a:schemeClr>
                </a:solidFill>
              </a:rPr>
              <a:t>Sexual harassment:</a:t>
            </a:r>
          </a:p>
          <a:p>
            <a:pPr lvl="1"/>
            <a:r>
              <a:rPr lang="en-US" dirty="0">
                <a:solidFill>
                  <a:schemeClr val="tx1">
                    <a:lumMod val="95000"/>
                  </a:schemeClr>
                </a:solidFill>
              </a:rPr>
              <a:t>May be verbal, nonverbal, visual or physical.</a:t>
            </a:r>
          </a:p>
          <a:p>
            <a:pPr lvl="1"/>
            <a:r>
              <a:rPr lang="en-US" dirty="0">
                <a:solidFill>
                  <a:schemeClr val="tx1">
                    <a:lumMod val="95000"/>
                  </a:schemeClr>
                </a:solidFill>
              </a:rPr>
              <a:t>May include sexual propositions, innuendo, suggestive comments, sexually oriented jokes or teasing, or unwelcome physical contact such as patting, pinching, or brushing against another. </a:t>
            </a:r>
          </a:p>
          <a:p>
            <a:pPr lvl="1"/>
            <a:r>
              <a:rPr lang="en-US" dirty="0">
                <a:solidFill>
                  <a:schemeClr val="tx1">
                    <a:lumMod val="95000"/>
                  </a:schemeClr>
                </a:solidFill>
              </a:rPr>
              <a:t>Both victim and harasser can be a man or a woman</a:t>
            </a:r>
          </a:p>
          <a:p>
            <a:pPr lvl="1"/>
            <a:r>
              <a:rPr lang="en-US" dirty="0">
                <a:solidFill>
                  <a:schemeClr val="tx1">
                    <a:lumMod val="95000"/>
                  </a:schemeClr>
                </a:solidFill>
              </a:rPr>
              <a:t>Harasser can be a co-worker, supervisor, parent, volunteer, Board member</a:t>
            </a:r>
          </a:p>
        </p:txBody>
      </p:sp>
    </p:spTree>
    <p:extLst>
      <p:ext uri="{BB962C8B-B14F-4D97-AF65-F5344CB8AC3E}">
        <p14:creationId xmlns:p14="http://schemas.microsoft.com/office/powerpoint/2010/main" val="1590368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79F9-A1D9-4C19-96EE-559839C0F208}"/>
              </a:ext>
            </a:extLst>
          </p:cNvPr>
          <p:cNvSpPr>
            <a:spLocks noGrp="1"/>
          </p:cNvSpPr>
          <p:nvPr>
            <p:ph type="title"/>
          </p:nvPr>
        </p:nvSpPr>
        <p:spPr/>
        <p:txBody>
          <a:bodyPr/>
          <a:lstStyle/>
          <a:p>
            <a:r>
              <a:rPr lang="en-US" dirty="0"/>
              <a:t>Anti-Sexual Harassment</a:t>
            </a:r>
          </a:p>
        </p:txBody>
      </p:sp>
      <p:sp>
        <p:nvSpPr>
          <p:cNvPr id="3" name="Content Placeholder 2">
            <a:extLst>
              <a:ext uri="{FF2B5EF4-FFF2-40B4-BE49-F238E27FC236}">
                <a16:creationId xmlns:a16="http://schemas.microsoft.com/office/drawing/2014/main" id="{90C3D071-0459-4999-850A-CFDCF39D2FB2}"/>
              </a:ext>
            </a:extLst>
          </p:cNvPr>
          <p:cNvSpPr>
            <a:spLocks noGrp="1"/>
          </p:cNvSpPr>
          <p:nvPr>
            <p:ph idx="1"/>
          </p:nvPr>
        </p:nvSpPr>
        <p:spPr/>
        <p:txBody>
          <a:bodyPr>
            <a:normAutofit/>
          </a:bodyPr>
          <a:lstStyle/>
          <a:p>
            <a:r>
              <a:rPr lang="en-US" dirty="0"/>
              <a:t>Laws prohibiting sexual harassment </a:t>
            </a:r>
          </a:p>
          <a:p>
            <a:pPr lvl="1"/>
            <a:r>
              <a:rPr lang="en-US" dirty="0"/>
              <a:t>Federal laws </a:t>
            </a:r>
          </a:p>
          <a:p>
            <a:pPr lvl="2"/>
            <a:r>
              <a:rPr lang="en-US" dirty="0"/>
              <a:t>Title VII: prohibits harassment in the workplace </a:t>
            </a:r>
          </a:p>
          <a:p>
            <a:pPr lvl="2"/>
            <a:r>
              <a:rPr lang="en-US" dirty="0"/>
              <a:t>Title IX: prohibits harassment in the educational setting </a:t>
            </a:r>
          </a:p>
          <a:p>
            <a:pPr lvl="1"/>
            <a:r>
              <a:rPr lang="en-US" dirty="0"/>
              <a:t>State and local laws</a:t>
            </a:r>
          </a:p>
          <a:p>
            <a:pPr lvl="2"/>
            <a:r>
              <a:rPr lang="en-US" dirty="0"/>
              <a:t>Many states and municipalities have anti-discrimination laws, some of which are more expansive than federal law</a:t>
            </a:r>
          </a:p>
          <a:p>
            <a:pPr marL="457200" lvl="1" indent="0">
              <a:buNone/>
            </a:pPr>
            <a:endParaRPr lang="en-US" dirty="0"/>
          </a:p>
        </p:txBody>
      </p:sp>
    </p:spTree>
    <p:extLst>
      <p:ext uri="{BB962C8B-B14F-4D97-AF65-F5344CB8AC3E}">
        <p14:creationId xmlns:p14="http://schemas.microsoft.com/office/powerpoint/2010/main" val="3348333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F7219-86FA-442A-9865-FD2E8578F240}"/>
              </a:ext>
            </a:extLst>
          </p:cNvPr>
          <p:cNvSpPr>
            <a:spLocks noGrp="1"/>
          </p:cNvSpPr>
          <p:nvPr>
            <p:ph type="title"/>
          </p:nvPr>
        </p:nvSpPr>
        <p:spPr/>
        <p:txBody>
          <a:bodyPr>
            <a:normAutofit fontScale="90000"/>
          </a:bodyPr>
          <a:lstStyle/>
          <a:p>
            <a:r>
              <a:rPr lang="en-US" dirty="0"/>
              <a:t>Sexual harassment prevention</a:t>
            </a:r>
            <a:br>
              <a:rPr lang="en-US" dirty="0"/>
            </a:br>
            <a:endParaRPr lang="en-US" dirty="0"/>
          </a:p>
        </p:txBody>
      </p:sp>
      <p:sp>
        <p:nvSpPr>
          <p:cNvPr id="3" name="Content Placeholder 2">
            <a:extLst>
              <a:ext uri="{FF2B5EF4-FFF2-40B4-BE49-F238E27FC236}">
                <a16:creationId xmlns:a16="http://schemas.microsoft.com/office/drawing/2014/main" id="{EFA1FC46-73C1-47FA-8879-42658777DC26}"/>
              </a:ext>
            </a:extLst>
          </p:cNvPr>
          <p:cNvSpPr>
            <a:spLocks noGrp="1"/>
          </p:cNvSpPr>
          <p:nvPr>
            <p:ph idx="1"/>
          </p:nvPr>
        </p:nvSpPr>
        <p:spPr/>
        <p:txBody>
          <a:bodyPr/>
          <a:lstStyle/>
          <a:p>
            <a:r>
              <a:rPr lang="en-US" dirty="0"/>
              <a:t>Draft an anti-harassment policy </a:t>
            </a:r>
          </a:p>
          <a:p>
            <a:r>
              <a:rPr lang="en-US" dirty="0"/>
              <a:t>Provide anti-sexual harassment training </a:t>
            </a:r>
          </a:p>
          <a:p>
            <a:pPr lvl="1"/>
            <a:r>
              <a:rPr lang="en-US" dirty="0"/>
              <a:t>Mandatory in New York State and must be interactive</a:t>
            </a:r>
          </a:p>
          <a:p>
            <a:pPr lvl="1"/>
            <a:r>
              <a:rPr lang="en-US" dirty="0"/>
              <a:t>Mandatory in Connecticut and California</a:t>
            </a:r>
          </a:p>
          <a:p>
            <a:pPr lvl="1"/>
            <a:r>
              <a:rPr lang="en-US" dirty="0"/>
              <a:t>We expect other states and localities to follow</a:t>
            </a:r>
          </a:p>
          <a:p>
            <a:r>
              <a:rPr lang="en-US" dirty="0"/>
              <a:t>Have a Meaningful Investigation Process</a:t>
            </a:r>
          </a:p>
          <a:p>
            <a:endParaRPr lang="en-US" dirty="0"/>
          </a:p>
        </p:txBody>
      </p:sp>
    </p:spTree>
    <p:extLst>
      <p:ext uri="{BB962C8B-B14F-4D97-AF65-F5344CB8AC3E}">
        <p14:creationId xmlns:p14="http://schemas.microsoft.com/office/powerpoint/2010/main" val="12720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CF824-1667-413F-9235-F0CCD6E5C06C}"/>
              </a:ext>
            </a:extLst>
          </p:cNvPr>
          <p:cNvSpPr>
            <a:spLocks noGrp="1"/>
          </p:cNvSpPr>
          <p:nvPr>
            <p:ph type="title"/>
          </p:nvPr>
        </p:nvSpPr>
        <p:spPr/>
        <p:txBody>
          <a:bodyPr>
            <a:normAutofit fontScale="90000"/>
          </a:bodyPr>
          <a:lstStyle/>
          <a:p>
            <a:r>
              <a:rPr lang="en-US" dirty="0">
                <a:solidFill>
                  <a:schemeClr val="tx1"/>
                </a:solidFill>
              </a:rPr>
              <a:t>Important to have appropriate people  investigating complaints</a:t>
            </a:r>
          </a:p>
        </p:txBody>
      </p:sp>
      <p:sp>
        <p:nvSpPr>
          <p:cNvPr id="5" name="Content Placeholder 4">
            <a:extLst>
              <a:ext uri="{FF2B5EF4-FFF2-40B4-BE49-F238E27FC236}">
                <a16:creationId xmlns:a16="http://schemas.microsoft.com/office/drawing/2014/main" id="{8A5E7084-8F9F-4B66-958D-A038F3A23B84}"/>
              </a:ext>
            </a:extLst>
          </p:cNvPr>
          <p:cNvSpPr>
            <a:spLocks noGrp="1"/>
          </p:cNvSpPr>
          <p:nvPr>
            <p:ph idx="1"/>
          </p:nvPr>
        </p:nvSpPr>
        <p:spPr/>
        <p:txBody>
          <a:bodyPr/>
          <a:lstStyle/>
          <a:p>
            <a:endParaRPr lang="en-US" dirty="0">
              <a:solidFill>
                <a:schemeClr val="tx1"/>
              </a:solidFill>
            </a:endParaRPr>
          </a:p>
          <a:p>
            <a:r>
              <a:rPr lang="en-US" dirty="0">
                <a:solidFill>
                  <a:schemeClr val="tx1"/>
                </a:solidFill>
              </a:rPr>
              <a:t>Executive Director or direct supervisor or outside person</a:t>
            </a:r>
          </a:p>
          <a:p>
            <a:r>
              <a:rPr lang="en-US" dirty="0">
                <a:solidFill>
                  <a:schemeClr val="tx1"/>
                </a:solidFill>
              </a:rPr>
              <a:t>Important to encourage employees to report issues.</a:t>
            </a:r>
          </a:p>
          <a:p>
            <a:r>
              <a:rPr lang="en-US" dirty="0">
                <a:solidFill>
                  <a:schemeClr val="tx1"/>
                </a:solidFill>
              </a:rPr>
              <a:t>Important to encourage employees not only to report their own issues but even if they observe something, they should report it.</a:t>
            </a:r>
          </a:p>
          <a:p>
            <a:r>
              <a:rPr lang="en-US" dirty="0">
                <a:solidFill>
                  <a:schemeClr val="tx1"/>
                </a:solidFill>
              </a:rPr>
              <a:t>Important to take action against harasser (doesn’t mean must be fired) and against false reporter</a:t>
            </a:r>
          </a:p>
        </p:txBody>
      </p:sp>
    </p:spTree>
    <p:extLst>
      <p:ext uri="{BB962C8B-B14F-4D97-AF65-F5344CB8AC3E}">
        <p14:creationId xmlns:p14="http://schemas.microsoft.com/office/powerpoint/2010/main" val="3033808766"/>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
  <TotalTime>2382</TotalTime>
  <Words>1537</Words>
  <Application>Microsoft Office PowerPoint</Application>
  <PresentationFormat>Widescreen</PresentationFormat>
  <Paragraphs>175</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Corbel</vt:lpstr>
      <vt:lpstr>Depth</vt:lpstr>
      <vt:lpstr>Legal Issues in the  Education Setting </vt:lpstr>
      <vt:lpstr>Topics</vt:lpstr>
      <vt:lpstr>Purpose of having a written  Anti-Sexual Harassment policy</vt:lpstr>
      <vt:lpstr>Anti-Sexual Harassment </vt:lpstr>
      <vt:lpstr>Anti-Sexual Harassment (continued) </vt:lpstr>
      <vt:lpstr>Anti-Sexual Harassment (continued)</vt:lpstr>
      <vt:lpstr>Anti-Sexual Harassment</vt:lpstr>
      <vt:lpstr>Sexual harassment prevention </vt:lpstr>
      <vt:lpstr>Important to have appropriate people  investigating complaints</vt:lpstr>
      <vt:lpstr>Importance of conducting an investigation</vt:lpstr>
      <vt:lpstr>Releases and Waivers </vt:lpstr>
      <vt:lpstr>Releases and Waivers (continued)</vt:lpstr>
      <vt:lpstr>Releases and Waivers (continued) </vt:lpstr>
      <vt:lpstr>Avoiding Discrimination Lawsuits </vt:lpstr>
      <vt:lpstr>Avoiding Discrimination Lawsuits  (continued)</vt:lpstr>
      <vt:lpstr>Avoiding Discrimination Lawsuits </vt:lpstr>
      <vt:lpstr>Avoiding Discrimination Lawsuits </vt:lpstr>
      <vt:lpstr>Conflicts of Interest</vt:lpstr>
      <vt:lpstr>Conflicts of Interest (continued)</vt:lpstr>
      <vt:lpstr>Tuition Contracts</vt:lpstr>
      <vt:lpstr>Tuition Contracts (continued)</vt:lpstr>
      <vt:lpstr>Employee Medical and Sick Leave </vt:lpstr>
      <vt:lpstr>Employee Medical and Sick Leave  (continued)</vt:lpstr>
      <vt:lpstr>Employee Medical and Sick Leave </vt:lpstr>
      <vt:lpstr>Employee Medical and Sick Leave </vt:lpstr>
      <vt:lpstr>Employee Medical and Sick Leave </vt:lpstr>
      <vt:lpstr>Employee Medical and Sick Leave </vt:lpstr>
      <vt:lpstr>Additional Questions/Concerns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Brita Zacek</dc:creator>
  <cp:lastModifiedBy>Chaim Book</cp:lastModifiedBy>
  <cp:revision>51</cp:revision>
  <dcterms:created xsi:type="dcterms:W3CDTF">2018-11-06T18:00:58Z</dcterms:created>
  <dcterms:modified xsi:type="dcterms:W3CDTF">2018-11-11T21:15:04Z</dcterms:modified>
</cp:coreProperties>
</file>