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4" r:id="rId3"/>
    <p:sldId id="264" r:id="rId4"/>
    <p:sldId id="257" r:id="rId5"/>
    <p:sldId id="258" r:id="rId6"/>
    <p:sldId id="259" r:id="rId7"/>
    <p:sldId id="260" r:id="rId8"/>
    <p:sldId id="261" r:id="rId9"/>
    <p:sldId id="263" r:id="rId10"/>
    <p:sldId id="265" r:id="rId11"/>
    <p:sldId id="262" r:id="rId12"/>
    <p:sldId id="266" r:id="rId13"/>
    <p:sldId id="267" r:id="rId14"/>
    <p:sldId id="269" r:id="rId15"/>
    <p:sldId id="268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B4293AC-04B4-4D24-A121-3306350641A1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20F61A4-FE6D-479D-82BC-A88C8634A4A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888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93AC-04B4-4D24-A121-3306350641A1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61A4-FE6D-479D-82BC-A88C8634A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0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93AC-04B4-4D24-A121-3306350641A1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61A4-FE6D-479D-82BC-A88C8634A4A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385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93AC-04B4-4D24-A121-3306350641A1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61A4-FE6D-479D-82BC-A88C8634A4A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554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93AC-04B4-4D24-A121-3306350641A1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61A4-FE6D-479D-82BC-A88C8634A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03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93AC-04B4-4D24-A121-3306350641A1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61A4-FE6D-479D-82BC-A88C8634A4A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213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93AC-04B4-4D24-A121-3306350641A1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61A4-FE6D-479D-82BC-A88C8634A4A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786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93AC-04B4-4D24-A121-3306350641A1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61A4-FE6D-479D-82BC-A88C8634A4A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646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93AC-04B4-4D24-A121-3306350641A1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61A4-FE6D-479D-82BC-A88C8634A4A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15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93AC-04B4-4D24-A121-3306350641A1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61A4-FE6D-479D-82BC-A88C8634A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5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93AC-04B4-4D24-A121-3306350641A1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61A4-FE6D-479D-82BC-A88C8634A4A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08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93AC-04B4-4D24-A121-3306350641A1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61A4-FE6D-479D-82BC-A88C8634A4A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041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93AC-04B4-4D24-A121-3306350641A1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61A4-FE6D-479D-82BC-A88C8634A4A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943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93AC-04B4-4D24-A121-3306350641A1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61A4-FE6D-479D-82BC-A88C8634A4A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687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93AC-04B4-4D24-A121-3306350641A1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61A4-FE6D-479D-82BC-A88C8634A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1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93AC-04B4-4D24-A121-3306350641A1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61A4-FE6D-479D-82BC-A88C8634A4A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521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93AC-04B4-4D24-A121-3306350641A1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61A4-FE6D-479D-82BC-A88C8634A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9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4293AC-04B4-4D24-A121-3306350641A1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0F61A4-FE6D-479D-82BC-A88C8634A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3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FCDA0-9C38-7B8E-E282-C91B680EAA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Thinking Ahead:</a:t>
            </a:r>
            <a:br>
              <a:rPr lang="en-US" sz="3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Managing a Crisis Before It Becomes a Crisis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F6B28D-C053-45C8-C989-D390996FAF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pPr>
              <a:spcBef>
                <a:spcPts val="0"/>
              </a:spcBef>
            </a:pPr>
            <a:r>
              <a:rPr lang="en-US" sz="4200" b="1" dirty="0"/>
              <a:t>CHAIM B. BOOK, ESQ.  </a:t>
            </a:r>
          </a:p>
          <a:p>
            <a:pPr>
              <a:spcBef>
                <a:spcPts val="0"/>
              </a:spcBef>
            </a:pPr>
            <a:r>
              <a:rPr lang="en-US" sz="4200" b="1" dirty="0"/>
              <a:t>SHERYL B. GALLER, ESQ.</a:t>
            </a:r>
          </a:p>
          <a:p>
            <a:pPr>
              <a:spcBef>
                <a:spcPts val="0"/>
              </a:spcBef>
            </a:pPr>
            <a:r>
              <a:rPr lang="en-US" sz="4200" b="1" dirty="0"/>
              <a:t>Moskowitz &amp; Book, LLP</a:t>
            </a:r>
          </a:p>
          <a:p>
            <a:pPr>
              <a:spcBef>
                <a:spcPts val="0"/>
              </a:spcBef>
            </a:pPr>
            <a:r>
              <a:rPr lang="en-US" sz="4200" b="1" dirty="0"/>
              <a:t>212-221-7999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999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8877A-1602-3A65-CFB1-625A501CD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POLICIES - REQUIRED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1D0E3-2A07-A021-9509-BDFCA3F66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Discrimination in Employment: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Anti-harassment policies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Anti-discrimination policies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Anti-retaliation policies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Discrimination in Education 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Title IX)</a:t>
            </a: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onfidentiality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31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D9920-CB90-E374-6B69-349FF8671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AAC79-5B18-390A-6A06-196E9D9C2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Mission statement: everyone part of School’s religious mission</a:t>
            </a:r>
          </a:p>
          <a:p>
            <a:r>
              <a:rPr lang="en-US" sz="3200" dirty="0"/>
              <a:t>“Ministerial exception” to discrimination laws can apply to person serving an important religious function even without title or training of a religious leader  </a:t>
            </a:r>
            <a:r>
              <a:rPr lang="en-US" sz="3200" i="1" dirty="0"/>
              <a:t>O</a:t>
            </a:r>
            <a:r>
              <a:rPr lang="en-US" sz="3200" i="1" dirty="0">
                <a:solidFill>
                  <a:srgbClr val="202122"/>
                </a:solidFill>
                <a:effectLst/>
              </a:rPr>
              <a:t>ur Lady of Guadalupe School v. Morrissey-</a:t>
            </a:r>
            <a:r>
              <a:rPr lang="en-US" sz="3200" i="1" dirty="0" err="1">
                <a:solidFill>
                  <a:srgbClr val="202122"/>
                </a:solidFill>
                <a:effectLst/>
              </a:rPr>
              <a:t>Berru</a:t>
            </a:r>
            <a:r>
              <a:rPr lang="en-US" sz="3200" b="0" i="0" dirty="0">
                <a:solidFill>
                  <a:srgbClr val="202122"/>
                </a:solidFill>
                <a:effectLst/>
              </a:rPr>
              <a:t>, 591 U.S. ___ (2020)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427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5E85A-B54D-FEDF-2022-F3464AAAA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 - RECOMMENDED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635B3-6575-1CE2-E239-51C01175C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effectLst/>
                <a:ea typeface="Calibri" panose="020F0502020204030204" pitchFamily="34" charset="0"/>
              </a:rPr>
              <a:t>Social media</a:t>
            </a:r>
          </a:p>
          <a:p>
            <a:r>
              <a:rPr lang="en-US" sz="4000" dirty="0"/>
              <a:t>Maintaining boundaries</a:t>
            </a:r>
          </a:p>
          <a:p>
            <a:r>
              <a:rPr lang="en-US" sz="4000" dirty="0"/>
              <a:t>Trips and events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913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A4619-8DA2-A683-C517-396221C83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19B23-9583-1998-5134-162D9AC6D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Who reports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whom to report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When to involve authorities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Reporting procedures</a:t>
            </a:r>
          </a:p>
        </p:txBody>
      </p:sp>
    </p:spTree>
    <p:extLst>
      <p:ext uri="{BB962C8B-B14F-4D97-AF65-F5344CB8AC3E}">
        <p14:creationId xmlns:p14="http://schemas.microsoft.com/office/powerpoint/2010/main" val="1972903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46D9AD-68A4-81F3-3FE9-7764B1453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72B7BA-E181-BB55-4E45-BA935C8D0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Who </a:t>
            </a:r>
            <a:r>
              <a:rPr lang="en-US" sz="36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must</a:t>
            </a: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report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 one may discourage an individual from reporting misconduct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Confidentiality of report and by reporter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 retaliation allowed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59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A1554-7A61-9CF4-B83D-8BFE3EE20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5A00F9-9EB8-35F8-0547-EB3DF3EE8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the extent possible, ensure the accuser/victim is secure and safe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Prevent further contact between accused and accuser/victim during investigation stage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Investigate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Meet in person with accuser-victim-survivors [and their parents/guardians.]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Take disciplinary action as needed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344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12F11-4DDC-1803-30FD-932C45BF7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TRAINING</a:t>
            </a:r>
            <a:b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E1D51-7B30-769E-354A-C54F3F534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Faculty, staff, interns, student teachers, volunteers, chaperones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Training on indica of abuse/harassment of others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Training on recognizing bullying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Training on how to report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Supervisors &amp; managers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713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250D0-2279-7009-BBC3-61301DAF6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63780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A404552-CE32-8616-2C5D-B879EBE4A2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This program is offered for educational purposes only.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8B8CC4CD-1179-9947-3DBE-7B0FD4F3D9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These materials and statements made by presenters during this program do not constitute legal advice.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BB6E23-31CE-F057-7DBB-030760769B9F}"/>
              </a:ext>
            </a:extLst>
          </p:cNvPr>
          <p:cNvSpPr txBox="1"/>
          <p:nvPr/>
        </p:nvSpPr>
        <p:spPr>
          <a:xfrm>
            <a:off x="3101009" y="3127513"/>
            <a:ext cx="64670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sz="18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671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88E12E-4FE1-1FBE-0B59-FED955E46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3906068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B7E46-9269-0C46-AED4-1D5B2DA7D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D9D64-CDF0-1128-7CAB-D8E030A8E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 fontScale="92500"/>
          </a:bodyPr>
          <a:lstStyle/>
          <a:p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Communicate with your team in advance about various scenarios and approach you would take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Important to Discuss: 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Who are the i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nternal people to involve when issues arise?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Who are the external people to involve?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001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04069-979A-E6AB-628B-CF75DC1A5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C98ED-F832-B9FB-78A6-EC146D16B5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What are your priorities?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Student safety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School reputation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Loyalty to staff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1C11E-4054-C724-1B63-06CD1B7FEB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914400" lvl="1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4"/>
            </a:pP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Being fair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4"/>
            </a:pP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Following halacha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arenR" startAt="4"/>
            </a:pP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Serving the community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98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67F15-EB6E-595B-E56D-E6AA8BF38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94CF93-29A3-9390-DB7F-7AE76E52C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Student issues are unique because you must involve parents and often government officials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 startAt="4"/>
            </a:pP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Messaging/ PR is often important; think about a point person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869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89B37-A0CC-2E82-4CC9-7B6EC0A68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A9F25-86B2-D8DC-43A8-7FD2A8BBB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342900" indent="-342900">
              <a:lnSpc>
                <a:spcPct val="128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Designate point person</a:t>
            </a:r>
          </a:p>
          <a:p>
            <a:pPr marL="342900" indent="-342900">
              <a:lnSpc>
                <a:spcPct val="128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Craft statement or message</a:t>
            </a:r>
          </a:p>
          <a:p>
            <a:pPr marL="800100" lvl="1" indent="-342900">
              <a:lnSpc>
                <a:spcPct val="128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May need different messages for different audiences -- consistent but with different emphasis</a:t>
            </a:r>
          </a:p>
          <a:p>
            <a:pPr marL="342900" indent="-342900">
              <a:lnSpc>
                <a:spcPct val="128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Ensure that everyone authorized to speak knows what to say</a:t>
            </a:r>
          </a:p>
          <a:p>
            <a:pPr marL="342900" marR="0" lvl="0" indent="-342900">
              <a:lnSpc>
                <a:spcPct val="128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313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36C9D-3261-E607-296A-AA562A8F6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77E80-473F-608A-5C1E-22AE5480E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marR="0" lvl="0" indent="-342900">
              <a:lnSpc>
                <a:spcPct val="128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Others are NOT to speak to outside parties; refer all questions to point person</a:t>
            </a:r>
          </a:p>
          <a:p>
            <a:pPr marL="342900" marR="0" lvl="0" indent="-342900">
              <a:lnSpc>
                <a:spcPct val="128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Remind everyone to maintain confidentiality</a:t>
            </a:r>
          </a:p>
          <a:p>
            <a:pPr marL="342900" marR="0" lvl="0" indent="-342900">
              <a:lnSpc>
                <a:spcPct val="128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Keep lines of communication open – for all parties involved, parents, employees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9936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707FB0-3B39-1CAF-A30D-B09720EDB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OUNCE OF PREVENTION</a:t>
            </a:r>
          </a:p>
        </p:txBody>
      </p:sp>
    </p:spTree>
    <p:extLst>
      <p:ext uri="{BB962C8B-B14F-4D97-AF65-F5344CB8AC3E}">
        <p14:creationId xmlns:p14="http://schemas.microsoft.com/office/powerpoint/2010/main" val="21116298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165</TotalTime>
  <Words>431</Words>
  <Application>Microsoft Office PowerPoint</Application>
  <PresentationFormat>Widescreen</PresentationFormat>
  <Paragraphs>74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Courier New</vt:lpstr>
      <vt:lpstr>Garamond</vt:lpstr>
      <vt:lpstr>Symbol</vt:lpstr>
      <vt:lpstr>Times New Roman</vt:lpstr>
      <vt:lpstr>Organic</vt:lpstr>
      <vt:lpstr> Thinking Ahead: Managing a Crisis Before It Becomes a Crisis</vt:lpstr>
      <vt:lpstr>This program is offered for educational purposes only. </vt:lpstr>
      <vt:lpstr>COMMUNICATION</vt:lpstr>
      <vt:lpstr>COMMUNICATION</vt:lpstr>
      <vt:lpstr>COMMUNICATION</vt:lpstr>
      <vt:lpstr>COMMUNICATION</vt:lpstr>
      <vt:lpstr>COMMUNICATION</vt:lpstr>
      <vt:lpstr>COMMUNICATION</vt:lpstr>
      <vt:lpstr>AN OUNCE OF PREVENTION</vt:lpstr>
      <vt:lpstr> POLICIES - REQUIRED</vt:lpstr>
      <vt:lpstr>POLICIES</vt:lpstr>
      <vt:lpstr>POLICIES - RECOMMENDED</vt:lpstr>
      <vt:lpstr>REPORTING</vt:lpstr>
      <vt:lpstr>REPORTING</vt:lpstr>
      <vt:lpstr>RESPONDING</vt:lpstr>
      <vt:lpstr> TRAINING </vt:lpstr>
      <vt:lpstr>QUESTIONS?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Thinking Ahead: Managing a Crisis Before It Becomes a Crisis</dc:title>
  <dc:creator>akatz.medart@gmail.com</dc:creator>
  <cp:lastModifiedBy>akatz.medart@gmail.com</cp:lastModifiedBy>
  <cp:revision>10</cp:revision>
  <dcterms:created xsi:type="dcterms:W3CDTF">2022-11-07T04:09:04Z</dcterms:created>
  <dcterms:modified xsi:type="dcterms:W3CDTF">2022-11-07T17:00:29Z</dcterms:modified>
</cp:coreProperties>
</file>