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460" r:id="rId2"/>
    <p:sldId id="274" r:id="rId3"/>
    <p:sldId id="461" r:id="rId4"/>
    <p:sldId id="466" r:id="rId5"/>
    <p:sldId id="457" r:id="rId6"/>
    <p:sldId id="452" r:id="rId7"/>
    <p:sldId id="262" r:id="rId8"/>
    <p:sldId id="445" r:id="rId9"/>
    <p:sldId id="266" r:id="rId10"/>
    <p:sldId id="257" r:id="rId11"/>
    <p:sldId id="259" r:id="rId12"/>
    <p:sldId id="465" r:id="rId13"/>
    <p:sldId id="448" r:id="rId14"/>
    <p:sldId id="260" r:id="rId15"/>
    <p:sldId id="447" r:id="rId16"/>
    <p:sldId id="462" r:id="rId17"/>
    <p:sldId id="459" r:id="rId18"/>
    <p:sldId id="463" r:id="rId19"/>
    <p:sldId id="468" r:id="rId20"/>
    <p:sldId id="467" r:id="rId21"/>
    <p:sldId id="267" r:id="rId22"/>
    <p:sldId id="27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3FEA57E-7C1A-457B-A4CD-5DCEB057B502}" type="datetime1">
              <a:rPr lang="en-US" smtClean="0"/>
              <a:t>11/8/2022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81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8141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2001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29819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7845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288237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80855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322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06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988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42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1660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82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86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655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5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0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92638-29BF-BE2F-4071-B181DA7C66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913467"/>
            <a:ext cx="6815669" cy="1515533"/>
          </a:xfrm>
        </p:spPr>
        <p:txBody>
          <a:bodyPr/>
          <a:lstStyle/>
          <a:p>
            <a:r>
              <a:rPr lang="en-US" sz="3200" b="1" dirty="0"/>
              <a:t>TOP ISSUES TO ADDRESS IN </a:t>
            </a:r>
            <a:br>
              <a:rPr lang="en-US" sz="3200" b="1" dirty="0"/>
            </a:br>
            <a:r>
              <a:rPr lang="en-US" sz="3200" b="1" dirty="0"/>
              <a:t>EMPLOYEE HANDBOOKS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7DEF9B-7F83-4DBB-1F22-CCFEC1730E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CHAIM B. BOOK, ESQ.</a:t>
            </a:r>
          </a:p>
          <a:p>
            <a:r>
              <a:rPr lang="en-US" b="1" dirty="0"/>
              <a:t>SHERYL B. GALLER, ESQ.</a:t>
            </a:r>
          </a:p>
          <a:p>
            <a:pPr>
              <a:spcBef>
                <a:spcPts val="0"/>
              </a:spcBef>
            </a:pPr>
            <a:r>
              <a:rPr lang="en-US" sz="2400" b="1" dirty="0"/>
              <a:t>Moskowitz &amp; Book, LLP</a:t>
            </a:r>
          </a:p>
          <a:p>
            <a:pPr>
              <a:spcBef>
                <a:spcPts val="0"/>
              </a:spcBef>
            </a:pPr>
            <a:r>
              <a:rPr lang="en-US" sz="2400" b="1" dirty="0"/>
              <a:t>212-221-7999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982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DF764-C69F-06AC-9957-18E05C0FF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EMPLOYMENT CLASSIFICATIONS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9DEAD-CC0B-B366-E58F-5E872C489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Employees or independent contractors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Full-time or part-time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Regular or temporary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Exempt or non-exempt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Employed at-will or employed under a contract</a:t>
            </a:r>
          </a:p>
        </p:txBody>
      </p:sp>
    </p:spTree>
    <p:extLst>
      <p:ext uri="{BB962C8B-B14F-4D97-AF65-F5344CB8AC3E}">
        <p14:creationId xmlns:p14="http://schemas.microsoft.com/office/powerpoint/2010/main" val="2625710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413C7-E2E8-A3B0-9284-F40C35B14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TIME AND PAYROLL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87995-11C2-7C0A-1972-374C14102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Timekeeping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Payroll; F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requency of pay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ermissible/impermissible deductions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vertime rules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3200" dirty="0">
                <a:ea typeface="Calibri" panose="020F0502020204030204" pitchFamily="34" charset="0"/>
                <a:cs typeface="Times New Roman" panose="02020603050405020304" pitchFamily="18" charset="0"/>
              </a:rPr>
              <a:t>“Off the clock”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473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6185E-3B69-C153-EBD0-BD88059B1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PAID TIME 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44623-24CF-8F39-40EA-A7E8E2BC7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Vacation, personal, holidays</a:t>
            </a:r>
          </a:p>
          <a:p>
            <a:pPr lvl="1"/>
            <a:r>
              <a:rPr lang="en-US" sz="2800" dirty="0"/>
              <a:t>Days before and after </a:t>
            </a:r>
            <a:r>
              <a:rPr lang="en-US" sz="2800" dirty="0" err="1"/>
              <a:t>chag</a:t>
            </a:r>
            <a:r>
              <a:rPr lang="en-US" sz="2800" dirty="0"/>
              <a:t> or school vacation</a:t>
            </a:r>
          </a:p>
          <a:p>
            <a:r>
              <a:rPr lang="en-US" sz="2800" dirty="0"/>
              <a:t>Sick/safe leave (state and local laws)</a:t>
            </a:r>
          </a:p>
          <a:p>
            <a:pPr lvl="1"/>
            <a:r>
              <a:rPr lang="en-US" sz="2800" dirty="0"/>
              <a:t>Rate of pay</a:t>
            </a:r>
          </a:p>
          <a:p>
            <a:r>
              <a:rPr lang="en-US" sz="2800" dirty="0"/>
              <a:t>Faculty, administration, staff</a:t>
            </a:r>
          </a:p>
          <a:p>
            <a:r>
              <a:rPr lang="en-US" sz="2800" dirty="0"/>
              <a:t>10-month v. 12-month payroll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24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OTHER LEAVES AND BREAKS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0000" lnSpcReduction="20000"/>
          </a:bodyPr>
          <a:lstStyle/>
          <a:p>
            <a:r>
              <a:rPr lang="en-US" sz="4600" dirty="0"/>
              <a:t>Meals</a:t>
            </a:r>
          </a:p>
          <a:p>
            <a:r>
              <a:rPr lang="en-US" sz="4600" dirty="0"/>
              <a:t>Lactation</a:t>
            </a:r>
          </a:p>
          <a:p>
            <a:r>
              <a:rPr lang="en-US" sz="4600" dirty="0"/>
              <a:t>Jury Duty</a:t>
            </a:r>
          </a:p>
          <a:p>
            <a:r>
              <a:rPr lang="en-US" sz="4600" dirty="0"/>
              <a:t>Voting</a:t>
            </a:r>
          </a:p>
          <a:p>
            <a:r>
              <a:rPr lang="en-US" sz="4600" dirty="0"/>
              <a:t>Blood/bone marrow donation</a:t>
            </a:r>
          </a:p>
          <a:p>
            <a:r>
              <a:rPr lang="en-US" sz="4600" dirty="0"/>
              <a:t>Military service</a:t>
            </a:r>
          </a:p>
          <a:p>
            <a:r>
              <a:rPr lang="en-US" sz="4600" dirty="0"/>
              <a:t>Voluntary responder</a:t>
            </a:r>
          </a:p>
          <a:p>
            <a:r>
              <a:rPr lang="en-US" sz="4600" dirty="0"/>
              <a:t>Court proceedings for victims of domestic violence, crime victims and witnesses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742F5-2815-0DEA-5ECB-E1F7AFEF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ADE80-55F2-4AA1-57E9-B52020AE6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Short-term</a:t>
            </a:r>
            <a:r>
              <a:rPr lang="en-US" sz="2800" dirty="0"/>
              <a:t> disability; long-term disability; life insurance</a:t>
            </a:r>
          </a:p>
          <a:p>
            <a:r>
              <a:rPr lang="en-US" sz="2800" dirty="0"/>
              <a:t>Health insurance coverage (federal law)</a:t>
            </a:r>
          </a:p>
          <a:p>
            <a:r>
              <a:rPr lang="en-US" sz="2800" dirty="0"/>
              <a:t>Family leave insurance</a:t>
            </a:r>
          </a:p>
          <a:p>
            <a:r>
              <a:rPr lang="en-US" sz="2800" dirty="0"/>
              <a:t>Workers compensation insurance</a:t>
            </a:r>
          </a:p>
          <a:p>
            <a:r>
              <a:rPr lang="en-US" sz="2800" dirty="0"/>
              <a:t>Unemployment insurance</a:t>
            </a:r>
          </a:p>
          <a:p>
            <a:r>
              <a:rPr lang="en-US" sz="2800" dirty="0"/>
              <a:t>Other: retirement plan; QTR; parsonage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34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MEDICAL AND FAMILY LEAVES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en-US" sz="3600" dirty="0"/>
              <a:t>Sick/Safe</a:t>
            </a:r>
          </a:p>
          <a:p>
            <a:r>
              <a:rPr lang="en-US" sz="3600" dirty="0"/>
              <a:t>Covid-19</a:t>
            </a:r>
          </a:p>
          <a:p>
            <a:r>
              <a:rPr lang="en-US" sz="3600" dirty="0"/>
              <a:t>Covid-19 vaccination</a:t>
            </a:r>
          </a:p>
          <a:p>
            <a:r>
              <a:rPr lang="en-US" sz="3600" dirty="0"/>
              <a:t>Disability</a:t>
            </a:r>
          </a:p>
          <a:p>
            <a:r>
              <a:rPr lang="en-US" sz="3600" dirty="0"/>
              <a:t>Maternity</a:t>
            </a:r>
          </a:p>
          <a:p>
            <a:r>
              <a:rPr lang="en-US" sz="3600" dirty="0"/>
              <a:t>Family leave (state)</a:t>
            </a:r>
          </a:p>
          <a:p>
            <a:r>
              <a:rPr lang="en-US" sz="3600" dirty="0"/>
              <a:t>Family and Medical Leave Act (FMLA)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854D1-3579-DE1D-AAA2-1A6E1EC46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CONDUCT AND ETHICS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4E10A-8C53-567B-21B4-DB2E51A41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u="none" strike="noStrike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Attendance and Punctuality</a:t>
            </a:r>
            <a:endParaRPr lang="en-US" sz="2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u="none" strike="noStrike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Dress code</a:t>
            </a:r>
            <a:endParaRPr lang="en-US" sz="2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u="none" strike="noStrike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Code of conduct</a:t>
            </a:r>
            <a:endParaRPr lang="en-US" sz="2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Conflict of interest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Communications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Reviews, discipline and termination</a:t>
            </a:r>
            <a:endParaRPr lang="en-US" sz="28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441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97193-BD2F-9B31-B8C0-8C6B62BDD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CONFIDENTIALITY AND PRIVACY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6C0A0-2388-2039-234D-724D63BCC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u="none" strike="noStrike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Confidential information</a:t>
            </a:r>
          </a:p>
          <a:p>
            <a:r>
              <a:rPr lang="en-US" sz="3600" dirty="0"/>
              <a:t>Electronic Monitoring/Tracking</a:t>
            </a:r>
          </a:p>
          <a:p>
            <a:r>
              <a:rPr lang="en-US" sz="3600" dirty="0"/>
              <a:t>Cameras and Recordings</a:t>
            </a:r>
          </a:p>
          <a:p>
            <a:r>
              <a:rPr lang="en-US" sz="3600" dirty="0"/>
              <a:t>Workplace searches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77809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006B9-586C-5555-1A25-B498D10DB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D65EA-DF70-8065-2176-07C52C344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Smoke-free workplace</a:t>
            </a:r>
          </a:p>
          <a:p>
            <a:r>
              <a:rPr lang="en-US" sz="3200" dirty="0"/>
              <a:t>Drug-free workplace</a:t>
            </a:r>
          </a:p>
          <a:p>
            <a:r>
              <a:rPr lang="en-US" sz="3200" dirty="0"/>
              <a:t>Injuries on the job</a:t>
            </a:r>
          </a:p>
          <a:p>
            <a:r>
              <a:rPr lang="en-US" sz="3200" dirty="0"/>
              <a:t>Violence-free workplace</a:t>
            </a:r>
          </a:p>
          <a:p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903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38563-3EC2-7A7C-6583-376651226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STUDENT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100C5-BA36-EF8D-4CBD-29372D180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Title IX</a:t>
            </a:r>
          </a:p>
          <a:p>
            <a:r>
              <a:rPr lang="en-US" sz="3200" dirty="0"/>
              <a:t>Abuse and neglect</a:t>
            </a:r>
          </a:p>
          <a:p>
            <a:r>
              <a:rPr lang="en-US" sz="3200" dirty="0"/>
              <a:t>Bullying</a:t>
            </a:r>
          </a:p>
          <a:p>
            <a:r>
              <a:rPr lang="en-US" sz="3200" dirty="0"/>
              <a:t>Maintaining boundaries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643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CA404552-CE32-8616-2C5D-B879EBE4A2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This program is offered for educational purposes only.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8B8CC4CD-1179-9947-3DBE-7B0FD4F3D9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These materials and statements made by presenters during this program do not constitute legal advice.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BB6E23-31CE-F057-7DBB-030760769B9F}"/>
              </a:ext>
            </a:extLst>
          </p:cNvPr>
          <p:cNvSpPr txBox="1"/>
          <p:nvPr/>
        </p:nvSpPr>
        <p:spPr>
          <a:xfrm>
            <a:off x="3101009" y="3127513"/>
            <a:ext cx="64670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18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71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3FAA3-4357-4AB5-7B35-08152BBB9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A10CB-AD14-6E7B-8E84-642272A21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Use of employer equipment</a:t>
            </a:r>
          </a:p>
          <a:p>
            <a:r>
              <a:rPr lang="en-US" sz="3200" dirty="0"/>
              <a:t>Unacceptable use of employer equipment</a:t>
            </a:r>
          </a:p>
          <a:p>
            <a:r>
              <a:rPr lang="en-US" sz="3200" dirty="0"/>
              <a:t>Cell phones</a:t>
            </a:r>
          </a:p>
          <a:p>
            <a:r>
              <a:rPr lang="en-US" sz="3200" dirty="0"/>
              <a:t>Social media policies</a:t>
            </a:r>
          </a:p>
        </p:txBody>
      </p:sp>
    </p:spTree>
    <p:extLst>
      <p:ext uri="{BB962C8B-B14F-4D97-AF65-F5344CB8AC3E}">
        <p14:creationId xmlns:p14="http://schemas.microsoft.com/office/powerpoint/2010/main" val="2424968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6A3ED-1A57-220E-13D9-BB8BA3D09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EFE33-8F19-36EA-C408-AEF5F352E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Voluntary/involuntary/abandonment</a:t>
            </a:r>
          </a:p>
          <a:p>
            <a:pPr marL="0" marR="0" indent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3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Final paycheck </a:t>
            </a:r>
          </a:p>
          <a:p>
            <a:pPr marL="0" marR="0" indent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300" dirty="0">
                <a:effectLst/>
                <a:ea typeface="Calibri" panose="020F0502020204030204" pitchFamily="34" charset="0"/>
              </a:rPr>
              <a:t>End of benefits; COBRA; retirement plan</a:t>
            </a:r>
          </a:p>
          <a:p>
            <a:pPr marL="0" marR="0" indent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300" dirty="0"/>
              <a:t>Return of property</a:t>
            </a:r>
          </a:p>
          <a:p>
            <a:pPr marL="0" marR="0" indent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300" dirty="0"/>
              <a:t>Reference requests</a:t>
            </a:r>
          </a:p>
          <a:p>
            <a:pPr marL="0" marR="0" indent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300" dirty="0"/>
              <a:t>Severance if applicable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3200" dirty="0">
              <a:effectLst/>
              <a:ea typeface="Calibri" panose="020F0502020204030204" pitchFamily="34" charset="0"/>
            </a:endParaRPr>
          </a:p>
          <a:p>
            <a:pPr marL="0" marR="0" indent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544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250D0-2279-7009-BBC3-61301DAF6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63780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F4A5A-9EF2-0E71-F392-5A7853149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204B7-C857-B47E-2021-9087E87C4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Types of handbooks</a:t>
            </a:r>
          </a:p>
          <a:p>
            <a:r>
              <a:rPr lang="en-US" sz="3200" dirty="0"/>
              <a:t>Reason for employee handbooks</a:t>
            </a:r>
          </a:p>
          <a:p>
            <a:r>
              <a:rPr lang="en-US" sz="3200" dirty="0"/>
              <a:t>Handbooks for employee classes</a:t>
            </a:r>
          </a:p>
          <a:p>
            <a:r>
              <a:rPr lang="en-US" sz="3200" dirty="0"/>
              <a:t>Handbook v. Contract</a:t>
            </a:r>
          </a:p>
          <a:p>
            <a:r>
              <a:rPr lang="en-US" sz="3200" dirty="0"/>
              <a:t>Updates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14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02CA4-D75F-5815-C211-93EEFC9A9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EMPLOYEE HANDBOOKS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6A3CD-6DDF-B7FE-470D-C8DE24B10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Welcome</a:t>
            </a:r>
          </a:p>
          <a:p>
            <a:r>
              <a:rPr lang="en-US" sz="3200" dirty="0"/>
              <a:t>Mission statement</a:t>
            </a:r>
          </a:p>
          <a:p>
            <a:r>
              <a:rPr lang="en-US" sz="3200" dirty="0"/>
              <a:t>Required policies</a:t>
            </a:r>
          </a:p>
          <a:p>
            <a:r>
              <a:rPr lang="en-US" sz="3200" dirty="0"/>
              <a:t>Recommended policies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005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EMPLOYEE HANDBOOKS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Information on employee classifications, employment at-will, wages, payroll and benefits</a:t>
            </a:r>
          </a:p>
          <a:p>
            <a:r>
              <a:rPr lang="en-US" sz="3200" dirty="0"/>
              <a:t>Rules on attendance, timekeeping, vacation, sick leave and other leaves</a:t>
            </a:r>
          </a:p>
          <a:p>
            <a:r>
              <a:rPr lang="en-US" sz="3200" dirty="0"/>
              <a:t>Policies on workplace health and safety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EMPLOYEE HANDBOOKS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Policies on employee performance and conduct, evaluations, records, performance and termination</a:t>
            </a:r>
          </a:p>
          <a:p>
            <a:r>
              <a:rPr lang="en-US" sz="3200" dirty="0"/>
              <a:t>Policies on use of technology, social media</a:t>
            </a:r>
          </a:p>
          <a:p>
            <a:r>
              <a:rPr lang="en-US" sz="3200" dirty="0"/>
              <a:t>Where to go to get more information and forms</a:t>
            </a:r>
          </a:p>
          <a:p>
            <a:r>
              <a:rPr lang="en-US" sz="3200" dirty="0"/>
              <a:t>Acknowledgement of receipt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D9920-CB90-E374-6B69-349FF8671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MISSION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AAC79-5B18-390A-6A06-196E9D9C2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“Ministerial exception” to discrimination laws can apply to person serving an important religious function even without title or training of a religious leader  </a:t>
            </a:r>
            <a:r>
              <a:rPr lang="en-US" sz="3200" i="1" dirty="0"/>
              <a:t>O</a:t>
            </a:r>
            <a:r>
              <a:rPr lang="en-US" sz="3200" i="1" dirty="0">
                <a:solidFill>
                  <a:srgbClr val="202122"/>
                </a:solidFill>
                <a:effectLst/>
              </a:rPr>
              <a:t>ur Lady of Guadalupe School v. Morrissey-</a:t>
            </a:r>
            <a:r>
              <a:rPr lang="en-US" sz="3200" i="1" dirty="0" err="1">
                <a:solidFill>
                  <a:srgbClr val="202122"/>
                </a:solidFill>
                <a:effectLst/>
              </a:rPr>
              <a:t>Berru</a:t>
            </a:r>
            <a:r>
              <a:rPr lang="en-US" sz="3200" b="0" i="0" dirty="0">
                <a:solidFill>
                  <a:srgbClr val="202122"/>
                </a:solidFill>
                <a:effectLst/>
              </a:rPr>
              <a:t>, 591 U.S. ___ (2020)</a:t>
            </a:r>
          </a:p>
          <a:p>
            <a:r>
              <a:rPr lang="en-US" sz="3200" dirty="0"/>
              <a:t>Everyone part of School’s religious mission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427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EQUAL EMPLOYMENT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Policies and complaint procedures regarding discrimination, sexual harassment and retaliation</a:t>
            </a:r>
          </a:p>
          <a:p>
            <a:r>
              <a:rPr lang="en-US" sz="3200" dirty="0"/>
              <a:t>Policies and procedures regarding disabilities and reasonable accommodations </a:t>
            </a:r>
          </a:p>
          <a:p>
            <a:r>
              <a:rPr lang="en-US" sz="3200" dirty="0"/>
              <a:t>Whistleblower policies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9BF96-65B9-9A4D-4035-8682704E3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HIRING AND RECORDS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4F5B6-F707-050E-B8D0-60BF78BD4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Hiring procedures</a:t>
            </a:r>
          </a:p>
          <a:p>
            <a:pPr marL="0" marR="0" indent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>
                <a:ea typeface="Calibri" panose="020F0502020204030204" pitchFamily="34" charset="0"/>
                <a:cs typeface="Times New Roman" panose="02020603050405020304" pitchFamily="18" charset="0"/>
              </a:rPr>
              <a:t>I-9s</a:t>
            </a:r>
          </a:p>
          <a:p>
            <a:pPr marL="0" marR="0" indent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Personnel files</a:t>
            </a:r>
          </a:p>
          <a:p>
            <a:pPr marL="0" marR="0" indent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Employee medical files</a:t>
            </a:r>
            <a:endParaRPr lang="en-US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6007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</TotalTime>
  <Words>500</Words>
  <Application>Microsoft Office PowerPoint</Application>
  <PresentationFormat>Widescreen</PresentationFormat>
  <Paragraphs>119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Garamond</vt:lpstr>
      <vt:lpstr>Symbol</vt:lpstr>
      <vt:lpstr>Times New Roman</vt:lpstr>
      <vt:lpstr>Organic</vt:lpstr>
      <vt:lpstr>TOP ISSUES TO ADDRESS IN  EMPLOYEE HANDBOOKS</vt:lpstr>
      <vt:lpstr>This program is offered for educational purposes only. </vt:lpstr>
      <vt:lpstr>OVERVIEW</vt:lpstr>
      <vt:lpstr>EMPLOYEE HANDBOOKS</vt:lpstr>
      <vt:lpstr>EMPLOYEE HANDBOOKS</vt:lpstr>
      <vt:lpstr>EMPLOYEE HANDBOOKS</vt:lpstr>
      <vt:lpstr>MISSION STATEMENT</vt:lpstr>
      <vt:lpstr>EQUAL EMPLOYMENT</vt:lpstr>
      <vt:lpstr>HIRING AND RECORDS</vt:lpstr>
      <vt:lpstr>EMPLOYMENT CLASSIFICATIONS</vt:lpstr>
      <vt:lpstr>TIME AND PAYROLL</vt:lpstr>
      <vt:lpstr>PAID TIME OFF</vt:lpstr>
      <vt:lpstr>OTHER LEAVES AND BREAKS</vt:lpstr>
      <vt:lpstr>BENEFITS</vt:lpstr>
      <vt:lpstr>MEDICAL AND FAMILY LEAVES</vt:lpstr>
      <vt:lpstr>CONDUCT AND ETHICS</vt:lpstr>
      <vt:lpstr>CONFIDENTIALITY AND PRIVACY</vt:lpstr>
      <vt:lpstr>SAFETY</vt:lpstr>
      <vt:lpstr>STUDENT SAFETY</vt:lpstr>
      <vt:lpstr>TECHNOLOGY</vt:lpstr>
      <vt:lpstr>SEPARATION</vt:lpstr>
      <vt:lpstr>QUESTIONS?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EDS</dc:title>
  <dc:creator>akatz.medart@gmail.com</dc:creator>
  <cp:lastModifiedBy>akatz.medart@gmail.com</cp:lastModifiedBy>
  <cp:revision>11</cp:revision>
  <dcterms:created xsi:type="dcterms:W3CDTF">2022-10-31T00:04:53Z</dcterms:created>
  <dcterms:modified xsi:type="dcterms:W3CDTF">2022-11-08T17:54:24Z</dcterms:modified>
</cp:coreProperties>
</file>