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2" r:id="rId2"/>
    <p:sldId id="348" r:id="rId3"/>
    <p:sldId id="349" r:id="rId4"/>
    <p:sldId id="350" r:id="rId5"/>
    <p:sldId id="351" r:id="rId6"/>
    <p:sldId id="352" r:id="rId7"/>
    <p:sldId id="353" r:id="rId8"/>
    <p:sldId id="354" r:id="rId9"/>
    <p:sldId id="355" r:id="rId10"/>
    <p:sldId id="356" r:id="rId11"/>
    <p:sldId id="357" r:id="rId12"/>
    <p:sldId id="358" r:id="rId13"/>
    <p:sldId id="359" r:id="rId14"/>
    <p:sldId id="369" r:id="rId15"/>
    <p:sldId id="372" r:id="rId16"/>
    <p:sldId id="360" r:id="rId17"/>
    <p:sldId id="361" r:id="rId18"/>
    <p:sldId id="370" r:id="rId19"/>
    <p:sldId id="362" r:id="rId20"/>
    <p:sldId id="363" r:id="rId21"/>
    <p:sldId id="364" r:id="rId22"/>
    <p:sldId id="365" r:id="rId23"/>
    <p:sldId id="366" r:id="rId24"/>
    <p:sldId id="371" r:id="rId25"/>
    <p:sldId id="367" r:id="rId26"/>
    <p:sldId id="3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437E"/>
    <a:srgbClr val="C51B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24B0F-34B9-4B92-992F-7A83FCD797A9}" v="20" dt="2022-11-04T21:50:37.0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0" autoAdjust="0"/>
    <p:restoredTop sz="94660"/>
  </p:normalViewPr>
  <p:slideViewPr>
    <p:cSldViewPr snapToGrid="0">
      <p:cViewPr varScale="1">
        <p:scale>
          <a:sx n="80" d="100"/>
          <a:sy n="80" d="100"/>
        </p:scale>
        <p:origin x="48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BF8BE-36DD-45B2-9E7B-E5E9CA11ADA8}"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C2691-3944-4E27-95BB-9B399117D7B9}" type="slidenum">
              <a:rPr lang="en-US" smtClean="0"/>
              <a:t>‹#›</a:t>
            </a:fld>
            <a:endParaRPr lang="en-US"/>
          </a:p>
        </p:txBody>
      </p:sp>
    </p:spTree>
    <p:extLst>
      <p:ext uri="{BB962C8B-B14F-4D97-AF65-F5344CB8AC3E}">
        <p14:creationId xmlns:p14="http://schemas.microsoft.com/office/powerpoint/2010/main" val="294306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B626-5370-46E9-A1E5-6B1DD8B3D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46C36B-936C-4D34-8B2C-337EFDB0E8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18A1BE-A7EC-48D2-A687-5058EDAFF35A}"/>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C64B421F-CD14-48E7-BB9D-AE5A52045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88C75-08E7-4C30-9302-D9CC64651764}"/>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247162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BF6CA-7743-45A7-A125-47361E5F9E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B9819-56D8-480B-BE0A-15D16635B9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B4FB4-90D5-46FC-92E8-81276C806958}"/>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F85E0B63-9AFA-4DAE-9E4C-595B85A6D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F37B29-F385-4CEE-850D-961C7E12F2F9}"/>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1340664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328C74-8F38-4E89-AB1C-75AC1C4D8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9C8948-C47B-46E6-B2EE-7A558D6E6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B0428-635E-46E8-9717-1B90D09FC041}"/>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266F4476-4897-4899-A031-C786A08DC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E7561-C3D5-4747-9664-57DCA32DA4FD}"/>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165131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D4E2-D299-4448-BA2F-1B5503788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BCA7EF-93AF-4FF1-8862-598A46CABD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E575B-1D0A-4914-8D3E-CAA6E2469DED}"/>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26F11A78-D135-4FC1-9269-61EC384E7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D78F0-D7AA-467F-814B-7AC199352409}"/>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234185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FE74-87A7-474A-9904-44866AA5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086B95-C690-4441-8C6A-5F9E13B63A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6243A-8FE9-418C-8970-8E7DF4D1678E}"/>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50EF7D1E-7D35-4CA7-9768-97FA6F5BA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A9E70-60F2-4BB6-A5C0-2CFCEEF3DD06}"/>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138178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A86A1-2091-4FB5-B685-5E2094CEB4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835EC4-0A97-4687-A43A-151A97AED7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7A217-B2D5-472C-96C5-CCEA2078F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7FEC5-DE49-4980-82BD-6FF4722DA26F}"/>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6" name="Footer Placeholder 5">
            <a:extLst>
              <a:ext uri="{FF2B5EF4-FFF2-40B4-BE49-F238E27FC236}">
                <a16:creationId xmlns:a16="http://schemas.microsoft.com/office/drawing/2014/main" id="{D07F136C-57B3-428A-BB42-06A885272D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3B89CF-B006-4453-B796-70B83BD29724}"/>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32829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B8D48-4C36-4CAD-B22C-0AEF5AF758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DA52ED-3DAC-4A5A-B13D-CDF1C2F180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46D52C-23DA-4D0F-B49E-7816113154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E891D-A94C-4182-9DAB-5EEEF57DB1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1CF3C7-E9C8-4124-929C-F9526A525A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627508-4C44-4FA5-BFA1-596A07B9E411}"/>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8" name="Footer Placeholder 7">
            <a:extLst>
              <a:ext uri="{FF2B5EF4-FFF2-40B4-BE49-F238E27FC236}">
                <a16:creationId xmlns:a16="http://schemas.microsoft.com/office/drawing/2014/main" id="{F2F397CB-49C2-40A0-B619-C297AB2F42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973C4B-0762-46EC-92C5-03B95AA788A6}"/>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1455933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0ED51-A903-4547-B11F-382BE252B5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58214B-B006-4831-8B9D-DA2C17854C25}"/>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4" name="Footer Placeholder 3">
            <a:extLst>
              <a:ext uri="{FF2B5EF4-FFF2-40B4-BE49-F238E27FC236}">
                <a16:creationId xmlns:a16="http://schemas.microsoft.com/office/drawing/2014/main" id="{A43C6DD2-06F3-43A7-A151-80AA9A0397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E183E3-F9E4-44CD-A821-FC133E0E73C4}"/>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2135616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63931-F8D1-4316-89C7-F2B446A20AA3}"/>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3" name="Footer Placeholder 2">
            <a:extLst>
              <a:ext uri="{FF2B5EF4-FFF2-40B4-BE49-F238E27FC236}">
                <a16:creationId xmlns:a16="http://schemas.microsoft.com/office/drawing/2014/main" id="{046B204E-C678-4254-9658-E2EFFB9D35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488592-793B-4B5A-90DE-B5DC08FE85C0}"/>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1736361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0D54-8277-4F25-8EA1-936D851AD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ED69F3-5913-4B2E-9B7A-932080890E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96BD90-2E2B-4D6D-B4CF-C2F086BC7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8C6F6-76F9-440B-A5C5-311FE1D4B71A}"/>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6" name="Footer Placeholder 5">
            <a:extLst>
              <a:ext uri="{FF2B5EF4-FFF2-40B4-BE49-F238E27FC236}">
                <a16:creationId xmlns:a16="http://schemas.microsoft.com/office/drawing/2014/main" id="{E58199F5-2FEB-416A-B7AB-498643A53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15117-8896-4E67-A78B-43F3909E025B}"/>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255822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021F-6B39-4F3E-A9C9-FAF4CA2F6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1FEDF2-365E-4D81-BCA9-DCE5854DC2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89ADFC-9E65-4B81-BAC9-56558EBFF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10285-B95A-46A2-ACE5-0447A8CCE8A9}"/>
              </a:ext>
            </a:extLst>
          </p:cNvPr>
          <p:cNvSpPr>
            <a:spLocks noGrp="1"/>
          </p:cNvSpPr>
          <p:nvPr>
            <p:ph type="dt" sz="half" idx="10"/>
          </p:nvPr>
        </p:nvSpPr>
        <p:spPr/>
        <p:txBody>
          <a:bodyPr/>
          <a:lstStyle/>
          <a:p>
            <a:fld id="{6418A31F-BDB6-4F40-B419-16D91B1615C3}" type="datetimeFigureOut">
              <a:rPr lang="en-US" smtClean="0"/>
              <a:t>11/5/2022</a:t>
            </a:fld>
            <a:endParaRPr lang="en-US"/>
          </a:p>
        </p:txBody>
      </p:sp>
      <p:sp>
        <p:nvSpPr>
          <p:cNvPr id="6" name="Footer Placeholder 5">
            <a:extLst>
              <a:ext uri="{FF2B5EF4-FFF2-40B4-BE49-F238E27FC236}">
                <a16:creationId xmlns:a16="http://schemas.microsoft.com/office/drawing/2014/main" id="{DFBB80FE-C328-4D30-9060-4191741170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227A0-C727-4B2A-8A5D-0FD27B90B50D}"/>
              </a:ext>
            </a:extLst>
          </p:cNvPr>
          <p:cNvSpPr>
            <a:spLocks noGrp="1"/>
          </p:cNvSpPr>
          <p:nvPr>
            <p:ph type="sldNum" sz="quarter" idx="12"/>
          </p:nvPr>
        </p:nvSpPr>
        <p:spPr/>
        <p:txBody>
          <a:bodyPr/>
          <a:lstStyle/>
          <a:p>
            <a:fld id="{1588F91E-DBA7-4CBC-93F2-A2D3D87B1B2A}" type="slidenum">
              <a:rPr lang="en-US" smtClean="0"/>
              <a:t>‹#›</a:t>
            </a:fld>
            <a:endParaRPr lang="en-US"/>
          </a:p>
        </p:txBody>
      </p:sp>
    </p:spTree>
    <p:extLst>
      <p:ext uri="{BB962C8B-B14F-4D97-AF65-F5344CB8AC3E}">
        <p14:creationId xmlns:p14="http://schemas.microsoft.com/office/powerpoint/2010/main" val="45392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A1CAD-F847-4717-A467-93C37294D0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724193-8666-40E1-808E-BD328EC1C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D7E3D-BF89-4DE4-AF2B-EB67ED59D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18A31F-BDB6-4F40-B419-16D91B1615C3}" type="datetimeFigureOut">
              <a:rPr lang="en-US" smtClean="0"/>
              <a:t>11/5/2022</a:t>
            </a:fld>
            <a:endParaRPr lang="en-US"/>
          </a:p>
        </p:txBody>
      </p:sp>
      <p:sp>
        <p:nvSpPr>
          <p:cNvPr id="5" name="Footer Placeholder 4">
            <a:extLst>
              <a:ext uri="{FF2B5EF4-FFF2-40B4-BE49-F238E27FC236}">
                <a16:creationId xmlns:a16="http://schemas.microsoft.com/office/drawing/2014/main" id="{17006D8C-CBC7-493F-9631-B9ED3578A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99D300A-6B63-4FF8-86FD-ED101ED4E5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8F91E-DBA7-4CBC-93F2-A2D3D87B1B2A}" type="slidenum">
              <a:rPr lang="en-US" smtClean="0"/>
              <a:t>‹#›</a:t>
            </a:fld>
            <a:endParaRPr lang="en-US"/>
          </a:p>
        </p:txBody>
      </p:sp>
    </p:spTree>
    <p:extLst>
      <p:ext uri="{BB962C8B-B14F-4D97-AF65-F5344CB8AC3E}">
        <p14:creationId xmlns:p14="http://schemas.microsoft.com/office/powerpoint/2010/main" val="23526377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56E18D-C308-8F0C-C401-058A9DBB3D6D}"/>
              </a:ext>
            </a:extLst>
          </p:cNvPr>
          <p:cNvSpPr txBox="1"/>
          <p:nvPr/>
        </p:nvSpPr>
        <p:spPr>
          <a:xfrm>
            <a:off x="0" y="2685702"/>
            <a:ext cx="12257314" cy="2862322"/>
          </a:xfrm>
          <a:prstGeom prst="rect">
            <a:avLst/>
          </a:prstGeom>
          <a:noFill/>
          <a:effectLst>
            <a:outerShdw blurRad="152400" dist="317500" dir="5400000" sx="90000" sy="-19000" rotWithShape="0">
              <a:prstClr val="black">
                <a:alpha val="15000"/>
              </a:prstClr>
            </a:outerShdw>
          </a:effectLst>
        </p:spPr>
        <p:txBody>
          <a:bodyPr wrap="square" rtlCol="0">
            <a:spAutoFit/>
          </a:bodyPr>
          <a:lstStyle/>
          <a:p>
            <a:r>
              <a:rPr lang="en-US" sz="6000" b="1" dirty="0">
                <a:solidFill>
                  <a:schemeClr val="bg1"/>
                </a:solidFill>
                <a:effectLst/>
                <a:latin typeface="Calibri" panose="020F0502020204030204" pitchFamily="34" charset="0"/>
                <a:ea typeface="Calibri" panose="020F0502020204030204" pitchFamily="34" charset="0"/>
              </a:rPr>
              <a:t>The Art &amp; Science of the Perfect Pitch </a:t>
            </a:r>
            <a:r>
              <a:rPr lang="en-US" sz="4000" b="1" dirty="0">
                <a:solidFill>
                  <a:schemeClr val="bg1"/>
                </a:solidFill>
                <a:latin typeface="Calibri" panose="020F0502020204030204" pitchFamily="34" charset="0"/>
              </a:rPr>
              <a:t>	</a:t>
            </a:r>
          </a:p>
          <a:p>
            <a:br>
              <a:rPr lang="en-US" sz="4400" b="1" dirty="0">
                <a:solidFill>
                  <a:schemeClr val="bg1"/>
                </a:solidFill>
                <a:latin typeface="Calibri" panose="020F0502020204030204" pitchFamily="34" charset="0"/>
              </a:rPr>
            </a:br>
            <a:r>
              <a:rPr lang="en-US" sz="3600" b="1" dirty="0">
                <a:solidFill>
                  <a:schemeClr val="bg1"/>
                </a:solidFill>
                <a:latin typeface="Calibri" panose="020F0502020204030204" pitchFamily="34" charset="0"/>
              </a:rPr>
              <a:t>- Maury Litwack</a:t>
            </a:r>
            <a:endParaRPr lang="en-US" sz="4400" b="1" dirty="0">
              <a:solidFill>
                <a:schemeClr val="bg1"/>
              </a:solidFill>
            </a:endParaRPr>
          </a:p>
        </p:txBody>
      </p:sp>
    </p:spTree>
    <p:extLst>
      <p:ext uri="{BB962C8B-B14F-4D97-AF65-F5344CB8AC3E}">
        <p14:creationId xmlns:p14="http://schemas.microsoft.com/office/powerpoint/2010/main" val="3845471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Thomas Jefferson - Wikipedia">
            <a:extLst>
              <a:ext uri="{FF2B5EF4-FFF2-40B4-BE49-F238E27FC236}">
                <a16:creationId xmlns:a16="http://schemas.microsoft.com/office/drawing/2014/main" id="{D6087258-0F7E-56C6-5678-4F0A7642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994" y="396840"/>
            <a:ext cx="3683651" cy="452856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enjamin Franklin - Wikipedia">
            <a:extLst>
              <a:ext uri="{FF2B5EF4-FFF2-40B4-BE49-F238E27FC236}">
                <a16:creationId xmlns:a16="http://schemas.microsoft.com/office/drawing/2014/main" id="{04853EB5-D614-A397-FE56-30408C612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68" y="396840"/>
            <a:ext cx="4037480" cy="492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5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The “LIKING” Principle: Science </a:t>
            </a: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240643" y="946528"/>
            <a:ext cx="10717597" cy="1569660"/>
          </a:xfrm>
          <a:prstGeom prst="rect">
            <a:avLst/>
          </a:prstGeom>
          <a:noFill/>
        </p:spPr>
        <p:txBody>
          <a:bodyPr wrap="square">
            <a:spAutoFit/>
          </a:bodyPr>
          <a:lstStyle/>
          <a:p>
            <a:r>
              <a:rPr lang="en-US" sz="3200" dirty="0">
                <a:solidFill>
                  <a:schemeClr val="bg1"/>
                </a:solidFill>
              </a:rPr>
              <a:t>“Most people would prefer to say yes to the requests of somebody we know or like.”</a:t>
            </a:r>
            <a:br>
              <a:rPr lang="en-US" sz="3200" dirty="0">
                <a:solidFill>
                  <a:schemeClr val="bg1"/>
                </a:solidFill>
              </a:rPr>
            </a:br>
            <a:r>
              <a:rPr lang="en-US" sz="3200" dirty="0">
                <a:solidFill>
                  <a:schemeClr val="bg1"/>
                </a:solidFill>
              </a:rPr>
              <a:t>– Robert Cialdini </a:t>
            </a:r>
            <a:endParaRPr lang="en-US" sz="5400" dirty="0">
              <a:solidFill>
                <a:schemeClr val="bg1"/>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F820B96E-356C-CEF6-9586-CC3E5D301E4E}"/>
              </a:ext>
            </a:extLst>
          </p:cNvPr>
          <p:cNvSpPr txBox="1"/>
          <p:nvPr/>
        </p:nvSpPr>
        <p:spPr>
          <a:xfrm>
            <a:off x="3811221" y="2302378"/>
            <a:ext cx="2284779" cy="584775"/>
          </a:xfrm>
          <a:prstGeom prst="rect">
            <a:avLst/>
          </a:prstGeom>
          <a:noFill/>
        </p:spPr>
        <p:txBody>
          <a:bodyPr wrap="square">
            <a:spAutoFit/>
          </a:bodyPr>
          <a:lstStyle/>
          <a:p>
            <a:r>
              <a:rPr lang="en-US" sz="3200" b="1" u="sng" dirty="0">
                <a:solidFill>
                  <a:schemeClr val="bg1"/>
                </a:solidFill>
              </a:rPr>
              <a:t>Example: </a:t>
            </a:r>
            <a:endParaRPr lang="en-US" sz="3200" b="1" dirty="0">
              <a:solidFill>
                <a:schemeClr val="bg1"/>
              </a:solidFill>
            </a:endParaRPr>
          </a:p>
        </p:txBody>
      </p:sp>
      <p:pic>
        <p:nvPicPr>
          <p:cNvPr id="1026" name="Picture 2" descr="See the source image">
            <a:extLst>
              <a:ext uri="{FF2B5EF4-FFF2-40B4-BE49-F238E27FC236}">
                <a16:creationId xmlns:a16="http://schemas.microsoft.com/office/drawing/2014/main" id="{6E2CC149-67DE-A771-5108-3E48A5FDF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2992941"/>
            <a:ext cx="4946650" cy="3692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75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4800" b="1"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4800" b="1" dirty="0">
                <a:solidFill>
                  <a:schemeClr val="bg1"/>
                </a:solidFill>
                <a:latin typeface="Calibri" panose="020F0502020204030204" pitchFamily="34" charset="0"/>
                <a:ea typeface="Calibri" panose="020F0502020204030204" pitchFamily="34" charset="0"/>
              </a:rPr>
              <a:t> The “LIKING PRINCIPLE”: Art &amp; Fundraising</a:t>
            </a:r>
            <a:endParaRPr lang="en-US" sz="24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220282" y="1825625"/>
            <a:ext cx="12056235" cy="333046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dirty="0">
                <a:solidFill>
                  <a:schemeClr val="bg1"/>
                </a:solidFill>
              </a:rPr>
              <a:t>Parlor Meetings – Friends don’t want to turn away friends</a:t>
            </a:r>
          </a:p>
          <a:p>
            <a:pPr marL="457200" indent="-457200">
              <a:lnSpc>
                <a:spcPct val="150000"/>
              </a:lnSpc>
              <a:buFont typeface="Arial" panose="020B0604020202020204" pitchFamily="34" charset="0"/>
              <a:buChar char="•"/>
            </a:pPr>
            <a:r>
              <a:rPr lang="en-US" sz="3600" dirty="0">
                <a:solidFill>
                  <a:schemeClr val="bg1"/>
                </a:solidFill>
              </a:rPr>
              <a:t>Having Lay Leaders Call for Dinner – Friends don’t want to turn away friends </a:t>
            </a:r>
          </a:p>
          <a:p>
            <a:pPr marL="457200" indent="-457200">
              <a:lnSpc>
                <a:spcPct val="150000"/>
              </a:lnSpc>
              <a:buFont typeface="Arial" panose="020B0604020202020204" pitchFamily="34" charset="0"/>
              <a:buChar char="•"/>
            </a:pPr>
            <a:r>
              <a:rPr lang="en-US" sz="3600" dirty="0">
                <a:solidFill>
                  <a:schemeClr val="bg1"/>
                </a:solidFill>
              </a:rPr>
              <a:t>BUT… Have to be similar to you… Jeffersons selling Jeffersons</a:t>
            </a:r>
          </a:p>
        </p:txBody>
      </p:sp>
    </p:spTree>
    <p:extLst>
      <p:ext uri="{BB962C8B-B14F-4D97-AF65-F5344CB8AC3E}">
        <p14:creationId xmlns:p14="http://schemas.microsoft.com/office/powerpoint/2010/main" val="6605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89744"/>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a:solidFill>
                  <a:schemeClr val="bg1"/>
                </a:solidFill>
                <a:latin typeface="Calibri" panose="020F0502020204030204" pitchFamily="34" charset="0"/>
                <a:ea typeface="Calibri" panose="020F0502020204030204" pitchFamily="34" charset="0"/>
              </a:rPr>
              <a:t> Reciprocity: The Science  </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450074" y="1554540"/>
            <a:ext cx="9803197" cy="1569660"/>
          </a:xfrm>
          <a:prstGeom prst="rect">
            <a:avLst/>
          </a:prstGeom>
          <a:noFill/>
        </p:spPr>
        <p:txBody>
          <a:bodyPr wrap="square">
            <a:spAutoFit/>
          </a:bodyPr>
          <a:lstStyle/>
          <a:p>
            <a:r>
              <a:rPr lang="en-US" sz="3200" dirty="0">
                <a:solidFill>
                  <a:schemeClr val="bg1"/>
                </a:solidFill>
              </a:rPr>
              <a:t>“We should try to repay in kind, what another person has provided us.” </a:t>
            </a:r>
            <a:br>
              <a:rPr lang="en-US" sz="3200" dirty="0">
                <a:solidFill>
                  <a:schemeClr val="bg1"/>
                </a:solidFill>
              </a:rPr>
            </a:br>
            <a:r>
              <a:rPr lang="en-US" sz="3200" dirty="0">
                <a:solidFill>
                  <a:schemeClr val="bg1"/>
                </a:solidFill>
              </a:rPr>
              <a:t>– Robert Cialdini </a:t>
            </a:r>
            <a:endParaRPr lang="en-US" sz="5400" dirty="0">
              <a:solidFill>
                <a:schemeClr val="bg1"/>
              </a:solidFill>
              <a:effectLst/>
              <a:latin typeface="Calibri" panose="020F0502020204030204" pitchFamily="34" charset="0"/>
              <a:ea typeface="Calibri" panose="020F0502020204030204" pitchFamily="34" charset="0"/>
            </a:endParaRPr>
          </a:p>
        </p:txBody>
      </p:sp>
      <p:pic>
        <p:nvPicPr>
          <p:cNvPr id="7172" name="Picture 4" descr="What Costco's Free Sample Employees Won't Tell You | Reader's Digest">
            <a:extLst>
              <a:ext uri="{FF2B5EF4-FFF2-40B4-BE49-F238E27FC236}">
                <a16:creationId xmlns:a16="http://schemas.microsoft.com/office/drawing/2014/main" id="{5E903012-E108-34E5-7CD8-BABB68651F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173426"/>
            <a:ext cx="37338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ppy Rosh Hashanah Jewish New Year Greeting Card | Zazzle | Happy rosh  hashanah, New year greeting cards, Rosh hashanah">
            <a:extLst>
              <a:ext uri="{FF2B5EF4-FFF2-40B4-BE49-F238E27FC236}">
                <a16:creationId xmlns:a16="http://schemas.microsoft.com/office/drawing/2014/main" id="{3A6C1001-4394-8560-357B-F4C6E4180F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96" t="2331" r="10190" b="4779"/>
          <a:stretch/>
        </p:blipFill>
        <p:spPr bwMode="auto">
          <a:xfrm>
            <a:off x="1839058" y="3124201"/>
            <a:ext cx="3357196" cy="403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0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89743"/>
            <a:ext cx="12192000" cy="1283481"/>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a:solidFill>
                  <a:schemeClr val="bg1"/>
                </a:solidFill>
                <a:latin typeface="Calibri" panose="020F0502020204030204" pitchFamily="34" charset="0"/>
                <a:ea typeface="Calibri" panose="020F0502020204030204" pitchFamily="34" charset="0"/>
              </a:rPr>
              <a:t> Reciprocity: Art &amp; Fundraising  </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838200" y="2062302"/>
            <a:ext cx="9803197" cy="2766911"/>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000" b="1" dirty="0">
                <a:solidFill>
                  <a:schemeClr val="bg1"/>
                </a:solidFill>
              </a:rPr>
              <a:t>Gifts to donors </a:t>
            </a:r>
          </a:p>
          <a:p>
            <a:pPr marL="457200" indent="-457200">
              <a:lnSpc>
                <a:spcPct val="150000"/>
              </a:lnSpc>
              <a:buFont typeface="Arial" panose="020B0604020202020204" pitchFamily="34" charset="0"/>
              <a:buChar char="•"/>
            </a:pPr>
            <a:r>
              <a:rPr lang="en-US" sz="4000" b="1" dirty="0">
                <a:solidFill>
                  <a:schemeClr val="bg1"/>
                </a:solidFill>
              </a:rPr>
              <a:t>“Shut up and go away” Money </a:t>
            </a:r>
          </a:p>
          <a:p>
            <a:pPr marL="457200" indent="-457200">
              <a:lnSpc>
                <a:spcPct val="150000"/>
              </a:lnSpc>
              <a:buFont typeface="Arial" panose="020B0604020202020204" pitchFamily="34" charset="0"/>
              <a:buChar char="•"/>
            </a:pPr>
            <a:r>
              <a:rPr lang="en-US" sz="4000" b="1" dirty="0">
                <a:solidFill>
                  <a:schemeClr val="bg1"/>
                </a:solidFill>
              </a:rPr>
              <a:t>One Trick: Reciprocal Concession </a:t>
            </a:r>
          </a:p>
        </p:txBody>
      </p:sp>
    </p:spTree>
    <p:extLst>
      <p:ext uri="{BB962C8B-B14F-4D97-AF65-F5344CB8AC3E}">
        <p14:creationId xmlns:p14="http://schemas.microsoft.com/office/powerpoint/2010/main" val="215095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Thomas Jefferson - Wikipedia">
            <a:extLst>
              <a:ext uri="{FF2B5EF4-FFF2-40B4-BE49-F238E27FC236}">
                <a16:creationId xmlns:a16="http://schemas.microsoft.com/office/drawing/2014/main" id="{D6087258-0F7E-56C6-5678-4F0A7642C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4994" y="396840"/>
            <a:ext cx="3683651" cy="45285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10 Best Butter French Fries Recipes | Yummly">
            <a:extLst>
              <a:ext uri="{FF2B5EF4-FFF2-40B4-BE49-F238E27FC236}">
                <a16:creationId xmlns:a16="http://schemas.microsoft.com/office/drawing/2014/main" id="{F6C6D3A2-AEC8-C647-D163-3DE3C22A4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499" y="720200"/>
            <a:ext cx="4205203" cy="420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613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6" name="Picture 4" descr="Potato planting turns desert into land of fortune - Chinadaily.com.cn">
            <a:extLst>
              <a:ext uri="{FF2B5EF4-FFF2-40B4-BE49-F238E27FC236}">
                <a16:creationId xmlns:a16="http://schemas.microsoft.com/office/drawing/2014/main" id="{4320B441-1F80-DE05-1467-F191924E37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044" y="921419"/>
            <a:ext cx="8937911" cy="501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762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4873"/>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Scarcity Principle: The Science</a:t>
            </a:r>
            <a:endParaRPr lang="en-US" sz="72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4C502DC-EF5B-EB05-5A2F-F2048541C53C}"/>
              </a:ext>
            </a:extLst>
          </p:cNvPr>
          <p:cNvSpPr txBox="1"/>
          <p:nvPr/>
        </p:nvSpPr>
        <p:spPr>
          <a:xfrm>
            <a:off x="135359" y="946421"/>
            <a:ext cx="9803197" cy="1569660"/>
          </a:xfrm>
          <a:prstGeom prst="rect">
            <a:avLst/>
          </a:prstGeom>
          <a:noFill/>
        </p:spPr>
        <p:txBody>
          <a:bodyPr wrap="square">
            <a:spAutoFit/>
          </a:bodyPr>
          <a:lstStyle/>
          <a:p>
            <a:r>
              <a:rPr lang="en-US" sz="3200" dirty="0">
                <a:solidFill>
                  <a:schemeClr val="bg1"/>
                </a:solidFill>
              </a:rPr>
              <a:t>“Opportunities seem more valuable to us when their availability is limited.”</a:t>
            </a:r>
            <a:br>
              <a:rPr lang="en-US" sz="3200" dirty="0">
                <a:solidFill>
                  <a:schemeClr val="bg1"/>
                </a:solidFill>
              </a:rPr>
            </a:br>
            <a:r>
              <a:rPr lang="en-US" sz="3200" dirty="0">
                <a:solidFill>
                  <a:schemeClr val="bg1"/>
                </a:solidFill>
              </a:rPr>
              <a:t>– Robert Cialdini </a:t>
            </a:r>
            <a:endParaRPr lang="en-US" sz="5400" dirty="0">
              <a:solidFill>
                <a:schemeClr val="bg1"/>
              </a:solidFill>
              <a:effectLst/>
              <a:latin typeface="Calibri" panose="020F0502020204030204" pitchFamily="34" charset="0"/>
              <a:ea typeface="Calibri" panose="020F0502020204030204" pitchFamily="34" charset="0"/>
            </a:endParaRPr>
          </a:p>
        </p:txBody>
      </p:sp>
      <p:pic>
        <p:nvPicPr>
          <p:cNvPr id="9222" name="Picture 6" descr="Limited Time Icon #175603 - Free Icons Library">
            <a:extLst>
              <a:ext uri="{FF2B5EF4-FFF2-40B4-BE49-F238E27FC236}">
                <a16:creationId xmlns:a16="http://schemas.microsoft.com/office/drawing/2014/main" id="{61EF5DFB-C8B0-E051-FBC4-4C71B8882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700" y="1955253"/>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abe Ruth rookie card sets new mark as Mile High Card Co. smashes records  in $5.7M auction - Sports Collectors Digest">
            <a:extLst>
              <a:ext uri="{FF2B5EF4-FFF2-40B4-BE49-F238E27FC236}">
                <a16:creationId xmlns:a16="http://schemas.microsoft.com/office/drawing/2014/main" id="{82FE0FD2-2B13-63A8-2B21-6DA421ADE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283" y="2081803"/>
            <a:ext cx="2768117" cy="463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4873"/>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   </a:t>
            </a:r>
          </a:p>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   Scarcity Principle: </a:t>
            </a:r>
            <a:br>
              <a:rPr lang="en-US" sz="6600" b="1" dirty="0">
                <a:solidFill>
                  <a:schemeClr val="bg1"/>
                </a:solidFill>
                <a:latin typeface="Calibri" panose="020F0502020204030204" pitchFamily="34" charset="0"/>
                <a:ea typeface="Calibri" panose="020F0502020204030204" pitchFamily="34" charset="0"/>
              </a:rPr>
            </a:br>
            <a:r>
              <a:rPr lang="en-US" sz="6600" b="1" dirty="0">
                <a:solidFill>
                  <a:schemeClr val="bg1"/>
                </a:solidFill>
                <a:latin typeface="Calibri" panose="020F0502020204030204" pitchFamily="34" charset="0"/>
                <a:ea typeface="Calibri" panose="020F0502020204030204" pitchFamily="34" charset="0"/>
              </a:rPr>
              <a:t>   The Art &amp; Fundraising </a:t>
            </a:r>
            <a:endParaRPr lang="en-US" sz="72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F9A37DD3-FF64-1AD7-1F06-2009AE7578D8}"/>
              </a:ext>
            </a:extLst>
          </p:cNvPr>
          <p:cNvSpPr txBox="1"/>
          <p:nvPr/>
        </p:nvSpPr>
        <p:spPr>
          <a:xfrm>
            <a:off x="1153886" y="3137302"/>
            <a:ext cx="8487067" cy="2018694"/>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en-US" sz="4400" dirty="0">
                <a:solidFill>
                  <a:schemeClr val="bg1"/>
                </a:solidFill>
              </a:rPr>
              <a:t>“Sold Out” Dinners </a:t>
            </a:r>
          </a:p>
          <a:p>
            <a:pPr marL="285750" indent="-285750">
              <a:lnSpc>
                <a:spcPct val="150000"/>
              </a:lnSpc>
              <a:buFont typeface="Arial" panose="020B0604020202020204" pitchFamily="34" charset="0"/>
              <a:buChar char="•"/>
            </a:pPr>
            <a:r>
              <a:rPr lang="en-US" sz="4400" dirty="0">
                <a:solidFill>
                  <a:schemeClr val="bg1"/>
                </a:solidFill>
              </a:rPr>
              <a:t>Exclusive Events for Higher Donors </a:t>
            </a:r>
          </a:p>
        </p:txBody>
      </p:sp>
    </p:spTree>
    <p:extLst>
      <p:ext uri="{BB962C8B-B14F-4D97-AF65-F5344CB8AC3E}">
        <p14:creationId xmlns:p14="http://schemas.microsoft.com/office/powerpoint/2010/main" val="7612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2" name="Picture 2" descr="Traité sur la culture et les usages des pommes de terre, de la patate et du  topinambour. Publié &amp; imprimé par ordre du Roi. by PARMENTIER, Antoine  Augustin.: Très bon Couverture rigide (">
            <a:extLst>
              <a:ext uri="{FF2B5EF4-FFF2-40B4-BE49-F238E27FC236}">
                <a16:creationId xmlns:a16="http://schemas.microsoft.com/office/drawing/2014/main" id="{3117488A-C666-1A61-060B-87415EA807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946" y="0"/>
            <a:ext cx="4086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F7140CF-A37C-558D-D10B-E763600BF522}"/>
              </a:ext>
            </a:extLst>
          </p:cNvPr>
          <p:cNvSpPr txBox="1"/>
          <p:nvPr/>
        </p:nvSpPr>
        <p:spPr>
          <a:xfrm>
            <a:off x="6212069" y="3512457"/>
            <a:ext cx="5475560" cy="2862322"/>
          </a:xfrm>
          <a:prstGeom prst="rect">
            <a:avLst/>
          </a:prstGeom>
          <a:noFill/>
        </p:spPr>
        <p:txBody>
          <a:bodyPr wrap="square" rtlCol="0">
            <a:spAutoFit/>
          </a:bodyPr>
          <a:lstStyle/>
          <a:p>
            <a:pPr marL="0" marR="0">
              <a:spcBef>
                <a:spcPts val="0"/>
              </a:spcBef>
              <a:spcAft>
                <a:spcPts val="0"/>
              </a:spcAft>
            </a:pPr>
            <a:r>
              <a:rPr lang="en-US" sz="3600" b="1" u="sng" dirty="0">
                <a:solidFill>
                  <a:schemeClr val="bg1"/>
                </a:solidFill>
              </a:rPr>
              <a:t>Translation: </a:t>
            </a:r>
            <a:br>
              <a:rPr lang="en-US" sz="2400" b="1" u="sng" dirty="0">
                <a:solidFill>
                  <a:schemeClr val="bg1"/>
                </a:solidFill>
              </a:rPr>
            </a:br>
            <a:br>
              <a:rPr lang="en-US" sz="2400" dirty="0">
                <a:solidFill>
                  <a:schemeClr val="bg1"/>
                </a:solidFill>
              </a:rPr>
            </a:br>
            <a:r>
              <a:rPr lang="en-US" sz="2400" dirty="0">
                <a:solidFill>
                  <a:schemeClr val="bg1"/>
                </a:solidFill>
                <a:effectLst/>
                <a:latin typeface="Arial" panose="020B0604020202020204" pitchFamily="34" charset="0"/>
                <a:ea typeface="Calibri" panose="020F0502020204030204" pitchFamily="34" charset="0"/>
              </a:rPr>
              <a:t>BY ORDER OF THE KING: </a:t>
            </a:r>
            <a:endParaRPr lang="en-US" sz="24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chemeClr val="bg1"/>
                </a:solidFill>
                <a:effectLst/>
                <a:latin typeface="Arial" panose="020B0604020202020204" pitchFamily="34" charset="0"/>
                <a:ea typeface="Calibri" panose="020F0502020204030204" pitchFamily="34" charset="0"/>
              </a:rPr>
              <a:t> </a:t>
            </a:r>
            <a:endParaRPr lang="en-US" sz="2400" dirty="0">
              <a:solidFill>
                <a:schemeClr val="bg1"/>
              </a:solidFill>
              <a:effectLst/>
              <a:latin typeface="Calibri" panose="020F0502020204030204" pitchFamily="34" charset="0"/>
              <a:ea typeface="Calibri" panose="020F0502020204030204" pitchFamily="34" charset="0"/>
            </a:endParaRPr>
          </a:p>
          <a:p>
            <a:r>
              <a:rPr lang="en-US" sz="2400" i="1" dirty="0">
                <a:solidFill>
                  <a:schemeClr val="bg1"/>
                </a:solidFill>
                <a:effectLst/>
                <a:latin typeface="Arial" panose="020B0604020202020204" pitchFamily="34" charset="0"/>
                <a:ea typeface="Calibri" panose="020F0502020204030204" pitchFamily="34" charset="0"/>
              </a:rPr>
              <a:t>Treatise on the Culture and Use of the Potato, Sweet Potato, and Jerusalem Artichoke</a:t>
            </a:r>
            <a:r>
              <a:rPr lang="en-US" sz="2400" dirty="0">
                <a:solidFill>
                  <a:schemeClr val="bg1"/>
                </a:solidFill>
                <a:effectLst/>
                <a:latin typeface="Arial" panose="020B0604020202020204" pitchFamily="34" charset="0"/>
                <a:ea typeface="Calibri" panose="020F0502020204030204" pitchFamily="34" charset="0"/>
              </a:rPr>
              <a:t> </a:t>
            </a:r>
            <a:endParaRPr lang="en-US" sz="2400" dirty="0">
              <a:solidFill>
                <a:schemeClr val="bg1"/>
              </a:solidFill>
            </a:endParaRPr>
          </a:p>
        </p:txBody>
      </p:sp>
    </p:spTree>
    <p:extLst>
      <p:ext uri="{BB962C8B-B14F-4D97-AF65-F5344CB8AC3E}">
        <p14:creationId xmlns:p14="http://schemas.microsoft.com/office/powerpoint/2010/main" val="1860035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Perfect Baked Potato Recipe | Bon Appétit">
            <a:extLst>
              <a:ext uri="{FF2B5EF4-FFF2-40B4-BE49-F238E27FC236}">
                <a16:creationId xmlns:a16="http://schemas.microsoft.com/office/drawing/2014/main" id="{C6071289-08BD-A851-75B1-0A11889878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75"/>
          <a:stretch/>
        </p:blipFill>
        <p:spPr bwMode="auto">
          <a:xfrm>
            <a:off x="88350" y="3050346"/>
            <a:ext cx="4842260" cy="37086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mple Smothered Potatoes Recipe | EatingWell">
            <a:extLst>
              <a:ext uri="{FF2B5EF4-FFF2-40B4-BE49-F238E27FC236}">
                <a16:creationId xmlns:a16="http://schemas.microsoft.com/office/drawing/2014/main" id="{4D19696E-20FC-3A0B-0645-403C9230B0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0752" y="3443454"/>
            <a:ext cx="3144636" cy="31193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wice-Baked Potatoes Recipe - NYT Cooking">
            <a:extLst>
              <a:ext uri="{FF2B5EF4-FFF2-40B4-BE49-F238E27FC236}">
                <a16:creationId xmlns:a16="http://schemas.microsoft.com/office/drawing/2014/main" id="{22F48319-D7EE-3DEA-1332-071EEF642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2551" y="649663"/>
            <a:ext cx="4065066" cy="27100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est Oven Roasted Potatoes Recipe - Easy Herb Roasted Potatoes">
            <a:extLst>
              <a:ext uri="{FF2B5EF4-FFF2-40B4-BE49-F238E27FC236}">
                <a16:creationId xmlns:a16="http://schemas.microsoft.com/office/drawing/2014/main" id="{E9FDED50-479A-E719-2EE0-536B179A8B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72"/>
          <a:stretch/>
        </p:blipFill>
        <p:spPr bwMode="auto">
          <a:xfrm>
            <a:off x="0" y="427971"/>
            <a:ext cx="3760469" cy="24837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Velvet Mashed Potatoes Recipe - BettyCrocker.com">
            <a:extLst>
              <a:ext uri="{FF2B5EF4-FFF2-40B4-BE49-F238E27FC236}">
                <a16:creationId xmlns:a16="http://schemas.microsoft.com/office/drawing/2014/main" id="{1FAEF28E-0386-10EF-D62A-DEF66DC209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5720" y="3581400"/>
            <a:ext cx="4958939" cy="278940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nch Fries Recipe: How to make French Fries Recipe at Home | Homemade French  Fries Recipe - Times Food">
            <a:extLst>
              <a:ext uri="{FF2B5EF4-FFF2-40B4-BE49-F238E27FC236}">
                <a16:creationId xmlns:a16="http://schemas.microsoft.com/office/drawing/2014/main" id="{8995998F-1A2F-C920-B36F-1C9EC06A53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9450" y="-381"/>
            <a:ext cx="32766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asselback Potatoes with Garlic Herb Butter and Gouda!">
            <a:extLst>
              <a:ext uri="{FF2B5EF4-FFF2-40B4-BE49-F238E27FC236}">
                <a16:creationId xmlns:a16="http://schemas.microsoft.com/office/drawing/2014/main" id="{254580AB-C9FC-291B-0AA3-8CA4C0390A8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20707" y="312027"/>
            <a:ext cx="2133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673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297543" y="395670"/>
            <a:ext cx="11894457" cy="1134257"/>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Power of Authority: The Science</a:t>
            </a:r>
            <a:r>
              <a:rPr lang="en-US" sz="4800" b="1" dirty="0">
                <a:solidFill>
                  <a:schemeClr val="bg1"/>
                </a:solidFill>
                <a:effectLst/>
                <a:latin typeface="Calibri" panose="020F0502020204030204" pitchFamily="34" charset="0"/>
                <a:ea typeface="Calibri" panose="020F0502020204030204" pitchFamily="34" charset="0"/>
              </a:rPr>
              <a:t>   </a:t>
            </a:r>
            <a:endParaRPr lang="en-US" sz="3600" b="1"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297544" y="1554540"/>
            <a:ext cx="9803197" cy="646331"/>
          </a:xfrm>
          <a:prstGeom prst="rect">
            <a:avLst/>
          </a:prstGeom>
          <a:noFill/>
        </p:spPr>
        <p:txBody>
          <a:bodyPr wrap="square">
            <a:spAutoFit/>
          </a:bodyPr>
          <a:lstStyle/>
          <a:p>
            <a:r>
              <a:rPr lang="en-US" sz="3600" dirty="0">
                <a:solidFill>
                  <a:schemeClr val="bg1"/>
                </a:solidFill>
              </a:rPr>
              <a:t>“We are more likely to listen to an authority figure.” </a:t>
            </a:r>
            <a:endParaRPr lang="en-US" sz="6000" dirty="0">
              <a:solidFill>
                <a:schemeClr val="bg1"/>
              </a:solidFill>
              <a:effectLst/>
              <a:latin typeface="Calibri" panose="020F0502020204030204" pitchFamily="34" charset="0"/>
              <a:ea typeface="Calibri" panose="020F0502020204030204" pitchFamily="34" charset="0"/>
            </a:endParaRPr>
          </a:p>
        </p:txBody>
      </p:sp>
      <p:pic>
        <p:nvPicPr>
          <p:cNvPr id="11266" name="Picture 2" descr="Mayor Bloomberg eyes junk food at hospitals for next NYC obesity measure -  CBS News">
            <a:extLst>
              <a:ext uri="{FF2B5EF4-FFF2-40B4-BE49-F238E27FC236}">
                <a16:creationId xmlns:a16="http://schemas.microsoft.com/office/drawing/2014/main" id="{07BD546F-D2A0-A8CC-2559-4AF0E9432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73" y="2774430"/>
            <a:ext cx="5011502" cy="37586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10;&#10;Description automatically generated">
            <a:extLst>
              <a:ext uri="{FF2B5EF4-FFF2-40B4-BE49-F238E27FC236}">
                <a16:creationId xmlns:a16="http://schemas.microsoft.com/office/drawing/2014/main" id="{7DFB1960-8019-8B45-7CAF-34D1D1810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925" y="2723056"/>
            <a:ext cx="2847975" cy="3810000"/>
          </a:xfrm>
          <a:prstGeom prst="rect">
            <a:avLst/>
          </a:prstGeom>
        </p:spPr>
      </p:pic>
    </p:spTree>
    <p:extLst>
      <p:ext uri="{BB962C8B-B14F-4D97-AF65-F5344CB8AC3E}">
        <p14:creationId xmlns:p14="http://schemas.microsoft.com/office/powerpoint/2010/main" val="353935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912741"/>
            <a:ext cx="12192000" cy="1134257"/>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5400" b="1" dirty="0">
                <a:solidFill>
                  <a:schemeClr val="bg1"/>
                </a:solidFill>
                <a:latin typeface="Calibri" panose="020F0502020204030204" pitchFamily="34" charset="0"/>
                <a:ea typeface="Calibri" panose="020F0502020204030204" pitchFamily="34" charset="0"/>
              </a:rPr>
              <a:t>Power of Authority: The Art &amp; Fundraising</a:t>
            </a:r>
            <a:r>
              <a:rPr lang="en-US" sz="4800" b="1" dirty="0">
                <a:solidFill>
                  <a:schemeClr val="bg1"/>
                </a:solidFill>
                <a:effectLst/>
                <a:latin typeface="Calibri" panose="020F0502020204030204" pitchFamily="34" charset="0"/>
                <a:ea typeface="Calibri" panose="020F0502020204030204" pitchFamily="34" charset="0"/>
              </a:rPr>
              <a:t>   </a:t>
            </a:r>
            <a:endParaRPr lang="en-US" sz="3600" b="1"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690916" y="1921672"/>
            <a:ext cx="10810167" cy="4409797"/>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4800" b="1" dirty="0">
                <a:solidFill>
                  <a:schemeClr val="bg1"/>
                </a:solidFill>
              </a:rPr>
              <a:t>Rabbis</a:t>
            </a:r>
          </a:p>
          <a:p>
            <a:pPr marL="571500" indent="-571500">
              <a:lnSpc>
                <a:spcPct val="150000"/>
              </a:lnSpc>
              <a:buFont typeface="Arial" panose="020B0604020202020204" pitchFamily="34" charset="0"/>
              <a:buChar char="•"/>
            </a:pPr>
            <a:r>
              <a:rPr lang="en-US" sz="4800" b="1" dirty="0">
                <a:solidFill>
                  <a:schemeClr val="bg1"/>
                </a:solidFill>
              </a:rPr>
              <a:t>Heads of Schools</a:t>
            </a:r>
          </a:p>
          <a:p>
            <a:pPr marL="571500" indent="-571500">
              <a:lnSpc>
                <a:spcPct val="150000"/>
              </a:lnSpc>
              <a:buFont typeface="Arial" panose="020B0604020202020204" pitchFamily="34" charset="0"/>
              <a:buChar char="•"/>
            </a:pPr>
            <a:r>
              <a:rPr lang="en-US" sz="4800" b="1" dirty="0">
                <a:solidFill>
                  <a:schemeClr val="bg1"/>
                </a:solidFill>
              </a:rPr>
              <a:t>Communal Leaders</a:t>
            </a:r>
            <a:endParaRPr lang="en-US" sz="8000" b="1" dirty="0">
              <a:solidFill>
                <a:schemeClr val="bg1"/>
              </a:solidFill>
              <a:latin typeface="Calibri" panose="020F0502020204030204" pitchFamily="34" charset="0"/>
            </a:endParaRPr>
          </a:p>
          <a:p>
            <a:pPr marL="685800" indent="-685800">
              <a:lnSpc>
                <a:spcPct val="150000"/>
              </a:lnSpc>
              <a:buFont typeface="Arial" panose="020B0604020202020204" pitchFamily="34" charset="0"/>
              <a:buChar char="•"/>
            </a:pPr>
            <a:r>
              <a:rPr lang="en-US" sz="4800" b="1" dirty="0">
                <a:solidFill>
                  <a:schemeClr val="bg1"/>
                </a:solidFill>
              </a:rPr>
              <a:t>YOU – How you talk/look </a:t>
            </a:r>
          </a:p>
        </p:txBody>
      </p:sp>
    </p:spTree>
    <p:extLst>
      <p:ext uri="{BB962C8B-B14F-4D97-AF65-F5344CB8AC3E}">
        <p14:creationId xmlns:p14="http://schemas.microsoft.com/office/powerpoint/2010/main" val="284198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0" name="Picture 2" descr="Traditional Shepherd's Pie Recipe: How to Make It">
            <a:extLst>
              <a:ext uri="{FF2B5EF4-FFF2-40B4-BE49-F238E27FC236}">
                <a16:creationId xmlns:a16="http://schemas.microsoft.com/office/drawing/2014/main" id="{9E0A1A40-7AFD-9057-EB9D-8F6ACB21F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552" y="262952"/>
            <a:ext cx="6332095" cy="6332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254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89744"/>
            <a:ext cx="12192000" cy="1283481"/>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a:solidFill>
                  <a:schemeClr val="bg1"/>
                </a:solidFill>
                <a:latin typeface="Calibri" panose="020F0502020204030204" pitchFamily="34" charset="0"/>
                <a:ea typeface="Calibri" panose="020F0502020204030204" pitchFamily="34" charset="0"/>
              </a:rPr>
              <a:t> Lesson of Robert </a:t>
            </a:r>
            <a:r>
              <a:rPr lang="en-US" sz="7200" b="1" dirty="0" err="1">
                <a:solidFill>
                  <a:schemeClr val="bg1"/>
                </a:solidFill>
                <a:latin typeface="Calibri" panose="020F0502020204030204" pitchFamily="34" charset="0"/>
                <a:ea typeface="Calibri" panose="020F0502020204030204" pitchFamily="34" charset="0"/>
              </a:rPr>
              <a:t>Broel</a:t>
            </a:r>
            <a:r>
              <a:rPr lang="en-US" sz="7200" b="1" dirty="0">
                <a:solidFill>
                  <a:schemeClr val="bg1"/>
                </a:solidFill>
                <a:latin typeface="Calibri" panose="020F0502020204030204" pitchFamily="34" charset="0"/>
                <a:ea typeface="Calibri" panose="020F0502020204030204" pitchFamily="34" charset="0"/>
              </a:rPr>
              <a:t> </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677425" y="2065494"/>
            <a:ext cx="9803197" cy="769441"/>
          </a:xfrm>
          <a:prstGeom prst="rect">
            <a:avLst/>
          </a:prstGeom>
          <a:noFill/>
        </p:spPr>
        <p:txBody>
          <a:bodyPr wrap="square">
            <a:spAutoFit/>
          </a:bodyPr>
          <a:lstStyle/>
          <a:p>
            <a:r>
              <a:rPr lang="en-US" sz="4400" b="1" dirty="0">
                <a:solidFill>
                  <a:schemeClr val="bg1"/>
                </a:solidFill>
              </a:rPr>
              <a:t>Cheap, Delicious and Feed The Masses: </a:t>
            </a:r>
            <a:endParaRPr lang="en-US" sz="7200" b="1" dirty="0">
              <a:solidFill>
                <a:schemeClr val="bg1"/>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8A03EADD-BA54-B2E4-6997-9ACEA2B7D428}"/>
              </a:ext>
            </a:extLst>
          </p:cNvPr>
          <p:cNvSpPr txBox="1"/>
          <p:nvPr/>
        </p:nvSpPr>
        <p:spPr>
          <a:xfrm>
            <a:off x="838200" y="3276600"/>
            <a:ext cx="10736943" cy="2062103"/>
          </a:xfrm>
          <a:prstGeom prst="rect">
            <a:avLst/>
          </a:prstGeom>
          <a:noFill/>
        </p:spPr>
        <p:txBody>
          <a:bodyPr wrap="square">
            <a:spAutoFit/>
          </a:bodyPr>
          <a:lstStyle/>
          <a:p>
            <a:r>
              <a:rPr lang="en-US" sz="3200" dirty="0">
                <a:solidFill>
                  <a:schemeClr val="bg1"/>
                </a:solidFill>
              </a:rPr>
              <a:t>“If you have never eaten frog meat you have a real treat coming to you because it is somewhat like the breast of chicken, only many folks think it is much more tasty and digestible.” </a:t>
            </a:r>
            <a:br>
              <a:rPr lang="en-US" sz="3200" dirty="0">
                <a:solidFill>
                  <a:schemeClr val="bg1"/>
                </a:solidFill>
              </a:rPr>
            </a:br>
            <a:r>
              <a:rPr lang="en-US" sz="3200" dirty="0">
                <a:solidFill>
                  <a:schemeClr val="bg1"/>
                </a:solidFill>
              </a:rPr>
              <a:t>– Tampa Daily Times </a:t>
            </a:r>
            <a:endParaRPr lang="en-US" sz="54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6545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picture containing text, black, posing&#10;&#10;Description automatically generated">
            <a:extLst>
              <a:ext uri="{FF2B5EF4-FFF2-40B4-BE49-F238E27FC236}">
                <a16:creationId xmlns:a16="http://schemas.microsoft.com/office/drawing/2014/main" id="{94C4C4CF-13F2-CE1C-7E51-03EB6A3BA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1642" y="310803"/>
            <a:ext cx="4133850" cy="6413731"/>
          </a:xfrm>
          <a:prstGeom prst="rect">
            <a:avLst/>
          </a:prstGeom>
        </p:spPr>
      </p:pic>
    </p:spTree>
    <p:extLst>
      <p:ext uri="{BB962C8B-B14F-4D97-AF65-F5344CB8AC3E}">
        <p14:creationId xmlns:p14="http://schemas.microsoft.com/office/powerpoint/2010/main" val="127789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389744"/>
            <a:ext cx="12192000" cy="1283481"/>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err="1">
                <a:solidFill>
                  <a:schemeClr val="bg1"/>
                </a:solidFill>
                <a:latin typeface="Calibri" panose="020F0502020204030204" pitchFamily="34" charset="0"/>
                <a:ea typeface="Calibri" panose="020F0502020204030204" pitchFamily="34" charset="0"/>
              </a:rPr>
              <a:t>Broel</a:t>
            </a:r>
            <a:r>
              <a:rPr lang="en-US" sz="7200" b="1" dirty="0">
                <a:solidFill>
                  <a:schemeClr val="bg1"/>
                </a:solidFill>
                <a:latin typeface="Calibri" panose="020F0502020204030204" pitchFamily="34" charset="0"/>
                <a:ea typeface="Calibri" panose="020F0502020204030204" pitchFamily="34" charset="0"/>
              </a:rPr>
              <a:t> Did It All Wrong </a:t>
            </a: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297542" y="1655536"/>
            <a:ext cx="12003315" cy="3986348"/>
          </a:xfrm>
          <a:prstGeom prst="rect">
            <a:avLst/>
          </a:prstGeom>
          <a:noFill/>
        </p:spPr>
        <p:txBody>
          <a:bodyPr wrap="square">
            <a:spAutoFit/>
          </a:bodyPr>
          <a:lstStyle/>
          <a:p>
            <a:pPr marL="514350" indent="-514350">
              <a:lnSpc>
                <a:spcPct val="150000"/>
              </a:lnSpc>
              <a:buFont typeface="+mj-lt"/>
              <a:buAutoNum type="arabicPeriod"/>
            </a:pPr>
            <a:r>
              <a:rPr lang="en-US" sz="3200" b="1" dirty="0">
                <a:solidFill>
                  <a:schemeClr val="bg1"/>
                </a:solidFill>
              </a:rPr>
              <a:t>Didn’t test or believe in own product. You can’t raise frogs!</a:t>
            </a:r>
            <a:br>
              <a:rPr lang="en-US" sz="3200" b="1" dirty="0">
                <a:solidFill>
                  <a:schemeClr val="bg1"/>
                </a:solidFill>
              </a:rPr>
            </a:br>
            <a:r>
              <a:rPr lang="en-US" sz="900" b="1" dirty="0">
                <a:solidFill>
                  <a:schemeClr val="bg1"/>
                </a:solidFill>
              </a:rPr>
              <a:t> </a:t>
            </a:r>
            <a:endParaRPr lang="en-US" sz="3200" b="1" dirty="0">
              <a:solidFill>
                <a:schemeClr val="bg1"/>
              </a:solidFill>
            </a:endParaRPr>
          </a:p>
          <a:p>
            <a:pPr marL="514350" indent="-514350">
              <a:lnSpc>
                <a:spcPct val="150000"/>
              </a:lnSpc>
              <a:buFont typeface="+mj-lt"/>
              <a:buAutoNum type="arabicPeriod"/>
            </a:pPr>
            <a:r>
              <a:rPr lang="en-US" sz="3200" b="1" dirty="0">
                <a:solidFill>
                  <a:schemeClr val="bg1"/>
                </a:solidFill>
              </a:rPr>
              <a:t>No Authority Principal, No Liking – People didn’t want Baked Apples with Bullfrog meat and American Giant Bullfrog Cocktails.</a:t>
            </a:r>
            <a:endParaRPr lang="en-US" sz="1400" b="1" dirty="0">
              <a:solidFill>
                <a:schemeClr val="bg1"/>
              </a:solidFill>
            </a:endParaRPr>
          </a:p>
          <a:p>
            <a:pPr marL="514350" indent="-514350">
              <a:lnSpc>
                <a:spcPct val="150000"/>
              </a:lnSpc>
              <a:buFont typeface="+mj-lt"/>
              <a:buAutoNum type="arabicPeriod"/>
            </a:pPr>
            <a:endParaRPr lang="en-US" sz="300" b="1" dirty="0">
              <a:solidFill>
                <a:schemeClr val="bg1"/>
              </a:solidFill>
            </a:endParaRPr>
          </a:p>
          <a:p>
            <a:pPr marL="514350" indent="-514350">
              <a:lnSpc>
                <a:spcPct val="150000"/>
              </a:lnSpc>
              <a:buFont typeface="+mj-lt"/>
              <a:buAutoNum type="arabicPeriod"/>
            </a:pPr>
            <a:r>
              <a:rPr lang="en-US" sz="3200" b="1" dirty="0">
                <a:solidFill>
                  <a:schemeClr val="bg1"/>
                </a:solidFill>
              </a:rPr>
              <a:t>No Frog Tupperware Parties, No Social Proof. No scarcity because no frogs! </a:t>
            </a:r>
          </a:p>
        </p:txBody>
      </p:sp>
    </p:spTree>
    <p:extLst>
      <p:ext uri="{BB962C8B-B14F-4D97-AF65-F5344CB8AC3E}">
        <p14:creationId xmlns:p14="http://schemas.microsoft.com/office/powerpoint/2010/main" val="139728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297543" y="395670"/>
            <a:ext cx="11894457" cy="1134257"/>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6600" b="1" dirty="0">
                <a:solidFill>
                  <a:schemeClr val="bg1"/>
                </a:solidFill>
                <a:latin typeface="Calibri" panose="020F0502020204030204" pitchFamily="34" charset="0"/>
                <a:ea typeface="Calibri" panose="020F0502020204030204" pitchFamily="34" charset="0"/>
              </a:rPr>
              <a:t>The Choice is Yours:</a:t>
            </a:r>
            <a:endParaRPr lang="en-US" sz="3600" b="1"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4" name="Picture 2" descr="Potato - Apps on Google Play">
            <a:extLst>
              <a:ext uri="{FF2B5EF4-FFF2-40B4-BE49-F238E27FC236}">
                <a16:creationId xmlns:a16="http://schemas.microsoft.com/office/drawing/2014/main" id="{F767781F-F7E9-3821-95DA-0F0DA9FBD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56" y="1412991"/>
            <a:ext cx="5176604" cy="5176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een and yellow frog&#10;&#10;Description automatically generated with low confidence">
            <a:extLst>
              <a:ext uri="{FF2B5EF4-FFF2-40B4-BE49-F238E27FC236}">
                <a16:creationId xmlns:a16="http://schemas.microsoft.com/office/drawing/2014/main" id="{2891FE38-C0A7-1CDB-BA24-D2D66CDBF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919" y="1606542"/>
            <a:ext cx="5674766" cy="4789503"/>
          </a:xfrm>
          <a:prstGeom prst="rect">
            <a:avLst/>
          </a:prstGeom>
        </p:spPr>
      </p:pic>
    </p:spTree>
    <p:extLst>
      <p:ext uri="{BB962C8B-B14F-4D97-AF65-F5344CB8AC3E}">
        <p14:creationId xmlns:p14="http://schemas.microsoft.com/office/powerpoint/2010/main" val="394618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a:solidFill>
                  <a:schemeClr val="bg1"/>
                </a:solidFill>
                <a:latin typeface="Calibri" panose="020F0502020204030204" pitchFamily="34" charset="0"/>
                <a:ea typeface="Calibri" panose="020F0502020204030204" pitchFamily="34" charset="0"/>
              </a:rPr>
              <a:t>  Bad Reputation</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7AA68481-C0A9-A271-2933-831B99DDE653}"/>
              </a:ext>
            </a:extLst>
          </p:cNvPr>
          <p:cNvSpPr txBox="1"/>
          <p:nvPr/>
        </p:nvSpPr>
        <p:spPr>
          <a:xfrm>
            <a:off x="683996" y="1468248"/>
            <a:ext cx="10203489" cy="707886"/>
          </a:xfrm>
          <a:prstGeom prst="rect">
            <a:avLst/>
          </a:prstGeom>
          <a:noFill/>
        </p:spPr>
        <p:txBody>
          <a:bodyPr wrap="square">
            <a:spAutoFit/>
          </a:bodyPr>
          <a:lstStyle/>
          <a:p>
            <a:pPr marL="571500" indent="-571500">
              <a:buFont typeface="Arial" panose="020B0604020202020204" pitchFamily="34" charset="0"/>
              <a:buChar char="•"/>
            </a:pPr>
            <a:r>
              <a:rPr lang="en-US" sz="4000" b="1" dirty="0">
                <a:solidFill>
                  <a:schemeClr val="bg1"/>
                </a:solidFill>
                <a:latin typeface="Calibri" panose="020F0502020204030204" pitchFamily="34" charset="0"/>
                <a:ea typeface="Calibri" panose="020F0502020204030204" pitchFamily="34" charset="0"/>
              </a:rPr>
              <a:t>Beloved only in Spain &amp; Ireland </a:t>
            </a:r>
            <a:endParaRPr lang="en-US" sz="4000" dirty="0">
              <a:solidFill>
                <a:schemeClr val="bg1"/>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DB9FB728-A912-F0CE-1F58-1CC9AC43F971}"/>
              </a:ext>
            </a:extLst>
          </p:cNvPr>
          <p:cNvSpPr txBox="1"/>
          <p:nvPr/>
        </p:nvSpPr>
        <p:spPr>
          <a:xfrm>
            <a:off x="683996" y="2364689"/>
            <a:ext cx="4343400" cy="646331"/>
          </a:xfrm>
          <a:prstGeom prst="rect">
            <a:avLst/>
          </a:prstGeom>
          <a:noFill/>
        </p:spPr>
        <p:txBody>
          <a:bodyPr wrap="square" rtlCol="0">
            <a:spAutoFit/>
          </a:bodyPr>
          <a:lstStyle/>
          <a:p>
            <a:pPr marL="571500" indent="-571500">
              <a:buFont typeface="Arial" panose="020B0604020202020204" pitchFamily="34" charset="0"/>
              <a:buChar char="•"/>
            </a:pPr>
            <a:r>
              <a:rPr lang="en-US" sz="3600" b="1" dirty="0">
                <a:solidFill>
                  <a:schemeClr val="bg1"/>
                </a:solidFill>
              </a:rPr>
              <a:t>Leprosy? </a:t>
            </a:r>
          </a:p>
        </p:txBody>
      </p:sp>
      <p:sp>
        <p:nvSpPr>
          <p:cNvPr id="9" name="TextBox 8">
            <a:extLst>
              <a:ext uri="{FF2B5EF4-FFF2-40B4-BE49-F238E27FC236}">
                <a16:creationId xmlns:a16="http://schemas.microsoft.com/office/drawing/2014/main" id="{6345E248-2B2E-E4E3-6F33-966491A0EC48}"/>
              </a:ext>
            </a:extLst>
          </p:cNvPr>
          <p:cNvSpPr txBox="1"/>
          <p:nvPr/>
        </p:nvSpPr>
        <p:spPr>
          <a:xfrm>
            <a:off x="1304515" y="3429000"/>
            <a:ext cx="10203489" cy="2554545"/>
          </a:xfrm>
          <a:prstGeom prst="rect">
            <a:avLst/>
          </a:prstGeom>
          <a:noFill/>
        </p:spPr>
        <p:txBody>
          <a:bodyPr wrap="square">
            <a:spAutoFit/>
          </a:bodyPr>
          <a:lstStyle/>
          <a:p>
            <a:r>
              <a:rPr lang="en-US" sz="3200" dirty="0">
                <a:solidFill>
                  <a:schemeClr val="bg1"/>
                </a:solidFill>
              </a:rPr>
              <a:t>“No matter how you prepare it, the root is tasteless and starchy,” he wrote. “It cannot be regarded as an enjoyable food, but it provides abundant, reasonably healthy food for men who want nothing but sustenance. It is windiness.”</a:t>
            </a:r>
          </a:p>
          <a:p>
            <a:r>
              <a:rPr lang="en-US" sz="3200" dirty="0">
                <a:solidFill>
                  <a:schemeClr val="bg1"/>
                </a:solidFill>
              </a:rPr>
              <a:t>– Dennis Diderot </a:t>
            </a:r>
            <a:endParaRPr lang="en-US" sz="5400" dirty="0">
              <a:solidFill>
                <a:schemeClr val="bg1"/>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7886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The Seven Years' War: When Was It, Who Fought &amp; How Important Was It? |  HistoryExtra">
            <a:extLst>
              <a:ext uri="{FF2B5EF4-FFF2-40B4-BE49-F238E27FC236}">
                <a16:creationId xmlns:a16="http://schemas.microsoft.com/office/drawing/2014/main" id="{FF59E1CD-16FC-9272-686C-3B8B53EF1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50"/>
          <a:stretch/>
        </p:blipFill>
        <p:spPr bwMode="auto">
          <a:xfrm>
            <a:off x="1750366" y="896823"/>
            <a:ext cx="8691267" cy="5064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137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Team Of Scientists In Research Laboratory Conducting Science Experiments  Stock Photo - Download Image Now - iStock">
            <a:extLst>
              <a:ext uri="{FF2B5EF4-FFF2-40B4-BE49-F238E27FC236}">
                <a16:creationId xmlns:a16="http://schemas.microsoft.com/office/drawing/2014/main" id="{9C058292-AF75-03BB-87E6-26DAFAA412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6271" y="1071499"/>
            <a:ext cx="7079457" cy="471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0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1400" b="1" u="sng"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400" b="1" u="sng"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4800" b="1" u="sng" dirty="0">
                <a:solidFill>
                  <a:schemeClr val="bg1"/>
                </a:solidFill>
                <a:latin typeface="Calibri" panose="020F0502020204030204" pitchFamily="34" charset="0"/>
                <a:ea typeface="Calibri" panose="020F0502020204030204" pitchFamily="34" charset="0"/>
              </a:rPr>
              <a:t>Rule 1:</a:t>
            </a:r>
            <a:r>
              <a:rPr lang="en-US" sz="4800" b="1" dirty="0">
                <a:solidFill>
                  <a:schemeClr val="bg1"/>
                </a:solidFill>
                <a:latin typeface="Calibri" panose="020F0502020204030204" pitchFamily="34" charset="0"/>
                <a:ea typeface="Calibri" panose="020F0502020204030204" pitchFamily="34" charset="0"/>
              </a:rPr>
              <a:t> Does What Your Selling Do What You Think It Does? Or Are You Just Selling Another Cause? </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7AA68481-C0A9-A271-2933-831B99DDE653}"/>
              </a:ext>
            </a:extLst>
          </p:cNvPr>
          <p:cNvSpPr txBox="1"/>
          <p:nvPr/>
        </p:nvSpPr>
        <p:spPr>
          <a:xfrm>
            <a:off x="518429" y="2644914"/>
            <a:ext cx="10203489" cy="707886"/>
          </a:xfrm>
          <a:prstGeom prst="rect">
            <a:avLst/>
          </a:prstGeom>
          <a:noFill/>
        </p:spPr>
        <p:txBody>
          <a:bodyPr wrap="square">
            <a:spAutoFit/>
          </a:bodyPr>
          <a:lstStyle/>
          <a:p>
            <a:r>
              <a:rPr lang="en-US" sz="4000" b="1" u="sng" dirty="0">
                <a:solidFill>
                  <a:schemeClr val="bg1"/>
                </a:solidFill>
                <a:latin typeface="Calibri" panose="020F0502020204030204" pitchFamily="34" charset="0"/>
                <a:ea typeface="Calibri" panose="020F0502020204030204" pitchFamily="34" charset="0"/>
              </a:rPr>
              <a:t>Three ways to test it out: </a:t>
            </a:r>
            <a:endParaRPr lang="en-US" sz="4000" u="sng" dirty="0">
              <a:solidFill>
                <a:schemeClr val="bg1"/>
              </a:solidFill>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DB9FB728-A912-F0CE-1F58-1CC9AC43F971}"/>
              </a:ext>
            </a:extLst>
          </p:cNvPr>
          <p:cNvSpPr txBox="1"/>
          <p:nvPr/>
        </p:nvSpPr>
        <p:spPr>
          <a:xfrm>
            <a:off x="518429" y="3187018"/>
            <a:ext cx="11459941" cy="3330464"/>
          </a:xfrm>
          <a:prstGeom prst="rect">
            <a:avLst/>
          </a:prstGeom>
          <a:noFill/>
        </p:spPr>
        <p:txBody>
          <a:bodyPr wrap="square" rtlCol="0">
            <a:spAutoFit/>
          </a:bodyPr>
          <a:lstStyle/>
          <a:p>
            <a:pPr>
              <a:lnSpc>
                <a:spcPct val="150000"/>
              </a:lnSpc>
            </a:pPr>
            <a:r>
              <a:rPr lang="en-US" sz="3600" b="1" dirty="0">
                <a:solidFill>
                  <a:schemeClr val="bg1"/>
                </a:solidFill>
              </a:rPr>
              <a:t>A. Do you give to your own cause? </a:t>
            </a:r>
          </a:p>
          <a:p>
            <a:pPr>
              <a:lnSpc>
                <a:spcPct val="150000"/>
              </a:lnSpc>
            </a:pPr>
            <a:r>
              <a:rPr lang="en-US" sz="3600" b="1" dirty="0">
                <a:solidFill>
                  <a:schemeClr val="bg1"/>
                </a:solidFill>
              </a:rPr>
              <a:t>B. Lottery test </a:t>
            </a:r>
          </a:p>
          <a:p>
            <a:pPr>
              <a:lnSpc>
                <a:spcPct val="150000"/>
              </a:lnSpc>
            </a:pPr>
            <a:r>
              <a:rPr lang="en-US" sz="3600" b="1" dirty="0">
                <a:solidFill>
                  <a:schemeClr val="bg1"/>
                </a:solidFill>
              </a:rPr>
              <a:t>C. Would your friends and family give to this if you didn’t ask? Does it sell itself? </a:t>
            </a:r>
          </a:p>
        </p:txBody>
      </p:sp>
    </p:spTree>
    <p:extLst>
      <p:ext uri="{BB962C8B-B14F-4D97-AF65-F5344CB8AC3E}">
        <p14:creationId xmlns:p14="http://schemas.microsoft.com/office/powerpoint/2010/main" val="23456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See the source image">
            <a:extLst>
              <a:ext uri="{FF2B5EF4-FFF2-40B4-BE49-F238E27FC236}">
                <a16:creationId xmlns:a16="http://schemas.microsoft.com/office/drawing/2014/main" id="{4ED536D6-A62F-6F32-D521-73180740D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84" y="712407"/>
            <a:ext cx="7315232" cy="5433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29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7200" b="1" dirty="0">
                <a:solidFill>
                  <a:schemeClr val="bg1"/>
                </a:solidFill>
                <a:latin typeface="Calibri" panose="020F0502020204030204" pitchFamily="34" charset="0"/>
                <a:ea typeface="Calibri" panose="020F0502020204030204" pitchFamily="34" charset="0"/>
              </a:rPr>
              <a:t>Social Proof Theory: Science </a:t>
            </a:r>
            <a:endParaRPr lang="en-US" sz="54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effectLst/>
                <a:latin typeface="Calibri" panose="020F0502020204030204" pitchFamily="34" charset="0"/>
                <a:ea typeface="Calibri" panose="020F0502020204030204" pitchFamily="34" charset="0"/>
              </a:rPr>
              <a:t>   </a:t>
            </a:r>
            <a:endParaRPr lang="en-US" sz="8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a:extLst>
              <a:ext uri="{FF2B5EF4-FFF2-40B4-BE49-F238E27FC236}">
                <a16:creationId xmlns:a16="http://schemas.microsoft.com/office/drawing/2014/main" id="{6345E248-2B2E-E4E3-6F33-966491A0EC48}"/>
              </a:ext>
            </a:extLst>
          </p:cNvPr>
          <p:cNvSpPr txBox="1"/>
          <p:nvPr/>
        </p:nvSpPr>
        <p:spPr>
          <a:xfrm>
            <a:off x="450075" y="1062097"/>
            <a:ext cx="10717597" cy="2062103"/>
          </a:xfrm>
          <a:prstGeom prst="rect">
            <a:avLst/>
          </a:prstGeom>
          <a:noFill/>
        </p:spPr>
        <p:txBody>
          <a:bodyPr wrap="square">
            <a:spAutoFit/>
          </a:bodyPr>
          <a:lstStyle/>
          <a:p>
            <a:r>
              <a:rPr lang="en-US" sz="3200" dirty="0">
                <a:solidFill>
                  <a:schemeClr val="bg1"/>
                </a:solidFill>
              </a:rPr>
              <a:t>“A person who does not know what the proper behavior for a certain situation is, will look to other people to imitate what they are doing and to provide guidance for his actions.”</a:t>
            </a:r>
            <a:br>
              <a:rPr lang="en-US" sz="3200" dirty="0">
                <a:solidFill>
                  <a:schemeClr val="bg1"/>
                </a:solidFill>
              </a:rPr>
            </a:br>
            <a:r>
              <a:rPr lang="en-US" sz="3200" dirty="0">
                <a:solidFill>
                  <a:schemeClr val="bg1"/>
                </a:solidFill>
              </a:rPr>
              <a:t>– Robert Cialdini </a:t>
            </a:r>
            <a:endParaRPr lang="en-US" sz="5400" dirty="0">
              <a:solidFill>
                <a:schemeClr val="bg1"/>
              </a:solidFill>
              <a:effectLst/>
              <a:latin typeface="Calibri" panose="020F0502020204030204" pitchFamily="34" charset="0"/>
              <a:ea typeface="Calibri" panose="020F0502020204030204" pitchFamily="34" charset="0"/>
            </a:endParaRPr>
          </a:p>
        </p:txBody>
      </p:sp>
      <p:sp>
        <p:nvSpPr>
          <p:cNvPr id="10" name="TextBox 9">
            <a:extLst>
              <a:ext uri="{FF2B5EF4-FFF2-40B4-BE49-F238E27FC236}">
                <a16:creationId xmlns:a16="http://schemas.microsoft.com/office/drawing/2014/main" id="{F820B96E-356C-CEF6-9586-CC3E5D301E4E}"/>
              </a:ext>
            </a:extLst>
          </p:cNvPr>
          <p:cNvSpPr txBox="1"/>
          <p:nvPr/>
        </p:nvSpPr>
        <p:spPr>
          <a:xfrm>
            <a:off x="635601" y="3107584"/>
            <a:ext cx="2310799" cy="584775"/>
          </a:xfrm>
          <a:prstGeom prst="rect">
            <a:avLst/>
          </a:prstGeom>
          <a:noFill/>
        </p:spPr>
        <p:txBody>
          <a:bodyPr wrap="square">
            <a:spAutoFit/>
          </a:bodyPr>
          <a:lstStyle/>
          <a:p>
            <a:r>
              <a:rPr lang="en-US" sz="3200" b="1" u="sng" dirty="0">
                <a:solidFill>
                  <a:schemeClr val="bg1"/>
                </a:solidFill>
              </a:rPr>
              <a:t>Examples: </a:t>
            </a:r>
            <a:endParaRPr lang="en-US" sz="3200" b="1" dirty="0">
              <a:solidFill>
                <a:schemeClr val="bg1"/>
              </a:solidFill>
            </a:endParaRPr>
          </a:p>
        </p:txBody>
      </p:sp>
      <p:pic>
        <p:nvPicPr>
          <p:cNvPr id="14338" name="Picture 2" descr="Mollie B &amp; Ted's TIP JAR | MollieB">
            <a:extLst>
              <a:ext uri="{FF2B5EF4-FFF2-40B4-BE49-F238E27FC236}">
                <a16:creationId xmlns:a16="http://schemas.microsoft.com/office/drawing/2014/main" id="{5CB10D74-0C50-2D5E-DB66-F46EF4830A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44" r="20154" b="5316"/>
          <a:stretch/>
        </p:blipFill>
        <p:spPr bwMode="auto">
          <a:xfrm>
            <a:off x="263946" y="3692359"/>
            <a:ext cx="2257572" cy="310242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Nos infiltramos en varios grupos de Telegram de opiniones falsas en Amazon:  producto gratis por reseña 5 estrellas | Tecnología - ComputerHoy.com">
            <a:extLst>
              <a:ext uri="{FF2B5EF4-FFF2-40B4-BE49-F238E27FC236}">
                <a16:creationId xmlns:a16="http://schemas.microsoft.com/office/drawing/2014/main" id="{CB07A799-6785-263A-E6AC-B6A3942E2F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36" b="9402"/>
          <a:stretch/>
        </p:blipFill>
        <p:spPr bwMode="auto">
          <a:xfrm>
            <a:off x="2724117" y="3886200"/>
            <a:ext cx="4714716" cy="243170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The 100 Fastest Growing Agencies and 10 Solution Providers">
            <a:extLst>
              <a:ext uri="{FF2B5EF4-FFF2-40B4-BE49-F238E27FC236}">
                <a16:creationId xmlns:a16="http://schemas.microsoft.com/office/drawing/2014/main" id="{1260B7D5-107D-FC88-87C7-7B454CD410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229" y="2970242"/>
            <a:ext cx="4124208" cy="2062104"/>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Geometric Polygon Clipart Hd PNG, Polygon Red Gradient Geometric Hot Sale  Label, Red Label, Red Coupon, Red Price Tag PNG Image For Free Download">
            <a:extLst>
              <a:ext uri="{FF2B5EF4-FFF2-40B4-BE49-F238E27FC236}">
                <a16:creationId xmlns:a16="http://schemas.microsoft.com/office/drawing/2014/main" id="{04A860B2-A0E7-4508-18CB-BFA552774E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66" t="35536" r="8095" b="37577"/>
          <a:stretch/>
        </p:blipFill>
        <p:spPr bwMode="auto">
          <a:xfrm>
            <a:off x="7845139" y="5239657"/>
            <a:ext cx="4178575" cy="136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2" name="Google Shape;78;p15">
            <a:extLst>
              <a:ext uri="{FF2B5EF4-FFF2-40B4-BE49-F238E27FC236}">
                <a16:creationId xmlns:a16="http://schemas.microsoft.com/office/drawing/2014/main" id="{FF83B385-A9E2-4240-B229-75764271BE97}"/>
              </a:ext>
            </a:extLst>
          </p:cNvPr>
          <p:cNvCxnSpPr/>
          <p:nvPr/>
        </p:nvCxnSpPr>
        <p:spPr>
          <a:xfrm>
            <a:off x="676700" y="5592713"/>
            <a:ext cx="0" cy="0"/>
          </a:xfrm>
          <a:prstGeom prst="straightConnector1">
            <a:avLst/>
          </a:prstGeom>
          <a:noFill/>
          <a:ln w="9525" cap="flat" cmpd="sng">
            <a:solidFill>
              <a:schemeClr val="dk2"/>
            </a:solidFill>
            <a:prstDash val="solid"/>
            <a:round/>
            <a:headEnd type="none" w="med" len="med"/>
            <a:tailEnd type="none" w="med" len="med"/>
          </a:ln>
        </p:spPr>
      </p:cxnSp>
      <p:sp>
        <p:nvSpPr>
          <p:cNvPr id="3" name="Google Shape;87;p15">
            <a:extLst>
              <a:ext uri="{FF2B5EF4-FFF2-40B4-BE49-F238E27FC236}">
                <a16:creationId xmlns:a16="http://schemas.microsoft.com/office/drawing/2014/main" id="{7BCA612C-65DA-432A-B052-EEA63E4FD862}"/>
              </a:ext>
            </a:extLst>
          </p:cNvPr>
          <p:cNvSpPr txBox="1">
            <a:spLocks/>
          </p:cNvSpPr>
          <p:nvPr/>
        </p:nvSpPr>
        <p:spPr>
          <a:xfrm>
            <a:off x="0" y="0"/>
            <a:ext cx="12192000" cy="6858000"/>
          </a:xfrm>
          <a:prstGeom prst="rect">
            <a:avLst/>
          </a:prstGeom>
          <a:solidFill>
            <a:schemeClr val="tx1"/>
          </a:solidFill>
          <a:ln w="76200">
            <a:noFill/>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endParaRPr lang="en-US" sz="5400" b="1" dirty="0">
              <a:solidFill>
                <a:schemeClr val="bg1"/>
              </a:solidFill>
              <a:latin typeface="Calibri" panose="020F0502020204030204" pitchFamily="34" charset="0"/>
              <a:ea typeface="Calibri" panose="020F0502020204030204" pitchFamily="34" charset="0"/>
            </a:endParaRPr>
          </a:p>
          <a:p>
            <a:pPr marL="0" marR="0" indent="0">
              <a:spcBef>
                <a:spcPts val="0"/>
              </a:spcBef>
              <a:spcAft>
                <a:spcPts val="0"/>
              </a:spcAft>
              <a:buNone/>
            </a:pPr>
            <a:r>
              <a:rPr lang="en-US" sz="5400" b="1" dirty="0">
                <a:solidFill>
                  <a:schemeClr val="bg1"/>
                </a:solidFill>
                <a:latin typeface="Calibri" panose="020F0502020204030204" pitchFamily="34" charset="0"/>
                <a:ea typeface="Calibri" panose="020F0502020204030204" pitchFamily="34" charset="0"/>
              </a:rPr>
              <a:t>Social Proof Theory: Art &amp; Fundraising </a:t>
            </a:r>
            <a:r>
              <a:rPr lang="en-US" sz="4000" b="1" dirty="0">
                <a:solidFill>
                  <a:schemeClr val="bg1"/>
                </a:solidFill>
                <a:effectLst/>
                <a:latin typeface="Calibri" panose="020F0502020204030204" pitchFamily="34" charset="0"/>
                <a:ea typeface="Calibri" panose="020F0502020204030204" pitchFamily="34" charset="0"/>
              </a:rPr>
              <a:t>   </a:t>
            </a:r>
            <a:endParaRPr lang="en-US" sz="6000" b="1" dirty="0">
              <a:solidFill>
                <a:schemeClr val="bg1"/>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3600" b="1" dirty="0">
                <a:solidFill>
                  <a:schemeClr val="bg1"/>
                </a:solidFill>
                <a:effectLst/>
                <a:latin typeface="Calibri" panose="020F0502020204030204" pitchFamily="34" charset="0"/>
                <a:ea typeface="Calibri" panose="020F0502020204030204" pitchFamily="34" charset="0"/>
              </a:rPr>
              <a:t> </a:t>
            </a:r>
          </a:p>
          <a:p>
            <a:pPr marL="0" marR="0" indent="0">
              <a:spcBef>
                <a:spcPts val="0"/>
              </a:spcBef>
              <a:spcAft>
                <a:spcPts val="0"/>
              </a:spcAft>
              <a:buNone/>
            </a:pPr>
            <a:endParaRPr lang="en-US" sz="3600" b="1" u="sng" dirty="0">
              <a:solidFill>
                <a:schemeClr val="bg1"/>
              </a:solidFill>
              <a:effectLst/>
              <a:latin typeface="Calibri" panose="020F0502020204030204" pitchFamily="34" charset="0"/>
              <a:ea typeface="Calibri" panose="020F0502020204030204" pitchFamily="34" charset="0"/>
            </a:endParaRPr>
          </a:p>
        </p:txBody>
      </p:sp>
      <p:sp>
        <p:nvSpPr>
          <p:cNvPr id="7" name="Content Placeholder 2">
            <a:extLst>
              <a:ext uri="{FF2B5EF4-FFF2-40B4-BE49-F238E27FC236}">
                <a16:creationId xmlns:a16="http://schemas.microsoft.com/office/drawing/2014/main" id="{9050C9C9-6FF2-476C-B9F7-BA3695A4929A}"/>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4" name="AutoShape 6" descr="3 Ways to Find Out a Person's Gender - wikiHow">
            <a:extLst>
              <a:ext uri="{FF2B5EF4-FFF2-40B4-BE49-F238E27FC236}">
                <a16:creationId xmlns:a16="http://schemas.microsoft.com/office/drawing/2014/main" id="{9F5E7935-9152-AC46-6459-823BBA42FB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3 Ways to Find Out a Person's Gender - wikiHow">
            <a:extLst>
              <a:ext uri="{FF2B5EF4-FFF2-40B4-BE49-F238E27FC236}">
                <a16:creationId xmlns:a16="http://schemas.microsoft.com/office/drawing/2014/main" id="{D31E4645-F3A0-F3FE-2CAE-6F745697FA0E}"/>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F820B96E-356C-CEF6-9586-CC3E5D301E4E}"/>
              </a:ext>
            </a:extLst>
          </p:cNvPr>
          <p:cNvSpPr txBox="1"/>
          <p:nvPr/>
        </p:nvSpPr>
        <p:spPr>
          <a:xfrm>
            <a:off x="584801" y="2160589"/>
            <a:ext cx="11033885" cy="2499467"/>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3600" b="1" dirty="0">
                <a:solidFill>
                  <a:schemeClr val="bg1"/>
                </a:solidFill>
              </a:rPr>
              <a:t>Dinner Committee With Major Names </a:t>
            </a:r>
          </a:p>
          <a:p>
            <a:pPr marL="457200" indent="-457200">
              <a:lnSpc>
                <a:spcPct val="150000"/>
              </a:lnSpc>
              <a:buFont typeface="Arial" panose="020B0604020202020204" pitchFamily="34" charset="0"/>
              <a:buChar char="•"/>
            </a:pPr>
            <a:r>
              <a:rPr lang="en-US" sz="3600" b="1" dirty="0">
                <a:solidFill>
                  <a:schemeClr val="bg1"/>
                </a:solidFill>
              </a:rPr>
              <a:t>50 Donors Ready to go on Crowd Funding Campaign </a:t>
            </a:r>
          </a:p>
          <a:p>
            <a:pPr marL="457200" indent="-457200">
              <a:lnSpc>
                <a:spcPct val="150000"/>
              </a:lnSpc>
              <a:buFont typeface="Arial" panose="020B0604020202020204" pitchFamily="34" charset="0"/>
              <a:buChar char="•"/>
            </a:pPr>
            <a:r>
              <a:rPr lang="en-US" sz="3600" b="1" dirty="0">
                <a:solidFill>
                  <a:schemeClr val="bg1"/>
                </a:solidFill>
              </a:rPr>
              <a:t>Social Influencers Who Give Publicly/Talk About Cause </a:t>
            </a:r>
          </a:p>
        </p:txBody>
      </p:sp>
    </p:spTree>
    <p:extLst>
      <p:ext uri="{BB962C8B-B14F-4D97-AF65-F5344CB8AC3E}">
        <p14:creationId xmlns:p14="http://schemas.microsoft.com/office/powerpoint/2010/main" val="272273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4576</TotalTime>
  <Words>628</Words>
  <Application>Microsoft Office PowerPoint</Application>
  <PresentationFormat>Widescreen</PresentationFormat>
  <Paragraphs>123</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 Teacher Reimbursement Program:</dc:title>
  <dc:creator>Taub, Jennifer</dc:creator>
  <cp:lastModifiedBy>Andrews, Dean</cp:lastModifiedBy>
  <cp:revision>38</cp:revision>
  <dcterms:created xsi:type="dcterms:W3CDTF">2022-01-20T00:07:24Z</dcterms:created>
  <dcterms:modified xsi:type="dcterms:W3CDTF">2022-11-06T00:43:51Z</dcterms:modified>
</cp:coreProperties>
</file>