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360" r:id="rId3"/>
    <p:sldId id="371" r:id="rId4"/>
    <p:sldId id="358" r:id="rId5"/>
    <p:sldId id="357"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37E"/>
    <a:srgbClr val="C51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AE2E7-F03F-4B15-9612-BC4F45C66EBA}" v="3" dt="2022-11-04T19:48:40.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s, Dean" userId="f4b4e888-cc70-47bf-a978-7949b6c0427e" providerId="ADAL" clId="{EE9AE2E7-F03F-4B15-9612-BC4F45C66EBA}"/>
    <pc:docChg chg="modSld">
      <pc:chgData name="Andrews, Dean" userId="f4b4e888-cc70-47bf-a978-7949b6c0427e" providerId="ADAL" clId="{EE9AE2E7-F03F-4B15-9612-BC4F45C66EBA}" dt="2022-11-04T19:48:40.329" v="2" actId="1076"/>
      <pc:docMkLst>
        <pc:docMk/>
      </pc:docMkLst>
      <pc:sldChg chg="addSp delSp modSp">
        <pc:chgData name="Andrews, Dean" userId="f4b4e888-cc70-47bf-a978-7949b6c0427e" providerId="ADAL" clId="{EE9AE2E7-F03F-4B15-9612-BC4F45C66EBA}" dt="2022-11-04T19:48:40.329" v="2" actId="1076"/>
        <pc:sldMkLst>
          <pc:docMk/>
          <pc:sldMk cId="2632232540" sldId="381"/>
        </pc:sldMkLst>
        <pc:picChg chg="add mod">
          <ac:chgData name="Andrews, Dean" userId="f4b4e888-cc70-47bf-a978-7949b6c0427e" providerId="ADAL" clId="{EE9AE2E7-F03F-4B15-9612-BC4F45C66EBA}" dt="2022-11-04T19:48:40.329" v="2" actId="1076"/>
          <ac:picMkLst>
            <pc:docMk/>
            <pc:sldMk cId="2632232540" sldId="381"/>
            <ac:picMk id="1026" creationId="{86505C03-EDA6-3BE3-0C4E-D9C2F6C5EDB4}"/>
          </ac:picMkLst>
        </pc:picChg>
        <pc:picChg chg="del">
          <ac:chgData name="Andrews, Dean" userId="f4b4e888-cc70-47bf-a978-7949b6c0427e" providerId="ADAL" clId="{EE9AE2E7-F03F-4B15-9612-BC4F45C66EBA}" dt="2022-11-04T19:48:34.757" v="0" actId="478"/>
          <ac:picMkLst>
            <pc:docMk/>
            <pc:sldMk cId="2632232540" sldId="381"/>
            <ac:picMk id="6146" creationId="{F0F040E3-EF02-9031-DC00-FB769A2ECD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BF8BE-36DD-45B2-9E7B-E5E9CA11ADA8}"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C2691-3944-4E27-95BB-9B399117D7B9}" type="slidenum">
              <a:rPr lang="en-US" smtClean="0"/>
              <a:t>‹#›</a:t>
            </a:fld>
            <a:endParaRPr lang="en-US"/>
          </a:p>
        </p:txBody>
      </p:sp>
    </p:spTree>
    <p:extLst>
      <p:ext uri="{BB962C8B-B14F-4D97-AF65-F5344CB8AC3E}">
        <p14:creationId xmlns:p14="http://schemas.microsoft.com/office/powerpoint/2010/main" val="294306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B626-5370-46E9-A1E5-6B1DD8B3D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6C36B-936C-4D34-8B2C-337EFDB0E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18A1BE-A7EC-48D2-A687-5058EDAFF35A}"/>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C64B421F-CD14-48E7-BB9D-AE5A52045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88C75-08E7-4C30-9302-D9CC64651764}"/>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247162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6CA-7743-45A7-A125-47361E5F9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B9819-56D8-480B-BE0A-15D16635B9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B4FB4-90D5-46FC-92E8-81276C806958}"/>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F85E0B63-9AFA-4DAE-9E4C-595B85A6D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37B29-F385-4CEE-850D-961C7E12F2F9}"/>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134066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8C74-8F38-4E89-AB1C-75AC1C4D85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C8948-C47B-46E6-B2EE-7A558D6E6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B0428-635E-46E8-9717-1B90D09FC041}"/>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266F4476-4897-4899-A031-C786A08DC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E7561-C3D5-4747-9664-57DCA32DA4FD}"/>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165131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D4E2-D299-4448-BA2F-1B5503788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CA7EF-93AF-4FF1-8862-598A46CABD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E575B-1D0A-4914-8D3E-CAA6E2469DED}"/>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26F11A78-D135-4FC1-9269-61EC384E7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D78F0-D7AA-467F-814B-7AC199352409}"/>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234185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FE74-87A7-474A-9904-44866AA5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86B95-C690-4441-8C6A-5F9E13B63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6243A-8FE9-418C-8970-8E7DF4D1678E}"/>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50EF7D1E-7D35-4CA7-9768-97FA6F5BA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9E70-60F2-4BB6-A5C0-2CFCEEF3DD06}"/>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138178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86A1-2091-4FB5-B685-5E2094CEB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35EC4-0A97-4687-A43A-151A97AED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7A217-B2D5-472C-96C5-CCEA2078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7FEC5-DE49-4980-82BD-6FF4722DA26F}"/>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6" name="Footer Placeholder 5">
            <a:extLst>
              <a:ext uri="{FF2B5EF4-FFF2-40B4-BE49-F238E27FC236}">
                <a16:creationId xmlns:a16="http://schemas.microsoft.com/office/drawing/2014/main" id="{D07F136C-57B3-428A-BB42-06A88527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B89CF-B006-4453-B796-70B83BD29724}"/>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32829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8D48-4C36-4CAD-B22C-0AEF5AF758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A52ED-3DAC-4A5A-B13D-CDF1C2F18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6D52C-23DA-4D0F-B49E-781611315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E891D-A94C-4182-9DAB-5EEEF57DB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CF3C7-E9C8-4124-929C-F9526A525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627508-4C44-4FA5-BFA1-596A07B9E411}"/>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8" name="Footer Placeholder 7">
            <a:extLst>
              <a:ext uri="{FF2B5EF4-FFF2-40B4-BE49-F238E27FC236}">
                <a16:creationId xmlns:a16="http://schemas.microsoft.com/office/drawing/2014/main" id="{F2F397CB-49C2-40A0-B619-C297AB2F42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73C4B-0762-46EC-92C5-03B95AA788A6}"/>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145593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ED51-A903-4547-B11F-382BE252B5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8214B-B006-4831-8B9D-DA2C17854C25}"/>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4" name="Footer Placeholder 3">
            <a:extLst>
              <a:ext uri="{FF2B5EF4-FFF2-40B4-BE49-F238E27FC236}">
                <a16:creationId xmlns:a16="http://schemas.microsoft.com/office/drawing/2014/main" id="{A43C6DD2-06F3-43A7-A151-80AA9A0397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E183E3-F9E4-44CD-A821-FC133E0E73C4}"/>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213561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63931-F8D1-4316-89C7-F2B446A20AA3}"/>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3" name="Footer Placeholder 2">
            <a:extLst>
              <a:ext uri="{FF2B5EF4-FFF2-40B4-BE49-F238E27FC236}">
                <a16:creationId xmlns:a16="http://schemas.microsoft.com/office/drawing/2014/main" id="{046B204E-C678-4254-9658-E2EFFB9D3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88592-793B-4B5A-90DE-B5DC08FE85C0}"/>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1736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D54-8277-4F25-8EA1-936D851AD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ED69F3-5913-4B2E-9B7A-932080890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6BD90-2E2B-4D6D-B4CF-C2F086BC7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8C6F6-76F9-440B-A5C5-311FE1D4B71A}"/>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6" name="Footer Placeholder 5">
            <a:extLst>
              <a:ext uri="{FF2B5EF4-FFF2-40B4-BE49-F238E27FC236}">
                <a16:creationId xmlns:a16="http://schemas.microsoft.com/office/drawing/2014/main" id="{E58199F5-2FEB-416A-B7AB-498643A53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15117-8896-4E67-A78B-43F3909E025B}"/>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255822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021F-6B39-4F3E-A9C9-FAF4CA2F6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1FEDF2-365E-4D81-BCA9-DCE5854DC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9ADFC-9E65-4B81-BAC9-56558EBFF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10285-B95A-46A2-ACE5-0447A8CCE8A9}"/>
              </a:ext>
            </a:extLst>
          </p:cNvPr>
          <p:cNvSpPr>
            <a:spLocks noGrp="1"/>
          </p:cNvSpPr>
          <p:nvPr>
            <p:ph type="dt" sz="half" idx="10"/>
          </p:nvPr>
        </p:nvSpPr>
        <p:spPr/>
        <p:txBody>
          <a:bodyPr/>
          <a:lstStyle/>
          <a:p>
            <a:fld id="{6418A31F-BDB6-4F40-B419-16D91B1615C3}" type="datetimeFigureOut">
              <a:rPr lang="en-US" smtClean="0"/>
              <a:t>11/4/2022</a:t>
            </a:fld>
            <a:endParaRPr lang="en-US"/>
          </a:p>
        </p:txBody>
      </p:sp>
      <p:sp>
        <p:nvSpPr>
          <p:cNvPr id="6" name="Footer Placeholder 5">
            <a:extLst>
              <a:ext uri="{FF2B5EF4-FFF2-40B4-BE49-F238E27FC236}">
                <a16:creationId xmlns:a16="http://schemas.microsoft.com/office/drawing/2014/main" id="{DFBB80FE-C328-4D30-9060-419174117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227A0-C727-4B2A-8A5D-0FD27B90B50D}"/>
              </a:ext>
            </a:extLst>
          </p:cNvPr>
          <p:cNvSpPr>
            <a:spLocks noGrp="1"/>
          </p:cNvSpPr>
          <p:nvPr>
            <p:ph type="sldNum" sz="quarter" idx="12"/>
          </p:nvPr>
        </p:nvSpPr>
        <p:spPr/>
        <p:txBody>
          <a:bodyPr/>
          <a:lstStyle/>
          <a:p>
            <a:fld id="{1588F91E-DBA7-4CBC-93F2-A2D3D87B1B2A}" type="slidenum">
              <a:rPr lang="en-US" smtClean="0"/>
              <a:t>‹#›</a:t>
            </a:fld>
            <a:endParaRPr lang="en-US"/>
          </a:p>
        </p:txBody>
      </p:sp>
    </p:spTree>
    <p:extLst>
      <p:ext uri="{BB962C8B-B14F-4D97-AF65-F5344CB8AC3E}">
        <p14:creationId xmlns:p14="http://schemas.microsoft.com/office/powerpoint/2010/main" val="45392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A1CAD-F847-4717-A467-93C37294D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24193-8666-40E1-808E-BD328EC1C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D7E3D-BF89-4DE4-AF2B-EB67ED59D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8A31F-BDB6-4F40-B419-16D91B1615C3}" type="datetimeFigureOut">
              <a:rPr lang="en-US" smtClean="0"/>
              <a:t>11/4/2022</a:t>
            </a:fld>
            <a:endParaRPr lang="en-US"/>
          </a:p>
        </p:txBody>
      </p:sp>
      <p:sp>
        <p:nvSpPr>
          <p:cNvPr id="5" name="Footer Placeholder 4">
            <a:extLst>
              <a:ext uri="{FF2B5EF4-FFF2-40B4-BE49-F238E27FC236}">
                <a16:creationId xmlns:a16="http://schemas.microsoft.com/office/drawing/2014/main" id="{17006D8C-CBC7-493F-9631-B9ED3578A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9D300A-6B63-4FF8-86FD-ED101ED4E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8F91E-DBA7-4CBC-93F2-A2D3D87B1B2A}" type="slidenum">
              <a:rPr lang="en-US" smtClean="0"/>
              <a:t>‹#›</a:t>
            </a:fld>
            <a:endParaRPr lang="en-US"/>
          </a:p>
        </p:txBody>
      </p:sp>
    </p:spTree>
    <p:extLst>
      <p:ext uri="{BB962C8B-B14F-4D97-AF65-F5344CB8AC3E}">
        <p14:creationId xmlns:p14="http://schemas.microsoft.com/office/powerpoint/2010/main" val="235263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856E18D-C308-8F0C-C401-058A9DBB3D6D}"/>
              </a:ext>
            </a:extLst>
          </p:cNvPr>
          <p:cNvSpPr txBox="1"/>
          <p:nvPr/>
        </p:nvSpPr>
        <p:spPr>
          <a:xfrm>
            <a:off x="0" y="2685702"/>
            <a:ext cx="12257314" cy="2862322"/>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6000" b="1" dirty="0">
                <a:solidFill>
                  <a:schemeClr val="bg1"/>
                </a:solidFill>
                <a:effectLst/>
                <a:latin typeface="Calibri" panose="020F0502020204030204" pitchFamily="34" charset="0"/>
                <a:ea typeface="Calibri" panose="020F0502020204030204" pitchFamily="34" charset="0"/>
              </a:rPr>
              <a:t>Volunteering: How to Build Your Army </a:t>
            </a:r>
            <a:r>
              <a:rPr lang="en-US" sz="4000" b="1" dirty="0">
                <a:solidFill>
                  <a:schemeClr val="bg1"/>
                </a:solidFill>
                <a:latin typeface="Calibri" panose="020F0502020204030204" pitchFamily="34" charset="0"/>
              </a:rPr>
              <a:t>	</a:t>
            </a:r>
          </a:p>
          <a:p>
            <a:br>
              <a:rPr lang="en-US" sz="4400" b="1" dirty="0">
                <a:solidFill>
                  <a:schemeClr val="bg1"/>
                </a:solidFill>
                <a:latin typeface="Calibri" panose="020F0502020204030204" pitchFamily="34" charset="0"/>
              </a:rPr>
            </a:br>
            <a:r>
              <a:rPr lang="en-US" sz="3600" b="1" dirty="0">
                <a:solidFill>
                  <a:schemeClr val="bg1"/>
                </a:solidFill>
                <a:latin typeface="Calibri" panose="020F0502020204030204" pitchFamily="34" charset="0"/>
              </a:rPr>
              <a:t>- Maury Litwack</a:t>
            </a:r>
            <a:endParaRPr lang="en-US" sz="4400" b="1" dirty="0">
              <a:solidFill>
                <a:schemeClr val="bg1"/>
              </a:solidFill>
            </a:endParaRPr>
          </a:p>
        </p:txBody>
      </p:sp>
    </p:spTree>
    <p:extLst>
      <p:ext uri="{BB962C8B-B14F-4D97-AF65-F5344CB8AC3E}">
        <p14:creationId xmlns:p14="http://schemas.microsoft.com/office/powerpoint/2010/main" val="384547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000" b="1" dirty="0">
                <a:solidFill>
                  <a:schemeClr val="bg1"/>
                </a:solidFill>
                <a:latin typeface="Calibri" panose="020F0502020204030204" pitchFamily="34" charset="0"/>
                <a:ea typeface="Calibri" panose="020F0502020204030204" pitchFamily="34" charset="0"/>
              </a:rPr>
              <a:t>	Recruiting your volunteer: </a:t>
            </a:r>
            <a:br>
              <a:rPr lang="en-US" sz="6000" b="1" dirty="0">
                <a:solidFill>
                  <a:schemeClr val="bg1"/>
                </a:solidFill>
                <a:latin typeface="Calibri" panose="020F0502020204030204" pitchFamily="34" charset="0"/>
                <a:ea typeface="Calibri" panose="020F0502020204030204" pitchFamily="34" charset="0"/>
              </a:rPr>
            </a:br>
            <a:r>
              <a:rPr lang="en-US" sz="6000" b="1" dirty="0">
                <a:solidFill>
                  <a:schemeClr val="bg1"/>
                </a:solidFill>
                <a:latin typeface="Calibri" panose="020F0502020204030204" pitchFamily="34" charset="0"/>
                <a:ea typeface="Calibri" panose="020F0502020204030204" pitchFamily="34" charset="0"/>
              </a:rPr>
              <a:t> 	Commit to the Clips </a:t>
            </a: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426309" y="5323959"/>
            <a:ext cx="10717597" cy="707886"/>
          </a:xfrm>
          <a:prstGeom prst="rect">
            <a:avLst/>
          </a:prstGeom>
          <a:noFill/>
        </p:spPr>
        <p:txBody>
          <a:bodyPr wrap="square">
            <a:spAutoFit/>
          </a:bodyPr>
          <a:lstStyle/>
          <a:p>
            <a:r>
              <a:rPr lang="en-US" sz="4000" b="1" dirty="0">
                <a:solidFill>
                  <a:schemeClr val="bg1"/>
                </a:solidFill>
              </a:rPr>
              <a:t>How many a day? Let’s have some volunteers </a:t>
            </a:r>
            <a:endParaRPr lang="en-US" sz="6600" b="1" dirty="0">
              <a:solidFill>
                <a:schemeClr val="bg1"/>
              </a:solidFill>
              <a:effectLst/>
              <a:latin typeface="Calibri" panose="020F0502020204030204" pitchFamily="34" charset="0"/>
              <a:ea typeface="Calibri" panose="020F0502020204030204" pitchFamily="34" charset="0"/>
            </a:endParaRPr>
          </a:p>
        </p:txBody>
      </p:sp>
      <p:pic>
        <p:nvPicPr>
          <p:cNvPr id="3074" name="Picture 2" descr="Amazon.com : 700 Paper Clips,Medium and Jumbo Size,Paperclips for Office  School and Personal Use(28 mm,33mm,50 mm) (Silver) : Office Products">
            <a:extLst>
              <a:ext uri="{FF2B5EF4-FFF2-40B4-BE49-F238E27FC236}">
                <a16:creationId xmlns:a16="http://schemas.microsoft.com/office/drawing/2014/main" id="{294756D2-450F-846C-EF70-1FFC530D2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17" t="2501" r="9114" b="23763"/>
          <a:stretch/>
        </p:blipFill>
        <p:spPr bwMode="auto">
          <a:xfrm>
            <a:off x="3870063" y="2166418"/>
            <a:ext cx="3198394" cy="294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5400" b="1" dirty="0">
                <a:solidFill>
                  <a:schemeClr val="bg1"/>
                </a:solidFill>
                <a:latin typeface="Calibri" panose="020F0502020204030204" pitchFamily="34" charset="0"/>
                <a:ea typeface="Calibri" panose="020F0502020204030204" pitchFamily="34" charset="0"/>
              </a:rPr>
              <a:t> Now I have my volunteers, what do I do? </a:t>
            </a: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448080" y="1306930"/>
            <a:ext cx="10717597" cy="707886"/>
          </a:xfrm>
          <a:prstGeom prst="rect">
            <a:avLst/>
          </a:prstGeom>
          <a:noFill/>
        </p:spPr>
        <p:txBody>
          <a:bodyPr wrap="square">
            <a:spAutoFit/>
          </a:bodyPr>
          <a:lstStyle/>
          <a:p>
            <a:r>
              <a:rPr lang="en-US" sz="4000" b="1" dirty="0">
                <a:solidFill>
                  <a:schemeClr val="bg1"/>
                </a:solidFill>
              </a:rPr>
              <a:t>ONLY RULE: LISTEN!!!!</a:t>
            </a:r>
            <a:endParaRPr lang="en-US" sz="6600" b="1" dirty="0">
              <a:solidFill>
                <a:schemeClr val="bg1"/>
              </a:solidFill>
              <a:effectLst/>
              <a:latin typeface="Calibri" panose="020F0502020204030204" pitchFamily="34" charset="0"/>
              <a:ea typeface="Calibri" panose="020F0502020204030204" pitchFamily="34" charset="0"/>
            </a:endParaRPr>
          </a:p>
        </p:txBody>
      </p:sp>
      <p:pic>
        <p:nvPicPr>
          <p:cNvPr id="4100" name="Picture 4" descr="Andrew Carnegie - Wikipedia">
            <a:extLst>
              <a:ext uri="{FF2B5EF4-FFF2-40B4-BE49-F238E27FC236}">
                <a16:creationId xmlns:a16="http://schemas.microsoft.com/office/drawing/2014/main" id="{C56A7283-E3B6-C3FE-59D8-68C5D1397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414286"/>
            <a:ext cx="3148054" cy="41806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cKenzie Scott said she's given away $4.1B to help those struggling amid  pandemic - ABC News">
            <a:extLst>
              <a:ext uri="{FF2B5EF4-FFF2-40B4-BE49-F238E27FC236}">
                <a16:creationId xmlns:a16="http://schemas.microsoft.com/office/drawing/2014/main" id="{9AAB57E7-0AFB-D053-682F-F6C9D31CD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51" t="3836"/>
          <a:stretch/>
        </p:blipFill>
        <p:spPr bwMode="auto">
          <a:xfrm>
            <a:off x="1386612" y="2414286"/>
            <a:ext cx="4404588" cy="39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1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5400" b="1" dirty="0">
                <a:solidFill>
                  <a:schemeClr val="bg1"/>
                </a:solidFill>
                <a:latin typeface="Calibri" panose="020F0502020204030204" pitchFamily="34" charset="0"/>
                <a:ea typeface="Calibri" panose="020F0502020204030204" pitchFamily="34" charset="0"/>
              </a:rPr>
              <a:t> </a:t>
            </a:r>
          </a:p>
          <a:p>
            <a:pPr marL="0" marR="0" indent="0">
              <a:spcBef>
                <a:spcPts val="0"/>
              </a:spcBef>
              <a:spcAft>
                <a:spcPts val="0"/>
              </a:spcAft>
              <a:buNone/>
            </a:pPr>
            <a:r>
              <a:rPr lang="en-US" sz="5400" b="1" dirty="0">
                <a:solidFill>
                  <a:schemeClr val="bg1"/>
                </a:solidFill>
                <a:latin typeface="Calibri" panose="020F0502020204030204" pitchFamily="34" charset="0"/>
                <a:ea typeface="Calibri" panose="020F0502020204030204" pitchFamily="34" charset="0"/>
              </a:rPr>
              <a:t> Time to give real work based on listening </a:t>
            </a:r>
            <a:endParaRPr lang="en-US" sz="1234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417886" y="2301788"/>
            <a:ext cx="10717597" cy="3785652"/>
          </a:xfrm>
          <a:prstGeom prst="rect">
            <a:avLst/>
          </a:prstGeom>
          <a:noFill/>
        </p:spPr>
        <p:txBody>
          <a:bodyPr wrap="square">
            <a:spAutoFit/>
          </a:bodyPr>
          <a:lstStyle/>
          <a:p>
            <a:pPr marL="571500" indent="-571500">
              <a:buFont typeface="Arial" panose="020B0604020202020204" pitchFamily="34" charset="0"/>
              <a:buChar char="•"/>
            </a:pPr>
            <a:r>
              <a:rPr lang="en-US" sz="4000" b="1" dirty="0">
                <a:solidFill>
                  <a:schemeClr val="bg1"/>
                </a:solidFill>
              </a:rPr>
              <a:t>Raise of hands – What’s “MAKE WORK”?</a:t>
            </a:r>
          </a:p>
          <a:p>
            <a:pPr marL="571500" indent="-571500">
              <a:buFont typeface="Arial" panose="020B0604020202020204" pitchFamily="34" charset="0"/>
              <a:buChar char="•"/>
            </a:pPr>
            <a:endParaRPr lang="en-US" sz="4000" b="1" dirty="0">
              <a:solidFill>
                <a:schemeClr val="bg1"/>
              </a:solidFill>
            </a:endParaRPr>
          </a:p>
          <a:p>
            <a:pPr marL="571500" indent="-571500">
              <a:buFont typeface="Arial" panose="020B0604020202020204" pitchFamily="34" charset="0"/>
              <a:buChar char="•"/>
            </a:pPr>
            <a:r>
              <a:rPr lang="en-US" sz="4000" b="1" dirty="0">
                <a:solidFill>
                  <a:schemeClr val="bg1"/>
                </a:solidFill>
              </a:rPr>
              <a:t>Raise of hands – What’s Real Work? </a:t>
            </a:r>
          </a:p>
          <a:p>
            <a:pPr marL="571500" indent="-571500">
              <a:buFont typeface="Arial" panose="020B0604020202020204" pitchFamily="34" charset="0"/>
              <a:buChar char="•"/>
            </a:pPr>
            <a:endParaRPr lang="en-US" sz="4000" b="1" dirty="0">
              <a:solidFill>
                <a:schemeClr val="bg1"/>
              </a:solidFill>
            </a:endParaRPr>
          </a:p>
          <a:p>
            <a:pPr marL="571500" indent="-571500">
              <a:buFont typeface="Arial" panose="020B0604020202020204" pitchFamily="34" charset="0"/>
              <a:buChar char="•"/>
            </a:pPr>
            <a:r>
              <a:rPr lang="en-US" sz="4000" b="1" dirty="0">
                <a:solidFill>
                  <a:schemeClr val="bg1"/>
                </a:solidFill>
              </a:rPr>
              <a:t>Raise of hands – What’s fun work you don’t want to give up?</a:t>
            </a:r>
          </a:p>
        </p:txBody>
      </p:sp>
    </p:spTree>
    <p:extLst>
      <p:ext uri="{BB962C8B-B14F-4D97-AF65-F5344CB8AC3E}">
        <p14:creationId xmlns:p14="http://schemas.microsoft.com/office/powerpoint/2010/main" val="30472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6600" b="1" dirty="0">
                <a:solidFill>
                  <a:schemeClr val="bg1"/>
                </a:solidFill>
                <a:latin typeface="Calibri" panose="020F0502020204030204" pitchFamily="34" charset="0"/>
                <a:ea typeface="Calibri" panose="020F0502020204030204" pitchFamily="34" charset="0"/>
              </a:rPr>
              <a:t> </a:t>
            </a:r>
            <a:endParaRPr lang="en-US" sz="36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latin typeface="Calibri" panose="020F0502020204030204" pitchFamily="34" charset="0"/>
                <a:ea typeface="Calibri" panose="020F0502020204030204" pitchFamily="34" charset="0"/>
              </a:rPr>
              <a:t>  </a:t>
            </a:r>
            <a:r>
              <a:rPr lang="en-US" sz="6600" b="1" dirty="0">
                <a:solidFill>
                  <a:schemeClr val="bg1"/>
                </a:solidFill>
                <a:latin typeface="Calibri" panose="020F0502020204030204" pitchFamily="34" charset="0"/>
                <a:ea typeface="Calibri" panose="020F0502020204030204" pitchFamily="34" charset="0"/>
              </a:rPr>
              <a:t>Maintaining the Volunteer</a:t>
            </a:r>
            <a:endParaRPr lang="en-US" sz="1777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636203" y="2241620"/>
            <a:ext cx="10717597" cy="707886"/>
          </a:xfrm>
          <a:prstGeom prst="rect">
            <a:avLst/>
          </a:prstGeom>
          <a:noFill/>
        </p:spPr>
        <p:txBody>
          <a:bodyPr wrap="square">
            <a:spAutoFit/>
          </a:bodyPr>
          <a:lstStyle/>
          <a:p>
            <a:r>
              <a:rPr lang="en-US" sz="4000" b="1" dirty="0">
                <a:solidFill>
                  <a:schemeClr val="bg1"/>
                </a:solidFill>
              </a:rPr>
              <a:t>RULE: All about honesty </a:t>
            </a:r>
            <a:endParaRPr lang="en-US" sz="6600" b="1" dirty="0">
              <a:solidFill>
                <a:schemeClr val="bg1"/>
              </a:solidFill>
              <a:effectLst/>
              <a:latin typeface="Calibri" panose="020F0502020204030204" pitchFamily="34" charset="0"/>
              <a:ea typeface="Calibri" panose="020F0502020204030204" pitchFamily="34" charset="0"/>
            </a:endParaRPr>
          </a:p>
        </p:txBody>
      </p:sp>
      <p:pic>
        <p:nvPicPr>
          <p:cNvPr id="5122" name="Picture 2" descr="What It Means To Hustle In The World Of Business | by Hussein Tawfik | Tools for Entrepreneurs | Medium">
            <a:extLst>
              <a:ext uri="{FF2B5EF4-FFF2-40B4-BE49-F238E27FC236}">
                <a16:creationId xmlns:a16="http://schemas.microsoft.com/office/drawing/2014/main" id="{0E23175D-08ED-2DA0-2842-3CD79570D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171" y="3132192"/>
            <a:ext cx="7273771" cy="354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4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6600" b="1" dirty="0">
                <a:solidFill>
                  <a:schemeClr val="bg1"/>
                </a:solidFill>
                <a:latin typeface="Calibri" panose="020F0502020204030204" pitchFamily="34" charset="0"/>
                <a:ea typeface="Calibri" panose="020F0502020204030204" pitchFamily="34" charset="0"/>
              </a:rPr>
              <a:t> Maintaining the Volunteer</a:t>
            </a:r>
            <a:endParaRPr lang="en-US" sz="1777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389460" y="965339"/>
            <a:ext cx="10717597" cy="707886"/>
          </a:xfrm>
          <a:prstGeom prst="rect">
            <a:avLst/>
          </a:prstGeom>
          <a:noFill/>
        </p:spPr>
        <p:txBody>
          <a:bodyPr wrap="square">
            <a:spAutoFit/>
          </a:bodyPr>
          <a:lstStyle/>
          <a:p>
            <a:r>
              <a:rPr lang="en-US" sz="4000" b="1" u="sng" dirty="0">
                <a:solidFill>
                  <a:schemeClr val="bg1"/>
                </a:solidFill>
              </a:rPr>
              <a:t>A Quarterly Report: </a:t>
            </a:r>
            <a:endParaRPr lang="en-US" sz="6600" b="1" u="sng" dirty="0">
              <a:solidFill>
                <a:schemeClr val="bg1"/>
              </a:solidFill>
              <a:effectLst/>
              <a:latin typeface="Calibri" panose="020F0502020204030204" pitchFamily="34" charset="0"/>
              <a:ea typeface="Calibri" panose="020F0502020204030204" pitchFamily="34" charset="0"/>
            </a:endParaRPr>
          </a:p>
        </p:txBody>
      </p:sp>
      <p:pic>
        <p:nvPicPr>
          <p:cNvPr id="5" name="Picture 2" descr="See the source image">
            <a:extLst>
              <a:ext uri="{FF2B5EF4-FFF2-40B4-BE49-F238E27FC236}">
                <a16:creationId xmlns:a16="http://schemas.microsoft.com/office/drawing/2014/main" id="{F7D8E069-CD8D-78F2-2C96-89B0E2EC1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546" y="2689479"/>
            <a:ext cx="7618908" cy="4072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24B25E-90E8-B12D-C368-1BF884D78BAE}"/>
              </a:ext>
            </a:extLst>
          </p:cNvPr>
          <p:cNvSpPr txBox="1"/>
          <p:nvPr/>
        </p:nvSpPr>
        <p:spPr>
          <a:xfrm>
            <a:off x="1061020" y="1726185"/>
            <a:ext cx="10374760" cy="830997"/>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spcBef>
                <a:spcPts val="0"/>
              </a:spcBef>
              <a:spcAft>
                <a:spcPts val="0"/>
              </a:spcAft>
            </a:pPr>
            <a:r>
              <a:rPr lang="en-US" sz="2400" b="1" dirty="0" err="1">
                <a:solidFill>
                  <a:srgbClr val="111111"/>
                </a:solidFill>
                <a:effectLst/>
                <a:latin typeface="Roboto" panose="02000000000000000000" pitchFamily="2" charset="0"/>
                <a:ea typeface="Calibri" panose="020F0502020204030204" pitchFamily="34" charset="0"/>
              </a:rPr>
              <a:t>Rivian</a:t>
            </a:r>
            <a:r>
              <a:rPr lang="en-US" sz="2400" b="1" dirty="0">
                <a:solidFill>
                  <a:srgbClr val="111111"/>
                </a:solidFill>
                <a:effectLst/>
                <a:latin typeface="Roboto" panose="02000000000000000000" pitchFamily="2" charset="0"/>
                <a:ea typeface="Calibri" panose="020F0502020204030204" pitchFamily="34" charset="0"/>
              </a:rPr>
              <a:t> reported a loss of</a:t>
            </a:r>
            <a:r>
              <a:rPr lang="en-US" sz="2400" b="1" dirty="0">
                <a:solidFill>
                  <a:srgbClr val="111111"/>
                </a:solidFill>
                <a:effectLst/>
                <a:latin typeface="Roboto" panose="02000000000000000000" pitchFamily="2" charset="0"/>
                <a:ea typeface="Calibri" panose="020F0502020204030204" pitchFamily="34" charset="0"/>
                <a:cs typeface="Calibri" panose="020F0502020204030204" pitchFamily="34" charset="0"/>
              </a:rPr>
              <a:t> $12.21</a:t>
            </a:r>
            <a:r>
              <a:rPr lang="en-US" sz="2400" b="1" dirty="0">
                <a:solidFill>
                  <a:srgbClr val="111111"/>
                </a:solidFill>
                <a:effectLst/>
                <a:latin typeface="Roboto" panose="02000000000000000000" pitchFamily="2" charset="0"/>
                <a:ea typeface="Calibri" panose="020F0502020204030204" pitchFamily="34" charset="0"/>
              </a:rPr>
              <a:t> a share on sales of $1 million. </a:t>
            </a:r>
          </a:p>
          <a:p>
            <a:pPr marL="0" marR="0">
              <a:spcBef>
                <a:spcPts val="0"/>
              </a:spcBef>
              <a:spcAft>
                <a:spcPts val="0"/>
              </a:spcAft>
            </a:pPr>
            <a:r>
              <a:rPr lang="en-US" sz="2400" b="1" dirty="0">
                <a:solidFill>
                  <a:srgbClr val="111111"/>
                </a:solidFill>
                <a:effectLst/>
                <a:latin typeface="Roboto" panose="02000000000000000000" pitchFamily="2" charset="0"/>
                <a:ea typeface="Calibri" panose="020F0502020204030204" pitchFamily="34" charset="0"/>
              </a:rPr>
              <a:t>Wall Street projected a loss of about $5 a share on sales of $1 million</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771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6600" b="1" dirty="0">
                <a:solidFill>
                  <a:schemeClr val="bg1"/>
                </a:solidFill>
                <a:latin typeface="Calibri" panose="020F0502020204030204" pitchFamily="34" charset="0"/>
                <a:ea typeface="Calibri" panose="020F0502020204030204" pitchFamily="34" charset="0"/>
              </a:rPr>
              <a:t> </a:t>
            </a:r>
            <a:endParaRPr lang="en-US" sz="36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latin typeface="Calibri" panose="020F0502020204030204" pitchFamily="34" charset="0"/>
                <a:ea typeface="Calibri" panose="020F0502020204030204" pitchFamily="34" charset="0"/>
              </a:rPr>
              <a:t>  </a:t>
            </a:r>
            <a:r>
              <a:rPr lang="en-US" sz="6600" b="1" dirty="0">
                <a:solidFill>
                  <a:schemeClr val="bg1"/>
                </a:solidFill>
                <a:latin typeface="Calibri" panose="020F0502020204030204" pitchFamily="34" charset="0"/>
                <a:ea typeface="Calibri" panose="020F0502020204030204" pitchFamily="34" charset="0"/>
              </a:rPr>
              <a:t>Recognition </a:t>
            </a:r>
            <a:endParaRPr lang="en-US" sz="1777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Flt Lt Jim Peterson - 2018 Typhoon Display Pilot - No. 41 Squadron Association">
            <a:extLst>
              <a:ext uri="{FF2B5EF4-FFF2-40B4-BE49-F238E27FC236}">
                <a16:creationId xmlns:a16="http://schemas.microsoft.com/office/drawing/2014/main" id="{86505C03-EDA6-3BE3-0C4E-D9C2F6C5E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25" y="2136775"/>
            <a:ext cx="677386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3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6600" b="1" dirty="0">
                <a:solidFill>
                  <a:schemeClr val="bg1"/>
                </a:solidFill>
                <a:latin typeface="Calibri" panose="020F0502020204030204" pitchFamily="34" charset="0"/>
                <a:ea typeface="Calibri" panose="020F0502020204030204" pitchFamily="34" charset="0"/>
              </a:rPr>
              <a:t> </a:t>
            </a:r>
            <a:endParaRPr lang="en-US" sz="36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latin typeface="Calibri" panose="020F0502020204030204" pitchFamily="34" charset="0"/>
                <a:ea typeface="Calibri" panose="020F0502020204030204" pitchFamily="34" charset="0"/>
              </a:rPr>
              <a:t>  </a:t>
            </a:r>
            <a:r>
              <a:rPr lang="en-US" sz="6600" b="1" dirty="0">
                <a:solidFill>
                  <a:schemeClr val="bg1"/>
                </a:solidFill>
                <a:latin typeface="Calibri" panose="020F0502020204030204" pitchFamily="34" charset="0"/>
                <a:ea typeface="Calibri" panose="020F0502020204030204" pitchFamily="34" charset="0"/>
              </a:rPr>
              <a:t>Recognition </a:t>
            </a:r>
            <a:endParaRPr lang="en-US" sz="1777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C466B784-8C69-BF92-0B97-AE7CA5581565}"/>
              </a:ext>
            </a:extLst>
          </p:cNvPr>
          <p:cNvSpPr txBox="1"/>
          <p:nvPr/>
        </p:nvSpPr>
        <p:spPr>
          <a:xfrm>
            <a:off x="1032328" y="2517937"/>
            <a:ext cx="9403443" cy="1631216"/>
          </a:xfrm>
          <a:prstGeom prst="rect">
            <a:avLst/>
          </a:prstGeom>
          <a:noFill/>
        </p:spPr>
        <p:txBody>
          <a:bodyPr wrap="square">
            <a:spAutoFit/>
          </a:bodyPr>
          <a:lstStyle/>
          <a:p>
            <a:pPr marL="0" marR="0">
              <a:spcBef>
                <a:spcPts val="0"/>
              </a:spcBef>
              <a:spcAft>
                <a:spcPts val="0"/>
              </a:spcAft>
            </a:pPr>
            <a:r>
              <a:rPr lang="en-US" sz="4000" dirty="0">
                <a:solidFill>
                  <a:schemeClr val="bg1"/>
                </a:solidFill>
                <a:effectLst/>
                <a:latin typeface="Arial" panose="020B0604020202020204" pitchFamily="34" charset="0"/>
                <a:ea typeface="Calibri" panose="020F0502020204030204" pitchFamily="34" charset="0"/>
              </a:rPr>
              <a:t>What are some ways we can recognize? </a:t>
            </a:r>
            <a:br>
              <a:rPr lang="en-US" sz="4000" dirty="0">
                <a:solidFill>
                  <a:schemeClr val="bg1"/>
                </a:solidFill>
                <a:effectLst/>
                <a:latin typeface="Arial" panose="020B0604020202020204" pitchFamily="34" charset="0"/>
                <a:ea typeface="Calibri" panose="020F0502020204030204" pitchFamily="34" charset="0"/>
              </a:rPr>
            </a:br>
            <a:endParaRPr lang="en-US" sz="2000" dirty="0">
              <a:solidFill>
                <a:schemeClr val="bg1"/>
              </a:solidFill>
              <a:effectLst/>
              <a:latin typeface="Arial" panose="020B0604020202020204" pitchFamily="34" charset="0"/>
              <a:ea typeface="Calibri" panose="020F0502020204030204" pitchFamily="34" charset="0"/>
            </a:endParaRPr>
          </a:p>
          <a:p>
            <a:pPr marR="0">
              <a:spcBef>
                <a:spcPts val="0"/>
              </a:spcBef>
              <a:spcAft>
                <a:spcPts val="0"/>
              </a:spcAft>
            </a:pPr>
            <a:r>
              <a:rPr lang="en-US" sz="4000" dirty="0">
                <a:solidFill>
                  <a:schemeClr val="bg1"/>
                </a:solidFill>
                <a:effectLst/>
                <a:latin typeface="Arial" panose="020B0604020202020204" pitchFamily="34" charset="0"/>
                <a:ea typeface="Calibri" panose="020F0502020204030204" pitchFamily="34" charset="0"/>
              </a:rPr>
              <a:t>Raise of Hands. </a:t>
            </a:r>
            <a:endParaRPr lang="en-US" sz="36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05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600" b="1" dirty="0">
                <a:solidFill>
                  <a:schemeClr val="bg1"/>
                </a:solidFill>
                <a:latin typeface="Calibri" panose="020F0502020204030204" pitchFamily="34" charset="0"/>
                <a:ea typeface="Calibri" panose="020F0502020204030204" pitchFamily="34" charset="0"/>
              </a:rPr>
              <a:t> Secret Sauce </a:t>
            </a:r>
            <a:endParaRPr lang="en-US" sz="1777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8D7509B-59CB-01B9-05E6-A6689D826D05}"/>
              </a:ext>
            </a:extLst>
          </p:cNvPr>
          <p:cNvSpPr txBox="1"/>
          <p:nvPr/>
        </p:nvSpPr>
        <p:spPr>
          <a:xfrm>
            <a:off x="2247900" y="1456201"/>
            <a:ext cx="7696200" cy="1569660"/>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gn="ctr">
              <a:spcBef>
                <a:spcPts val="0"/>
              </a:spcBef>
              <a:spcAft>
                <a:spcPts val="0"/>
              </a:spcAft>
            </a:pPr>
            <a:r>
              <a:rPr lang="en-US" sz="3200" b="1" u="sng" dirty="0">
                <a:effectLst/>
                <a:latin typeface="Calibri" panose="020F0502020204030204" pitchFamily="34" charset="0"/>
                <a:ea typeface="Calibri" panose="020F0502020204030204" pitchFamily="34" charset="0"/>
              </a:rPr>
              <a:t>CIRCLE SELLING </a:t>
            </a:r>
          </a:p>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rPr>
              <a:t>Moe -&gt; Larry -&gt; Curly</a:t>
            </a:r>
          </a:p>
        </p:txBody>
      </p:sp>
      <p:pic>
        <p:nvPicPr>
          <p:cNvPr id="9" name="Picture 8" descr="A group of people standing together&#10;&#10;Description automatically generated with low confidence">
            <a:extLst>
              <a:ext uri="{FF2B5EF4-FFF2-40B4-BE49-F238E27FC236}">
                <a16:creationId xmlns:a16="http://schemas.microsoft.com/office/drawing/2014/main" id="{0A145ED9-90F8-CC98-0DFA-47B8A9DD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133" y="3102061"/>
            <a:ext cx="4825222" cy="3618917"/>
          </a:xfrm>
          <a:prstGeom prst="rect">
            <a:avLst/>
          </a:prstGeom>
        </p:spPr>
      </p:pic>
    </p:spTree>
    <p:extLst>
      <p:ext uri="{BB962C8B-B14F-4D97-AF65-F5344CB8AC3E}">
        <p14:creationId xmlns:p14="http://schemas.microsoft.com/office/powerpoint/2010/main" val="77660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8800" b="1" dirty="0">
                <a:solidFill>
                  <a:schemeClr val="bg1"/>
                </a:solidFill>
                <a:latin typeface="Calibri" panose="020F0502020204030204" pitchFamily="34" charset="0"/>
                <a:ea typeface="Calibri" panose="020F0502020204030204" pitchFamily="34" charset="0"/>
              </a:rPr>
              <a:t> </a:t>
            </a:r>
            <a:endParaRPr lang="en-US" sz="48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4800" b="1" dirty="0">
                <a:solidFill>
                  <a:schemeClr val="bg1"/>
                </a:solidFill>
                <a:latin typeface="Calibri" panose="020F0502020204030204" pitchFamily="34" charset="0"/>
                <a:ea typeface="Calibri" panose="020F0502020204030204" pitchFamily="34" charset="0"/>
              </a:rPr>
              <a:t>   					 </a:t>
            </a:r>
            <a:r>
              <a:rPr lang="en-US" sz="8800" b="1" dirty="0">
                <a:solidFill>
                  <a:schemeClr val="bg1"/>
                </a:solidFill>
                <a:latin typeface="Calibri" panose="020F0502020204030204" pitchFamily="34" charset="0"/>
                <a:ea typeface="Calibri" panose="020F0502020204030204" pitchFamily="34" charset="0"/>
              </a:rPr>
              <a:t>Q &amp; A </a:t>
            </a:r>
            <a:endParaRPr lang="en-US" sz="3070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How to Ask Better Questions - Steady Compounding">
            <a:extLst>
              <a:ext uri="{FF2B5EF4-FFF2-40B4-BE49-F238E27FC236}">
                <a16:creationId xmlns:a16="http://schemas.microsoft.com/office/drawing/2014/main" id="{EE20BEE4-7035-F118-684C-161C8746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537" y="2627733"/>
            <a:ext cx="6384925" cy="411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5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453483"/>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54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54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5400" b="1" dirty="0">
                <a:solidFill>
                  <a:schemeClr val="bg1"/>
                </a:solidFill>
                <a:effectLst/>
                <a:latin typeface="Calibri" panose="020F0502020204030204" pitchFamily="34" charset="0"/>
                <a:ea typeface="Calibri" panose="020F0502020204030204" pitchFamily="34" charset="0"/>
              </a:rPr>
              <a:t>   </a:t>
            </a:r>
            <a:endParaRPr lang="en-US" sz="80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Eagle Soaring in the Rockies III Carry-all Pouch by Judi Dressler - Fine  Art America">
            <a:extLst>
              <a:ext uri="{FF2B5EF4-FFF2-40B4-BE49-F238E27FC236}">
                <a16:creationId xmlns:a16="http://schemas.microsoft.com/office/drawing/2014/main" id="{21726FD5-2931-A1FC-036B-DBBEBD292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847" y="405703"/>
            <a:ext cx="6225168" cy="672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6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2052" name="Picture 4" descr="The Rise Of Political Branding - The Saint">
            <a:extLst>
              <a:ext uri="{FF2B5EF4-FFF2-40B4-BE49-F238E27FC236}">
                <a16:creationId xmlns:a16="http://schemas.microsoft.com/office/drawing/2014/main" id="{5ABFA97D-3857-3A07-9511-88A98501F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748" y="206585"/>
            <a:ext cx="6377704" cy="3152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5B6372-D9B5-0203-DE4B-5DE0382F65E6}"/>
              </a:ext>
            </a:extLst>
          </p:cNvPr>
          <p:cNvSpPr txBox="1"/>
          <p:nvPr/>
        </p:nvSpPr>
        <p:spPr>
          <a:xfrm>
            <a:off x="295728" y="3499102"/>
            <a:ext cx="11600543" cy="3066545"/>
          </a:xfrm>
          <a:prstGeom prst="rect">
            <a:avLst/>
          </a:prstGeom>
          <a:noFill/>
        </p:spPr>
        <p:txBody>
          <a:bodyPr wrap="square" rtlCol="0">
            <a:spAutoFit/>
          </a:bodyPr>
          <a:lstStyle/>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rPr>
              <a:t>More than $45 million raised online in February</a:t>
            </a:r>
            <a:endParaRPr lang="en-US" sz="2000" b="1" dirty="0">
              <a:solidFill>
                <a:schemeClr val="bg1"/>
              </a:solidFill>
              <a:effectLst/>
              <a:latin typeface="Calibri" panose="020F0502020204030204" pitchFamily="34"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rPr>
              <a:t>More than 90% of online donations were $100 or less</a:t>
            </a:r>
            <a:endParaRPr lang="en-US" sz="2000" b="1" dirty="0">
              <a:solidFill>
                <a:schemeClr val="bg1"/>
              </a:solidFill>
              <a:effectLst/>
              <a:latin typeface="Calibri" panose="020F0502020204030204" pitchFamily="34"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rPr>
              <a:t>More than 50% of online donations were $25 or less</a:t>
            </a:r>
            <a:endParaRPr lang="en-US" sz="2000" b="1" dirty="0">
              <a:solidFill>
                <a:schemeClr val="bg1"/>
              </a:solidFill>
              <a:effectLst/>
              <a:latin typeface="Calibri" panose="020F0502020204030204" pitchFamily="34"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rPr>
              <a:t>More than 75% of online donors in February were first-time online donors</a:t>
            </a:r>
            <a:endParaRPr lang="en-US" sz="2000" b="1" dirty="0">
              <a:solidFill>
                <a:schemeClr val="bg1"/>
              </a:solidFill>
              <a:latin typeface="Calibri" panose="020F0502020204030204" pitchFamily="34" charset="0"/>
              <a:ea typeface="Times New Roman" panose="02020603050405020304" pitchFamily="18"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rPr>
              <a:t>More than a third of those new online donors in February went on to engage in volunteer activity on My.BarackObama.com (planning their own offline events, making phone calls from home, joining local grassroots volunteer groups</a:t>
            </a:r>
            <a:endParaRPr lang="en-US" sz="2000" b="1" dirty="0">
              <a:solidFill>
                <a:schemeClr val="bg1"/>
              </a:solidFill>
            </a:endParaRPr>
          </a:p>
        </p:txBody>
      </p:sp>
    </p:spTree>
    <p:extLst>
      <p:ext uri="{BB962C8B-B14F-4D97-AF65-F5344CB8AC3E}">
        <p14:creationId xmlns:p14="http://schemas.microsoft.com/office/powerpoint/2010/main" val="6522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4800" b="1" dirty="0">
                <a:solidFill>
                  <a:schemeClr val="bg1"/>
                </a:solidFill>
                <a:latin typeface="Calibri" panose="020F0502020204030204" pitchFamily="34" charset="0"/>
                <a:ea typeface="Calibri" panose="020F0502020204030204" pitchFamily="34" charset="0"/>
              </a:rPr>
              <a:t> Volunteering is all the Rage! </a:t>
            </a:r>
            <a:endParaRPr lang="en-US" sz="24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220282" y="640691"/>
            <a:ext cx="12056235" cy="6027163"/>
          </a:xfrm>
          <a:prstGeom prst="rect">
            <a:avLst/>
          </a:prstGeom>
          <a:noFill/>
        </p:spPr>
        <p:txBody>
          <a:bodyPr wrap="square">
            <a:spAutoFit/>
          </a:bodyPr>
          <a:lstStyle/>
          <a:p>
            <a:pPr>
              <a:lnSpc>
                <a:spcPct val="150000"/>
              </a:lnSpc>
            </a:pPr>
            <a:r>
              <a:rPr lang="en-US" sz="3600" dirty="0">
                <a:solidFill>
                  <a:schemeClr val="bg1"/>
                </a:solidFill>
              </a:rPr>
              <a:t>Indiana University’s Last Major Study on Volunteering:</a:t>
            </a:r>
          </a:p>
          <a:p>
            <a:pPr marL="457200" indent="-457200">
              <a:lnSpc>
                <a:spcPct val="150000"/>
              </a:lnSpc>
              <a:buFont typeface="Arial" panose="020B0604020202020204" pitchFamily="34" charset="0"/>
              <a:buChar char="•"/>
            </a:pPr>
            <a:r>
              <a:rPr lang="en-US" sz="2800" dirty="0">
                <a:solidFill>
                  <a:schemeClr val="bg1"/>
                </a:solidFill>
              </a:rPr>
              <a:t>62.6 million volunteers</a:t>
            </a:r>
          </a:p>
          <a:p>
            <a:pPr marL="457200" indent="-457200">
              <a:lnSpc>
                <a:spcPct val="150000"/>
              </a:lnSpc>
              <a:buFont typeface="Arial" panose="020B0604020202020204" pitchFamily="34" charset="0"/>
              <a:buChar char="•"/>
            </a:pPr>
            <a:r>
              <a:rPr lang="en-US" sz="2800" dirty="0">
                <a:solidFill>
                  <a:schemeClr val="bg1"/>
                </a:solidFill>
              </a:rPr>
              <a:t>7.9 billion hours of service</a:t>
            </a:r>
          </a:p>
          <a:p>
            <a:pPr marL="457200" indent="-457200">
              <a:lnSpc>
                <a:spcPct val="150000"/>
              </a:lnSpc>
              <a:buFont typeface="Arial" panose="020B0604020202020204" pitchFamily="34" charset="0"/>
              <a:buChar char="•"/>
            </a:pPr>
            <a:r>
              <a:rPr lang="en-US" sz="2800" dirty="0">
                <a:solidFill>
                  <a:schemeClr val="bg1"/>
                </a:solidFill>
              </a:rPr>
              <a:t>184 billion of service contributed </a:t>
            </a:r>
          </a:p>
          <a:p>
            <a:pPr marL="457200" indent="-457200">
              <a:lnSpc>
                <a:spcPct val="150000"/>
              </a:lnSpc>
              <a:buFont typeface="Arial" panose="020B0604020202020204" pitchFamily="34" charset="0"/>
              <a:buChar char="•"/>
            </a:pPr>
            <a:r>
              <a:rPr lang="en-US" sz="2800" dirty="0">
                <a:solidFill>
                  <a:schemeClr val="bg1"/>
                </a:solidFill>
              </a:rPr>
              <a:t>78.8% of volunteers donate to charity vs 40.3% who don’t </a:t>
            </a:r>
          </a:p>
          <a:p>
            <a:pPr marL="457200" indent="-457200">
              <a:lnSpc>
                <a:spcPct val="150000"/>
              </a:lnSpc>
              <a:buFont typeface="Arial" panose="020B0604020202020204" pitchFamily="34" charset="0"/>
              <a:buChar char="•"/>
            </a:pPr>
            <a:r>
              <a:rPr lang="en-US" sz="2800" dirty="0">
                <a:solidFill>
                  <a:schemeClr val="bg1"/>
                </a:solidFill>
              </a:rPr>
              <a:t>24% fundraise or sell items to raise money </a:t>
            </a:r>
          </a:p>
          <a:p>
            <a:pPr marL="457200" indent="-457200">
              <a:lnSpc>
                <a:spcPct val="150000"/>
              </a:lnSpc>
              <a:buFont typeface="Arial" panose="020B0604020202020204" pitchFamily="34" charset="0"/>
              <a:buChar char="•"/>
            </a:pPr>
            <a:r>
              <a:rPr lang="en-US" sz="2800" dirty="0">
                <a:solidFill>
                  <a:schemeClr val="bg1"/>
                </a:solidFill>
              </a:rPr>
              <a:t>Volunteering increase your odds of finding employment by 27 percent</a:t>
            </a:r>
          </a:p>
          <a:p>
            <a:pPr marL="457200" indent="-457200">
              <a:lnSpc>
                <a:spcPct val="150000"/>
              </a:lnSpc>
              <a:buFont typeface="Arial" panose="020B0604020202020204" pitchFamily="34" charset="0"/>
              <a:buChar char="•"/>
            </a:pPr>
            <a:r>
              <a:rPr lang="en-US" sz="2800" dirty="0">
                <a:solidFill>
                  <a:schemeClr val="bg1"/>
                </a:solidFill>
              </a:rPr>
              <a:t>1 in 4 Americans volunteer </a:t>
            </a:r>
          </a:p>
          <a:p>
            <a:pPr marL="457200" indent="-457200">
              <a:lnSpc>
                <a:spcPct val="150000"/>
              </a:lnSpc>
              <a:buFont typeface="Arial" panose="020B0604020202020204" pitchFamily="34" charset="0"/>
              <a:buChar char="•"/>
            </a:pPr>
            <a:r>
              <a:rPr lang="en-US" sz="2800" dirty="0">
                <a:solidFill>
                  <a:schemeClr val="bg1"/>
                </a:solidFill>
              </a:rPr>
              <a:t>Religion makes up 34% of volunteers </a:t>
            </a:r>
          </a:p>
        </p:txBody>
      </p:sp>
    </p:spTree>
    <p:extLst>
      <p:ext uri="{BB962C8B-B14F-4D97-AF65-F5344CB8AC3E}">
        <p14:creationId xmlns:p14="http://schemas.microsoft.com/office/powerpoint/2010/main" val="6605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6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000" b="1" dirty="0">
                <a:solidFill>
                  <a:schemeClr val="bg1"/>
                </a:solidFill>
                <a:latin typeface="Calibri" panose="020F0502020204030204" pitchFamily="34" charset="0"/>
                <a:ea typeface="Calibri" panose="020F0502020204030204" pitchFamily="34" charset="0"/>
              </a:rPr>
              <a:t> Why not us? What’s holding us back?  </a:t>
            </a:r>
            <a:r>
              <a:rPr lang="en-US" sz="4800" b="1" dirty="0">
                <a:solidFill>
                  <a:schemeClr val="bg1"/>
                </a:solidFill>
                <a:effectLst/>
                <a:latin typeface="Calibri" panose="020F0502020204030204" pitchFamily="34" charset="0"/>
                <a:ea typeface="Calibri" panose="020F0502020204030204" pitchFamily="34" charset="0"/>
              </a:rPr>
              <a:t>   </a:t>
            </a:r>
            <a:endParaRPr lang="en-US" sz="72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1055303" y="2241620"/>
            <a:ext cx="10717597" cy="707886"/>
          </a:xfrm>
          <a:prstGeom prst="rect">
            <a:avLst/>
          </a:prstGeom>
          <a:noFill/>
        </p:spPr>
        <p:txBody>
          <a:bodyPr wrap="square">
            <a:spAutoFit/>
          </a:bodyPr>
          <a:lstStyle/>
          <a:p>
            <a:r>
              <a:rPr lang="en-US" sz="4000" b="1" dirty="0">
                <a:solidFill>
                  <a:schemeClr val="bg1"/>
                </a:solidFill>
              </a:rPr>
              <a:t>SHOW OF HANDS?</a:t>
            </a:r>
            <a:endParaRPr lang="en-US" sz="6600" b="1" dirty="0">
              <a:solidFill>
                <a:schemeClr val="bg1"/>
              </a:solidFill>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F820B96E-356C-CEF6-9586-CC3E5D301E4E}"/>
              </a:ext>
            </a:extLst>
          </p:cNvPr>
          <p:cNvSpPr txBox="1"/>
          <p:nvPr/>
        </p:nvSpPr>
        <p:spPr>
          <a:xfrm>
            <a:off x="1248024" y="3309521"/>
            <a:ext cx="5992834" cy="249946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600" b="1" dirty="0">
                <a:solidFill>
                  <a:schemeClr val="bg1"/>
                </a:solidFill>
              </a:rPr>
              <a:t>Lack of interest </a:t>
            </a:r>
          </a:p>
          <a:p>
            <a:pPr marL="457200" indent="-457200">
              <a:lnSpc>
                <a:spcPct val="150000"/>
              </a:lnSpc>
              <a:buFont typeface="Arial" panose="020B0604020202020204" pitchFamily="34" charset="0"/>
              <a:buChar char="•"/>
            </a:pPr>
            <a:r>
              <a:rPr lang="en-US" sz="3600" b="1" dirty="0">
                <a:solidFill>
                  <a:schemeClr val="bg1"/>
                </a:solidFill>
              </a:rPr>
              <a:t>Lack of real work to do </a:t>
            </a:r>
          </a:p>
          <a:p>
            <a:pPr marL="457200" indent="-457200">
              <a:lnSpc>
                <a:spcPct val="150000"/>
              </a:lnSpc>
              <a:buFont typeface="Arial" panose="020B0604020202020204" pitchFamily="34" charset="0"/>
              <a:buChar char="•"/>
            </a:pPr>
            <a:r>
              <a:rPr lang="en-US" sz="3600" b="1" dirty="0">
                <a:solidFill>
                  <a:schemeClr val="bg1"/>
                </a:solidFill>
              </a:rPr>
              <a:t>Wrong people volunteering </a:t>
            </a:r>
          </a:p>
        </p:txBody>
      </p:sp>
    </p:spTree>
    <p:extLst>
      <p:ext uri="{BB962C8B-B14F-4D97-AF65-F5344CB8AC3E}">
        <p14:creationId xmlns:p14="http://schemas.microsoft.com/office/powerpoint/2010/main" val="13075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4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4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b="1" dirty="0">
                <a:solidFill>
                  <a:schemeClr val="bg1"/>
                </a:solidFill>
                <a:latin typeface="Calibri" panose="020F0502020204030204" pitchFamily="34" charset="0"/>
                <a:ea typeface="Calibri" panose="020F0502020204030204" pitchFamily="34" charset="0"/>
              </a:rPr>
              <a:t>  What’s our goal? What kind of volunteers do we want. </a:t>
            </a:r>
            <a:endParaRPr lang="en-US" sz="714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F820B96E-356C-CEF6-9586-CC3E5D301E4E}"/>
              </a:ext>
            </a:extLst>
          </p:cNvPr>
          <p:cNvSpPr txBox="1"/>
          <p:nvPr/>
        </p:nvSpPr>
        <p:spPr>
          <a:xfrm>
            <a:off x="336537" y="2384478"/>
            <a:ext cx="11518926" cy="2431435"/>
          </a:xfrm>
          <a:prstGeom prst="rect">
            <a:avLst/>
          </a:prstGeom>
          <a:noFill/>
        </p:spPr>
        <p:txBody>
          <a:bodyPr wrap="square">
            <a:spAutoFit/>
          </a:bodyPr>
          <a:lstStyle/>
          <a:p>
            <a:r>
              <a:rPr lang="en-US" sz="2800" dirty="0">
                <a:solidFill>
                  <a:schemeClr val="bg1"/>
                </a:solidFill>
              </a:rPr>
              <a:t>“To be a successful creator you don’t need millions. You don’t need millions of dollars or millions of customers, millions of clients or millions of fans. To make a living as a craftsperson, photographer, musician, designer, author, animator, app maker, entrepreneur, or inventor you need only thousands of true fans….” </a:t>
            </a:r>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400" dirty="0">
                <a:solidFill>
                  <a:schemeClr val="bg1"/>
                </a:solidFill>
              </a:rPr>
              <a:t>– Kevin Kelley, Co-Founder of Wired Magazine </a:t>
            </a:r>
          </a:p>
        </p:txBody>
      </p:sp>
    </p:spTree>
    <p:extLst>
      <p:ext uri="{BB962C8B-B14F-4D97-AF65-F5344CB8AC3E}">
        <p14:creationId xmlns:p14="http://schemas.microsoft.com/office/powerpoint/2010/main" val="41590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6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000" b="1" dirty="0">
                <a:solidFill>
                  <a:schemeClr val="bg1"/>
                </a:solidFill>
                <a:latin typeface="Calibri" panose="020F0502020204030204" pitchFamily="34" charset="0"/>
                <a:ea typeface="Calibri" panose="020F0502020204030204" pitchFamily="34" charset="0"/>
              </a:rPr>
              <a:t> How many of these do you have?</a:t>
            </a:r>
            <a:endParaRPr lang="en-US" sz="72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889601" y="2416314"/>
            <a:ext cx="10717597" cy="707886"/>
          </a:xfrm>
          <a:prstGeom prst="rect">
            <a:avLst/>
          </a:prstGeom>
          <a:noFill/>
        </p:spPr>
        <p:txBody>
          <a:bodyPr wrap="square">
            <a:spAutoFit/>
          </a:bodyPr>
          <a:lstStyle/>
          <a:p>
            <a:r>
              <a:rPr lang="en-US" sz="4000" b="1" dirty="0">
                <a:solidFill>
                  <a:schemeClr val="bg1"/>
                </a:solidFill>
              </a:rPr>
              <a:t>SHOW OF HANDS</a:t>
            </a:r>
            <a:endParaRPr lang="en-US" sz="6600" b="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4144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6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000" b="1" dirty="0">
                <a:solidFill>
                  <a:schemeClr val="bg1"/>
                </a:solidFill>
                <a:latin typeface="Calibri" panose="020F0502020204030204" pitchFamily="34" charset="0"/>
                <a:ea typeface="Calibri" panose="020F0502020204030204" pitchFamily="34" charset="0"/>
              </a:rPr>
              <a:t>   Let’s set the True Fans Goal </a:t>
            </a:r>
            <a:endParaRPr lang="en-US" sz="7200" b="1"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F820B96E-356C-CEF6-9586-CC3E5D301E4E}"/>
              </a:ext>
            </a:extLst>
          </p:cNvPr>
          <p:cNvSpPr txBox="1"/>
          <p:nvPr/>
        </p:nvSpPr>
        <p:spPr>
          <a:xfrm>
            <a:off x="838200" y="2248457"/>
            <a:ext cx="9699274" cy="297068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b="1" dirty="0">
                <a:solidFill>
                  <a:schemeClr val="bg1"/>
                </a:solidFill>
              </a:rPr>
              <a:t>How many people who will show up at your events?</a:t>
            </a:r>
          </a:p>
          <a:p>
            <a:pPr marL="457200" indent="-457200">
              <a:lnSpc>
                <a:spcPct val="150000"/>
              </a:lnSpc>
              <a:buFont typeface="Arial" panose="020B0604020202020204" pitchFamily="34" charset="0"/>
              <a:buChar char="•"/>
            </a:pPr>
            <a:r>
              <a:rPr lang="en-US" sz="3200" b="1" dirty="0">
                <a:solidFill>
                  <a:schemeClr val="bg1"/>
                </a:solidFill>
              </a:rPr>
              <a:t>How many people will give annually to your cause? </a:t>
            </a:r>
          </a:p>
          <a:p>
            <a:pPr marL="457200" indent="-457200">
              <a:lnSpc>
                <a:spcPct val="150000"/>
              </a:lnSpc>
              <a:buFont typeface="Arial" panose="020B0604020202020204" pitchFamily="34" charset="0"/>
              <a:buChar char="•"/>
            </a:pPr>
            <a:r>
              <a:rPr lang="en-US" sz="3200" b="1" dirty="0">
                <a:solidFill>
                  <a:schemeClr val="bg1"/>
                </a:solidFill>
              </a:rPr>
              <a:t>How many people will share all your good work with their friends?</a:t>
            </a:r>
          </a:p>
        </p:txBody>
      </p:sp>
    </p:spTree>
    <p:extLst>
      <p:ext uri="{BB962C8B-B14F-4D97-AF65-F5344CB8AC3E}">
        <p14:creationId xmlns:p14="http://schemas.microsoft.com/office/powerpoint/2010/main" val="40897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Google Shape;78;p15">
            <a:extLst>
              <a:ext uri="{FF2B5EF4-FFF2-40B4-BE49-F238E27FC236}">
                <a16:creationId xmlns:a16="http://schemas.microsoft.com/office/drawing/2014/main" id="{FF83B385-A9E2-4240-B229-75764271BE97}"/>
              </a:ext>
            </a:extLst>
          </p:cNvPr>
          <p:cNvCxnSpPr/>
          <p:nvPr/>
        </p:nvCxnSpPr>
        <p:spPr>
          <a:xfrm>
            <a:off x="676700" y="5592713"/>
            <a:ext cx="0" cy="0"/>
          </a:xfrm>
          <a:prstGeom prst="straightConnector1">
            <a:avLst/>
          </a:prstGeom>
          <a:noFill/>
          <a:ln w="9525" cap="flat" cmpd="sng">
            <a:solidFill>
              <a:schemeClr val="dk2"/>
            </a:solidFill>
            <a:prstDash val="solid"/>
            <a:round/>
            <a:headEnd type="none" w="med" len="med"/>
            <a:tailEnd type="none" w="med" len="med"/>
          </a:ln>
        </p:spPr>
      </p:cxnSp>
      <p:sp>
        <p:nvSpPr>
          <p:cNvPr id="3" name="Google Shape;87;p15">
            <a:extLst>
              <a:ext uri="{FF2B5EF4-FFF2-40B4-BE49-F238E27FC236}">
                <a16:creationId xmlns:a16="http://schemas.microsoft.com/office/drawing/2014/main" id="{7BCA612C-65DA-432A-B052-EEA63E4FD862}"/>
              </a:ext>
            </a:extLst>
          </p:cNvPr>
          <p:cNvSpPr txBox="1">
            <a:spLocks/>
          </p:cNvSpPr>
          <p:nvPr/>
        </p:nvSpPr>
        <p:spPr>
          <a:xfrm>
            <a:off x="0" y="0"/>
            <a:ext cx="12192000" cy="6858000"/>
          </a:xfrm>
          <a:prstGeom prst="rect">
            <a:avLst/>
          </a:prstGeom>
          <a:solidFill>
            <a:schemeClr val="tx1"/>
          </a:solidFill>
          <a:ln w="76200">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6000" b="1"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6000" b="1" dirty="0">
                <a:solidFill>
                  <a:schemeClr val="bg1"/>
                </a:solidFill>
                <a:latin typeface="Calibri" panose="020F0502020204030204" pitchFamily="34" charset="0"/>
                <a:ea typeface="Calibri" panose="020F0502020204030204" pitchFamily="34" charset="0"/>
              </a:rPr>
              <a:t>  Recruiting your volunteers</a:t>
            </a: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600" b="1"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3600" b="1" u="sng" dirty="0">
              <a:solidFill>
                <a:schemeClr val="bg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9050C9C9-6FF2-476C-B9F7-BA3695A4929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AutoShape 6" descr="3 Ways to Find Out a Person's Gender - wikiHow">
            <a:extLst>
              <a:ext uri="{FF2B5EF4-FFF2-40B4-BE49-F238E27FC236}">
                <a16:creationId xmlns:a16="http://schemas.microsoft.com/office/drawing/2014/main" id="{9F5E7935-9152-AC46-6459-823BBA42FB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3 Ways to Find Out a Person's Gender - wikiHow">
            <a:extLst>
              <a:ext uri="{FF2B5EF4-FFF2-40B4-BE49-F238E27FC236}">
                <a16:creationId xmlns:a16="http://schemas.microsoft.com/office/drawing/2014/main" id="{D31E4645-F3A0-F3FE-2CAE-6F745697FA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345E248-2B2E-E4E3-6F33-966491A0EC48}"/>
              </a:ext>
            </a:extLst>
          </p:cNvPr>
          <p:cNvSpPr txBox="1"/>
          <p:nvPr/>
        </p:nvSpPr>
        <p:spPr>
          <a:xfrm>
            <a:off x="737201" y="2568714"/>
            <a:ext cx="10717597" cy="707886"/>
          </a:xfrm>
          <a:prstGeom prst="rect">
            <a:avLst/>
          </a:prstGeom>
          <a:noFill/>
        </p:spPr>
        <p:txBody>
          <a:bodyPr wrap="square">
            <a:spAutoFit/>
          </a:bodyPr>
          <a:lstStyle/>
          <a:p>
            <a:r>
              <a:rPr lang="en-US" sz="4000" b="1" dirty="0">
                <a:solidFill>
                  <a:schemeClr val="bg1"/>
                </a:solidFill>
              </a:rPr>
              <a:t>ONLY RULE: Embrace the Nos!!!!!</a:t>
            </a:r>
            <a:endParaRPr lang="en-US" sz="6600" b="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563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4678</TotalTime>
  <Words>535</Words>
  <Application>Microsoft Office PowerPoint</Application>
  <PresentationFormat>Widescreen</PresentationFormat>
  <Paragraphs>175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Teacher Reimbursement Program:</dc:title>
  <dc:creator>Taub, Jennifer</dc:creator>
  <cp:lastModifiedBy>Andrews, Dean</cp:lastModifiedBy>
  <cp:revision>38</cp:revision>
  <dcterms:created xsi:type="dcterms:W3CDTF">2022-01-20T00:07:24Z</dcterms:created>
  <dcterms:modified xsi:type="dcterms:W3CDTF">2022-11-04T19:48:42Z</dcterms:modified>
</cp:coreProperties>
</file>