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7" r:id="rId4"/>
    <p:sldId id="258" r:id="rId5"/>
    <p:sldId id="260" r:id="rId6"/>
  </p:sldIdLst>
  <p:sldSz cx="18288000" cy="10287000"/>
  <p:notesSz cx="6858000" cy="9144000"/>
  <p:embeddedFontLst>
    <p:embeddedFont>
      <p:font typeface="Canva Sans" panose="020B0503030501040103" pitchFamily="34" charset="0"/>
      <p:regular r:id="rId8"/>
    </p:embeddedFont>
    <p:embeddedFont>
      <p:font typeface="Open Sans Bold" panose="020B0806030504020204" pitchFamily="3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69" d="100"/>
          <a:sy n="69" d="100"/>
        </p:scale>
        <p:origin x="25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D2F2C-496F-4D71-A481-0AFF6A64883A}" type="datetimeFigureOut">
              <a:rPr lang="en-AU" smtClean="0"/>
              <a:t>22/3/2026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5F6A7-F5CB-4C2D-901B-969C5683CC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137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85048" y="-114300"/>
            <a:ext cx="2917903" cy="3017455"/>
          </a:xfrm>
          <a:custGeom>
            <a:avLst/>
            <a:gdLst/>
            <a:ahLst/>
            <a:cxnLst/>
            <a:rect l="l" t="t" r="r" b="b"/>
            <a:pathLst>
              <a:path w="2917903" h="3017455">
                <a:moveTo>
                  <a:pt x="0" y="0"/>
                </a:moveTo>
                <a:lnTo>
                  <a:pt x="2917904" y="0"/>
                </a:lnTo>
                <a:lnTo>
                  <a:pt x="2917904" y="3017455"/>
                </a:lnTo>
                <a:lnTo>
                  <a:pt x="0" y="30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1144906" y="3048125"/>
            <a:ext cx="15998189" cy="6852558"/>
          </a:xfrm>
          <a:custGeom>
            <a:avLst/>
            <a:gdLst/>
            <a:ahLst/>
            <a:cxnLst/>
            <a:rect l="l" t="t" r="r" b="b"/>
            <a:pathLst>
              <a:path w="15998189" h="6852558">
                <a:moveTo>
                  <a:pt x="0" y="0"/>
                </a:moveTo>
                <a:lnTo>
                  <a:pt x="15998188" y="0"/>
                </a:lnTo>
                <a:lnTo>
                  <a:pt x="15998188" y="6852558"/>
                </a:lnTo>
                <a:lnTo>
                  <a:pt x="0" y="6852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477752-ACCA-41C1-9B1D-D0CED1F9C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46455-3A11-C9C5-8CD1-B7856B640F76}"/>
              </a:ext>
            </a:extLst>
          </p:cNvPr>
          <p:cNvSpPr txBox="1"/>
          <p:nvPr/>
        </p:nvSpPr>
        <p:spPr>
          <a:xfrm>
            <a:off x="1257300" y="521496"/>
            <a:ext cx="9245436" cy="1959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Tuberculosis cases in Papua New Guinea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0148C-B9F1-AA7D-3990-7A067F23A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98" y="2768139"/>
            <a:ext cx="15632823" cy="667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5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829802" y="3924300"/>
            <a:ext cx="739139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800" dirty="0">
                <a:solidFill>
                  <a:srgbClr val="002060"/>
                </a:solidFill>
                <a:latin typeface="Open Sans Bold"/>
              </a:rPr>
              <a:t>Coughing Transmits Tuberculosis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20370" r="20370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9829801" y="923028"/>
            <a:ext cx="760923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Open Sans Bold"/>
              </a:rPr>
              <a:t>Mycobacterium Tuberculosis or</a:t>
            </a:r>
          </a:p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Open Sans Bold"/>
              </a:rPr>
              <a:t>TB, is airborne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7182596" cy="3854388"/>
          </a:xfrm>
          <a:custGeom>
            <a:avLst/>
            <a:gdLst/>
            <a:ahLst/>
            <a:cxnLst/>
            <a:rect l="l" t="t" r="r" b="b"/>
            <a:pathLst>
              <a:path w="7182596" h="3854388">
                <a:moveTo>
                  <a:pt x="0" y="0"/>
                </a:moveTo>
                <a:lnTo>
                  <a:pt x="7182596" y="0"/>
                </a:lnTo>
                <a:lnTo>
                  <a:pt x="7182596" y="3854388"/>
                </a:lnTo>
                <a:lnTo>
                  <a:pt x="0" y="3854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087" b="-16635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1028700" y="5403912"/>
            <a:ext cx="7182596" cy="3854388"/>
            <a:chOff x="0" y="0"/>
            <a:chExt cx="9576795" cy="513918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23168" b="23168"/>
            <a:stretch>
              <a:fillRect/>
            </a:stretch>
          </p:blipFill>
          <p:spPr>
            <a:xfrm>
              <a:off x="0" y="0"/>
              <a:ext cx="9576795" cy="5139184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82000" y="887167"/>
            <a:ext cx="8877300" cy="3625224"/>
            <a:chOff x="-273096" y="0"/>
            <a:chExt cx="10605246" cy="4833633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10332150" cy="2538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7583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000000"/>
                  </a:solidFill>
                  <a:latin typeface="Canva Sans"/>
                </a:rPr>
                <a:t>Prevent transmission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73096" y="1298903"/>
              <a:ext cx="9257459" cy="35347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604519" lvl="1" indent="-302260">
                <a:lnSpc>
                  <a:spcPts val="4199"/>
                </a:lnSpc>
                <a:buFont typeface="Arial"/>
                <a:buChar char="•"/>
              </a:pPr>
              <a:r>
                <a:rPr lang="en-US" sz="2799" b="1" dirty="0">
                  <a:solidFill>
                    <a:srgbClr val="000000"/>
                  </a:solidFill>
                  <a:latin typeface="Canva Sans"/>
                </a:rPr>
                <a:t>cover your cough</a:t>
              </a:r>
            </a:p>
            <a:p>
              <a:pPr marL="604519" lvl="1" indent="-302260">
                <a:lnSpc>
                  <a:spcPts val="4199"/>
                </a:lnSpc>
                <a:buFont typeface="Arial"/>
                <a:buChar char="•"/>
              </a:pPr>
              <a:r>
                <a:rPr lang="en-US" sz="2799" b="1" dirty="0">
                  <a:solidFill>
                    <a:srgbClr val="000000"/>
                  </a:solidFill>
                  <a:latin typeface="Canva Sans"/>
                </a:rPr>
                <a:t>well ventilated workplaces and homes</a:t>
              </a:r>
            </a:p>
            <a:p>
              <a:pPr marL="604519" lvl="1" indent="-302260">
                <a:lnSpc>
                  <a:spcPts val="4199"/>
                </a:lnSpc>
                <a:buFont typeface="Arial"/>
                <a:buChar char="•"/>
              </a:pPr>
              <a:r>
                <a:rPr lang="en-US" sz="2799" b="1" dirty="0">
                  <a:solidFill>
                    <a:srgbClr val="000000"/>
                  </a:solidFill>
                  <a:latin typeface="Canva Sans"/>
                </a:rPr>
                <a:t>early diagnosis</a:t>
              </a:r>
            </a:p>
            <a:p>
              <a:pPr marL="604519" lvl="1" indent="-302260">
                <a:lnSpc>
                  <a:spcPts val="4199"/>
                </a:lnSpc>
                <a:buFont typeface="Arial"/>
                <a:buChar char="•"/>
              </a:pPr>
              <a:r>
                <a:rPr lang="en-US" sz="2799" b="1" dirty="0">
                  <a:solidFill>
                    <a:srgbClr val="000000"/>
                  </a:solidFill>
                  <a:latin typeface="Canva Sans"/>
                </a:rPr>
                <a:t>correct diagnosis and treatment</a:t>
              </a:r>
            </a:p>
            <a:p>
              <a:pPr marL="604519" lvl="1" indent="-302260">
                <a:lnSpc>
                  <a:spcPts val="4199"/>
                </a:lnSpc>
                <a:buFont typeface="Arial"/>
                <a:buChar char="•"/>
              </a:pPr>
              <a:r>
                <a:rPr lang="en-US" sz="2799" b="1" dirty="0">
                  <a:solidFill>
                    <a:srgbClr val="000000"/>
                  </a:solidFill>
                  <a:latin typeface="Canva Sans"/>
                </a:rPr>
                <a:t>100% treatment adherence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610600" y="4662487"/>
            <a:ext cx="7749112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583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Canva Sans"/>
              </a:rPr>
              <a:t>Who is at RISK?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8361947" y="5486568"/>
            <a:ext cx="8511112" cy="4266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19" lvl="1" indent="-302260">
              <a:lnSpc>
                <a:spcPts val="4199"/>
              </a:lnSpc>
              <a:buFont typeface="Arial"/>
              <a:buChar char="•"/>
            </a:pPr>
            <a:r>
              <a:rPr lang="en-US" sz="2799" b="1" dirty="0">
                <a:solidFill>
                  <a:srgbClr val="000000"/>
                </a:solidFill>
                <a:latin typeface="Canva Sans"/>
              </a:rPr>
              <a:t>Children under 5</a:t>
            </a:r>
          </a:p>
          <a:p>
            <a:pPr marL="604519" lvl="1" indent="-302260">
              <a:lnSpc>
                <a:spcPts val="4199"/>
              </a:lnSpc>
              <a:buFont typeface="Arial"/>
              <a:buChar char="•"/>
            </a:pPr>
            <a:r>
              <a:rPr lang="en-US" sz="2799" b="1" dirty="0">
                <a:solidFill>
                  <a:srgbClr val="000000"/>
                </a:solidFill>
                <a:latin typeface="Canva Sans"/>
              </a:rPr>
              <a:t>Smokers, drinkers, chewers, drug abusers</a:t>
            </a:r>
          </a:p>
          <a:p>
            <a:pPr marL="604519" lvl="1" indent="-302260">
              <a:lnSpc>
                <a:spcPts val="4199"/>
              </a:lnSpc>
              <a:buFont typeface="Arial"/>
              <a:buChar char="•"/>
            </a:pPr>
            <a:r>
              <a:rPr lang="en-US" sz="2799" b="1" dirty="0">
                <a:solidFill>
                  <a:srgbClr val="000000"/>
                </a:solidFill>
                <a:latin typeface="Canva Sans"/>
              </a:rPr>
              <a:t>People in overcrowded homes and those in poorly ventilated rooms or workspaces</a:t>
            </a:r>
          </a:p>
          <a:p>
            <a:pPr marL="604519" lvl="1" indent="-302260">
              <a:lnSpc>
                <a:spcPts val="4199"/>
              </a:lnSpc>
              <a:buFont typeface="Arial"/>
              <a:buChar char="•"/>
            </a:pPr>
            <a:r>
              <a:rPr lang="en-US" sz="2799" b="1" dirty="0">
                <a:solidFill>
                  <a:srgbClr val="000000"/>
                </a:solidFill>
                <a:latin typeface="Canva Sans"/>
              </a:rPr>
              <a:t>People not treated for HIV infection</a:t>
            </a:r>
          </a:p>
          <a:p>
            <a:pPr marL="604519" lvl="1" indent="-302260">
              <a:lnSpc>
                <a:spcPts val="4199"/>
              </a:lnSpc>
              <a:buFont typeface="Arial"/>
              <a:buChar char="•"/>
            </a:pPr>
            <a:r>
              <a:rPr lang="en-US" sz="2799" b="1" dirty="0">
                <a:solidFill>
                  <a:srgbClr val="000000"/>
                </a:solidFill>
                <a:latin typeface="Canva Sans"/>
              </a:rPr>
              <a:t>People with Diabetes, Heart disease, High Blood Pressure</a:t>
            </a:r>
          </a:p>
          <a:p>
            <a:pPr marL="604519" lvl="1" indent="-302260">
              <a:lnSpc>
                <a:spcPts val="4199"/>
              </a:lnSpc>
              <a:buFont typeface="Arial"/>
              <a:buChar char="•"/>
            </a:pPr>
            <a:r>
              <a:rPr lang="en-US" sz="2799" b="1" dirty="0">
                <a:solidFill>
                  <a:srgbClr val="000000"/>
                </a:solidFill>
                <a:latin typeface="Canva Sans"/>
              </a:rPr>
              <a:t>Poorly nourished children and adults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diagram&#10;&#10;Description automatically generated">
            <a:extLst>
              <a:ext uri="{FF2B5EF4-FFF2-40B4-BE49-F238E27FC236}">
                <a16:creationId xmlns:a16="http://schemas.microsoft.com/office/drawing/2014/main" id="{45FE5451-85F7-1984-1FBC-1BACD364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410738"/>
            <a:ext cx="15087600" cy="1066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25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44609</TotalTime>
  <Words>85</Words>
  <Application>Microsoft Macintosh PowerPoint</Application>
  <PresentationFormat>Custom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Arial</vt:lpstr>
      <vt:lpstr>Open Sans Bold</vt:lpstr>
      <vt:lpstr>Canva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Cough Transmits Tuberculosis</dc:title>
  <dc:creator>Businesses4Health</dc:creator>
  <cp:lastModifiedBy>Ann M Clarke</cp:lastModifiedBy>
  <cp:revision>16</cp:revision>
  <dcterms:created xsi:type="dcterms:W3CDTF">2006-08-16T00:00:00Z</dcterms:created>
  <dcterms:modified xsi:type="dcterms:W3CDTF">2026-03-22T01:59:04Z</dcterms:modified>
  <dc:identifier>DAFsJju1KzY</dc:identifier>
</cp:coreProperties>
</file>