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2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2"/>
  </p:sldMasterIdLst>
  <p:notesMasterIdLst>
    <p:notesMasterId r:id="rId46"/>
  </p:notesMasterIdLst>
  <p:handoutMasterIdLst>
    <p:handoutMasterId r:id="rId47"/>
  </p:handoutMasterIdLst>
  <p:sldIdLst>
    <p:sldId id="256" r:id="rId3"/>
    <p:sldId id="404" r:id="rId4"/>
    <p:sldId id="278" r:id="rId5"/>
    <p:sldId id="347" r:id="rId6"/>
    <p:sldId id="374" r:id="rId7"/>
    <p:sldId id="375" r:id="rId8"/>
    <p:sldId id="376" r:id="rId9"/>
    <p:sldId id="463" r:id="rId10"/>
    <p:sldId id="462" r:id="rId11"/>
    <p:sldId id="394" r:id="rId12"/>
    <p:sldId id="457" r:id="rId13"/>
    <p:sldId id="461" r:id="rId14"/>
    <p:sldId id="445" r:id="rId15"/>
    <p:sldId id="397" r:id="rId16"/>
    <p:sldId id="488" r:id="rId17"/>
    <p:sldId id="491" r:id="rId18"/>
    <p:sldId id="468" r:id="rId19"/>
    <p:sldId id="399" r:id="rId20"/>
    <p:sldId id="456" r:id="rId21"/>
    <p:sldId id="469" r:id="rId22"/>
    <p:sldId id="444" r:id="rId23"/>
    <p:sldId id="384" r:id="rId24"/>
    <p:sldId id="385" r:id="rId25"/>
    <p:sldId id="471" r:id="rId26"/>
    <p:sldId id="470" r:id="rId27"/>
    <p:sldId id="480" r:id="rId28"/>
    <p:sldId id="482" r:id="rId29"/>
    <p:sldId id="483" r:id="rId30"/>
    <p:sldId id="485" r:id="rId31"/>
    <p:sldId id="486" r:id="rId32"/>
    <p:sldId id="452" r:id="rId33"/>
    <p:sldId id="451" r:id="rId34"/>
    <p:sldId id="453" r:id="rId35"/>
    <p:sldId id="484" r:id="rId36"/>
    <p:sldId id="481" r:id="rId37"/>
    <p:sldId id="489" r:id="rId38"/>
    <p:sldId id="490" r:id="rId39"/>
    <p:sldId id="487" r:id="rId40"/>
    <p:sldId id="478" r:id="rId41"/>
    <p:sldId id="473" r:id="rId42"/>
    <p:sldId id="475" r:id="rId43"/>
    <p:sldId id="474" r:id="rId44"/>
    <p:sldId id="477" r:id="rId45"/>
  </p:sldIdLst>
  <p:sldSz cx="9144000" cy="5143500" type="screen16x9"/>
  <p:notesSz cx="6858000" cy="9144000"/>
  <p:custShowLst>
    <p:custShow name="Diaporama personnalisé 1" id="0">
      <p:sldLst>
        <p:sld r:id="rId3"/>
        <p:sld r:id="rId4"/>
        <p:sld r:id="rId5"/>
        <p:sld r:id="rId6"/>
        <p:sld r:id="rId7"/>
        <p:sld r:id="rId8"/>
        <p:sld r:id="rId9"/>
        <p:sld r:id="rId12"/>
        <p:sld r:id="rId16"/>
        <p:sld r:id="rId20"/>
        <p:sld r:id="rId24"/>
        <p:sld r:id="rId25"/>
      </p:sldLst>
    </p:custShow>
    <p:custShow name="Diaporama personnalisé 2" id="1">
      <p:sldLst>
        <p:sld r:id="rId3"/>
        <p:sld r:id="rId4"/>
        <p:sld r:id="rId5"/>
        <p:sld r:id="rId6"/>
        <p:sld r:id="rId7"/>
        <p:sld r:id="rId8"/>
        <p:sld r:id="rId9"/>
        <p:sld r:id="rId12"/>
        <p:sld r:id="rId16"/>
        <p:sld r:id="rId20"/>
        <p:sld r:id="rId24"/>
        <p:sld r:id="rId25"/>
      </p:sldLst>
    </p:custShow>
    <p:custShow name="Diaporama ADT 3" id="2">
      <p:sldLst>
        <p:sld r:id="rId3"/>
      </p:sldLst>
    </p:custShow>
    <p:custShow name="Diaporama Actium SAN et Audit" id="3">
      <p:sldLst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9"/>
        <p:sld r:id="rId20"/>
        <p:sld r:id="rId21"/>
        <p:sld r:id="rId22"/>
        <p:sld r:id="rId23"/>
        <p:sld r:id="rId24"/>
        <p:sld r:id="rId25"/>
        <p:sld r:id="rId26"/>
        <p:sld r:id="rId28"/>
        <p:sld r:id="rId27"/>
        <p:sld r:id="rId34"/>
        <p:sld r:id="rId33"/>
        <p:sld r:id="rId35"/>
        <p:sld r:id="rId41"/>
        <p:sld r:id="rId42"/>
        <p:sld r:id="rId43"/>
        <p:sld r:id="rId44"/>
        <p:sld r:id="rId45"/>
      </p:sldLst>
    </p:custShow>
  </p:custShow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98E5"/>
    <a:srgbClr val="123A61"/>
    <a:srgbClr val="00A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 snapToObjects="1">
      <p:cViewPr varScale="1">
        <p:scale>
          <a:sx n="138" d="100"/>
          <a:sy n="138" d="100"/>
        </p:scale>
        <p:origin x="870" y="10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30A23-3E98-F64D-859B-DE462771A158}" type="datetimeFigureOut">
              <a:t>12/06/2023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DBF0C-04E2-7C4F-92D3-BB9F31F7BD3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87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FA30F-871D-48F9-90AF-4A6940E46DE9}" type="datetimeFigureOut">
              <a:rPr lang="fr-CA" smtClean="0"/>
              <a:t>2023-06-12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D093D-633E-4888-972A-26F6B219CBD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379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dirty="0"/>
              <a:t>Module de gestion, planification des routes de travail et traçabilité en temps réel.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850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Les espaces sont dans l’ordre alpha numérique.</a:t>
            </a:r>
          </a:p>
          <a:p>
            <a:r>
              <a:rPr lang="fr-CA" dirty="0"/>
              <a:t>Une fois complété elle se déplace à la fin.</a:t>
            </a:r>
          </a:p>
          <a:p>
            <a:r>
              <a:rPr lang="fr-CA" dirty="0"/>
              <a:t>Lorsque les plans sont intégrés le préposé peut le visualisé.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41527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Dans le cas ou il y aurait un départ, il n’a qu’a coché départ.</a:t>
            </a:r>
          </a:p>
          <a:p>
            <a:r>
              <a:rPr lang="fr-CA" dirty="0"/>
              <a:t>C’est en faite pour signifier une situation particulière.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098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 clic sur détail (crayon) permet au préposé de connaître la description de l’activité.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0803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Les gestionnaires peuvent visualiser la progression de chaque route.</a:t>
            </a:r>
          </a:p>
          <a:p>
            <a:r>
              <a:rPr lang="fr-CA" dirty="0"/>
              <a:t>Cela permet une meilleur intervention lors de cas d’urgence.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99232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Avec les routes imprimables, vous perdez l’aspect temps réel et statistique.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82740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Chaque installation sur le tableau d’accueil.</a:t>
            </a:r>
          </a:p>
          <a:p>
            <a:r>
              <a:rPr lang="fr-CA" dirty="0"/>
              <a:t>Pour accéder aux différents contrôles cliquez sur l’installation.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5676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Tous vos espaces par niveau intégré avec ceux de SAN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105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Choisir le type de contrôle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4506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 marquage ce fait avec 2 cliques aux endroits désignés.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37286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Une fois la désinfection complétée, à l’aide de votre lampe UV vous validez.</a:t>
            </a:r>
          </a:p>
          <a:p>
            <a:r>
              <a:rPr lang="fr-CA" dirty="0"/>
              <a:t>D’un clic sur l’icône bleu un tableau s’affiche, choisir conforme , partiellement ou non conforme,</a:t>
            </a:r>
          </a:p>
          <a:p>
            <a:r>
              <a:rPr lang="fr-CA" dirty="0"/>
              <a:t>Vous pouvez ajouter un commentaire.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1194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Tous vos installations sous le même toit.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17546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Une fois validé, d’un coup d’œil vous voyez facilement les points à corriger.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15510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Lorsque vous ouvrez la fiche par marquage, tous les marquages précédent sont affichés avec les résultats.</a:t>
            </a:r>
          </a:p>
          <a:p>
            <a:r>
              <a:rPr lang="fr-CA" dirty="0"/>
              <a:t>Pour procéder à un nouveau marquage vous cliquez sur le Plus en vert.</a:t>
            </a:r>
          </a:p>
          <a:p>
            <a:r>
              <a:rPr lang="fr-CA" dirty="0"/>
              <a:t>Tous les résultats précédents sont affichés.</a:t>
            </a:r>
          </a:p>
          <a:p>
            <a:r>
              <a:rPr lang="fr-CA" dirty="0"/>
              <a:t>Vous pouvez les exportés en format Excel.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8406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Même fonctionnement que pour le marquage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33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5097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Les photos se prennent seulement avec l’application </a:t>
            </a:r>
            <a:r>
              <a:rPr lang="fr-CA" dirty="0" err="1"/>
              <a:t>apk</a:t>
            </a:r>
            <a:r>
              <a:rPr lang="fr-CA" dirty="0"/>
              <a:t> sur Android</a:t>
            </a:r>
          </a:p>
          <a:p>
            <a:r>
              <a:rPr lang="fr-CA" dirty="0"/>
              <a:t>Tous les rapports se retrouvent dans l’onglet Rapports.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3686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 résultat s’affiche pour chaque section auditée ainsi que les commentaires et photos.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35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87467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La configuration vous permet, à titre d’administrateur, de bâtir vous-même d’autres contrôles, faire la gestion des utilisateurs et des profils etc.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3B1E8-9C6A-4DA3-A988-AA1D86CCF878}" type="slidenum">
              <a:rPr lang="fr-CA" smtClean="0"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56993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L’intégration de contrôle est très simple, vous entrez un type de contrôle, les sections qui la compose, les critères et les responsables.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63B1E8-9C6A-4DA3-A988-AA1D86CCF878}" type="slidenum">
              <a:rPr lang="fr-CA" smtClean="0"/>
              <a:t>37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2491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La traçabilité des items et équipements par code-barres ou puces NFC.</a:t>
            </a:r>
          </a:p>
          <a:p>
            <a:r>
              <a:rPr lang="fr-CA" dirty="0"/>
              <a:t>La traçabilité des espaces ce fait par le biais de l’application Android par un clic du no de porte, début / fin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529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Une tâche est la désignation quotidienne , hebdomadaire ou périodique.</a:t>
            </a:r>
          </a:p>
          <a:p>
            <a:r>
              <a:rPr lang="fr-CA" dirty="0"/>
              <a:t>L’activité est la description de l’action de désinfection HT ou LT.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96094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19694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8964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Différents rapports disponibles et sur mesure.</a:t>
            </a:r>
          </a:p>
          <a:p>
            <a:r>
              <a:rPr lang="fr-CA" dirty="0"/>
              <a:t>Rapport pour analyser le temps estimé versus le temps réel.</a:t>
            </a:r>
          </a:p>
          <a:p>
            <a:r>
              <a:rPr lang="fr-CA" dirty="0"/>
              <a:t>Les espaces non utiliser dans les routes crées.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24805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Utilisateur, mot de passe et accepter la route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4238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Les espaces sont dans l’ordre alpha numérique.</a:t>
            </a:r>
          </a:p>
          <a:p>
            <a:r>
              <a:rPr lang="fr-CA" dirty="0"/>
              <a:t>Une fois complété elle se déplace à la fin.</a:t>
            </a:r>
          </a:p>
          <a:p>
            <a:r>
              <a:rPr lang="fr-CA" dirty="0"/>
              <a:t>Lorsque les plans sont intégrés le préposé peut le visualisé.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D093D-633E-4888-972A-26F6B219CBD6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1616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90441" y="662334"/>
            <a:ext cx="7793216" cy="487434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457200" indent="-457200" algn="l">
              <a:buFontTx/>
              <a:buBlip>
                <a:blip r:embed="rId3"/>
              </a:buBlip>
              <a:defRPr sz="300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fr-FR" dirty="0"/>
              <a:t>TITRE DE VOTRE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181101" y="1149768"/>
            <a:ext cx="5181600" cy="33855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22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PLACEZ VOTRE SOUS TITRE ICI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171560" y="4767263"/>
            <a:ext cx="972440" cy="273844"/>
          </a:xfrm>
        </p:spPr>
        <p:txBody>
          <a:bodyPr/>
          <a:lstStyle>
            <a:lvl1pPr>
              <a:defRPr sz="8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12/06/2023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69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812977"/>
            <a:ext cx="5486400" cy="425054"/>
          </a:xfrm>
          <a:prstGeom prst="rect">
            <a:avLst/>
          </a:prstGeom>
        </p:spPr>
        <p:txBody>
          <a:bodyPr anchor="b">
            <a:noAutofit/>
          </a:bodyPr>
          <a:lstStyle>
            <a:lvl1pPr marL="457200" indent="-457200" algn="l">
              <a:buSzPct val="120000"/>
              <a:buFontTx/>
              <a:buBlip>
                <a:blip r:embed="rId3"/>
              </a:buBlip>
              <a:defRPr sz="2600" b="1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fr-FR" dirty="0"/>
              <a:t>Contenu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962121"/>
            <a:ext cx="5486400" cy="2747818"/>
          </a:xfrm>
          <a:prstGeom prst="rect">
            <a:avLst/>
          </a:prstGeom>
          <a:ln w="57150" cap="sq" cmpd="sng">
            <a:solidFill>
              <a:srgbClr val="3198E5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286000" y="4238030"/>
            <a:ext cx="4992688" cy="438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317421" y="116918"/>
            <a:ext cx="2273379" cy="2413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fr-FR"/>
              <a:t>Chapitre 1</a:t>
            </a:r>
          </a:p>
        </p:txBody>
      </p:sp>
    </p:spTree>
    <p:extLst>
      <p:ext uri="{BB962C8B-B14F-4D97-AF65-F5344CB8AC3E}">
        <p14:creationId xmlns:p14="http://schemas.microsoft.com/office/powerpoint/2010/main" val="3034935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09039" y="114259"/>
            <a:ext cx="1467142" cy="24405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62518" y="1119616"/>
            <a:ext cx="7887629" cy="3394472"/>
          </a:xfrm>
          <a:prstGeom prst="rect">
            <a:avLst/>
          </a:prstGeom>
        </p:spPr>
        <p:txBody>
          <a:bodyPr/>
          <a:lstStyle>
            <a:lvl1pPr marL="342892" indent="-342892">
              <a:buSzPct val="120000"/>
              <a:buFontTx/>
              <a:buBlip>
                <a:blip r:embed="rId3"/>
              </a:buBlip>
              <a:defRPr sz="260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sz="20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8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dirty="0"/>
              <a:t>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2" y="358312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RAPPEL DU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065293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2" y="358312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87320" y="1694935"/>
            <a:ext cx="3251110" cy="25455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36531" y="1694935"/>
            <a:ext cx="3296822" cy="25455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892" indent="-342892">
              <a:buFontTx/>
              <a:buNone/>
              <a:defRPr lang="fr-FR" sz="1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fr-FR" sz="2400"/>
            </a:lvl2pPr>
            <a:lvl3pPr>
              <a:defRPr lang="fr-FR" sz="2000"/>
            </a:lvl3pPr>
            <a:lvl4pPr>
              <a:defRPr lang="fr-FR" sz="1800"/>
            </a:lvl4pPr>
            <a:lvl5pPr>
              <a:defRPr lang="fr-FR" sz="1800"/>
            </a:lvl5pPr>
          </a:lstStyle>
          <a:p>
            <a:pPr marL="0" lvl="0" indent="0">
              <a:buFontTx/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Titre 11"/>
          <p:cNvSpPr>
            <a:spLocks noGrp="1"/>
          </p:cNvSpPr>
          <p:nvPr>
            <p:ph type="title" hasCustomPrompt="1"/>
          </p:nvPr>
        </p:nvSpPr>
        <p:spPr>
          <a:xfrm>
            <a:off x="314227" y="116388"/>
            <a:ext cx="2491325" cy="229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ts val="1920"/>
              </a:lnSpc>
              <a:defRPr lang="fr-FR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lvl="0" algn="l"/>
            <a:r>
              <a:rPr lang="fr-FR" dirty="0"/>
              <a:t>Chapitre 1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5" hasCustomPrompt="1"/>
          </p:nvPr>
        </p:nvSpPr>
        <p:spPr>
          <a:xfrm>
            <a:off x="4569646" y="1105373"/>
            <a:ext cx="3124904" cy="589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2" indent="-342892">
              <a:buSzPct val="120000"/>
              <a:buFontTx/>
              <a:buBlip>
                <a:blip r:embed="rId3"/>
              </a:buBlip>
              <a:defRPr lang="fr-FR" sz="2600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lang="fr-FR" sz="2000">
                <a:solidFill>
                  <a:srgbClr val="000000"/>
                </a:solidFill>
                <a:latin typeface="SegoeBook"/>
                <a:cs typeface="SegoeBook"/>
              </a:defRPr>
            </a:lvl2pPr>
            <a:lvl3pPr>
              <a:defRPr lang="fr-FR" sz="1800">
                <a:solidFill>
                  <a:srgbClr val="000000"/>
                </a:solidFill>
                <a:latin typeface="SegoeBook"/>
                <a:cs typeface="SegoeBook"/>
              </a:defRPr>
            </a:lvl3pPr>
            <a:lvl4pPr>
              <a:defRPr lang="fr-FR" sz="1600">
                <a:latin typeface="SegoeBook"/>
                <a:cs typeface="SegoeBook"/>
              </a:defRPr>
            </a:lvl4pPr>
            <a:lvl5pPr>
              <a:defRPr lang="fr-FR" sz="1600">
                <a:latin typeface="SegoeBook"/>
                <a:cs typeface="SegoeBook"/>
              </a:defRPr>
            </a:lvl5pPr>
          </a:lstStyle>
          <a:p>
            <a:pPr lvl="0">
              <a:buSzPct val="120000"/>
              <a:buFontTx/>
              <a:buBlip>
                <a:blip r:embed="rId3"/>
              </a:buBlip>
            </a:pPr>
            <a:r>
              <a:rPr lang="fr-FR" dirty="0"/>
              <a:t> Contenu</a:t>
            </a:r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60" y="1105373"/>
            <a:ext cx="3124904" cy="589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>
              <a:buSzPct val="121000"/>
              <a:buFontTx/>
              <a:buBlip>
                <a:blip r:embed="rId3"/>
              </a:buBlip>
              <a:defRPr lang="fr-FR" sz="2600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>
              <a:buSzPct val="120000"/>
              <a:buFontTx/>
              <a:buBlip>
                <a:blip r:embed="rId3"/>
              </a:buBlip>
            </a:pPr>
            <a:r>
              <a:rPr lang="fr-FR"/>
              <a:t>Contenu</a:t>
            </a:r>
          </a:p>
        </p:txBody>
      </p:sp>
    </p:spTree>
    <p:extLst>
      <p:ext uri="{BB962C8B-B14F-4D97-AF65-F5344CB8AC3E}">
        <p14:creationId xmlns:p14="http://schemas.microsoft.com/office/powerpoint/2010/main" val="1640884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09039" y="114259"/>
            <a:ext cx="1467142" cy="24405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62518" y="1119616"/>
            <a:ext cx="7887629" cy="3394472"/>
          </a:xfrm>
          <a:prstGeom prst="rect">
            <a:avLst/>
          </a:prstGeom>
        </p:spPr>
        <p:txBody>
          <a:bodyPr/>
          <a:lstStyle>
            <a:lvl1pPr marL="342892" indent="-342892">
              <a:buSzPct val="120000"/>
              <a:buFontTx/>
              <a:buBlip>
                <a:blip r:embed="rId3"/>
              </a:buBlip>
              <a:defRPr sz="260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sz="20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8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dirty="0"/>
              <a:t>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2" y="358312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RAPPEL DU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2716594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09039" y="114259"/>
            <a:ext cx="1467142" cy="24405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62518" y="1119616"/>
            <a:ext cx="7887629" cy="3394472"/>
          </a:xfrm>
          <a:prstGeom prst="rect">
            <a:avLst/>
          </a:prstGeom>
        </p:spPr>
        <p:txBody>
          <a:bodyPr/>
          <a:lstStyle>
            <a:lvl1pPr marL="342892" indent="-342892">
              <a:buSzPct val="120000"/>
              <a:buFontTx/>
              <a:buBlip>
                <a:blip r:embed="rId3"/>
              </a:buBlip>
              <a:defRPr sz="260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sz="20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8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dirty="0"/>
              <a:t>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2" y="358312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RAPPEL DU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540270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09039" y="114259"/>
            <a:ext cx="1467142" cy="24405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62518" y="1119616"/>
            <a:ext cx="7887629" cy="3394472"/>
          </a:xfrm>
          <a:prstGeom prst="rect">
            <a:avLst/>
          </a:prstGeom>
        </p:spPr>
        <p:txBody>
          <a:bodyPr/>
          <a:lstStyle>
            <a:lvl1pPr marL="342892" indent="-342892">
              <a:buSzPct val="120000"/>
              <a:buFontTx/>
              <a:buBlip>
                <a:blip r:embed="rId3"/>
              </a:buBlip>
              <a:defRPr sz="260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sz="20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8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dirty="0"/>
              <a:t>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2" y="358312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RAPPEL DU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180334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hap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780753" y="1488323"/>
            <a:ext cx="4280049" cy="1291587"/>
          </a:xfrm>
          <a:prstGeom prst="rect">
            <a:avLst/>
          </a:prstGeom>
        </p:spPr>
        <p:txBody>
          <a:bodyPr tIns="0" bIns="0" anchor="t">
            <a:normAutofit/>
          </a:bodyPr>
          <a:lstStyle>
            <a:lvl1pPr algn="l">
              <a:lnSpc>
                <a:spcPts val="3780"/>
              </a:lnSpc>
              <a:defRPr sz="3400" b="0" cap="all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fr-FR" dirty="0"/>
              <a:t>PLACEZ LE TITRE </a:t>
            </a:r>
            <a:br>
              <a:rPr lang="fr-FR" dirty="0"/>
            </a:br>
            <a:r>
              <a:rPr lang="fr-FR" dirty="0"/>
              <a:t>DU CHAPITRE ICI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12/06/2023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3358120" y="1027282"/>
            <a:ext cx="3188535" cy="400110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342900" indent="-342900" algn="l">
              <a:buSzPct val="120000"/>
              <a:buFontTx/>
              <a:buBlip>
                <a:blip r:embed="rId3"/>
              </a:buBlip>
              <a:defRPr sz="2600" baseline="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 Chapitre 1</a:t>
            </a:r>
          </a:p>
        </p:txBody>
      </p:sp>
    </p:spTree>
    <p:extLst>
      <p:ext uri="{BB962C8B-B14F-4D97-AF65-F5344CB8AC3E}">
        <p14:creationId xmlns:p14="http://schemas.microsoft.com/office/powerpoint/2010/main" val="918733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12/06/2023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2657341" y="2281999"/>
            <a:ext cx="3309937" cy="453402"/>
          </a:xfrm>
          <a:prstGeom prst="rect">
            <a:avLst/>
          </a:prstGeom>
        </p:spPr>
        <p:txBody>
          <a:bodyPr vert="horz" lIns="0" bIns="0"/>
          <a:lstStyle>
            <a:lvl1pPr marL="342900" indent="-342900">
              <a:buSzPct val="120000"/>
              <a:buFontTx/>
              <a:buBlip>
                <a:blip r:embed="rId3"/>
              </a:buBlip>
              <a:defRPr sz="26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fr-FR" dirty="0"/>
              <a:t> Chapitre 1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5" hasCustomPrompt="1"/>
          </p:nvPr>
        </p:nvSpPr>
        <p:spPr>
          <a:xfrm>
            <a:off x="3168606" y="2770738"/>
            <a:ext cx="4201449" cy="1269460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ts val="3840"/>
              </a:lnSpc>
              <a:buFontTx/>
              <a:buNone/>
              <a:defRPr sz="3400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PLACEZ LE TITRE DU CHAPITRE ICI</a:t>
            </a:r>
          </a:p>
        </p:txBody>
      </p:sp>
    </p:spTree>
    <p:extLst>
      <p:ext uri="{BB962C8B-B14F-4D97-AF65-F5344CB8AC3E}">
        <p14:creationId xmlns:p14="http://schemas.microsoft.com/office/powerpoint/2010/main" val="2712229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09039" y="114258"/>
            <a:ext cx="1467142" cy="24405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62517" y="1119615"/>
            <a:ext cx="7887629" cy="3394472"/>
          </a:xfrm>
          <a:prstGeom prst="rect">
            <a:avLst/>
          </a:prstGeom>
        </p:spPr>
        <p:txBody>
          <a:bodyPr/>
          <a:lstStyle>
            <a:lvl1pPr marL="342900" indent="-342900">
              <a:buSzPct val="120000"/>
              <a:buFontTx/>
              <a:buBlip>
                <a:blip r:embed="rId3"/>
              </a:buBlip>
              <a:defRPr sz="260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sz="20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8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dirty="0"/>
              <a:t>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RAPPEL DU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29466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87320" y="1694935"/>
            <a:ext cx="3251110" cy="25455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36530" y="1694935"/>
            <a:ext cx="3296822" cy="25455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buFontTx/>
              <a:buNone/>
              <a:defRPr lang="fr-FR" sz="1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fr-FR" sz="2400"/>
            </a:lvl2pPr>
            <a:lvl3pPr>
              <a:defRPr lang="fr-FR" sz="2000"/>
            </a:lvl3pPr>
            <a:lvl4pPr>
              <a:defRPr lang="fr-FR" sz="1800"/>
            </a:lvl4pPr>
            <a:lvl5pPr>
              <a:defRPr lang="fr-FR" sz="1800"/>
            </a:lvl5pPr>
          </a:lstStyle>
          <a:p>
            <a:pPr marL="0" lvl="0" indent="0">
              <a:buFontTx/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Titre 11"/>
          <p:cNvSpPr>
            <a:spLocks noGrp="1"/>
          </p:cNvSpPr>
          <p:nvPr>
            <p:ph type="title" hasCustomPrompt="1"/>
          </p:nvPr>
        </p:nvSpPr>
        <p:spPr>
          <a:xfrm>
            <a:off x="314226" y="116388"/>
            <a:ext cx="2491325" cy="229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ts val="1920"/>
              </a:lnSpc>
              <a:defRPr lang="fr-FR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lvl="0" algn="l"/>
            <a:r>
              <a:rPr lang="fr-FR" dirty="0"/>
              <a:t>Chapitre 1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5" hasCustomPrompt="1"/>
          </p:nvPr>
        </p:nvSpPr>
        <p:spPr>
          <a:xfrm>
            <a:off x="4569646" y="1105372"/>
            <a:ext cx="3124904" cy="589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SzPct val="120000"/>
              <a:buFontTx/>
              <a:buBlip>
                <a:blip r:embed="rId3"/>
              </a:buBlip>
              <a:defRPr lang="fr-FR" sz="2600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lang="fr-FR" sz="2000">
                <a:solidFill>
                  <a:srgbClr val="000000"/>
                </a:solidFill>
                <a:latin typeface="SegoeBook"/>
                <a:cs typeface="SegoeBook"/>
              </a:defRPr>
            </a:lvl2pPr>
            <a:lvl3pPr>
              <a:defRPr lang="fr-FR" sz="1800">
                <a:solidFill>
                  <a:srgbClr val="000000"/>
                </a:solidFill>
                <a:latin typeface="SegoeBook"/>
                <a:cs typeface="SegoeBook"/>
              </a:defRPr>
            </a:lvl3pPr>
            <a:lvl4pPr>
              <a:defRPr lang="fr-FR" sz="1600">
                <a:latin typeface="SegoeBook"/>
                <a:cs typeface="SegoeBook"/>
              </a:defRPr>
            </a:lvl4pPr>
            <a:lvl5pPr>
              <a:defRPr lang="fr-FR" sz="1600">
                <a:latin typeface="SegoeBook"/>
                <a:cs typeface="SegoeBook"/>
              </a:defRPr>
            </a:lvl5pPr>
          </a:lstStyle>
          <a:p>
            <a:pPr lvl="0">
              <a:buSzPct val="120000"/>
              <a:buFontTx/>
              <a:buBlip>
                <a:blip r:embed="rId3"/>
              </a:buBlip>
            </a:pPr>
            <a:r>
              <a:rPr lang="fr-FR" dirty="0"/>
              <a:t> Contenu</a:t>
            </a:r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60" y="1105372"/>
            <a:ext cx="3124904" cy="589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SzPct val="121000"/>
              <a:buFontTx/>
              <a:buBlip>
                <a:blip r:embed="rId3"/>
              </a:buBlip>
              <a:defRPr lang="fr-FR" sz="2600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>
              <a:buSzPct val="120000"/>
              <a:buFontTx/>
              <a:buBlip>
                <a:blip r:embed="rId3"/>
              </a:buBlip>
            </a:pPr>
            <a:r>
              <a:rPr lang="fr-FR"/>
              <a:t>Contenu</a:t>
            </a:r>
          </a:p>
        </p:txBody>
      </p:sp>
    </p:spTree>
    <p:extLst>
      <p:ext uri="{BB962C8B-B14F-4D97-AF65-F5344CB8AC3E}">
        <p14:creationId xmlns:p14="http://schemas.microsoft.com/office/powerpoint/2010/main" val="108750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17421" y="109206"/>
            <a:ext cx="1479899" cy="22595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457200" indent="-457200">
              <a:buSzPct val="120000"/>
              <a:buFontTx/>
              <a:buBlip>
                <a:blip r:embed="rId3"/>
              </a:buBlip>
              <a:defRPr sz="2600" b="1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3813123" cy="47982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457200" indent="-457200">
              <a:buSzPct val="120000"/>
              <a:buFontTx/>
              <a:buBlip>
                <a:blip r:embed="rId3"/>
              </a:buBlip>
              <a:defRPr sz="2600" b="1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12/06/2023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13" name="Espace réservé du graphique 12"/>
          <p:cNvSpPr>
            <a:spLocks noGrp="1"/>
          </p:cNvSpPr>
          <p:nvPr>
            <p:ph type="chart" sz="quarter" idx="15"/>
          </p:nvPr>
        </p:nvSpPr>
        <p:spPr>
          <a:xfrm>
            <a:off x="528638" y="1928813"/>
            <a:ext cx="3656012" cy="2532062"/>
          </a:xfrm>
          <a:prstGeom prst="rect">
            <a:avLst/>
          </a:prstGeom>
          <a:ln w="57150" cap="sq" cmpd="sng">
            <a:solidFill>
              <a:srgbClr val="3198E5"/>
            </a:solidFill>
            <a:miter lim="800000"/>
          </a:ln>
        </p:spPr>
        <p:txBody>
          <a:bodyPr lIns="0" tIns="0" bIns="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/>
              <a:t>Cliquez sur l'icône pour ajouter un graphique</a:t>
            </a:r>
          </a:p>
        </p:txBody>
      </p:sp>
      <p:sp>
        <p:nvSpPr>
          <p:cNvPr id="15" name="Espace réservé du graphique 14"/>
          <p:cNvSpPr>
            <a:spLocks noGrp="1"/>
          </p:cNvSpPr>
          <p:nvPr>
            <p:ph type="chart" sz="quarter" idx="16"/>
          </p:nvPr>
        </p:nvSpPr>
        <p:spPr>
          <a:xfrm>
            <a:off x="4705350" y="1928813"/>
            <a:ext cx="3752799" cy="2532062"/>
          </a:xfrm>
          <a:prstGeom prst="rect">
            <a:avLst/>
          </a:prstGeom>
          <a:ln w="57150" cap="sq" cmpd="sng">
            <a:solidFill>
              <a:srgbClr val="3198E5"/>
            </a:solidFill>
            <a:miter lim="800000"/>
          </a:ln>
        </p:spPr>
        <p:txBody>
          <a:bodyPr lIns="0" tIns="0" bIns="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/>
              <a:t>Cliquez sur l'icône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374305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12/06/2023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314912" y="115910"/>
            <a:ext cx="2023708" cy="2196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buFontTx/>
              <a:buNone/>
              <a:defRPr lang="fr-FR" sz="160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fr-FR"/>
            </a:lvl2pPr>
            <a:lvl3pPr>
              <a:defRPr lang="fr-FR"/>
            </a:lvl3pPr>
            <a:lvl4pPr>
              <a:defRPr lang="fr-FR"/>
            </a:lvl4pPr>
            <a:lvl5pPr>
              <a:defRPr lang="fr-FR"/>
            </a:lvl5pPr>
          </a:lstStyle>
          <a:p>
            <a:pPr marL="0" lvl="0">
              <a:lnSpc>
                <a:spcPts val="1920"/>
              </a:lnSpc>
              <a:spcBef>
                <a:spcPct val="0"/>
              </a:spcBef>
              <a:buNone/>
            </a:pPr>
            <a:r>
              <a:rPr lang="fr-FR" dirty="0"/>
              <a:t>Chapitre 1</a:t>
            </a:r>
          </a:p>
        </p:txBody>
      </p:sp>
    </p:spTree>
    <p:extLst>
      <p:ext uri="{BB962C8B-B14F-4D97-AF65-F5344CB8AC3E}">
        <p14:creationId xmlns:p14="http://schemas.microsoft.com/office/powerpoint/2010/main" val="3882522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12/06/2023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25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 avec légen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39091" y="1685636"/>
            <a:ext cx="2247515" cy="28016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-342900">
              <a:spcBef>
                <a:spcPts val="300"/>
              </a:spcBef>
              <a:buFontTx/>
              <a:buNone/>
              <a:defRPr lang="fr-FR" sz="1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lvl="0" indent="0">
              <a:buFontTx/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12/06/2023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14" name="Espace réservé du texte 9"/>
          <p:cNvSpPr>
            <a:spLocks noGrp="1"/>
          </p:cNvSpPr>
          <p:nvPr>
            <p:ph type="body" sz="quarter" idx="15" hasCustomPrompt="1"/>
          </p:nvPr>
        </p:nvSpPr>
        <p:spPr>
          <a:xfrm>
            <a:off x="323793" y="124792"/>
            <a:ext cx="2023708" cy="2196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buFontTx/>
              <a:buNone/>
              <a:defRPr lang="fr-FR" sz="160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fr-FR"/>
            </a:lvl2pPr>
            <a:lvl3pPr>
              <a:defRPr lang="fr-FR"/>
            </a:lvl3pPr>
            <a:lvl4pPr>
              <a:defRPr lang="fr-FR"/>
            </a:lvl4pPr>
            <a:lvl5pPr>
              <a:defRPr lang="fr-FR"/>
            </a:lvl5pPr>
          </a:lstStyle>
          <a:p>
            <a:pPr marL="0" lvl="0">
              <a:lnSpc>
                <a:spcPts val="1920"/>
              </a:lnSpc>
              <a:spcBef>
                <a:spcPct val="0"/>
              </a:spcBef>
              <a:buNone/>
            </a:pPr>
            <a:r>
              <a:rPr lang="fr-FR" dirty="0"/>
              <a:t>Chapitre 1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7" hasCustomPrompt="1"/>
          </p:nvPr>
        </p:nvSpPr>
        <p:spPr>
          <a:xfrm>
            <a:off x="568807" y="1176866"/>
            <a:ext cx="2694708" cy="5010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>
              <a:buSzPct val="120000"/>
              <a:buFontTx/>
              <a:buBlip>
                <a:blip r:embed="rId3"/>
              </a:buBlip>
              <a:defRPr sz="2600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 Contenu</a:t>
            </a:r>
          </a:p>
        </p:txBody>
      </p:sp>
      <p:sp>
        <p:nvSpPr>
          <p:cNvPr id="22" name="Espace réservé du tableau 21"/>
          <p:cNvSpPr>
            <a:spLocks noGrp="1"/>
          </p:cNvSpPr>
          <p:nvPr>
            <p:ph type="tbl" sz="quarter" idx="19"/>
          </p:nvPr>
        </p:nvSpPr>
        <p:spPr>
          <a:xfrm>
            <a:off x="4210243" y="1190962"/>
            <a:ext cx="4476558" cy="3296371"/>
          </a:xfrm>
          <a:prstGeom prst="rect">
            <a:avLst/>
          </a:prstGeom>
          <a:ln w="57150" cap="sq" cmpd="sng">
            <a:solidFill>
              <a:srgbClr val="3198E5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/>
              <a:t>Cliquez sur l'icône pour ajouter un tableau</a:t>
            </a:r>
          </a:p>
        </p:txBody>
      </p:sp>
    </p:spTree>
    <p:extLst>
      <p:ext uri="{BB962C8B-B14F-4D97-AF65-F5344CB8AC3E}">
        <p14:creationId xmlns:p14="http://schemas.microsoft.com/office/powerpoint/2010/main" val="1248174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12/06/2023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4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65" r:id="rId12"/>
    <p:sldLayoutId id="2147483666" r:id="rId13"/>
    <p:sldLayoutId id="2147483667" r:id="rId14"/>
    <p:sldLayoutId id="2147483668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6.xml"/><Relationship Id="rId7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9.emf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f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jfi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2.jfif"/><Relationship Id="rId5" Type="http://schemas.openxmlformats.org/officeDocument/2006/relationships/image" Target="../media/image11.jfif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17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16.png"/><Relationship Id="rId2" Type="http://schemas.openxmlformats.org/officeDocument/2006/relationships/tags" Target="../tags/tag16.xml"/><Relationship Id="rId16" Type="http://schemas.openxmlformats.org/officeDocument/2006/relationships/image" Target="../media/image20.emf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15.png"/><Relationship Id="rId5" Type="http://schemas.openxmlformats.org/officeDocument/2006/relationships/tags" Target="../tags/tag19.xml"/><Relationship Id="rId15" Type="http://schemas.openxmlformats.org/officeDocument/2006/relationships/image" Target="../media/image19.emf"/><Relationship Id="rId10" Type="http://schemas.openxmlformats.org/officeDocument/2006/relationships/notesSlide" Target="../notesSlides/notesSlide3.xml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tags" Target="../tags/tag25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7.xml"/><Relationship Id="rId10" Type="http://schemas.openxmlformats.org/officeDocument/2006/relationships/image" Target="../media/image23.emf"/><Relationship Id="rId4" Type="http://schemas.openxmlformats.org/officeDocument/2006/relationships/tags" Target="../tags/tag26.xml"/><Relationship Id="rId9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590441" y="453630"/>
            <a:ext cx="7793216" cy="487434"/>
          </a:xfrm>
        </p:spPr>
        <p:txBody>
          <a:bodyPr/>
          <a:lstStyle/>
          <a:p>
            <a:r>
              <a:rPr lang="fr-FR" dirty="0"/>
              <a:t>Actium Technologie Inc.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13646" y="1894642"/>
            <a:ext cx="6149056" cy="677108"/>
          </a:xfrm>
        </p:spPr>
        <p:txBody>
          <a:bodyPr/>
          <a:lstStyle/>
          <a:p>
            <a:r>
              <a:rPr lang="fr-FR" b="1" dirty="0"/>
              <a:t>L’innovation au service du contrôle des risques en hygiène et salubrité</a:t>
            </a:r>
          </a:p>
        </p:txBody>
      </p:sp>
    </p:spTree>
    <p:extLst>
      <p:ext uri="{BB962C8B-B14F-4D97-AF65-F5344CB8AC3E}">
        <p14:creationId xmlns:p14="http://schemas.microsoft.com/office/powerpoint/2010/main" val="2678664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F33403-092B-4E1E-B67C-965C3CB33EC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9039" y="114259"/>
            <a:ext cx="1467142" cy="244053"/>
          </a:xfrm>
        </p:spPr>
        <p:txBody>
          <a:bodyPr anchor="t">
            <a:normAutofit/>
          </a:bodyPr>
          <a:lstStyle/>
          <a:p>
            <a:r>
              <a:rPr lang="fr-CA" dirty="0"/>
              <a:t>Gestionnaire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CC0D70F-75CA-4552-9A33-83C65F825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96" y="1119616"/>
            <a:ext cx="7543272" cy="3394472"/>
          </a:xfrm>
          <a:prstGeom prst="rect">
            <a:avLst/>
          </a:prstGeom>
          <a:noFill/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7AA7A21-E040-43B6-B514-008E0453DADB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317422" y="358312"/>
            <a:ext cx="3557405" cy="272821"/>
          </a:xfrm>
        </p:spPr>
        <p:txBody>
          <a:bodyPr>
            <a:normAutofit/>
          </a:bodyPr>
          <a:lstStyle/>
          <a:p>
            <a:r>
              <a:rPr lang="fr-CA" dirty="0"/>
              <a:t>Tableau de bord</a:t>
            </a:r>
          </a:p>
        </p:txBody>
      </p:sp>
    </p:spTree>
    <p:extLst>
      <p:ext uri="{BB962C8B-B14F-4D97-AF65-F5344CB8AC3E}">
        <p14:creationId xmlns:p14="http://schemas.microsoft.com/office/powerpoint/2010/main" val="1964927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AB5E04-BB5C-4677-B9C8-8E9F7EF7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Rapport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33CBA3D-32E7-4D15-AAE7-A5DB3BB155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1" y="358311"/>
            <a:ext cx="4040267" cy="272821"/>
          </a:xfrm>
        </p:spPr>
        <p:txBody>
          <a:bodyPr>
            <a:normAutofit fontScale="70000" lnSpcReduction="20000"/>
          </a:bodyPr>
          <a:lstStyle/>
          <a:p>
            <a:r>
              <a:rPr lang="fr-CA" dirty="0"/>
              <a:t>Nombres d’heure pour ÉTC (équivalent temps complet)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F0A81F-30B4-42AF-B5FF-5AFD35755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83" y="1113367"/>
            <a:ext cx="7849210" cy="378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11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FEA0E2-D58B-4B94-8288-80A492E44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9"/>
            <a:ext cx="1467142" cy="244053"/>
          </a:xfrm>
        </p:spPr>
        <p:txBody>
          <a:bodyPr anchor="t">
            <a:normAutofit/>
          </a:bodyPr>
          <a:lstStyle/>
          <a:p>
            <a:r>
              <a:rPr lang="fr-CA" dirty="0"/>
              <a:t>Document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FD256C-2A3C-466D-963B-9657D92C9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70" y="1119616"/>
            <a:ext cx="7671125" cy="3394472"/>
          </a:xfrm>
          <a:prstGeom prst="rect">
            <a:avLst/>
          </a:prstGeom>
          <a:noFill/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1D670D5-3890-4847-90A1-4390D28D1A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2" y="358312"/>
            <a:ext cx="3557405" cy="272821"/>
          </a:xfrm>
        </p:spPr>
        <p:txBody>
          <a:bodyPr>
            <a:normAutofit/>
          </a:bodyPr>
          <a:lstStyle/>
          <a:p>
            <a:r>
              <a:rPr lang="fr-CA" dirty="0"/>
              <a:t>Protocoles, instructions, manuel etc.</a:t>
            </a:r>
          </a:p>
        </p:txBody>
      </p:sp>
    </p:spTree>
    <p:extLst>
      <p:ext uri="{BB962C8B-B14F-4D97-AF65-F5344CB8AC3E}">
        <p14:creationId xmlns:p14="http://schemas.microsoft.com/office/powerpoint/2010/main" val="279911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F164DE5-F227-414E-A70E-60CD1D85FA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2" y="358312"/>
            <a:ext cx="3557405" cy="2728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300" err="1"/>
              <a:t>Intégration</a:t>
            </a:r>
            <a:r>
              <a:rPr lang="en-US" sz="1300"/>
              <a:t> des plans </a:t>
            </a:r>
            <a:r>
              <a:rPr lang="en-US" sz="1300" err="1"/>
              <a:t>AutoCad</a:t>
            </a:r>
            <a:r>
              <a:rPr lang="en-US" sz="1300"/>
              <a:t> format PNG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26B47078-B0F1-4EDE-9668-2B5DC141E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7320" y="1694935"/>
            <a:ext cx="3251110" cy="2545556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/>
              <a:t>Vert – Quotidien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/>
              <a:t>Bleu – Hebdomadaire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/>
              <a:t>Point rouge priorité haute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/>
              <a:t>Point bleu priorité normal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dirty="0"/>
              <a:t>Point jaune priorité basse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CB70972-F061-448E-8B00-287A66385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358" y="2856261"/>
            <a:ext cx="5564654" cy="1808512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8521B92-C74B-4B00-9E21-F023D3340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27" y="116388"/>
            <a:ext cx="2491325" cy="229512"/>
          </a:xfrm>
        </p:spPr>
        <p:txBody>
          <a:bodyPr anchor="t">
            <a:normAutofit/>
          </a:bodyPr>
          <a:lstStyle/>
          <a:p>
            <a:r>
              <a:rPr lang="en-US" sz="1500" dirty="0"/>
              <a:t>Plan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3C2122-74EA-4F20-BF43-FAC23F3470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9646" y="1105373"/>
            <a:ext cx="3124904" cy="589563"/>
          </a:xfrm>
        </p:spPr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9817EC3-6E83-4FF9-9669-22D70E0FDA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1560" y="1105373"/>
            <a:ext cx="3124904" cy="589563"/>
          </a:xfrm>
        </p:spPr>
        <p:txBody>
          <a:bodyPr>
            <a:normAutofit/>
          </a:bodyPr>
          <a:lstStyle/>
          <a:p>
            <a:r>
              <a:rPr lang="fr-CA" sz="2400"/>
              <a:t>Code de couleur</a:t>
            </a:r>
          </a:p>
        </p:txBody>
      </p:sp>
    </p:spTree>
    <p:extLst>
      <p:ext uri="{BB962C8B-B14F-4D97-AF65-F5344CB8AC3E}">
        <p14:creationId xmlns:p14="http://schemas.microsoft.com/office/powerpoint/2010/main" val="3884416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54CBBE-D7DE-4FCC-97CC-9FDAFB6AA9E9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b="1" dirty="0"/>
              <a:t>Connexion préposé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8E4F23-36FF-414C-AF17-594E72C32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788" y="896312"/>
            <a:ext cx="6621428" cy="376195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90CFB06-8484-4903-9309-618275EC0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421" y="791652"/>
            <a:ext cx="1788306" cy="4235938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2675B62-1073-4E93-865E-D4F3E18AA696}"/>
              </a:ext>
            </a:extLst>
          </p:cNvPr>
          <p:cNvCxnSpPr>
            <a:cxnSpLocks/>
          </p:cNvCxnSpPr>
          <p:nvPr/>
        </p:nvCxnSpPr>
        <p:spPr>
          <a:xfrm>
            <a:off x="842962" y="2478881"/>
            <a:ext cx="285150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6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EB68B16-DCC1-63D1-3BB9-2C6542B45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" y="1262297"/>
            <a:ext cx="8963025" cy="3562801"/>
          </a:xfrm>
          <a:prstGeom prst="rect">
            <a:avLst/>
          </a:prstGeom>
          <a:noFill/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5546A8C-D626-3951-CB51-F796074BDE53}"/>
              </a:ext>
            </a:extLst>
          </p:cNvPr>
          <p:cNvCxnSpPr/>
          <p:nvPr/>
        </p:nvCxnSpPr>
        <p:spPr>
          <a:xfrm>
            <a:off x="7234084" y="1401097"/>
            <a:ext cx="486697" cy="3392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078F9AB-07F0-61D4-540E-DE0324A66DAD}"/>
              </a:ext>
            </a:extLst>
          </p:cNvPr>
          <p:cNvCxnSpPr>
            <a:cxnSpLocks/>
          </p:cNvCxnSpPr>
          <p:nvPr/>
        </p:nvCxnSpPr>
        <p:spPr>
          <a:xfrm>
            <a:off x="8729048" y="1262297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1356FED-3EEE-383F-6B64-A0795B3D2E2C}"/>
              </a:ext>
            </a:extLst>
          </p:cNvPr>
          <p:cNvCxnSpPr>
            <a:cxnSpLocks/>
          </p:cNvCxnSpPr>
          <p:nvPr/>
        </p:nvCxnSpPr>
        <p:spPr>
          <a:xfrm>
            <a:off x="671052" y="3063975"/>
            <a:ext cx="67842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4F4B36E-2E75-43D9-BC27-A539EA3DA5E0}"/>
              </a:ext>
            </a:extLst>
          </p:cNvPr>
          <p:cNvCxnSpPr/>
          <p:nvPr/>
        </p:nvCxnSpPr>
        <p:spPr>
          <a:xfrm flipH="1">
            <a:off x="1880419" y="3063975"/>
            <a:ext cx="61943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664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EB68B16-DCC1-63D1-3BB9-2C6542B45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" y="1262297"/>
            <a:ext cx="8963025" cy="3562801"/>
          </a:xfrm>
          <a:prstGeom prst="rect">
            <a:avLst/>
          </a:prstGeom>
          <a:noFill/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5546A8C-D626-3951-CB51-F796074BDE53}"/>
              </a:ext>
            </a:extLst>
          </p:cNvPr>
          <p:cNvCxnSpPr/>
          <p:nvPr/>
        </p:nvCxnSpPr>
        <p:spPr>
          <a:xfrm>
            <a:off x="7234084" y="1401097"/>
            <a:ext cx="486697" cy="3392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078F9AB-07F0-61D4-540E-DE0324A66DAD}"/>
              </a:ext>
            </a:extLst>
          </p:cNvPr>
          <p:cNvCxnSpPr>
            <a:cxnSpLocks/>
          </p:cNvCxnSpPr>
          <p:nvPr/>
        </p:nvCxnSpPr>
        <p:spPr>
          <a:xfrm>
            <a:off x="8729048" y="1262297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1356FED-3EEE-383F-6B64-A0795B3D2E2C}"/>
              </a:ext>
            </a:extLst>
          </p:cNvPr>
          <p:cNvCxnSpPr>
            <a:cxnSpLocks/>
          </p:cNvCxnSpPr>
          <p:nvPr/>
        </p:nvCxnSpPr>
        <p:spPr>
          <a:xfrm>
            <a:off x="671052" y="3063975"/>
            <a:ext cx="67842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4F4B36E-2E75-43D9-BC27-A539EA3DA5E0}"/>
              </a:ext>
            </a:extLst>
          </p:cNvPr>
          <p:cNvCxnSpPr/>
          <p:nvPr/>
        </p:nvCxnSpPr>
        <p:spPr>
          <a:xfrm flipH="1">
            <a:off x="1880419" y="3063975"/>
            <a:ext cx="61943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556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0716259-E66E-4BDA-9C63-DE1DD0DBF1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Type de nettoyage et désinfection</a:t>
            </a:r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B604453C-356E-49D1-81BD-D9C41F0C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7491" y="1678852"/>
            <a:ext cx="3251110" cy="2545556"/>
          </a:xfrm>
        </p:spPr>
        <p:txBody>
          <a:bodyPr/>
          <a:lstStyle/>
          <a:p>
            <a:pPr marL="257175" indent="-257175">
              <a:buFontTx/>
              <a:buChar char="-"/>
            </a:pPr>
            <a:r>
              <a:rPr lang="fr-CA" b="1" dirty="0"/>
              <a:t>Cocher selon le cas</a:t>
            </a:r>
          </a:p>
          <a:p>
            <a:pPr marL="257175" indent="-257175">
              <a:buFontTx/>
              <a:buChar char="-"/>
            </a:pPr>
            <a:r>
              <a:rPr lang="fr-CA" b="1" dirty="0"/>
              <a:t>Départ</a:t>
            </a:r>
          </a:p>
          <a:p>
            <a:pPr marL="257175" indent="-257175">
              <a:buFontTx/>
              <a:buChar char="-"/>
            </a:pPr>
            <a:r>
              <a:rPr lang="fr-CA" b="1" dirty="0"/>
              <a:t>Transfert</a:t>
            </a:r>
          </a:p>
          <a:p>
            <a:pPr marL="257175" indent="-257175">
              <a:buFontTx/>
              <a:buChar char="-"/>
            </a:pPr>
            <a:r>
              <a:rPr lang="fr-CA" b="1" dirty="0"/>
              <a:t>Isolement</a:t>
            </a:r>
          </a:p>
          <a:p>
            <a:pPr marL="257175" indent="-257175">
              <a:buFontTx/>
              <a:buChar char="-"/>
            </a:pPr>
            <a:r>
              <a:rPr lang="fr-CA" b="1" dirty="0"/>
              <a:t>N/A </a:t>
            </a:r>
          </a:p>
          <a:p>
            <a:r>
              <a:rPr lang="fr-CA" b="1" dirty="0"/>
              <a:t>    dans le cas d’une situation régulière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D3351798-AB16-4657-8C65-730219AF6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Information </a:t>
            </a:r>
            <a:br>
              <a:rPr lang="fr-CA" dirty="0"/>
            </a:br>
            <a:endParaRPr lang="fr-CA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C64C8B11-A67D-48DB-BB53-E5FBEBE508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fr-CA" sz="2100" dirty="0"/>
              <a:t>plus d’information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05646A-4C94-4F22-821E-7D6E1D0B4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969" y="1105373"/>
            <a:ext cx="4351196" cy="256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25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02E8D0C-D408-4420-AE27-2FB50C7431B3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/>
        <p:txBody>
          <a:bodyPr>
            <a:normAutofit fontScale="92500"/>
          </a:bodyPr>
          <a:lstStyle/>
          <a:p>
            <a:r>
              <a:rPr lang="fr-CA" dirty="0"/>
              <a:t>Affichage de la progression de la route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374CD4-25F0-48D3-8C62-EDCC2225516B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Actium SAN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C56907D-9D77-49F7-9D17-FA575F27E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29698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C457DE-4DA9-496D-B908-10C4859D1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677" y="2992627"/>
            <a:ext cx="6955692" cy="2167011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E719719-4165-488A-979A-1481D2CDAC56}"/>
              </a:ext>
            </a:extLst>
          </p:cNvPr>
          <p:cNvCxnSpPr>
            <a:cxnSpLocks/>
          </p:cNvCxnSpPr>
          <p:nvPr/>
        </p:nvCxnSpPr>
        <p:spPr>
          <a:xfrm>
            <a:off x="3193256" y="1964531"/>
            <a:ext cx="0" cy="15787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58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AF7DE7-8467-410B-88C0-A6CF85DB2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Préposé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F062964-7C7A-4A3F-8C75-C6AEACEE4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039" y="1735533"/>
            <a:ext cx="4061090" cy="2387477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DC6C02-2A0A-4D1A-8441-105A6E939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873" y="1735531"/>
            <a:ext cx="4129692" cy="2387478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CB963B36-B47D-40D5-BBF7-DA8F3D2E150E}"/>
              </a:ext>
            </a:extLst>
          </p:cNvPr>
          <p:cNvCxnSpPr>
            <a:cxnSpLocks/>
          </p:cNvCxnSpPr>
          <p:nvPr/>
        </p:nvCxnSpPr>
        <p:spPr>
          <a:xfrm>
            <a:off x="4443413" y="3100388"/>
            <a:ext cx="154305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0337904-F3DF-4CB4-8896-E47141EB2D68}"/>
              </a:ext>
            </a:extLst>
          </p:cNvPr>
          <p:cNvCxnSpPr>
            <a:cxnSpLocks/>
          </p:cNvCxnSpPr>
          <p:nvPr/>
        </p:nvCxnSpPr>
        <p:spPr>
          <a:xfrm>
            <a:off x="850106" y="3100388"/>
            <a:ext cx="9144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571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E303F53-3257-43E3-BA0A-D8A55D7DFC5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903682" y="1197841"/>
            <a:ext cx="3336635" cy="2747818"/>
          </a:xfrm>
          <a:prstGeom prst="rect">
            <a:avLst/>
          </a:prstGeom>
          <a:noFill/>
          <a:ln w="57150" cap="sq" cmpd="sng">
            <a:solidFill>
              <a:srgbClr val="3198E5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155664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FCD898D-B3C4-4B6C-BA5B-32CBD173838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9039" y="114259"/>
            <a:ext cx="1467142" cy="244053"/>
          </a:xfrm>
        </p:spPr>
        <p:txBody>
          <a:bodyPr/>
          <a:lstStyle/>
          <a:p>
            <a:r>
              <a:rPr lang="en-US" dirty="0"/>
              <a:t>Gestionnaire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467CB6A-0572-4B05-831C-1483D1EB9045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317422" y="358312"/>
            <a:ext cx="3557405" cy="272821"/>
          </a:xfrm>
        </p:spPr>
        <p:txBody>
          <a:bodyPr/>
          <a:lstStyle/>
          <a:p>
            <a:r>
              <a:rPr lang="en-US" dirty="0"/>
              <a:t>Tableau des routes et </a:t>
            </a:r>
            <a:r>
              <a:rPr lang="en-US" dirty="0" err="1"/>
              <a:t>tâches</a:t>
            </a:r>
            <a:r>
              <a:rPr lang="en-US" dirty="0"/>
              <a:t> réalisées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8E3754-6DDA-4BA9-8088-ECF113BAA8B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719016"/>
            <a:ext cx="9144000" cy="4424485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6BDB6B0-64B6-423C-9C50-765303616DDF}"/>
              </a:ext>
            </a:extLst>
          </p:cNvPr>
          <p:cNvCxnSpPr/>
          <p:nvPr/>
        </p:nvCxnSpPr>
        <p:spPr>
          <a:xfrm flipH="1">
            <a:off x="2124635" y="1741394"/>
            <a:ext cx="1183341" cy="3832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0553896B-3DF1-4103-BFFC-EF7A04929CD5}"/>
              </a:ext>
            </a:extLst>
          </p:cNvPr>
          <p:cNvSpPr txBox="1"/>
          <p:nvPr/>
        </p:nvSpPr>
        <p:spPr>
          <a:xfrm>
            <a:off x="3307976" y="1633818"/>
            <a:ext cx="18086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350" dirty="0"/>
              <a:t>Progression de la route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F8AEDB0-DAA6-475D-B48F-32E7D541B4D4}"/>
              </a:ext>
            </a:extLst>
          </p:cNvPr>
          <p:cNvCxnSpPr/>
          <p:nvPr/>
        </p:nvCxnSpPr>
        <p:spPr>
          <a:xfrm flipH="1">
            <a:off x="1776181" y="1910817"/>
            <a:ext cx="1605755" cy="4222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382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034F5C-DD7B-4925-A067-931CF4B49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9"/>
            <a:ext cx="1467142" cy="244053"/>
          </a:xfrm>
        </p:spPr>
        <p:txBody>
          <a:bodyPr anchor="t">
            <a:normAutofit/>
          </a:bodyPr>
          <a:lstStyle/>
          <a:p>
            <a:r>
              <a:rPr lang="en-US" dirty="0" err="1"/>
              <a:t>Préposé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73013E-8D7D-4D27-B363-4F38D01D0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663" y="972132"/>
            <a:ext cx="6244674" cy="3887310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7180B42-942E-4289-96A0-29CF2688EF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2" y="358312"/>
            <a:ext cx="3557405" cy="272821"/>
          </a:xfrm>
        </p:spPr>
        <p:txBody>
          <a:bodyPr>
            <a:normAutofit/>
          </a:bodyPr>
          <a:lstStyle/>
          <a:p>
            <a:r>
              <a:rPr lang="en-US" dirty="0"/>
              <a:t>Impression des routes</a:t>
            </a:r>
          </a:p>
        </p:txBody>
      </p:sp>
    </p:spTree>
    <p:extLst>
      <p:ext uri="{BB962C8B-B14F-4D97-AF65-F5344CB8AC3E}">
        <p14:creationId xmlns:p14="http://schemas.microsoft.com/office/powerpoint/2010/main" val="3686402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1944F7-85A9-4D86-B429-5283AA3B450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Actium SAN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0DD91E-BA92-4F52-9A0F-D9549FE00897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62517" y="1068575"/>
            <a:ext cx="7887629" cy="4268315"/>
          </a:xfrm>
        </p:spPr>
        <p:txBody>
          <a:bodyPr/>
          <a:lstStyle/>
          <a:p>
            <a:r>
              <a:rPr lang="fr-CA" sz="2400" dirty="0">
                <a:latin typeface="Segoe UI" panose="020B0502040204020203" pitchFamily="34" charset="0"/>
                <a:cs typeface="Segoe UI" panose="020B0502040204020203" pitchFamily="34" charset="0"/>
              </a:rPr>
              <a:t>Tablette installée sur un chariot</a:t>
            </a:r>
          </a:p>
          <a:p>
            <a:r>
              <a:rPr lang="fr-CA" sz="2400" dirty="0">
                <a:latin typeface="Segoe UI" panose="020B0502040204020203" pitchFamily="34" charset="0"/>
                <a:cs typeface="Segoe UI" panose="020B0502040204020203" pitchFamily="34" charset="0"/>
              </a:rPr>
              <a:t>Route de travail s’affiche sur l’écran</a:t>
            </a:r>
          </a:p>
          <a:p>
            <a:r>
              <a:rPr lang="fr-CA" sz="2400" dirty="0">
                <a:latin typeface="Segoe UI" panose="020B0502040204020203" pitchFamily="34" charset="0"/>
                <a:cs typeface="Segoe UI" panose="020B0502040204020203" pitchFamily="34" charset="0"/>
              </a:rPr>
              <a:t>Protocoles de désinfections intégrés</a:t>
            </a:r>
          </a:p>
          <a:p>
            <a:r>
              <a:rPr lang="fr-CA" sz="2400" dirty="0">
                <a:latin typeface="Segoe UI" panose="020B0502040204020203" pitchFamily="34" charset="0"/>
                <a:cs typeface="Segoe UI" panose="020B0502040204020203" pitchFamily="34" charset="0"/>
              </a:rPr>
              <a:t>Un seul clic pour identifier l’espace en procédure de nettoyage</a:t>
            </a:r>
          </a:p>
          <a:p>
            <a:r>
              <a:rPr lang="fr-CA" sz="2400" dirty="0">
                <a:latin typeface="Segoe UI" panose="020B0502040204020203" pitchFamily="34" charset="0"/>
                <a:cs typeface="Segoe UI" panose="020B0502040204020203" pitchFamily="34" charset="0"/>
              </a:rPr>
              <a:t>Traçabilité des équipements en zone grise par code-barre, code QR ou puce NFC.</a:t>
            </a:r>
          </a:p>
          <a:p>
            <a:pPr marL="0" indent="0">
              <a:buNone/>
            </a:pPr>
            <a:endParaRPr lang="fr-CA" dirty="0"/>
          </a:p>
          <a:p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1604DC3-6E0F-42E4-92CB-8CB70ADC0DAE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/>
              <a:t>Traçabilité en temps réel</a:t>
            </a:r>
          </a:p>
        </p:txBody>
      </p:sp>
    </p:spTree>
    <p:extLst>
      <p:ext uri="{BB962C8B-B14F-4D97-AF65-F5344CB8AC3E}">
        <p14:creationId xmlns:p14="http://schemas.microsoft.com/office/powerpoint/2010/main" val="53385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984AEB-612C-418B-B3F4-523190EC6E5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Actium SAN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38BC35-FC3C-41EA-9DF3-38457D891A36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Temps de nettoyage enregistrés par catégorie : quotidien, hebdomadaire, périodique, types de désinfection</a:t>
            </a:r>
          </a:p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Rapports journaliers pour analyse</a:t>
            </a:r>
          </a:p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Validation de temps réel de nettoyage et désinfection ainsi que les déplacements</a:t>
            </a:r>
          </a:p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Types de désinfection identifiés et mesurés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B4B5F0E-2B3B-417A-A0E2-917596BFCE51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/>
              <a:t>Traçabilité suite</a:t>
            </a:r>
          </a:p>
        </p:txBody>
      </p:sp>
    </p:spTree>
    <p:extLst>
      <p:ext uri="{BB962C8B-B14F-4D97-AF65-F5344CB8AC3E}">
        <p14:creationId xmlns:p14="http://schemas.microsoft.com/office/powerpoint/2010/main" val="95679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61DF99-444C-49C6-B382-A9325E686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9"/>
            <a:ext cx="1467142" cy="244053"/>
          </a:xfrm>
        </p:spPr>
        <p:txBody>
          <a:bodyPr anchor="t">
            <a:normAutofit/>
          </a:bodyPr>
          <a:lstStyle/>
          <a:p>
            <a:r>
              <a:rPr lang="fr-CA"/>
              <a:t>Actium SAN</a:t>
            </a:r>
            <a:endParaRPr lang="fr-CA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7F97F2-6855-48EE-A672-4193DF3E0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518" y="1119616"/>
            <a:ext cx="7887629" cy="3394472"/>
          </a:xfrm>
        </p:spPr>
        <p:txBody>
          <a:bodyPr>
            <a:normAutofit/>
          </a:bodyPr>
          <a:lstStyle/>
          <a:p>
            <a:r>
              <a:rPr lang="fr-CA" dirty="0"/>
              <a:t>Questions?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CF05B1-0CBC-412D-81E6-D5757225DB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2" y="358312"/>
            <a:ext cx="3557405" cy="272821"/>
          </a:xfrm>
        </p:spPr>
        <p:txBody>
          <a:bodyPr>
            <a:normAutofit/>
          </a:bodyPr>
          <a:lstStyle/>
          <a:p>
            <a:r>
              <a:rPr lang="fr-CA" dirty="0"/>
              <a:t>Gestion de la salubrité</a:t>
            </a:r>
          </a:p>
        </p:txBody>
      </p:sp>
    </p:spTree>
    <p:extLst>
      <p:ext uri="{BB962C8B-B14F-4D97-AF65-F5344CB8AC3E}">
        <p14:creationId xmlns:p14="http://schemas.microsoft.com/office/powerpoint/2010/main" val="2498985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86E96B-4F41-4F3C-B25F-F88D7E958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9"/>
            <a:ext cx="1467142" cy="244053"/>
          </a:xfrm>
        </p:spPr>
        <p:txBody>
          <a:bodyPr anchor="t">
            <a:normAutofit/>
          </a:bodyPr>
          <a:lstStyle/>
          <a:p>
            <a:r>
              <a:rPr lang="fr-CA" dirty="0"/>
              <a:t>Actium </a:t>
            </a:r>
            <a:r>
              <a:rPr lang="fr-CA" dirty="0" err="1"/>
              <a:t>iAudit</a:t>
            </a:r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7613E3-7F6B-4A6C-BD4D-C0457B9F3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23" y="1119616"/>
            <a:ext cx="7071818" cy="3394472"/>
          </a:xfrm>
          <a:prstGeom prst="rect">
            <a:avLst/>
          </a:prstGeom>
          <a:noFill/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B3ABE46-764C-4332-8DE1-9E7778950E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2" y="358312"/>
            <a:ext cx="3557405" cy="272821"/>
          </a:xfrm>
        </p:spPr>
        <p:txBody>
          <a:bodyPr>
            <a:normAutofit/>
          </a:bodyPr>
          <a:lstStyle/>
          <a:p>
            <a:r>
              <a:rPr lang="fr-CA" dirty="0"/>
              <a:t>Assurance qualité</a:t>
            </a:r>
          </a:p>
        </p:txBody>
      </p:sp>
    </p:spTree>
    <p:extLst>
      <p:ext uri="{BB962C8B-B14F-4D97-AF65-F5344CB8AC3E}">
        <p14:creationId xmlns:p14="http://schemas.microsoft.com/office/powerpoint/2010/main" val="2194824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710A5F7-24D1-41A0-9441-7F8113E86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8"/>
            <a:ext cx="1467142" cy="244053"/>
          </a:xfrm>
        </p:spPr>
        <p:txBody>
          <a:bodyPr anchor="t">
            <a:normAutofit/>
          </a:bodyPr>
          <a:lstStyle/>
          <a:p>
            <a:r>
              <a:rPr lang="en-US" dirty="0"/>
              <a:t>Actium </a:t>
            </a:r>
            <a:r>
              <a:rPr lang="en-US" dirty="0" err="1"/>
              <a:t>iAudit</a:t>
            </a:r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4F419E-0D0F-4A4B-72DD-AD8541544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17" y="1613988"/>
            <a:ext cx="7887629" cy="2405726"/>
          </a:xfrm>
          <a:prstGeom prst="rect">
            <a:avLst/>
          </a:prstGeom>
          <a:noFill/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85FED7C-DD50-4CA2-A652-44743BD36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1" y="358311"/>
            <a:ext cx="3557405" cy="272821"/>
          </a:xfrm>
        </p:spPr>
        <p:txBody>
          <a:bodyPr>
            <a:normAutofit/>
          </a:bodyPr>
          <a:lstStyle/>
          <a:p>
            <a:r>
              <a:rPr lang="en-US" dirty="0"/>
              <a:t>Multi-installation</a:t>
            </a:r>
          </a:p>
        </p:txBody>
      </p:sp>
    </p:spTree>
    <p:extLst>
      <p:ext uri="{BB962C8B-B14F-4D97-AF65-F5344CB8AC3E}">
        <p14:creationId xmlns:p14="http://schemas.microsoft.com/office/powerpoint/2010/main" val="1768473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C89C36-8C73-6487-6D23-1C029A711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8"/>
            <a:ext cx="1467142" cy="244053"/>
          </a:xfrm>
        </p:spPr>
        <p:txBody>
          <a:bodyPr anchor="t">
            <a:normAutofit/>
          </a:bodyPr>
          <a:lstStyle/>
          <a:p>
            <a:r>
              <a:rPr lang="fr-CA" dirty="0"/>
              <a:t>Actium </a:t>
            </a:r>
            <a:r>
              <a:rPr lang="fr-CA" dirty="0" err="1"/>
              <a:t>iAudit</a:t>
            </a:r>
            <a:endParaRPr lang="fr-C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6A533D-0ED8-F3D0-438F-7EAA0BE5E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17" y="1249185"/>
            <a:ext cx="7887629" cy="3135331"/>
          </a:xfrm>
          <a:prstGeom prst="rect">
            <a:avLst/>
          </a:prstGeom>
          <a:noFill/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3D111BC-323E-F111-9DCF-A3DCC690D1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1" y="358311"/>
            <a:ext cx="3557405" cy="272821"/>
          </a:xfrm>
        </p:spPr>
        <p:txBody>
          <a:bodyPr>
            <a:normAutofit/>
          </a:bodyPr>
          <a:lstStyle/>
          <a:p>
            <a:r>
              <a:rPr lang="fr-CA" dirty="0"/>
              <a:t>Intégration des espaces </a:t>
            </a:r>
          </a:p>
        </p:txBody>
      </p:sp>
    </p:spTree>
    <p:extLst>
      <p:ext uri="{BB962C8B-B14F-4D97-AF65-F5344CB8AC3E}">
        <p14:creationId xmlns:p14="http://schemas.microsoft.com/office/powerpoint/2010/main" val="3283260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C8C19F-F668-1D2F-F5D0-04CAFAA1C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8"/>
            <a:ext cx="1467142" cy="244053"/>
          </a:xfrm>
        </p:spPr>
        <p:txBody>
          <a:bodyPr anchor="t">
            <a:normAutofit/>
          </a:bodyPr>
          <a:lstStyle/>
          <a:p>
            <a:r>
              <a:rPr lang="fr-CA" dirty="0"/>
              <a:t>Actium </a:t>
            </a:r>
            <a:r>
              <a:rPr lang="fr-CA" dirty="0" err="1"/>
              <a:t>iAudit</a:t>
            </a:r>
            <a:endParaRPr lang="fr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782D0B-4E34-2398-06D2-83A2E0070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17" y="1475954"/>
            <a:ext cx="7887629" cy="2681794"/>
          </a:xfrm>
          <a:prstGeom prst="rect">
            <a:avLst/>
          </a:prstGeom>
          <a:noFill/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ACA1405-A828-686A-3880-5D0D388F2C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1" y="358311"/>
            <a:ext cx="3557405" cy="272821"/>
          </a:xfrm>
        </p:spPr>
        <p:txBody>
          <a:bodyPr>
            <a:normAutofit/>
          </a:bodyPr>
          <a:lstStyle/>
          <a:p>
            <a:r>
              <a:rPr lang="fr-CA" dirty="0"/>
              <a:t>Gestion des contrôles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F7CEB4E-C5EA-9168-6AF8-97039AB78592}"/>
              </a:ext>
            </a:extLst>
          </p:cNvPr>
          <p:cNvCxnSpPr/>
          <p:nvPr/>
        </p:nvCxnSpPr>
        <p:spPr>
          <a:xfrm flipH="1" flipV="1">
            <a:off x="5110316" y="3554361"/>
            <a:ext cx="427703" cy="7226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512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01616BE-0D70-ABA7-2F65-DE647E803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9"/>
            <a:ext cx="1467142" cy="244053"/>
          </a:xfrm>
        </p:spPr>
        <p:txBody>
          <a:bodyPr/>
          <a:lstStyle/>
          <a:p>
            <a:r>
              <a:rPr lang="en-US" dirty="0" err="1"/>
              <a:t>Marquage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9BC1EF-0026-E768-A029-C432DCEB4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3" b="24946"/>
          <a:stretch/>
        </p:blipFill>
        <p:spPr>
          <a:xfrm>
            <a:off x="562518" y="1119616"/>
            <a:ext cx="7887629" cy="3394472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7475BD5-8054-7F53-15ED-B5CF66D57E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2" y="358312"/>
            <a:ext cx="3557405" cy="272821"/>
          </a:xfrm>
        </p:spPr>
        <p:txBody>
          <a:bodyPr/>
          <a:lstStyle/>
          <a:p>
            <a:r>
              <a:rPr lang="en-US" dirty="0" err="1"/>
              <a:t>Suivre</a:t>
            </a:r>
            <a:r>
              <a:rPr lang="en-US" dirty="0"/>
              <a:t> les </a:t>
            </a:r>
            <a:r>
              <a:rPr lang="en-US" dirty="0" err="1"/>
              <a:t>indicateurs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889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DDB50F87-7850-44EE-A24F-41893F3B27D6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>
          <a:xfrm>
            <a:off x="317421" y="358311"/>
            <a:ext cx="3867230" cy="272821"/>
          </a:xfrm>
        </p:spPr>
        <p:txBody>
          <a:bodyPr>
            <a:normAutofit/>
          </a:bodyPr>
          <a:lstStyle/>
          <a:p>
            <a:r>
              <a:rPr lang="fr-CA" dirty="0"/>
              <a:t>Routes de travail en temps réel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CF53419-4738-45F9-B30D-C5773A5D0015}"/>
              </a:ext>
            </a:extLst>
          </p:cNvPr>
          <p:cNvPicPr>
            <a:picLocks noGrp="1" noChangeAspect="1"/>
          </p:cNvPicPr>
          <p:nvPr>
            <p:ph sz="half" idx="1"/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7166" y="1967023"/>
            <a:ext cx="4172335" cy="2200941"/>
          </a:xfrm>
          <a:prstGeom prst="rect">
            <a:avLst/>
          </a:prstGeom>
        </p:spPr>
      </p:pic>
      <p:sp>
        <p:nvSpPr>
          <p:cNvPr id="15" name="Titre 14">
            <a:extLst>
              <a:ext uri="{FF2B5EF4-FFF2-40B4-BE49-F238E27FC236}">
                <a16:creationId xmlns:a16="http://schemas.microsoft.com/office/drawing/2014/main" id="{96C0AAF3-EAA2-42E8-9F4A-124C9FC2531A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/>
              <a:t>Actium SAN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DE23FA2-1814-4CEF-81E0-B68402EA3D8F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CA" dirty="0">
                <a:latin typeface="Segoe UI" panose="020B0502040204020203" pitchFamily="34" charset="0"/>
                <a:cs typeface="Segoe UI" panose="020B0502040204020203" pitchFamily="34" charset="0"/>
              </a:rPr>
              <a:t>Préposés hygiène et salubrité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7C14E95-0F32-41E2-8B44-3CD35D11BDF9}"/>
              </a:ext>
            </a:extLst>
          </p:cNvPr>
          <p:cNvSpPr>
            <a:spLocks noGrp="1"/>
          </p:cNvSpPr>
          <p:nvPr>
            <p:ph type="body" sz="quarter" idx="16"/>
            <p:custDataLst>
              <p:tags r:id="rId5"/>
            </p:custDataLst>
          </p:nvPr>
        </p:nvSpPr>
        <p:spPr>
          <a:xfrm>
            <a:off x="207166" y="1105372"/>
            <a:ext cx="3529298" cy="740520"/>
          </a:xfrm>
        </p:spPr>
        <p:txBody>
          <a:bodyPr>
            <a:noAutofit/>
          </a:bodyPr>
          <a:lstStyle/>
          <a:p>
            <a:r>
              <a:rPr lang="fr-CA" sz="1400" dirty="0">
                <a:latin typeface="Segoe UI" panose="020B0502040204020203" pitchFamily="34" charset="0"/>
                <a:cs typeface="Segoe UI" panose="020B0502040204020203" pitchFamily="34" charset="0"/>
              </a:rPr>
              <a:t>Tâches quotidiennes, hebdomadaires, périodiques et zone grise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8DD393-5678-40EE-A51C-A034D9B726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5015" y="1967310"/>
            <a:ext cx="2934205" cy="220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75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1606AFBF-CF04-C645-94DD-01FE481C3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8" y="114258"/>
            <a:ext cx="2068401" cy="244053"/>
          </a:xfrm>
        </p:spPr>
        <p:txBody>
          <a:bodyPr/>
          <a:lstStyle/>
          <a:p>
            <a:r>
              <a:rPr lang="en-US" dirty="0"/>
              <a:t>Après </a:t>
            </a:r>
            <a:r>
              <a:rPr lang="en-US" dirty="0" err="1"/>
              <a:t>désinfection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79C42FD-0B0B-25F5-A074-21E0D8195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73" y="1038499"/>
            <a:ext cx="6726454" cy="3649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447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AF9D05-A0D1-4762-9AF5-D8D5FF3C6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9"/>
            <a:ext cx="1467142" cy="244053"/>
          </a:xfrm>
        </p:spPr>
        <p:txBody>
          <a:bodyPr anchor="t">
            <a:normAutofit/>
          </a:bodyPr>
          <a:lstStyle/>
          <a:p>
            <a:r>
              <a:rPr lang="fr-CA" dirty="0"/>
              <a:t>Marquage UV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576413-CEBE-872D-78AE-45446BE94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17" y="1387218"/>
            <a:ext cx="7887629" cy="2859265"/>
          </a:xfrm>
          <a:prstGeom prst="rect">
            <a:avLst/>
          </a:prstGeom>
          <a:noFill/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014E82E-1020-4456-A52B-E5FF504984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2" y="358312"/>
            <a:ext cx="3557405" cy="272821"/>
          </a:xfrm>
        </p:spPr>
        <p:txBody>
          <a:bodyPr>
            <a:normAutofit/>
          </a:bodyPr>
          <a:lstStyle/>
          <a:p>
            <a:r>
              <a:rPr lang="fr-CA" dirty="0"/>
              <a:t>Résultat</a:t>
            </a:r>
          </a:p>
        </p:txBody>
      </p:sp>
    </p:spTree>
    <p:extLst>
      <p:ext uri="{BB962C8B-B14F-4D97-AF65-F5344CB8AC3E}">
        <p14:creationId xmlns:p14="http://schemas.microsoft.com/office/powerpoint/2010/main" val="3806128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74185A-DAAA-4705-BC75-3E981606D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9"/>
            <a:ext cx="1467142" cy="244053"/>
          </a:xfrm>
        </p:spPr>
        <p:txBody>
          <a:bodyPr anchor="t">
            <a:normAutofit/>
          </a:bodyPr>
          <a:lstStyle/>
          <a:p>
            <a:r>
              <a:rPr lang="fr-CA" dirty="0"/>
              <a:t>Actium </a:t>
            </a:r>
            <a:r>
              <a:rPr lang="fr-CA" dirty="0" err="1"/>
              <a:t>iAudit</a:t>
            </a:r>
            <a:endParaRPr lang="fr-CA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3DD45C-9223-25E2-36B4-3BCEC6DA2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17" y="1426657"/>
            <a:ext cx="7887629" cy="2780388"/>
          </a:xfrm>
          <a:prstGeom prst="rect">
            <a:avLst/>
          </a:prstGeom>
          <a:noFill/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5E381AC-0683-4776-A0CF-998C8E09CE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2" y="358312"/>
            <a:ext cx="3557405" cy="272821"/>
          </a:xfrm>
        </p:spPr>
        <p:txBody>
          <a:bodyPr>
            <a:normAutofit/>
          </a:bodyPr>
          <a:lstStyle/>
          <a:p>
            <a:r>
              <a:rPr lang="fr-CA" dirty="0"/>
              <a:t>Marquages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D4439375-7E3F-3E10-FD37-4672A67D46B0}"/>
              </a:ext>
            </a:extLst>
          </p:cNvPr>
          <p:cNvCxnSpPr/>
          <p:nvPr/>
        </p:nvCxnSpPr>
        <p:spPr>
          <a:xfrm flipH="1">
            <a:off x="8163232" y="2942303"/>
            <a:ext cx="36871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3D4DF649-D4C0-11FC-8548-4B626F64B559}"/>
              </a:ext>
            </a:extLst>
          </p:cNvPr>
          <p:cNvSpPr txBox="1"/>
          <p:nvPr/>
        </p:nvSpPr>
        <p:spPr>
          <a:xfrm>
            <a:off x="8501765" y="2816851"/>
            <a:ext cx="6422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/>
              <a:t>Ajouter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6B9B8F5-8E8B-BE8F-200F-139CB9087241}"/>
              </a:ext>
            </a:extLst>
          </p:cNvPr>
          <p:cNvCxnSpPr/>
          <p:nvPr/>
        </p:nvCxnSpPr>
        <p:spPr>
          <a:xfrm>
            <a:off x="7433187" y="2942303"/>
            <a:ext cx="42770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90BDF22-323E-20AA-1ECB-44B2DEB697BC}"/>
              </a:ext>
            </a:extLst>
          </p:cNvPr>
          <p:cNvSpPr txBox="1"/>
          <p:nvPr/>
        </p:nvSpPr>
        <p:spPr>
          <a:xfrm>
            <a:off x="6706829" y="2824225"/>
            <a:ext cx="892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/>
              <a:t>Supprimer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CA391BE-8476-6558-48B6-F74D11D3B926}"/>
              </a:ext>
            </a:extLst>
          </p:cNvPr>
          <p:cNvCxnSpPr/>
          <p:nvPr/>
        </p:nvCxnSpPr>
        <p:spPr>
          <a:xfrm>
            <a:off x="7440561" y="2256503"/>
            <a:ext cx="280219" cy="3152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B051C8EE-D489-AB0E-181D-9E3280758F49}"/>
              </a:ext>
            </a:extLst>
          </p:cNvPr>
          <p:cNvSpPr txBox="1"/>
          <p:nvPr/>
        </p:nvSpPr>
        <p:spPr>
          <a:xfrm>
            <a:off x="7093973" y="2068194"/>
            <a:ext cx="505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/>
              <a:t>Excel</a:t>
            </a:r>
          </a:p>
        </p:txBody>
      </p:sp>
    </p:spTree>
    <p:extLst>
      <p:ext uri="{BB962C8B-B14F-4D97-AF65-F5344CB8AC3E}">
        <p14:creationId xmlns:p14="http://schemas.microsoft.com/office/powerpoint/2010/main" val="2051975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BB67F4-7969-4712-8CE4-093AA38E4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9"/>
            <a:ext cx="1467142" cy="244053"/>
          </a:xfrm>
        </p:spPr>
        <p:txBody>
          <a:bodyPr anchor="t">
            <a:normAutofit/>
          </a:bodyPr>
          <a:lstStyle/>
          <a:p>
            <a:r>
              <a:rPr lang="fr-CA" dirty="0"/>
              <a:t>Actium Audit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F6925F-F21C-95D3-9599-5BD960617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17" y="1456236"/>
            <a:ext cx="7887629" cy="2721230"/>
          </a:xfrm>
          <a:prstGeom prst="rect">
            <a:avLst/>
          </a:prstGeom>
          <a:noFill/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40D2838-3D11-4513-B6D9-4FC99B67E0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2" y="358312"/>
            <a:ext cx="3557405" cy="272821"/>
          </a:xfrm>
        </p:spPr>
        <p:txBody>
          <a:bodyPr>
            <a:normAutofit/>
          </a:bodyPr>
          <a:lstStyle/>
          <a:p>
            <a:r>
              <a:rPr lang="fr-CA" dirty="0"/>
              <a:t>Inspection visuelle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84C320D-723E-A368-5333-7E5A3920AABF}"/>
              </a:ext>
            </a:extLst>
          </p:cNvPr>
          <p:cNvCxnSpPr/>
          <p:nvPr/>
        </p:nvCxnSpPr>
        <p:spPr>
          <a:xfrm flipH="1">
            <a:off x="8229600" y="2514600"/>
            <a:ext cx="33921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8D48BCCE-F6A0-CA48-47B5-C630CBFF185B}"/>
              </a:ext>
            </a:extLst>
          </p:cNvPr>
          <p:cNvSpPr txBox="1"/>
          <p:nvPr/>
        </p:nvSpPr>
        <p:spPr>
          <a:xfrm>
            <a:off x="8568813" y="2391489"/>
            <a:ext cx="6422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/>
              <a:t>Ajouter</a:t>
            </a:r>
          </a:p>
        </p:txBody>
      </p:sp>
    </p:spTree>
    <p:extLst>
      <p:ext uri="{BB962C8B-B14F-4D97-AF65-F5344CB8AC3E}">
        <p14:creationId xmlns:p14="http://schemas.microsoft.com/office/powerpoint/2010/main" val="475467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89A7222-7E82-F360-14F1-9BA93E9DA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8"/>
            <a:ext cx="2409668" cy="244053"/>
          </a:xfrm>
        </p:spPr>
        <p:txBody>
          <a:bodyPr/>
          <a:lstStyle/>
          <a:p>
            <a:r>
              <a:rPr lang="en-US" dirty="0"/>
              <a:t>Fiche de </a:t>
            </a:r>
            <a:r>
              <a:rPr lang="en-US" dirty="0" err="1"/>
              <a:t>contrôle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BDE2AE-4362-C5B8-B23D-2713E537A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9" y="1119615"/>
            <a:ext cx="7671125" cy="3394472"/>
          </a:xfrm>
          <a:prstGeom prst="rect">
            <a:avLst/>
          </a:prstGeo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ED47F67-8313-0E84-3655-D489F36561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1" y="358311"/>
            <a:ext cx="3557405" cy="392803"/>
          </a:xfrm>
        </p:spPr>
        <p:txBody>
          <a:bodyPr/>
          <a:lstStyle/>
          <a:p>
            <a:r>
              <a:rPr lang="en-US" dirty="0" err="1"/>
              <a:t>Dynamique</a:t>
            </a:r>
            <a:endParaRPr lang="en-US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4BF3991-730A-E5A6-D81D-360C178EBE78}"/>
              </a:ext>
            </a:extLst>
          </p:cNvPr>
          <p:cNvCxnSpPr/>
          <p:nvPr/>
        </p:nvCxnSpPr>
        <p:spPr>
          <a:xfrm flipH="1" flipV="1">
            <a:off x="7189839" y="4299155"/>
            <a:ext cx="331838" cy="3982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A7B483B7-5A49-6C71-0ABA-604AAB868346}"/>
              </a:ext>
            </a:extLst>
          </p:cNvPr>
          <p:cNvSpPr txBox="1"/>
          <p:nvPr/>
        </p:nvSpPr>
        <p:spPr>
          <a:xfrm>
            <a:off x="6990735" y="4719484"/>
            <a:ext cx="12314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/>
              <a:t>Commentaire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F6B4AF7-E09B-9470-922D-69ADB77786A8}"/>
              </a:ext>
            </a:extLst>
          </p:cNvPr>
          <p:cNvCxnSpPr/>
          <p:nvPr/>
        </p:nvCxnSpPr>
        <p:spPr>
          <a:xfrm flipH="1" flipV="1">
            <a:off x="7934632" y="4299155"/>
            <a:ext cx="287594" cy="3982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E6CD8935-0EF7-CA54-B10B-565A5DE4824B}"/>
              </a:ext>
            </a:extLst>
          </p:cNvPr>
          <p:cNvSpPr txBox="1"/>
          <p:nvPr/>
        </p:nvSpPr>
        <p:spPr>
          <a:xfrm>
            <a:off x="8222226" y="4697361"/>
            <a:ext cx="855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/>
              <a:t>Photo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39C8811-831D-4421-7DEB-39506E621121}"/>
              </a:ext>
            </a:extLst>
          </p:cNvPr>
          <p:cNvCxnSpPr>
            <a:cxnSpLocks/>
          </p:cNvCxnSpPr>
          <p:nvPr/>
        </p:nvCxnSpPr>
        <p:spPr>
          <a:xfrm>
            <a:off x="243348" y="1817198"/>
            <a:ext cx="558758" cy="2138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825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5829597-9DEE-CB64-F615-189F5A299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8"/>
            <a:ext cx="1467142" cy="244053"/>
          </a:xfrm>
        </p:spPr>
        <p:txBody>
          <a:bodyPr anchor="t">
            <a:normAutofit/>
          </a:bodyPr>
          <a:lstStyle/>
          <a:p>
            <a:r>
              <a:rPr lang="en-US" dirty="0"/>
              <a:t>Rapport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56D054-184A-97E9-7A07-6ECEE3DA8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17" y="1456236"/>
            <a:ext cx="7887629" cy="2721230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D7B4AF0-4F03-51A4-BE2E-AF70068236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1" y="358311"/>
            <a:ext cx="3557405" cy="272821"/>
          </a:xfrm>
        </p:spPr>
        <p:txBody>
          <a:bodyPr>
            <a:normAutofit/>
          </a:bodyPr>
          <a:lstStyle/>
          <a:p>
            <a:r>
              <a:rPr lang="en-US" dirty="0"/>
              <a:t>Fiche de </a:t>
            </a:r>
            <a:r>
              <a:rPr lang="en-US" dirty="0" err="1"/>
              <a:t>contrôles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66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02B7C1-BEA5-92B0-5B1D-02661CE93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1043754"/>
            <a:ext cx="8178800" cy="368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89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EB82964-B9B7-EDC3-8781-93F4AF20F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169378"/>
            <a:ext cx="8458200" cy="308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57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BE8E21A-50F9-CCCC-D98E-F874302E5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8"/>
            <a:ext cx="1799980" cy="244053"/>
          </a:xfrm>
        </p:spPr>
        <p:txBody>
          <a:bodyPr/>
          <a:lstStyle/>
          <a:p>
            <a:r>
              <a:rPr lang="en-US" dirty="0"/>
              <a:t>Assurance </a:t>
            </a:r>
            <a:r>
              <a:rPr lang="en-US" dirty="0" err="1"/>
              <a:t>qualité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8B482C-1493-D0D6-AAF1-4F7C68AA3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745" y="1119615"/>
            <a:ext cx="7035173" cy="3394472"/>
          </a:xfrm>
          <a:prstGeom prst="rect">
            <a:avLst/>
          </a:prstGeom>
          <a:noFill/>
          <a:ln w="57150" cap="sq" cmpd="sng">
            <a:solidFill>
              <a:srgbClr val="3198E5"/>
            </a:solidFill>
            <a:miter lim="800000"/>
          </a:ln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529EF95-F97D-D27F-C7D2-9A17EEED1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1" y="358311"/>
            <a:ext cx="3557405" cy="272821"/>
          </a:xfrm>
        </p:spPr>
        <p:txBody>
          <a:bodyPr/>
          <a:lstStyle/>
          <a:p>
            <a:r>
              <a:rPr lang="en-US" dirty="0"/>
              <a:t>Inspection </a:t>
            </a:r>
            <a:r>
              <a:rPr lang="en-US" dirty="0" err="1"/>
              <a:t>visuelle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09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BB706F-1709-4BC2-8C06-FB2DE4EA2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9"/>
            <a:ext cx="1467142" cy="244053"/>
          </a:xfrm>
        </p:spPr>
        <p:txBody>
          <a:bodyPr anchor="t">
            <a:normAutofit/>
          </a:bodyPr>
          <a:lstStyle/>
          <a:p>
            <a:r>
              <a:rPr lang="fr-CA" sz="1500"/>
              <a:t>Assurance qualité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921913-C809-1948-E230-DEBFFCF6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726" y="1119615"/>
            <a:ext cx="5929210" cy="3394472"/>
          </a:xfrm>
          <a:prstGeom prst="rect">
            <a:avLst/>
          </a:prstGeom>
          <a:noFill/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7850E57-C884-47C6-A940-C6BF0DFF78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2" y="358312"/>
            <a:ext cx="3557405" cy="272821"/>
          </a:xfrm>
        </p:spPr>
        <p:txBody>
          <a:bodyPr>
            <a:normAutofit/>
          </a:bodyPr>
          <a:lstStyle/>
          <a:p>
            <a:r>
              <a:rPr lang="fr-CA" dirty="0"/>
              <a:t>Grille d’audit de procédure et critères</a:t>
            </a:r>
          </a:p>
        </p:txBody>
      </p:sp>
    </p:spTree>
    <p:extLst>
      <p:ext uri="{BB962C8B-B14F-4D97-AF65-F5344CB8AC3E}">
        <p14:creationId xmlns:p14="http://schemas.microsoft.com/office/powerpoint/2010/main" val="440169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DAE6C202-C995-43AA-87D2-F52C9DC5E33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Actium SAN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38514" y="875185"/>
            <a:ext cx="7887629" cy="3638902"/>
          </a:xfrm>
        </p:spPr>
        <p:txBody>
          <a:bodyPr>
            <a:normAutofit/>
          </a:bodyPr>
          <a:lstStyle/>
          <a:p>
            <a:r>
              <a:rPr lang="fr-CA" sz="1800" dirty="0">
                <a:latin typeface="Segoe UI" panose="020B0502040204020203" pitchFamily="34" charset="0"/>
                <a:cs typeface="Segoe UI" panose="020B0502040204020203" pitchFamily="34" charset="0"/>
              </a:rPr>
              <a:t>Optimisation du processus de gestion des espaces</a:t>
            </a:r>
          </a:p>
          <a:p>
            <a:r>
              <a:rPr lang="fr-CA" sz="1800" dirty="0">
                <a:latin typeface="Segoe UI" panose="020B0502040204020203" pitchFamily="34" charset="0"/>
                <a:cs typeface="Segoe UI" panose="020B0502040204020203" pitchFamily="34" charset="0"/>
              </a:rPr>
              <a:t>Calcule des ÉTC et nombres d’heure annuelle</a:t>
            </a:r>
          </a:p>
          <a:p>
            <a:pPr marL="82296" indent="0">
              <a:buNone/>
            </a:pPr>
            <a:endParaRPr lang="fr-CA" sz="1800" dirty="0"/>
          </a:p>
          <a:p>
            <a:pPr marL="82296" indent="0">
              <a:buNone/>
            </a:pPr>
            <a:endParaRPr lang="fr-CA" sz="1800" dirty="0"/>
          </a:p>
          <a:p>
            <a:pPr marL="82296" indent="0">
              <a:buNone/>
            </a:pPr>
            <a:endParaRPr lang="fr-CA" sz="1800" dirty="0"/>
          </a:p>
          <a:p>
            <a:pPr marL="82296" indent="0">
              <a:buNone/>
            </a:pPr>
            <a:endParaRPr lang="fr-CA" sz="1800" dirty="0"/>
          </a:p>
          <a:p>
            <a:pPr marL="82296" indent="0">
              <a:buNone/>
            </a:pPr>
            <a:endParaRPr lang="fr-CA" sz="1800" dirty="0"/>
          </a:p>
          <a:p>
            <a:endParaRPr lang="fr-CA" sz="1800" dirty="0"/>
          </a:p>
          <a:p>
            <a:endParaRPr lang="fr-CA" sz="180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C18BC4-6056-4064-86CB-446511C85403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CA" dirty="0"/>
              <a:t>Optimisation</a:t>
            </a:r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92973" y="1775024"/>
            <a:ext cx="2090513" cy="307723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99A94D0-0D31-715F-1754-3772A6EE9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6748" y="2320734"/>
            <a:ext cx="6110202" cy="19858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711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61DF99-444C-49C6-B382-A9325E68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Actium Audit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7F97F2-6855-48EE-A672-4193DF3E0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Questions?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CF05B1-0CBC-412D-81E6-D5757225DB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Gestion de la salubrité</a:t>
            </a:r>
          </a:p>
        </p:txBody>
      </p:sp>
    </p:spTree>
    <p:extLst>
      <p:ext uri="{BB962C8B-B14F-4D97-AF65-F5344CB8AC3E}">
        <p14:creationId xmlns:p14="http://schemas.microsoft.com/office/powerpoint/2010/main" val="3753410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7B5F74-EA2E-4465-B5CB-F07726327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9"/>
            <a:ext cx="1467142" cy="244053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fr-CA" sz="1200" dirty="0"/>
              <a:t>Actium SAN &amp; </a:t>
            </a:r>
            <a:r>
              <a:rPr lang="fr-CA" sz="1200" dirty="0" err="1"/>
              <a:t>iAudit</a:t>
            </a:r>
            <a:endParaRPr lang="fr-CA" sz="1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984AAF-A233-4C53-AC24-57BA024B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518" y="1119616"/>
            <a:ext cx="7887629" cy="339447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CA" sz="2000" dirty="0"/>
              <a:t>Plan de formation basé sur le manuel de l’utilisateur.</a:t>
            </a:r>
          </a:p>
          <a:p>
            <a:pPr>
              <a:lnSpc>
                <a:spcPct val="90000"/>
              </a:lnSpc>
            </a:pPr>
            <a:r>
              <a:rPr lang="fr-CA" sz="2000" dirty="0"/>
              <a:t>Présentation d’un fichier Power Point des fonctionnalités.</a:t>
            </a:r>
          </a:p>
          <a:p>
            <a:pPr>
              <a:lnSpc>
                <a:spcPct val="90000"/>
              </a:lnSpc>
            </a:pPr>
            <a:r>
              <a:rPr lang="fr-CA" sz="2000" dirty="0"/>
              <a:t>Démonstration, parcourir la solution dans sa globalité, règle de gestion et prérequis de chaque fonctionnalité.</a:t>
            </a:r>
          </a:p>
          <a:p>
            <a:pPr>
              <a:lnSpc>
                <a:spcPct val="90000"/>
              </a:lnSpc>
            </a:pPr>
            <a:r>
              <a:rPr lang="fr-CA" sz="2000" dirty="0"/>
              <a:t>La pratique pour les gestionnaires, un exercice qui comprend un scénario de base, routes de travail, modification etc.</a:t>
            </a:r>
          </a:p>
          <a:p>
            <a:pPr>
              <a:lnSpc>
                <a:spcPct val="90000"/>
              </a:lnSpc>
            </a:pPr>
            <a:r>
              <a:rPr lang="fr-CA" sz="2000" dirty="0"/>
              <a:t>La pratique pour les utilisateurs avec la tablette.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3F2C48E-394A-42D8-91F4-FA3CD6B3EC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2" y="358312"/>
            <a:ext cx="3557405" cy="272821"/>
          </a:xfrm>
        </p:spPr>
        <p:txBody>
          <a:bodyPr>
            <a:normAutofit/>
          </a:bodyPr>
          <a:lstStyle/>
          <a:p>
            <a:r>
              <a:rPr lang="fr-CA" dirty="0"/>
              <a:t>Formation</a:t>
            </a:r>
          </a:p>
        </p:txBody>
      </p:sp>
    </p:spTree>
    <p:extLst>
      <p:ext uri="{BB962C8B-B14F-4D97-AF65-F5344CB8AC3E}">
        <p14:creationId xmlns:p14="http://schemas.microsoft.com/office/powerpoint/2010/main" val="3304597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F8BEDC-2321-4E09-AF89-A7809123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Actium SAN</a:t>
            </a: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9E0D3C72-00AB-47B0-B37D-EA7394624A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2773342"/>
              </p:ext>
            </p:extLst>
          </p:nvPr>
        </p:nvGraphicFramePr>
        <p:xfrm>
          <a:off x="1135856" y="1794812"/>
          <a:ext cx="6872287" cy="2990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4838">
                  <a:extLst>
                    <a:ext uri="{9D8B030D-6E8A-4147-A177-3AD203B41FA5}">
                      <a16:colId xmlns:a16="http://schemas.microsoft.com/office/drawing/2014/main" val="1577900485"/>
                    </a:ext>
                  </a:extLst>
                </a:gridCol>
                <a:gridCol w="1139201">
                  <a:extLst>
                    <a:ext uri="{9D8B030D-6E8A-4147-A177-3AD203B41FA5}">
                      <a16:colId xmlns:a16="http://schemas.microsoft.com/office/drawing/2014/main" val="1585022403"/>
                    </a:ext>
                  </a:extLst>
                </a:gridCol>
                <a:gridCol w="1518248">
                  <a:extLst>
                    <a:ext uri="{9D8B030D-6E8A-4147-A177-3AD203B41FA5}">
                      <a16:colId xmlns:a16="http://schemas.microsoft.com/office/drawing/2014/main" val="3948546280"/>
                    </a:ext>
                  </a:extLst>
                </a:gridCol>
              </a:tblGrid>
              <a:tr h="747594">
                <a:tc>
                  <a:txBody>
                    <a:bodyPr/>
                    <a:lstStyle/>
                    <a:p>
                      <a:pPr marL="57150" marR="45720" algn="l">
                        <a:spcAft>
                          <a:spcPts val="600"/>
                        </a:spcAft>
                      </a:pPr>
                      <a:r>
                        <a:rPr lang="fr-CA" sz="800" dirty="0">
                          <a:effectLst/>
                        </a:rPr>
                        <a:t>Étape 1 - Définition de la portée du projet et planification</a:t>
                      </a:r>
                      <a:endParaRPr lang="fr-CA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45720" marR="45720" algn="l">
                        <a:spcAft>
                          <a:spcPts val="600"/>
                        </a:spcAft>
                      </a:pPr>
                      <a:r>
                        <a:rPr lang="fr-CA" sz="800">
                          <a:effectLst/>
                        </a:rPr>
                        <a:t>2-3 jours</a:t>
                      </a:r>
                      <a:endParaRPr lang="fr-CA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45720" marR="45720" algn="l">
                        <a:spcAft>
                          <a:spcPts val="600"/>
                        </a:spcAft>
                      </a:pPr>
                      <a:r>
                        <a:rPr lang="fr-CA" sz="800" dirty="0">
                          <a:effectLst/>
                        </a:rPr>
                        <a:t>1</a:t>
                      </a:r>
                      <a:r>
                        <a:rPr lang="fr-CA" sz="800" baseline="30000" dirty="0">
                          <a:effectLst/>
                        </a:rPr>
                        <a:t>er</a:t>
                      </a:r>
                      <a:r>
                        <a:rPr lang="fr-CA" sz="800" dirty="0">
                          <a:effectLst/>
                        </a:rPr>
                        <a:t>  semaine</a:t>
                      </a:r>
                      <a:endParaRPr lang="fr-CA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424011072"/>
                  </a:ext>
                </a:extLst>
              </a:tr>
              <a:tr h="747594">
                <a:tc>
                  <a:txBody>
                    <a:bodyPr/>
                    <a:lstStyle/>
                    <a:p>
                      <a:pPr marL="57150" marR="45720" algn="l">
                        <a:spcAft>
                          <a:spcPts val="600"/>
                        </a:spcAft>
                      </a:pPr>
                      <a:r>
                        <a:rPr lang="fr-CA" sz="800">
                          <a:effectLst/>
                        </a:rPr>
                        <a:t>Étape 2 - spécifications fonctionnelles et architecture</a:t>
                      </a:r>
                      <a:endParaRPr lang="fr-CA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45720" marR="45720" algn="l">
                        <a:spcAft>
                          <a:spcPts val="600"/>
                        </a:spcAft>
                      </a:pPr>
                      <a:r>
                        <a:rPr lang="fr-CA" sz="800">
                          <a:effectLst/>
                        </a:rPr>
                        <a:t>4-5 jours</a:t>
                      </a:r>
                      <a:endParaRPr lang="fr-CA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45720" marR="45720" algn="l">
                        <a:spcAft>
                          <a:spcPts val="600"/>
                        </a:spcAft>
                      </a:pPr>
                      <a:r>
                        <a:rPr lang="fr-CA" sz="800">
                          <a:effectLst/>
                        </a:rPr>
                        <a:t>2</a:t>
                      </a:r>
                      <a:r>
                        <a:rPr lang="fr-CA" sz="800" baseline="30000">
                          <a:effectLst/>
                        </a:rPr>
                        <a:t>e</a:t>
                      </a:r>
                      <a:r>
                        <a:rPr lang="fr-CA" sz="800">
                          <a:effectLst/>
                        </a:rPr>
                        <a:t> à la 4</a:t>
                      </a:r>
                      <a:r>
                        <a:rPr lang="fr-CA" sz="800" baseline="30000">
                          <a:effectLst/>
                        </a:rPr>
                        <a:t>e</a:t>
                      </a:r>
                      <a:r>
                        <a:rPr lang="fr-CA" sz="800">
                          <a:effectLst/>
                        </a:rPr>
                        <a:t> semaine </a:t>
                      </a:r>
                      <a:endParaRPr lang="fr-CA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961693796"/>
                  </a:ext>
                </a:extLst>
              </a:tr>
              <a:tr h="747594">
                <a:tc>
                  <a:txBody>
                    <a:bodyPr/>
                    <a:lstStyle/>
                    <a:p>
                      <a:pPr marL="57150" marR="45720" algn="l">
                        <a:spcAft>
                          <a:spcPts val="600"/>
                        </a:spcAft>
                      </a:pPr>
                      <a:r>
                        <a:rPr lang="fr-CA" sz="800" dirty="0">
                          <a:effectLst/>
                        </a:rPr>
                        <a:t>Étape 3 – paramétrage de la solution</a:t>
                      </a:r>
                      <a:endParaRPr lang="fr-CA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45720" marR="45720" algn="l">
                        <a:spcAft>
                          <a:spcPts val="600"/>
                        </a:spcAft>
                      </a:pPr>
                      <a:r>
                        <a:rPr lang="fr-CA" sz="800">
                          <a:effectLst/>
                        </a:rPr>
                        <a:t>10-15 jours</a:t>
                      </a:r>
                      <a:endParaRPr lang="fr-CA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45720" marR="45720" algn="l">
                        <a:spcAft>
                          <a:spcPts val="600"/>
                        </a:spcAft>
                      </a:pPr>
                      <a:r>
                        <a:rPr lang="fr-CA" sz="800">
                          <a:effectLst/>
                        </a:rPr>
                        <a:t>5</a:t>
                      </a:r>
                      <a:r>
                        <a:rPr lang="fr-CA" sz="800" baseline="30000">
                          <a:effectLst/>
                        </a:rPr>
                        <a:t>e</a:t>
                      </a:r>
                      <a:r>
                        <a:rPr lang="fr-CA" sz="800">
                          <a:effectLst/>
                        </a:rPr>
                        <a:t> à la 6</a:t>
                      </a:r>
                      <a:r>
                        <a:rPr lang="fr-CA" sz="800" baseline="30000">
                          <a:effectLst/>
                        </a:rPr>
                        <a:t>e</a:t>
                      </a:r>
                      <a:r>
                        <a:rPr lang="fr-CA" sz="800">
                          <a:effectLst/>
                        </a:rPr>
                        <a:t> semaine</a:t>
                      </a:r>
                      <a:endParaRPr lang="fr-CA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973967256"/>
                  </a:ext>
                </a:extLst>
              </a:tr>
              <a:tr h="373797">
                <a:tc>
                  <a:txBody>
                    <a:bodyPr/>
                    <a:lstStyle/>
                    <a:p>
                      <a:pPr marL="57150" marR="45720" algn="l">
                        <a:spcAft>
                          <a:spcPts val="600"/>
                        </a:spcAft>
                      </a:pPr>
                      <a:r>
                        <a:rPr lang="fr-CA" sz="800">
                          <a:effectLst/>
                        </a:rPr>
                        <a:t>Étape 4 – tests et pilote</a:t>
                      </a:r>
                      <a:endParaRPr lang="fr-CA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45720" marR="45720" algn="l">
                        <a:spcAft>
                          <a:spcPts val="600"/>
                        </a:spcAft>
                      </a:pPr>
                      <a:r>
                        <a:rPr lang="fr-CA" sz="800">
                          <a:effectLst/>
                        </a:rPr>
                        <a:t>4-5 jours</a:t>
                      </a:r>
                      <a:endParaRPr lang="fr-CA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45720" marR="45720" algn="l">
                        <a:spcAft>
                          <a:spcPts val="600"/>
                        </a:spcAft>
                      </a:pPr>
                      <a:r>
                        <a:rPr lang="fr-CA" sz="800" dirty="0">
                          <a:effectLst/>
                        </a:rPr>
                        <a:t>7</a:t>
                      </a:r>
                      <a:r>
                        <a:rPr lang="fr-CA" sz="800" baseline="30000" dirty="0">
                          <a:effectLst/>
                        </a:rPr>
                        <a:t>e</a:t>
                      </a:r>
                      <a:r>
                        <a:rPr lang="fr-CA" sz="800" dirty="0">
                          <a:effectLst/>
                        </a:rPr>
                        <a:t> semaine</a:t>
                      </a:r>
                      <a:endParaRPr lang="fr-CA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789817805"/>
                  </a:ext>
                </a:extLst>
              </a:tr>
              <a:tr h="373797">
                <a:tc>
                  <a:txBody>
                    <a:bodyPr/>
                    <a:lstStyle/>
                    <a:p>
                      <a:pPr marL="57150" marR="45720" algn="l">
                        <a:spcAft>
                          <a:spcPts val="600"/>
                        </a:spcAft>
                      </a:pPr>
                      <a:r>
                        <a:rPr lang="fr-CA" sz="800">
                          <a:effectLst/>
                        </a:rPr>
                        <a:t>Étape 5 – implantation et gestion du changement</a:t>
                      </a:r>
                      <a:endParaRPr lang="fr-CA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45720" marR="45720" algn="l">
                        <a:spcAft>
                          <a:spcPts val="600"/>
                        </a:spcAft>
                      </a:pPr>
                      <a:r>
                        <a:rPr lang="fr-CA" sz="800">
                          <a:effectLst/>
                        </a:rPr>
                        <a:t>3-5 jours</a:t>
                      </a:r>
                      <a:endParaRPr lang="fr-CA" sz="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45720" marR="45720" algn="l">
                        <a:spcAft>
                          <a:spcPts val="600"/>
                        </a:spcAft>
                      </a:pPr>
                      <a:r>
                        <a:rPr lang="fr-CA" sz="800" dirty="0">
                          <a:effectLst/>
                        </a:rPr>
                        <a:t>8</a:t>
                      </a:r>
                      <a:r>
                        <a:rPr lang="fr-CA" sz="800" baseline="30000" dirty="0">
                          <a:effectLst/>
                        </a:rPr>
                        <a:t>e</a:t>
                      </a:r>
                      <a:r>
                        <a:rPr lang="fr-CA" sz="800" dirty="0">
                          <a:effectLst/>
                        </a:rPr>
                        <a:t> semaine</a:t>
                      </a:r>
                      <a:endParaRPr lang="fr-CA" sz="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05344300"/>
                  </a:ext>
                </a:extLst>
              </a:tr>
            </a:tbl>
          </a:graphicData>
        </a:graphic>
      </p:graphicFrame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F6D030-235E-4DFA-89D9-DCB58355B9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Processus d’intégration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09ACA2A-BB86-4B8B-8E31-00C13783C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176" y="1030099"/>
            <a:ext cx="45291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A" altLang="fr-FR" sz="105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ÉCHÉANCIER  </a:t>
            </a:r>
            <a:br>
              <a:rPr lang="fr-CA" altLang="fr-FR" sz="105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CA" altLang="fr-FR" sz="105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Actium SAN</a:t>
            </a:r>
            <a:endParaRPr lang="fr-CA" altLang="fr-FR" sz="600" dirty="0"/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A" altLang="fr-FR" sz="825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L’Échéancier, ci-dessous, est tentatif et pourrait varier selon les contraintes des deux parties.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A" altLang="fr-FR" sz="825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CA" altLang="fr-FR" sz="135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9233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E9EDB0-ECC1-4C23-BAFA-E083CFD8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074" y="140206"/>
            <a:ext cx="7288583" cy="617032"/>
          </a:xfrm>
        </p:spPr>
        <p:txBody>
          <a:bodyPr vert="horz" lIns="68580" tIns="34290" rIns="68580" bIns="34290" rtlCol="0" anchor="ctr" anchorCtr="0">
            <a:normAutofit/>
          </a:bodyPr>
          <a:lstStyle/>
          <a:p>
            <a:r>
              <a:rPr lang="en-US" sz="3000" dirty="0" err="1">
                <a:solidFill>
                  <a:srgbClr val="FFFFFF"/>
                </a:solidFill>
                <a:latin typeface="+mj-lt"/>
                <a:cs typeface="+mj-cs"/>
              </a:rPr>
              <a:t>Niveau</a:t>
            </a:r>
            <a:r>
              <a:rPr lang="en-US" sz="3000" dirty="0">
                <a:solidFill>
                  <a:srgbClr val="FFFFFF"/>
                </a:solidFill>
                <a:latin typeface="+mj-lt"/>
                <a:cs typeface="+mj-cs"/>
              </a:rPr>
              <a:t> de service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C6EA23FB-C5C8-4230-A1C6-05216C803C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190281"/>
              </p:ext>
            </p:extLst>
          </p:nvPr>
        </p:nvGraphicFramePr>
        <p:xfrm>
          <a:off x="779461" y="1319047"/>
          <a:ext cx="7445808" cy="3179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9132">
                  <a:extLst>
                    <a:ext uri="{9D8B030D-6E8A-4147-A177-3AD203B41FA5}">
                      <a16:colId xmlns:a16="http://schemas.microsoft.com/office/drawing/2014/main" val="3468626723"/>
                    </a:ext>
                  </a:extLst>
                </a:gridCol>
                <a:gridCol w="3366676">
                  <a:extLst>
                    <a:ext uri="{9D8B030D-6E8A-4147-A177-3AD203B41FA5}">
                      <a16:colId xmlns:a16="http://schemas.microsoft.com/office/drawing/2014/main" val="57414294"/>
                    </a:ext>
                  </a:extLst>
                </a:gridCol>
              </a:tblGrid>
              <a:tr h="1837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6286500" algn="l"/>
                        </a:tabLst>
                      </a:pPr>
                      <a:r>
                        <a:rPr lang="en-US" sz="1000">
                          <a:effectLst/>
                        </a:rPr>
                        <a:t>Niveau de priorité</a:t>
                      </a:r>
                      <a:endParaRPr lang="fr-C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27" marR="391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6286500" algn="l"/>
                        </a:tabLst>
                      </a:pPr>
                      <a:r>
                        <a:rPr lang="fr-FR" sz="1000">
                          <a:effectLst/>
                        </a:rPr>
                        <a:t>Temps de réaction du Prestataire</a:t>
                      </a:r>
                      <a:endParaRPr lang="fr-C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27" marR="39127" marT="0" marB="0" anchor="ctr"/>
                </a:tc>
                <a:extLst>
                  <a:ext uri="{0D108BD9-81ED-4DB2-BD59-A6C34878D82A}">
                    <a16:rowId xmlns:a16="http://schemas.microsoft.com/office/drawing/2014/main" val="1637729157"/>
                  </a:ext>
                </a:extLst>
              </a:tr>
              <a:tr h="10811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6286500" algn="l"/>
                        </a:tabLst>
                      </a:pPr>
                      <a:r>
                        <a:rPr lang="fr-FR" sz="1000" dirty="0">
                          <a:effectLst/>
                        </a:rPr>
                        <a:t>1. Problème ayant un impact critique sur l’activité du Client, de telle manière que son activité soit interrompue.</a:t>
                      </a:r>
                      <a:endParaRPr lang="fr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27" marR="39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6286500" algn="l"/>
                        </a:tabLst>
                      </a:pPr>
                      <a:r>
                        <a:rPr lang="fr-FR" sz="1000">
                          <a:effectLst/>
                        </a:rPr>
                        <a:t>Délai d’intervention: 8 heures,</a:t>
                      </a:r>
                      <a:endParaRPr lang="fr-CA" sz="1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6286500" algn="l"/>
                        </a:tabLst>
                      </a:pPr>
                      <a:r>
                        <a:rPr lang="fr-FR" sz="1000">
                          <a:effectLst/>
                        </a:rPr>
                        <a:t>Solution de contournement : dans la journée</a:t>
                      </a:r>
                      <a:endParaRPr lang="fr-CA" sz="1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6286500" algn="l"/>
                        </a:tabLst>
                      </a:pPr>
                      <a:r>
                        <a:rPr lang="en-US" sz="1000">
                          <a:effectLst/>
                        </a:rPr>
                        <a:t>Résolution sous 5 jours</a:t>
                      </a:r>
                      <a:endParaRPr lang="fr-CA" sz="1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6286500" algn="l"/>
                        </a:tabLst>
                      </a:pPr>
                      <a:r>
                        <a:rPr lang="en-US" sz="700">
                          <a:effectLst/>
                        </a:rPr>
                        <a:t> </a:t>
                      </a:r>
                      <a:endParaRPr lang="fr-C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27" marR="39127" marT="0" marB="0"/>
                </a:tc>
                <a:extLst>
                  <a:ext uri="{0D108BD9-81ED-4DB2-BD59-A6C34878D82A}">
                    <a16:rowId xmlns:a16="http://schemas.microsoft.com/office/drawing/2014/main" val="3557412734"/>
                  </a:ext>
                </a:extLst>
              </a:tr>
              <a:tr h="7579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6286500" algn="l"/>
                        </a:tabLst>
                      </a:pPr>
                      <a:r>
                        <a:rPr lang="fr-FR" sz="1000" dirty="0">
                          <a:effectLst/>
                        </a:rPr>
                        <a:t>2. Problème ayant un impact critique sur l’activité du Client, de telle manière que son activité ne puisse être poursuivie dans des conditions acceptables.</a:t>
                      </a:r>
                      <a:endParaRPr lang="fr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27" marR="39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6286500" algn="l"/>
                        </a:tabLst>
                      </a:pPr>
                      <a:r>
                        <a:rPr lang="fr-FR" sz="1000">
                          <a:effectLst/>
                        </a:rPr>
                        <a:t>Délai d’intervention: 24 heures, </a:t>
                      </a:r>
                      <a:endParaRPr lang="fr-CA" sz="1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6286500" algn="l"/>
                        </a:tabLst>
                      </a:pPr>
                      <a:r>
                        <a:rPr lang="fr-FR" sz="1000">
                          <a:effectLst/>
                        </a:rPr>
                        <a:t>Résolution sous 5 jours </a:t>
                      </a:r>
                      <a:endParaRPr lang="fr-CA" sz="100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6286500" algn="l"/>
                        </a:tabLst>
                      </a:pPr>
                      <a:r>
                        <a:rPr lang="fr-FR" sz="700">
                          <a:effectLst/>
                        </a:rPr>
                        <a:t> </a:t>
                      </a:r>
                      <a:endParaRPr lang="fr-C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27" marR="39127" marT="0" marB="0"/>
                </a:tc>
                <a:extLst>
                  <a:ext uri="{0D108BD9-81ED-4DB2-BD59-A6C34878D82A}">
                    <a16:rowId xmlns:a16="http://schemas.microsoft.com/office/drawing/2014/main" val="2453488231"/>
                  </a:ext>
                </a:extLst>
              </a:tr>
              <a:tr h="7579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6286500" algn="l"/>
                        </a:tabLst>
                      </a:pPr>
                      <a:r>
                        <a:rPr lang="fr-FR" sz="1000">
                          <a:effectLst/>
                        </a:rPr>
                        <a:t>3. Problème ayant un impact non critique sur l’activité du Client, mais sa productivité ou qualité de service sont néanmoins affectées.</a:t>
                      </a:r>
                      <a:endParaRPr lang="fr-CA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27" marR="391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6286500" algn="l"/>
                        </a:tabLst>
                      </a:pPr>
                      <a:r>
                        <a:rPr lang="fr-FR" sz="1000" dirty="0">
                          <a:effectLst/>
                        </a:rPr>
                        <a:t>Délai d’intervention: 72 heures, </a:t>
                      </a:r>
                      <a:endParaRPr lang="fr-CA" sz="1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6286500" algn="l"/>
                        </a:tabLst>
                      </a:pPr>
                      <a:r>
                        <a:rPr lang="fr-FR" sz="1000" dirty="0">
                          <a:effectLst/>
                        </a:rPr>
                        <a:t>Résolution sous 10 jours</a:t>
                      </a:r>
                      <a:endParaRPr lang="fr-CA" sz="10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tabLst>
                          <a:tab pos="6286500" algn="l"/>
                        </a:tabLst>
                      </a:pPr>
                      <a:r>
                        <a:rPr lang="fr-FR" sz="700" dirty="0">
                          <a:effectLst/>
                        </a:rPr>
                        <a:t> </a:t>
                      </a:r>
                      <a:endParaRPr lang="fr-CA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127" marR="39127" marT="0" marB="0"/>
                </a:tc>
                <a:extLst>
                  <a:ext uri="{0D108BD9-81ED-4DB2-BD59-A6C34878D82A}">
                    <a16:rowId xmlns:a16="http://schemas.microsoft.com/office/drawing/2014/main" val="121461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72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EF049DE-33E8-41B1-8C57-F1D3BDB7E5B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b="1" dirty="0"/>
              <a:t>Actium SAN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A" sz="2100" dirty="0"/>
              <a:t>Multi installation </a:t>
            </a:r>
          </a:p>
          <a:p>
            <a:endParaRPr lang="fr-CA" sz="2100" dirty="0"/>
          </a:p>
          <a:p>
            <a:endParaRPr lang="fr-CA" sz="2100" dirty="0"/>
          </a:p>
          <a:p>
            <a:endParaRPr lang="fr-CA" sz="2100" dirty="0"/>
          </a:p>
          <a:p>
            <a:endParaRPr lang="fr-CA" sz="2100" dirty="0"/>
          </a:p>
          <a:p>
            <a:pPr marL="82296" indent="0">
              <a:buNone/>
            </a:pPr>
            <a:endParaRPr lang="fr-CA" dirty="0"/>
          </a:p>
        </p:txBody>
      </p:sp>
      <p:pic>
        <p:nvPicPr>
          <p:cNvPr id="4" name="Image 3" descr="Une image contenant extérieur, bâtiment, ciel, cité&#10;&#10;Description générée automatiquement">
            <a:extLst>
              <a:ext uri="{FF2B5EF4-FFF2-40B4-BE49-F238E27FC236}">
                <a16:creationId xmlns:a16="http://schemas.microsoft.com/office/drawing/2014/main" id="{6AC91F22-AA35-A5D7-D30E-490CDB339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439" y="1006535"/>
            <a:ext cx="2552393" cy="1701595"/>
          </a:xfrm>
          <a:prstGeom prst="rect">
            <a:avLst/>
          </a:prstGeom>
        </p:spPr>
      </p:pic>
      <p:pic>
        <p:nvPicPr>
          <p:cNvPr id="8" name="Image 7" descr="Une image contenant bâtiment, extérieur, bâtiment gouvernemental, immeuble résidentiel&#10;&#10;Description générée automatiquement">
            <a:extLst>
              <a:ext uri="{FF2B5EF4-FFF2-40B4-BE49-F238E27FC236}">
                <a16:creationId xmlns:a16="http://schemas.microsoft.com/office/drawing/2014/main" id="{B789B64A-3950-B7F1-8961-7E6656C51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4170" y="943639"/>
            <a:ext cx="2095500" cy="1764491"/>
          </a:xfrm>
          <a:prstGeom prst="rect">
            <a:avLst/>
          </a:prstGeom>
        </p:spPr>
      </p:pic>
      <p:pic>
        <p:nvPicPr>
          <p:cNvPr id="14" name="Image 13" descr="Une image contenant bâtiment, extérieur, immeuble résidentiel&#10;&#10;Description générée automatiquement">
            <a:extLst>
              <a:ext uri="{FF2B5EF4-FFF2-40B4-BE49-F238E27FC236}">
                <a16:creationId xmlns:a16="http://schemas.microsoft.com/office/drawing/2014/main" id="{6A45FCA6-9AA8-DDF8-8867-1037CD429D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3947" y="3006653"/>
            <a:ext cx="2619375" cy="1743075"/>
          </a:xfrm>
          <a:prstGeom prst="rect">
            <a:avLst/>
          </a:prstGeom>
        </p:spPr>
      </p:pic>
      <p:pic>
        <p:nvPicPr>
          <p:cNvPr id="16" name="Image 15" descr="Une image contenant carte&#10;&#10;Description générée automatiquement">
            <a:extLst>
              <a:ext uri="{FF2B5EF4-FFF2-40B4-BE49-F238E27FC236}">
                <a16:creationId xmlns:a16="http://schemas.microsoft.com/office/drawing/2014/main" id="{3A584D78-6975-FCD9-6AA3-886E1CDA90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170" y="3006653"/>
            <a:ext cx="2319568" cy="17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24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62000" y="2941764"/>
            <a:ext cx="2831805" cy="1890230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FE22035-7385-4130-9FB8-9B7732F3B17F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317421" y="358311"/>
            <a:ext cx="5370998" cy="272821"/>
          </a:xfrm>
        </p:spPr>
        <p:txBody>
          <a:bodyPr>
            <a:normAutofit/>
          </a:bodyPr>
          <a:lstStyle/>
          <a:p>
            <a:r>
              <a:rPr lang="fr-CA" dirty="0"/>
              <a:t>Des espaces, items (zone grise) équipements</a:t>
            </a:r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074815" y="1088749"/>
            <a:ext cx="2254312" cy="168855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62001" y="1088750"/>
            <a:ext cx="2831804" cy="168855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358616" y="3100562"/>
            <a:ext cx="1688558" cy="16885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909030" y="1435395"/>
            <a:ext cx="1833604" cy="121807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115098" y="3100562"/>
            <a:ext cx="1148558" cy="1690679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4D646867-4EAB-4E0D-8B6E-1F995EED5467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fr-CA" dirty="0"/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4258707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140162" y="916759"/>
            <a:ext cx="1783766" cy="238816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273097" y="900589"/>
            <a:ext cx="1730741" cy="238865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458765" y="3485637"/>
            <a:ext cx="4226469" cy="1529297"/>
          </a:xfrm>
          <a:prstGeom prst="rect">
            <a:avLst/>
          </a:prstGeom>
        </p:spPr>
      </p:pic>
      <p:sp>
        <p:nvSpPr>
          <p:cNvPr id="10" name="Titre 9">
            <a:extLst>
              <a:ext uri="{FF2B5EF4-FFF2-40B4-BE49-F238E27FC236}">
                <a16:creationId xmlns:a16="http://schemas.microsoft.com/office/drawing/2014/main" id="{AD27C757-0359-4189-BF12-B6A62FAAC56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fr-CA" dirty="0"/>
              <a:t>Actium SAN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02FF8F8-B10B-42D9-B81E-FAA8F76A2492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CA" dirty="0"/>
              <a:t>Assignation des tâches et activités</a:t>
            </a:r>
          </a:p>
        </p:txBody>
      </p:sp>
    </p:spTree>
    <p:extLst>
      <p:ext uri="{BB962C8B-B14F-4D97-AF65-F5344CB8AC3E}">
        <p14:creationId xmlns:p14="http://schemas.microsoft.com/office/powerpoint/2010/main" val="2593951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027DE2-A382-4D82-963A-C966AE4CC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9"/>
            <a:ext cx="1467142" cy="244053"/>
          </a:xfrm>
        </p:spPr>
        <p:txBody>
          <a:bodyPr anchor="t">
            <a:normAutofit/>
          </a:bodyPr>
          <a:lstStyle/>
          <a:p>
            <a:r>
              <a:rPr lang="fr-CA" dirty="0"/>
              <a:t>Gestionnaire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B55B2B-E126-4EE6-98FC-0CF43967F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37" y="1119616"/>
            <a:ext cx="7758791" cy="3394472"/>
          </a:xfrm>
          <a:prstGeom prst="rect">
            <a:avLst/>
          </a:prstGeom>
          <a:noFill/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109BA80-94F5-4CFA-835D-9F4BC6271A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2" y="358312"/>
            <a:ext cx="3557405" cy="272821"/>
          </a:xfrm>
        </p:spPr>
        <p:txBody>
          <a:bodyPr>
            <a:normAutofit/>
          </a:bodyPr>
          <a:lstStyle/>
          <a:p>
            <a:r>
              <a:rPr lang="fr-CA" dirty="0"/>
              <a:t>Paramétrage</a:t>
            </a:r>
          </a:p>
        </p:txBody>
      </p:sp>
    </p:spTree>
    <p:extLst>
      <p:ext uri="{BB962C8B-B14F-4D97-AF65-F5344CB8AC3E}">
        <p14:creationId xmlns:p14="http://schemas.microsoft.com/office/powerpoint/2010/main" val="46370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D96B180-3547-420D-B577-5E27F1D37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9" y="114259"/>
            <a:ext cx="1467142" cy="244053"/>
          </a:xfrm>
        </p:spPr>
        <p:txBody>
          <a:bodyPr anchor="t">
            <a:normAutofit/>
          </a:bodyPr>
          <a:lstStyle/>
          <a:p>
            <a:r>
              <a:rPr lang="fr-CA" dirty="0"/>
              <a:t>Gestionnaire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E417D1-4AEC-44BD-A1BC-AB68F0096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8" y="1119616"/>
            <a:ext cx="7714709" cy="3394472"/>
          </a:xfrm>
          <a:prstGeom prst="rect">
            <a:avLst/>
          </a:prstGeom>
          <a:noFill/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CA57CC-A901-4498-A493-AAD3B774D3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422" y="358312"/>
            <a:ext cx="3557405" cy="272821"/>
          </a:xfrm>
        </p:spPr>
        <p:txBody>
          <a:bodyPr>
            <a:normAutofit/>
          </a:bodyPr>
          <a:lstStyle/>
          <a:p>
            <a:r>
              <a:rPr lang="fr-CA" dirty="0"/>
              <a:t>Configuration</a:t>
            </a:r>
          </a:p>
        </p:txBody>
      </p:sp>
    </p:spTree>
    <p:extLst>
      <p:ext uri="{BB962C8B-B14F-4D97-AF65-F5344CB8AC3E}">
        <p14:creationId xmlns:p14="http://schemas.microsoft.com/office/powerpoint/2010/main" val="2839286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USINESS_PC.potx" id="{BAFF1E8F-C020-4019-A3CB-49C21C7085B6}" vid="{52D4BC55-2C62-42F5-8F27-D3E87096B17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B9C92F6-C5F8-482F-AC56-6D57797396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1138</Words>
  <Application>Microsoft Office PowerPoint</Application>
  <PresentationFormat>Affichage à l'écran (16:9)</PresentationFormat>
  <Paragraphs>221</Paragraphs>
  <Slides>43</Slides>
  <Notes>26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  <vt:variant>
        <vt:lpstr>Diaporamas personnalisés</vt:lpstr>
      </vt:variant>
      <vt:variant>
        <vt:i4>4</vt:i4>
      </vt:variant>
    </vt:vector>
  </HeadingPairs>
  <TitlesOfParts>
    <vt:vector size="55" baseType="lpstr">
      <vt:lpstr>Arial</vt:lpstr>
      <vt:lpstr>Calibri</vt:lpstr>
      <vt:lpstr>Segoe UI</vt:lpstr>
      <vt:lpstr>Segoe UI Black</vt:lpstr>
      <vt:lpstr>Segoe UI Semilight</vt:lpstr>
      <vt:lpstr>SegoeBook</vt:lpstr>
      <vt:lpstr>Wingdings</vt:lpstr>
      <vt:lpstr>Thème Office</vt:lpstr>
      <vt:lpstr>Actium Technologie Inc.</vt:lpstr>
      <vt:lpstr>Présentation PowerPoint</vt:lpstr>
      <vt:lpstr>Actium SAN</vt:lpstr>
      <vt:lpstr>Actium SAN</vt:lpstr>
      <vt:lpstr>Actium SAN</vt:lpstr>
      <vt:lpstr>Architecture</vt:lpstr>
      <vt:lpstr>Actium SAN</vt:lpstr>
      <vt:lpstr>Gestionnaire</vt:lpstr>
      <vt:lpstr>Gestionnaire</vt:lpstr>
      <vt:lpstr>Gestionnaire</vt:lpstr>
      <vt:lpstr>Rapport</vt:lpstr>
      <vt:lpstr>Document</vt:lpstr>
      <vt:lpstr>Plan</vt:lpstr>
      <vt:lpstr>Présentation PowerPoint</vt:lpstr>
      <vt:lpstr>Présentation PowerPoint</vt:lpstr>
      <vt:lpstr>Présentation PowerPoint</vt:lpstr>
      <vt:lpstr>Information  </vt:lpstr>
      <vt:lpstr>Présentation PowerPoint</vt:lpstr>
      <vt:lpstr>Préposé</vt:lpstr>
      <vt:lpstr>Gestionnaire</vt:lpstr>
      <vt:lpstr>Préposé</vt:lpstr>
      <vt:lpstr>Actium SAN</vt:lpstr>
      <vt:lpstr>Actium SAN</vt:lpstr>
      <vt:lpstr>Actium SAN</vt:lpstr>
      <vt:lpstr>Actium iAudit</vt:lpstr>
      <vt:lpstr>Actium iAudit</vt:lpstr>
      <vt:lpstr>Actium iAudit</vt:lpstr>
      <vt:lpstr>Actium iAudit</vt:lpstr>
      <vt:lpstr>Marquage</vt:lpstr>
      <vt:lpstr>Après désinfection</vt:lpstr>
      <vt:lpstr>Marquage UV</vt:lpstr>
      <vt:lpstr>Actium iAudit</vt:lpstr>
      <vt:lpstr>Actium Audit</vt:lpstr>
      <vt:lpstr>Fiche de contrôle</vt:lpstr>
      <vt:lpstr>Rapport</vt:lpstr>
      <vt:lpstr>Présentation PowerPoint</vt:lpstr>
      <vt:lpstr>Présentation PowerPoint</vt:lpstr>
      <vt:lpstr>Assurance qualité</vt:lpstr>
      <vt:lpstr>Assurance qualité</vt:lpstr>
      <vt:lpstr>Actium Audit</vt:lpstr>
      <vt:lpstr>Actium SAN &amp; iAudit</vt:lpstr>
      <vt:lpstr>Actium SAN</vt:lpstr>
      <vt:lpstr>Niveau de service</vt:lpstr>
      <vt:lpstr>Diaporama personnalisé 1</vt:lpstr>
      <vt:lpstr>Diaporama personnalisé 2</vt:lpstr>
      <vt:lpstr>Diaporama ADT 3</vt:lpstr>
      <vt:lpstr>Diaporama Actium SAN et Audit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2019-09-09T20:21:03Z</dcterms:created>
  <dcterms:modified xsi:type="dcterms:W3CDTF">2023-06-12T14:17:50Z</dcterms:modified>
</cp:coreProperties>
</file>