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76" r:id="rId5"/>
    <p:sldId id="277" r:id="rId6"/>
    <p:sldId id="278" r:id="rId7"/>
    <p:sldId id="279" r:id="rId8"/>
    <p:sldId id="280" r:id="rId9"/>
    <p:sldId id="281" r:id="rId10"/>
    <p:sldId id="282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5" autoAdjust="0"/>
    <p:restoredTop sz="94660"/>
  </p:normalViewPr>
  <p:slideViewPr>
    <p:cSldViewPr snapToGrid="0">
      <p:cViewPr varScale="1">
        <p:scale>
          <a:sx n="92" d="100"/>
          <a:sy n="92" d="100"/>
        </p:scale>
        <p:origin x="35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3/6/2015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3/6/2015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3/6/2015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3/6/2015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4953" y="1202725"/>
            <a:ext cx="6191818" cy="4643864"/>
          </a:xfrm>
        </p:spPr>
      </p:pic>
      <p:sp>
        <p:nvSpPr>
          <p:cNvPr id="6" name="Rectangular Callout 5"/>
          <p:cNvSpPr/>
          <p:nvPr/>
        </p:nvSpPr>
        <p:spPr>
          <a:xfrm>
            <a:off x="8081320" y="4023046"/>
            <a:ext cx="2759675" cy="993798"/>
          </a:xfrm>
          <a:prstGeom prst="wedgeRectCallout">
            <a:avLst>
              <a:gd name="adj1" fmla="val -66505"/>
              <a:gd name="adj2" fmla="val -4806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ular Callout 6"/>
          <p:cNvSpPr/>
          <p:nvPr/>
        </p:nvSpPr>
        <p:spPr>
          <a:xfrm>
            <a:off x="8081320" y="560173"/>
            <a:ext cx="2537254" cy="1070919"/>
          </a:xfrm>
          <a:prstGeom prst="wedgeRectCallout">
            <a:avLst>
              <a:gd name="adj1" fmla="val -58171"/>
              <a:gd name="adj2" fmla="val 8019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ular Callout 7"/>
          <p:cNvSpPr/>
          <p:nvPr/>
        </p:nvSpPr>
        <p:spPr>
          <a:xfrm>
            <a:off x="4234249" y="486032"/>
            <a:ext cx="2356021" cy="1145060"/>
          </a:xfrm>
          <a:prstGeom prst="wedgeRectCallout">
            <a:avLst>
              <a:gd name="adj1" fmla="val -32449"/>
              <a:gd name="adj2" fmla="val 7760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ular Callout 8"/>
          <p:cNvSpPr/>
          <p:nvPr/>
        </p:nvSpPr>
        <p:spPr>
          <a:xfrm>
            <a:off x="1037968" y="477795"/>
            <a:ext cx="2018270" cy="1351005"/>
          </a:xfrm>
          <a:prstGeom prst="wedgeRectCallout">
            <a:avLst>
              <a:gd name="adj1" fmla="val 59575"/>
              <a:gd name="adj2" fmla="val 6798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8151341" y="4250724"/>
            <a:ext cx="23972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THE CODE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220210" y="833393"/>
            <a:ext cx="20841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THE SET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448431" y="838198"/>
            <a:ext cx="18452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THE SWE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242401" y="910966"/>
            <a:ext cx="1335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THE 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0375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Development and Test Workflow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Most code at Google shares a </a:t>
            </a:r>
            <a:r>
              <a:rPr lang="en-US" sz="2400" dirty="0" smtClean="0"/>
              <a:t>single repository </a:t>
            </a:r>
            <a:r>
              <a:rPr lang="en-US" sz="2400" dirty="0"/>
              <a:t>and common tool chain</a:t>
            </a:r>
            <a:r>
              <a:rPr lang="en-US" sz="2400" dirty="0" smtClean="0"/>
              <a:t>. </a:t>
            </a:r>
            <a:r>
              <a:rPr lang="en-US" sz="2400" dirty="0"/>
              <a:t>These tools and repository </a:t>
            </a:r>
            <a:r>
              <a:rPr lang="en-US" sz="2400" dirty="0" smtClean="0"/>
              <a:t>feed Google’s </a:t>
            </a:r>
            <a:r>
              <a:rPr lang="en-US" sz="2400" dirty="0"/>
              <a:t>build and release process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Engineers don’t need permission to view and </a:t>
            </a:r>
            <a:r>
              <a:rPr lang="en-US" sz="2400" dirty="0" err="1" smtClean="0"/>
              <a:t>resuse</a:t>
            </a:r>
            <a:r>
              <a:rPr lang="en-US" sz="2400" dirty="0" smtClean="0"/>
              <a:t> code at any level of detail from any other engineer.</a:t>
            </a:r>
          </a:p>
          <a:p>
            <a:r>
              <a:rPr lang="en-US" sz="2400" dirty="0" smtClean="0"/>
              <a:t>This </a:t>
            </a:r>
            <a:r>
              <a:rPr lang="en-US" sz="2400" dirty="0"/>
              <a:t>openness of the codebase, the harmony of the engineering toolset, and </a:t>
            </a:r>
            <a:r>
              <a:rPr lang="en-US" sz="2400" dirty="0" smtClean="0"/>
              <a:t>companywide sharing </a:t>
            </a:r>
            <a:r>
              <a:rPr lang="en-US" sz="2400" dirty="0"/>
              <a:t>of resources has enabled the development of a rich set of </a:t>
            </a:r>
            <a:r>
              <a:rPr lang="en-US" sz="2400" dirty="0" smtClean="0"/>
              <a:t>shared code </a:t>
            </a:r>
            <a:r>
              <a:rPr lang="en-US" sz="2400" dirty="0"/>
              <a:t>libraries and services.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80544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Practices when using shared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All engineers must reuse existing libraries, unless they have very </a:t>
            </a:r>
            <a:r>
              <a:rPr lang="en-US" dirty="0" smtClean="0"/>
              <a:t>good reason </a:t>
            </a:r>
            <a:r>
              <a:rPr lang="en-US" dirty="0"/>
              <a:t>not to based on a project-specific need.</a:t>
            </a:r>
          </a:p>
          <a:p>
            <a:r>
              <a:rPr lang="en-US" dirty="0" smtClean="0"/>
              <a:t>All </a:t>
            </a:r>
            <a:r>
              <a:rPr lang="en-US" dirty="0"/>
              <a:t>shared code is written first and foremost to be easily located </a:t>
            </a:r>
            <a:r>
              <a:rPr lang="en-US" dirty="0" smtClean="0"/>
              <a:t>and readable</a:t>
            </a:r>
            <a:r>
              <a:rPr lang="en-US" dirty="0"/>
              <a:t>. It must be stored in the shared portion of the repository so </a:t>
            </a:r>
            <a:r>
              <a:rPr lang="en-US" dirty="0" smtClean="0"/>
              <a:t>it can </a:t>
            </a:r>
            <a:r>
              <a:rPr lang="en-US" dirty="0"/>
              <a:t>be easily located. Because it is shared among various engineers, </a:t>
            </a:r>
            <a:r>
              <a:rPr lang="en-US" dirty="0" smtClean="0"/>
              <a:t>it must </a:t>
            </a:r>
            <a:r>
              <a:rPr lang="en-US" dirty="0"/>
              <a:t>be easy to understand. All code is treated as though others </a:t>
            </a:r>
            <a:r>
              <a:rPr lang="en-US" dirty="0" smtClean="0"/>
              <a:t>will need </a:t>
            </a:r>
            <a:r>
              <a:rPr lang="en-US" dirty="0"/>
              <a:t>to read or modify it in the future.</a:t>
            </a:r>
          </a:p>
          <a:p>
            <a:r>
              <a:rPr lang="en-US" dirty="0" smtClean="0"/>
              <a:t>Shared </a:t>
            </a:r>
            <a:r>
              <a:rPr lang="en-US" dirty="0"/>
              <a:t>code must be as reusable and as self-contained as </a:t>
            </a:r>
            <a:r>
              <a:rPr lang="en-US" dirty="0" smtClean="0"/>
              <a:t>possible. Engineers </a:t>
            </a:r>
            <a:r>
              <a:rPr lang="en-US" dirty="0"/>
              <a:t>get a lot of credit for writing a service that is picked up </a:t>
            </a:r>
            <a:r>
              <a:rPr lang="en-US" dirty="0" smtClean="0"/>
              <a:t>by multiple </a:t>
            </a:r>
            <a:r>
              <a:rPr lang="en-US" dirty="0"/>
              <a:t>teams. Reuse is rewarded far more than complexity or cleverness.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95090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7982" y="675410"/>
            <a:ext cx="8796020" cy="5766954"/>
          </a:xfrm>
        </p:spPr>
        <p:txBody>
          <a:bodyPr>
            <a:noAutofit/>
          </a:bodyPr>
          <a:lstStyle/>
          <a:p>
            <a:r>
              <a:rPr lang="en-US" dirty="0"/>
              <a:t>Dependencies must be surfaced and impossible to overlook. If a </a:t>
            </a:r>
            <a:r>
              <a:rPr lang="en-US" dirty="0" smtClean="0"/>
              <a:t>project depends </a:t>
            </a:r>
            <a:r>
              <a:rPr lang="en-US" dirty="0"/>
              <a:t>on shared code, it should be difficult or impossible to </a:t>
            </a:r>
            <a:r>
              <a:rPr lang="en-US" dirty="0" smtClean="0"/>
              <a:t>modify that </a:t>
            </a:r>
            <a:r>
              <a:rPr lang="en-US" dirty="0"/>
              <a:t>shared code without engineers on dependent projects being </a:t>
            </a:r>
            <a:r>
              <a:rPr lang="en-US" dirty="0" smtClean="0"/>
              <a:t>made aware </a:t>
            </a:r>
            <a:r>
              <a:rPr lang="en-US" dirty="0"/>
              <a:t>of the changes.</a:t>
            </a:r>
          </a:p>
          <a:p>
            <a:r>
              <a:rPr lang="en-US" dirty="0" smtClean="0"/>
              <a:t>If </a:t>
            </a:r>
            <a:r>
              <a:rPr lang="en-US" dirty="0"/>
              <a:t>an engineer comes up with a better way of doing something, he </a:t>
            </a:r>
            <a:r>
              <a:rPr lang="en-US" dirty="0" smtClean="0"/>
              <a:t>is tasked </a:t>
            </a:r>
            <a:r>
              <a:rPr lang="en-US" dirty="0"/>
              <a:t>with refactoring all existing libraries and assisting </a:t>
            </a:r>
            <a:r>
              <a:rPr lang="en-US" dirty="0" smtClean="0"/>
              <a:t>dependent projects </a:t>
            </a:r>
            <a:r>
              <a:rPr lang="en-US" dirty="0"/>
              <a:t>to migrate to the new libraries. Again, such benevolent </a:t>
            </a:r>
            <a:r>
              <a:rPr lang="en-US" dirty="0" smtClean="0"/>
              <a:t>community work </a:t>
            </a:r>
            <a:r>
              <a:rPr lang="en-US" dirty="0"/>
              <a:t>is the subject of any number of available </a:t>
            </a:r>
            <a:r>
              <a:rPr lang="en-US" dirty="0" smtClean="0"/>
              <a:t>reward mechanisms.</a:t>
            </a:r>
            <a:endParaRPr lang="en-US" dirty="0"/>
          </a:p>
          <a:p>
            <a:r>
              <a:rPr lang="en-US" dirty="0" smtClean="0"/>
              <a:t>Google </a:t>
            </a:r>
            <a:r>
              <a:rPr lang="en-US" dirty="0"/>
              <a:t>takes code reviews seriously, and, especially with </a:t>
            </a:r>
            <a:r>
              <a:rPr lang="en-US" dirty="0" smtClean="0"/>
              <a:t>common code</a:t>
            </a:r>
            <a:r>
              <a:rPr lang="en-US" dirty="0"/>
              <a:t>, developers must have all their code reviewed by someone with </a:t>
            </a:r>
            <a:r>
              <a:rPr lang="en-US" dirty="0" smtClean="0"/>
              <a:t>a “readability</a:t>
            </a:r>
            <a:r>
              <a:rPr lang="en-US" dirty="0"/>
              <a:t>” in the relevant programming language. </a:t>
            </a:r>
            <a:r>
              <a:rPr lang="en-US" dirty="0" smtClean="0"/>
              <a:t>A committee grants </a:t>
            </a:r>
            <a:r>
              <a:rPr lang="en-US" dirty="0"/>
              <a:t>readabilities after a developer establishes a good track record </a:t>
            </a:r>
            <a:r>
              <a:rPr lang="en-US" dirty="0" smtClean="0"/>
              <a:t>for writing </a:t>
            </a:r>
            <a:r>
              <a:rPr lang="en-US" dirty="0"/>
              <a:t>clean code which adheres to style guidelines. Readabilities </a:t>
            </a:r>
            <a:r>
              <a:rPr lang="en-US" dirty="0" smtClean="0"/>
              <a:t>exist for </a:t>
            </a:r>
            <a:r>
              <a:rPr lang="en-US" dirty="0"/>
              <a:t>C++, Java, Python, and JavaScript: Google’s four primary languages.</a:t>
            </a:r>
          </a:p>
          <a:p>
            <a:r>
              <a:rPr lang="en-US" dirty="0" smtClean="0"/>
              <a:t>Code </a:t>
            </a:r>
            <a:r>
              <a:rPr lang="en-US" dirty="0"/>
              <a:t>in the shared repository has a higher bar for </a:t>
            </a:r>
            <a:r>
              <a:rPr lang="en-US" dirty="0" smtClean="0"/>
              <a:t>testing.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58103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Keep it simple, keep it safe.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</a:t>
            </a:r>
            <a:r>
              <a:rPr lang="en-US" dirty="0" smtClean="0"/>
              <a:t> common Linux </a:t>
            </a:r>
            <a:r>
              <a:rPr lang="en-US" dirty="0"/>
              <a:t>distribution for engineering workstations and production </a:t>
            </a:r>
            <a:r>
              <a:rPr lang="en-US" dirty="0" smtClean="0"/>
              <a:t>deployment machines.</a:t>
            </a:r>
          </a:p>
          <a:p>
            <a:r>
              <a:rPr lang="en-US" dirty="0"/>
              <a:t>A</a:t>
            </a:r>
            <a:r>
              <a:rPr lang="en-US" dirty="0" smtClean="0"/>
              <a:t> </a:t>
            </a:r>
            <a:r>
              <a:rPr lang="en-US" dirty="0"/>
              <a:t>centrally managed set of common, core </a:t>
            </a:r>
            <a:r>
              <a:rPr lang="en-US" dirty="0" smtClean="0"/>
              <a:t>libraries</a:t>
            </a:r>
          </a:p>
          <a:p>
            <a:r>
              <a:rPr lang="en-US" dirty="0"/>
              <a:t>A</a:t>
            </a:r>
            <a:r>
              <a:rPr lang="en-US" dirty="0" smtClean="0"/>
              <a:t> </a:t>
            </a:r>
            <a:r>
              <a:rPr lang="en-US" dirty="0"/>
              <a:t>common </a:t>
            </a:r>
            <a:r>
              <a:rPr lang="en-US" dirty="0" smtClean="0"/>
              <a:t>source, build</a:t>
            </a:r>
            <a:r>
              <a:rPr lang="en-US" dirty="0"/>
              <a:t>, and test </a:t>
            </a:r>
            <a:r>
              <a:rPr lang="en-US" dirty="0" smtClean="0"/>
              <a:t>infrastructure</a:t>
            </a:r>
          </a:p>
          <a:p>
            <a:r>
              <a:rPr lang="en-US" dirty="0"/>
              <a:t>A</a:t>
            </a:r>
            <a:r>
              <a:rPr lang="en-US" dirty="0" smtClean="0"/>
              <a:t> </a:t>
            </a:r>
            <a:r>
              <a:rPr lang="en-US" dirty="0"/>
              <a:t>single compiler for each core programming </a:t>
            </a:r>
            <a:r>
              <a:rPr lang="en-US" dirty="0" smtClean="0"/>
              <a:t>language</a:t>
            </a:r>
          </a:p>
          <a:p>
            <a:r>
              <a:rPr lang="en-US" dirty="0"/>
              <a:t>L</a:t>
            </a:r>
            <a:r>
              <a:rPr lang="en-US" dirty="0" smtClean="0"/>
              <a:t>anguage </a:t>
            </a:r>
            <a:r>
              <a:rPr lang="en-US" dirty="0"/>
              <a:t>independent, common build </a:t>
            </a:r>
            <a:r>
              <a:rPr lang="en-US" dirty="0" smtClean="0"/>
              <a:t>specification</a:t>
            </a:r>
          </a:p>
          <a:p>
            <a:r>
              <a:rPr lang="en-US" dirty="0" smtClean="0"/>
              <a:t>A culture that respects </a:t>
            </a:r>
            <a:r>
              <a:rPr lang="en-US" dirty="0"/>
              <a:t>and rewards the maintenance of these shared resources.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0250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 Flow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92382"/>
            <a:ext cx="8596668" cy="5278581"/>
          </a:xfrm>
        </p:spPr>
        <p:txBody>
          <a:bodyPr>
            <a:normAutofit/>
          </a:bodyPr>
          <a:lstStyle/>
          <a:p>
            <a:r>
              <a:rPr lang="en-US" dirty="0"/>
              <a:t>A build is achieved by specifying a build target (which is either </a:t>
            </a:r>
            <a:r>
              <a:rPr lang="en-US" dirty="0" smtClean="0"/>
              <a:t>a library</a:t>
            </a:r>
            <a:r>
              <a:rPr lang="en-US" dirty="0"/>
              <a:t>, binary, or test set) composed of some number of source files</a:t>
            </a:r>
            <a:r>
              <a:rPr lang="en-US" dirty="0" smtClean="0"/>
              <a:t>.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Write </a:t>
            </a:r>
            <a:r>
              <a:rPr lang="en-US" dirty="0"/>
              <a:t>a class or set of functions for a service in one or more source </a:t>
            </a:r>
            <a:r>
              <a:rPr lang="en-US" dirty="0" smtClean="0"/>
              <a:t>files and </a:t>
            </a:r>
            <a:r>
              <a:rPr lang="en-US" dirty="0"/>
              <a:t>make sure all the code compiles.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Identify </a:t>
            </a:r>
            <a:r>
              <a:rPr lang="en-US" dirty="0"/>
              <a:t>a library build target for this new service.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Write </a:t>
            </a:r>
            <a:r>
              <a:rPr lang="en-US" dirty="0"/>
              <a:t>a unit test that imports the library, mocks out its </a:t>
            </a:r>
            <a:r>
              <a:rPr lang="en-US" dirty="0" smtClean="0"/>
              <a:t>nontrivial dependencies</a:t>
            </a:r>
            <a:r>
              <a:rPr lang="en-US" dirty="0"/>
              <a:t>, and executes the most interesting code paths with </a:t>
            </a:r>
            <a:r>
              <a:rPr lang="en-US" dirty="0" smtClean="0"/>
              <a:t>the most </a:t>
            </a:r>
            <a:r>
              <a:rPr lang="en-US" dirty="0"/>
              <a:t>interesting inputs.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Create </a:t>
            </a:r>
            <a:r>
              <a:rPr lang="en-US" dirty="0"/>
              <a:t>a test build target for the unit test.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Build </a:t>
            </a:r>
            <a:r>
              <a:rPr lang="en-US" dirty="0"/>
              <a:t>and run the test target, making necessary changes until all </a:t>
            </a:r>
            <a:r>
              <a:rPr lang="en-US" dirty="0" smtClean="0"/>
              <a:t>the tests </a:t>
            </a:r>
            <a:r>
              <a:rPr lang="en-US" dirty="0"/>
              <a:t>pass cleanly</a:t>
            </a:r>
            <a:r>
              <a:rPr lang="en-US" dirty="0" smtClean="0"/>
              <a:t>.</a:t>
            </a:r>
          </a:p>
          <a:p>
            <a:pPr>
              <a:buFont typeface="+mj-lt"/>
              <a:buAutoNum type="arabicPeriod"/>
            </a:pPr>
            <a:r>
              <a:rPr lang="en-US" dirty="0"/>
              <a:t>Run all required static analysis tools that check for style guide </a:t>
            </a:r>
            <a:r>
              <a:rPr lang="en-US" dirty="0" smtClean="0"/>
              <a:t>compliance and </a:t>
            </a:r>
            <a:r>
              <a:rPr lang="en-US" dirty="0"/>
              <a:t>a suite of common problems</a:t>
            </a:r>
            <a:r>
              <a:rPr lang="en-US" dirty="0" smtClean="0"/>
              <a:t>.</a:t>
            </a:r>
          </a:p>
          <a:p>
            <a:pPr>
              <a:buFont typeface="+mj-lt"/>
              <a:buAutoNum type="arabicPeriod"/>
            </a:pPr>
            <a:r>
              <a:rPr lang="en-US" dirty="0"/>
              <a:t>Send the resulting code out for code </a:t>
            </a:r>
            <a:r>
              <a:rPr lang="en-US" dirty="0" smtClean="0"/>
              <a:t>review, </a:t>
            </a:r>
            <a:r>
              <a:rPr lang="en-US" dirty="0"/>
              <a:t>make appropriate changes, and rerun all the </a:t>
            </a:r>
            <a:r>
              <a:rPr lang="en-US" dirty="0" smtClean="0"/>
              <a:t>unit tests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623615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870364"/>
            <a:ext cx="8596668" cy="4170998"/>
          </a:xfrm>
        </p:spPr>
        <p:txBody>
          <a:bodyPr/>
          <a:lstStyle/>
          <a:p>
            <a:r>
              <a:rPr lang="en-US" dirty="0"/>
              <a:t>The output of all this effort is a pair of build targets: the library </a:t>
            </a:r>
            <a:r>
              <a:rPr lang="en-US" dirty="0" smtClean="0"/>
              <a:t>build target </a:t>
            </a:r>
            <a:r>
              <a:rPr lang="en-US" dirty="0"/>
              <a:t>representing the new service we wish to ship and a test build </a:t>
            </a:r>
            <a:r>
              <a:rPr lang="en-US" dirty="0" smtClean="0"/>
              <a:t>target that </a:t>
            </a:r>
            <a:r>
              <a:rPr lang="en-US" dirty="0"/>
              <a:t>tests the service</a:t>
            </a:r>
            <a:r>
              <a:rPr lang="en-US" dirty="0" smtClean="0"/>
              <a:t>.</a:t>
            </a:r>
          </a:p>
          <a:p>
            <a:r>
              <a:rPr lang="en-US" dirty="0"/>
              <a:t>Larger services are constructed by continuing to write code and </a:t>
            </a:r>
            <a:r>
              <a:rPr lang="en-US" dirty="0" smtClean="0"/>
              <a:t>link together </a:t>
            </a:r>
            <a:r>
              <a:rPr lang="en-US" dirty="0"/>
              <a:t>progressively larger library build targets until the entire service </a:t>
            </a:r>
            <a:r>
              <a:rPr lang="en-US" dirty="0" smtClean="0"/>
              <a:t>is complete</a:t>
            </a:r>
            <a:r>
              <a:rPr lang="en-US" dirty="0"/>
              <a:t>.</a:t>
            </a:r>
          </a:p>
          <a:p>
            <a:r>
              <a:rPr lang="en-US" dirty="0"/>
              <a:t>In all of this activity, the SETs are centrally </a:t>
            </a:r>
            <a:r>
              <a:rPr lang="en-US" dirty="0" smtClean="0"/>
              <a:t>involved by identifying places where small tests need to be written. The small tests are written by the SWE.</a:t>
            </a:r>
          </a:p>
          <a:p>
            <a:r>
              <a:rPr lang="en-US" dirty="0" smtClean="0"/>
              <a:t>SETs </a:t>
            </a:r>
            <a:r>
              <a:rPr lang="en-US" dirty="0"/>
              <a:t>write medium and large </a:t>
            </a:r>
            <a:r>
              <a:rPr lang="en-US" dirty="0" smtClean="0"/>
              <a:t>integration tests </a:t>
            </a:r>
            <a:r>
              <a:rPr lang="en-US" dirty="0"/>
              <a:t>as the build target gets larger</a:t>
            </a:r>
            <a:r>
              <a:rPr lang="en-US" dirty="0" smtClean="0"/>
              <a:t>.</a:t>
            </a:r>
          </a:p>
          <a:p>
            <a:r>
              <a:rPr lang="en-US" dirty="0" smtClean="0"/>
              <a:t>Small tests become part of the regression suite and are always expected to pass.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dirty="0" smtClean="0"/>
              <a:t>How the SETs help.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300166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519857530467849B9DBC638358519E7" ma:contentTypeVersion="2" ma:contentTypeDescription="Create a new document." ma:contentTypeScope="" ma:versionID="1a7e732d7881c3653ab1831033683b9b">
  <xsd:schema xmlns:xsd="http://www.w3.org/2001/XMLSchema" xmlns:xs="http://www.w3.org/2001/XMLSchema" xmlns:p="http://schemas.microsoft.com/office/2006/metadata/properties" xmlns:ns3="ef66f42e-91a6-44b6-927a-6bef826cb6e7" targetNamespace="http://schemas.microsoft.com/office/2006/metadata/properties" ma:root="true" ma:fieldsID="1e96490eb6175a8e0da726c02b31e15c" ns3:_="">
    <xsd:import namespace="ef66f42e-91a6-44b6-927a-6bef826cb6e7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66f42e-91a6-44b6-927a-6bef826cb6e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Sharing Hint Hash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E88D218-56BD-4434-8448-1B0E2774750A}">
  <ds:schemaRefs>
    <ds:schemaRef ds:uri="http://schemas.microsoft.com/office/2006/documentManagement/types"/>
    <ds:schemaRef ds:uri="http://www.w3.org/XML/1998/namespace"/>
    <ds:schemaRef ds:uri="http://schemas.microsoft.com/office/2006/metadata/properties"/>
    <ds:schemaRef ds:uri="http://purl.org/dc/dcmitype/"/>
    <ds:schemaRef ds:uri="http://purl.org/dc/terms/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ef66f42e-91a6-44b6-927a-6bef826cb6e7"/>
  </ds:schemaRefs>
</ds:datastoreItem>
</file>

<file path=customXml/itemProps2.xml><?xml version="1.0" encoding="utf-8"?>
<ds:datastoreItem xmlns:ds="http://schemas.openxmlformats.org/officeDocument/2006/customXml" ds:itemID="{93545BC1-A938-4097-BDA8-33A9CF2CA0F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f66f42e-91a6-44b6-927a-6bef826cb6e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DFFDF59-986E-4B1A-82DA-287AD1E4F03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1496</TotalTime>
  <Words>742</Words>
  <Application>Microsoft Office PowerPoint</Application>
  <PresentationFormat>Widescreen</PresentationFormat>
  <Paragraphs>38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Wingdings 3</vt:lpstr>
      <vt:lpstr>Facet</vt:lpstr>
      <vt:lpstr>PowerPoint Presentation</vt:lpstr>
      <vt:lpstr>Development and Test Workflow</vt:lpstr>
      <vt:lpstr>Practices when using shared code</vt:lpstr>
      <vt:lpstr>PowerPoint Presentation</vt:lpstr>
      <vt:lpstr>Keep it simple, keep it safe.</vt:lpstr>
      <vt:lpstr>Build Flow</vt:lpstr>
      <vt:lpstr>How the SETs help.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Google Tests Software</dc:title>
  <dc:creator>Travis Morris</dc:creator>
  <cp:lastModifiedBy>Travis Morris</cp:lastModifiedBy>
  <cp:revision>46</cp:revision>
  <dcterms:created xsi:type="dcterms:W3CDTF">2014-10-15T18:50:18Z</dcterms:created>
  <dcterms:modified xsi:type="dcterms:W3CDTF">2015-03-06T20:58:16Z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0x0101000519857530467849B9DBC638358519E7</vt:lpwstr>
  </property>
</Properties>
</file>