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1" r:id="rId9"/>
    <p:sldId id="269" r:id="rId10"/>
    <p:sldId id="268" r:id="rId11"/>
    <p:sldId id="270" r:id="rId12"/>
    <p:sldId id="272" r:id="rId13"/>
    <p:sldId id="262" r:id="rId14"/>
    <p:sldId id="274" r:id="rId15"/>
    <p:sldId id="263" r:id="rId16"/>
    <p:sldId id="273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1UOtIK7QTRJVzOYVnBO2Q==" hashData="O/xdJT0a+oyDlNcjDyVIj8TtYdfjBVzQBtigWj1vTTL/LXcNRrzgKibPbJRzwN1NnV13tw9TdkY67Qge4gyCR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144"/>
  </p:normalViewPr>
  <p:slideViewPr>
    <p:cSldViewPr snapToGrid="0" snapToObjects="1">
      <p:cViewPr varScale="1">
        <p:scale>
          <a:sx n="90" d="100"/>
          <a:sy n="90" d="100"/>
        </p:scale>
        <p:origin x="1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64A142-4D36-0E43-830C-7929CB236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CAFC6-3303-224D-A7F1-54177F8BD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93D6-7C16-CC45-9DAE-2023FE63B99D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5ED84-27F1-344F-AE90-03AD345099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5A32-AC7E-0046-A083-EF2906F64A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DDA3C-969A-2F48-B5EC-123C7560A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0B9A-5086-344A-B941-FF987E4A0A86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B6B73-F72A-E741-9ACA-91BA933D5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06B07D8D-E2BC-FF46-B5F3-219B462CD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child-sexual-exploitation/#repor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pcc.org.uk/keeping-children-safe/our-services/working-with-schools/" TargetMode="External"/><Relationship Id="rId13" Type="http://schemas.openxmlformats.org/officeDocument/2006/relationships/hyperlink" Target="https://www.nspcc.org.uk/keeping-children-safe/keeping-children-safe/share-aware/" TargetMode="External"/><Relationship Id="rId3" Type="http://schemas.openxmlformats.org/officeDocument/2006/relationships/hyperlink" Target="https://www.nspcc.org.uk/keeping-children-safe/keeping-children-safe/healthy-sexual-behaviour-children-young-people/" TargetMode="External"/><Relationship Id="rId7" Type="http://schemas.openxmlformats.org/officeDocument/2006/relationships/hyperlink" Target="https://childline.org.uk/get-support/" TargetMode="External"/><Relationship Id="rId12" Type="http://schemas.openxmlformats.org/officeDocument/2006/relationships/hyperlink" Target="https://forms.nspcc.org.uk/content/nspcc---report-abuse-for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spcc.org.uk/keeping-children-safe/support-for-parents/talking-about-difficult-topics/" TargetMode="External"/><Relationship Id="rId11" Type="http://schemas.openxmlformats.org/officeDocument/2006/relationships/hyperlink" Target="https://nspcms.nspcc.adapt/EPiServer/CMS/Editor/Dialogs/%22mailto:help@nspcc.org.uk%3C/a" TargetMode="External"/><Relationship Id="rId5" Type="http://schemas.openxmlformats.org/officeDocument/2006/relationships/hyperlink" Target="https://www.nspcc.org.uk/keeping-children-safe/support-for-parents/underwear-rule/" TargetMode="External"/><Relationship Id="rId15" Type="http://schemas.openxmlformats.org/officeDocument/2006/relationships/hyperlink" Target="https://www.net-aware.org.uk/" TargetMode="External"/><Relationship Id="rId10" Type="http://schemas.openxmlformats.org/officeDocument/2006/relationships/hyperlink" Target="tel:08088005000" TargetMode="External"/><Relationship Id="rId4" Type="http://schemas.openxmlformats.org/officeDocument/2006/relationships/hyperlink" Target="https://www.nspcc.org.uk/keeping-children-safe/keeping-children-safe/online-safety/" TargetMode="External"/><Relationship Id="rId9" Type="http://schemas.openxmlformats.org/officeDocument/2006/relationships/hyperlink" Target="https://www.nspcc.org.uk/keeping-children-safe/keeping-children-safe/staying-safe-away-from-home/gangs-young-people/" TargetMode="External"/><Relationship Id="rId14" Type="http://schemas.openxmlformats.org/officeDocument/2006/relationships/hyperlink" Target="https://www.nspcc.org.uk/keeping-children-safe/keeping-children-safe/online-safety/parental-controls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child-sexual-abus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spcc.org.uk/keeping-children-safe/keeping-children-safe/staying-safe-away-from-home/gangs-young-people/" TargetMode="External"/><Relationship Id="rId5" Type="http://schemas.openxmlformats.org/officeDocument/2006/relationships/hyperlink" Target="https://www.nspcc.org.uk/what-is-child-abuse/types-of-abuse/child-trafficking/" TargetMode="External"/><Relationship Id="rId4" Type="http://schemas.openxmlformats.org/officeDocument/2006/relationships/hyperlink" Target="https://www.nspcc.org.uk/what-is-child-abuse/types-of-abuse/grooming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online-abu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spcc.org.uk/keeping-children-safe/keeping-children-safe/staying-safe-away-from-home/gangs-young-people/" TargetMode="External"/><Relationship Id="rId4" Type="http://schemas.openxmlformats.org/officeDocument/2006/relationships/hyperlink" Target="https://www.nspcc.org.uk/what-is-child-abuse/types-of-abuse/child-sexual-abus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child-sexual-abus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spcc.org.uk/what-is-child-abuse/types-of-abuse/online-abuse/" TargetMode="External"/><Relationship Id="rId5" Type="http://schemas.openxmlformats.org/officeDocument/2006/relationships/hyperlink" Target="https://www.nspcc.org.uk/what-is-child-abuse/types-of-abuse/child-trafficking/" TargetMode="External"/><Relationship Id="rId4" Type="http://schemas.openxmlformats.org/officeDocument/2006/relationships/hyperlink" Target="https://www.nspcc.org.uk/what-is-child-abuse/types-of-abuse/child-sexual-exploitation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what-is-child-abuse/types-of-abuse/online-abus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spcc.org.uk/keeping-children-safe/support-for-parents/alcohol-drugs-parentin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>
                <a:solidFill>
                  <a:srgbClr val="525455"/>
                </a:solidFill>
                <a:latin typeface="NSPCC-Bold"/>
              </a:rPr>
              <a:t>If a child reveals abuse</a:t>
            </a:r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If</a:t>
            </a:r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 a child talks to you about sexual exploitation it's important to</a:t>
            </a:r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:</a:t>
            </a: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listen carefully to what they're saying</a:t>
            </a:r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Let</a:t>
            </a:r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 them know they've done the right thing by telling you</a:t>
            </a:r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Tell</a:t>
            </a:r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 them it's not their fault</a:t>
            </a:r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Say</a:t>
            </a:r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 you'll take them seriously</a:t>
            </a:r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Do not</a:t>
            </a:r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 confront the alleged abuser</a:t>
            </a:r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dirty="0">
                <a:solidFill>
                  <a:srgbClr val="525455"/>
                </a:solidFill>
                <a:latin typeface="Helvetica" pitchFamily="2" charset="0"/>
              </a:rPr>
              <a:t>Explain</a:t>
            </a:r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 what you'll do next</a:t>
            </a:r>
            <a:endParaRPr lang="en-GB" sz="1800" b="0" u="sng" dirty="0">
              <a:solidFill>
                <a:srgbClr val="2F7CA3"/>
              </a:solidFill>
              <a:latin typeface="Helvetica" pitchFamily="2" charset="0"/>
            </a:endParaRPr>
          </a:p>
          <a:p>
            <a:endParaRPr lang="en-GB" sz="1800" b="0" u="sng" dirty="0">
              <a:solidFill>
                <a:srgbClr val="2F7CA3"/>
              </a:solidFill>
              <a:latin typeface="Helvetica" pitchFamily="2" charset="0"/>
              <a:hlinkClick r:id="rId3"/>
            </a:endParaRPr>
          </a:p>
          <a:p>
            <a:r>
              <a:rPr lang="en-GB" sz="1800" b="0" u="sng" dirty="0">
                <a:solidFill>
                  <a:srgbClr val="2F7CA3"/>
                </a:solidFill>
                <a:latin typeface="Helvetica" pitchFamily="2" charset="0"/>
                <a:hlinkClick r:id="rId3"/>
              </a:rPr>
              <a:t>Report </a:t>
            </a:r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what the child has told you as soon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Teaching children and young people about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3"/>
              </a:rPr>
              <a:t>healthy relationships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and how to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4"/>
              </a:rPr>
              <a:t>stay safe online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can help prevent sexual exploitation. 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These foundations can be laid from a young age.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The NSPCC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5"/>
              </a:rPr>
              <a:t>PANTS rules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 are a simple way to teach younger children how to stay safe from abuse.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And </a:t>
            </a:r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the NSPCC has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 got tips and advice on how to have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6"/>
              </a:rPr>
              <a:t>difficult conversations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It's also important to make sure children and young people know there are trusted adults they can speak to about their worries, including </a:t>
            </a:r>
            <a:r>
              <a:rPr lang="en-US" sz="1800" u="sng" dirty="0" err="1">
                <a:solidFill>
                  <a:srgbClr val="2F7CA3"/>
                </a:solidFill>
                <a:latin typeface="Helvetica" pitchFamily="2" charset="0"/>
                <a:hlinkClick r:id="rId7"/>
              </a:rPr>
              <a:t>Childline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7"/>
              </a:rPr>
              <a:t>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7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7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7"/>
              </a:rPr>
              <a:t>Parents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7"/>
              </a:rPr>
              <a:t> can ask </a:t>
            </a:r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7"/>
              </a:rPr>
              <a:t>their 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7"/>
              </a:rPr>
              <a:t>child's school to book a free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8"/>
              </a:rPr>
              <a:t>Speak out Stay safe assembly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8"/>
              </a:rPr>
              <a:t> for primary school children.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8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8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8"/>
              </a:rPr>
              <a:t>The NSPCC’s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8"/>
              </a:rPr>
              <a:t> specially trained staff and volunteers hold assemblies and workshops, covering topics like bullying and abuse, but without using any scary words or adult language.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If you're worried about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9"/>
              </a:rPr>
              <a:t>gangs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, it can be difficult to know what to do to help protect young people.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9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9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Whether they're thinking about joining a gang, are already involved or want to leave, they need help and support.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9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9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You can contact </a:t>
            </a:r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the NSPCC 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helpline for details of organisations near you that can give you support and advice. Call </a:t>
            </a:r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the NSPCC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9"/>
              </a:rPr>
              <a:t> on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10"/>
              </a:rPr>
              <a:t>0808 800 5000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0"/>
              </a:rPr>
              <a:t>, email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11"/>
              </a:rPr>
              <a:t>help@nspcc.org.uk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1"/>
              </a:rPr>
              <a:t> or fill in </a:t>
            </a:r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11"/>
              </a:rPr>
              <a:t>a NSPCC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1"/>
              </a:rPr>
              <a:t>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12"/>
              </a:rPr>
              <a:t>online form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2"/>
              </a:rPr>
              <a:t>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Encourage transparency in what your children are doing online. You can keep gaming devices and computers and laptops with webcams in the living room or family spaces. 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13"/>
            </a:endParaRPr>
          </a:p>
          <a:p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13"/>
              </a:rPr>
              <a:t>Share Aware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3"/>
              </a:rPr>
              <a:t> helps children learn about the risks of sharing information online. 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1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13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3"/>
              </a:rPr>
              <a:t>Use 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14"/>
              </a:rPr>
              <a:t>parental controls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4"/>
              </a:rPr>
              <a:t> and keep up-to-date on the apps and games children and young people are using. </a:t>
            </a:r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15"/>
            </a:endParaRPr>
          </a:p>
          <a:p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15"/>
              </a:rPr>
              <a:t>NetAware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15"/>
              </a:rPr>
              <a:t> is regularly updated and has age ratings, information and advice.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2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Follow your safeguarding procedures</a:t>
            </a:r>
          </a:p>
          <a:p>
            <a:endParaRPr lang="en-GB" dirty="0"/>
          </a:p>
          <a:p>
            <a:r>
              <a:rPr lang="en-GB" dirty="0"/>
              <a:t>Make a referral without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Promote childlike with children – it is a private and confidential service for all children up to 18 years of age</a:t>
            </a:r>
          </a:p>
          <a:p>
            <a:r>
              <a:rPr lang="en-GB" dirty="0"/>
              <a:t>Free to call</a:t>
            </a:r>
          </a:p>
          <a:p>
            <a:r>
              <a:rPr lang="en-GB" dirty="0"/>
              <a:t>24/7</a:t>
            </a:r>
          </a:p>
          <a:p>
            <a:r>
              <a:rPr lang="en-GB" dirty="0"/>
              <a:t>365 days a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45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>
                <a:solidFill>
                  <a:srgbClr val="525455"/>
                </a:solidFill>
                <a:latin typeface="NSPCC-Bold"/>
              </a:rPr>
              <a:t>What is child sexual exploitation?</a:t>
            </a:r>
            <a:endParaRPr lang="en-GB" sz="1800" b="1" dirty="0">
              <a:solidFill>
                <a:srgbClr val="525455"/>
              </a:solidFill>
              <a:latin typeface="NSPCC-Bold"/>
            </a:endParaRPr>
          </a:p>
          <a:p>
            <a:endParaRPr lang="en-GB" sz="1800" b="1" dirty="0">
              <a:solidFill>
                <a:srgbClr val="525455"/>
              </a:solidFill>
              <a:latin typeface="NSPCC-Bold"/>
            </a:endParaRPr>
          </a:p>
          <a:p>
            <a:r>
              <a:rPr lang="en-US" sz="1800" b="0" dirty="0">
                <a:solidFill>
                  <a:srgbClr val="525455"/>
                </a:solidFill>
                <a:latin typeface="Helvetica" pitchFamily="2" charset="0"/>
              </a:rPr>
              <a:t>Child sexual exploitation (CSE) is a type of </a:t>
            </a:r>
            <a:r>
              <a:rPr lang="en-US" sz="1800" b="0" u="sng" dirty="0">
                <a:solidFill>
                  <a:srgbClr val="2F7CA3"/>
                </a:solidFill>
                <a:latin typeface="Helvetica" pitchFamily="2" charset="0"/>
                <a:hlinkClick r:id="rId3"/>
              </a:rPr>
              <a:t>sexual abuse</a:t>
            </a:r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When a child or young person is exploited they're given things, like gifts, drugs, money, status and affection, in exchange for performing sexual activities.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Children and young people are often tricked into believing they're in a loving and consensual relationship.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This is called </a:t>
            </a:r>
            <a:r>
              <a:rPr lang="en-US" sz="1800" b="0" u="sng" dirty="0">
                <a:solidFill>
                  <a:srgbClr val="2F7CA3"/>
                </a:solidFill>
                <a:latin typeface="Helvetica" pitchFamily="2" charset="0"/>
                <a:hlinkClick r:id="rId4"/>
              </a:rPr>
              <a:t>grooming</a:t>
            </a:r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They may trust their abuser and not understand that they're being abused.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Children and young people can be </a:t>
            </a:r>
            <a:r>
              <a:rPr lang="en-US" sz="1800" b="0" u="sng" dirty="0">
                <a:solidFill>
                  <a:srgbClr val="2F7CA3"/>
                </a:solidFill>
                <a:latin typeface="Helvetica" pitchFamily="2" charset="0"/>
                <a:hlinkClick r:id="rId5"/>
              </a:rPr>
              <a:t>trafficked</a:t>
            </a:r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 into or within the UK to be sexually exploited.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They're moved around the country and abused by being forced to take part in sexual activities, often with more than one person.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Young people in </a:t>
            </a:r>
            <a:r>
              <a:rPr lang="en-US" sz="1800" b="0" u="sng" dirty="0">
                <a:solidFill>
                  <a:srgbClr val="2F7CA3"/>
                </a:solidFill>
                <a:latin typeface="Helvetica" pitchFamily="2" charset="0"/>
                <a:hlinkClick r:id="rId6"/>
              </a:rPr>
              <a:t>gangs</a:t>
            </a:r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 can also be sexually exploited.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Sometimes abusers use violence and intimidation to frighten or force a child or young person, making them feel as if they've no choice.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They may lend them large sums of money they know can't be repaid or use financial abuse to control them.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Anybody can be a perpetrator of CSE, no matter their age, gender or race.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The relationship could be framed as friendship, someone to look up to or romantic. 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b="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Children and young people who are exploited may also be used to 'find' or coerce others to join groups.</a:t>
            </a:r>
            <a:endParaRPr lang="en-GB" sz="1800" b="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u="sng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u="sng" dirty="0">
                <a:solidFill>
                  <a:srgbClr val="525455"/>
                </a:solidFill>
                <a:latin typeface="Helvetica" pitchFamily="2" charset="0"/>
              </a:rPr>
              <a:t>NSPCC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8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b="1" u="none" dirty="0">
                <a:solidFill>
                  <a:srgbClr val="525455"/>
                </a:solidFill>
                <a:latin typeface="NSPCC-Bold"/>
              </a:rPr>
              <a:t>Types of child sexual exploitation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u="none" dirty="0">
                <a:solidFill>
                  <a:srgbClr val="525455"/>
                </a:solidFill>
                <a:latin typeface="Helvetica" pitchFamily="2" charset="0"/>
              </a:rPr>
              <a:t>CSE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</a:rPr>
              <a:t> can happen in person or </a:t>
            </a:r>
            <a:r>
              <a:rPr lang="en-US" sz="1800" b="0" u="none" dirty="0">
                <a:solidFill>
                  <a:srgbClr val="2F7CA3"/>
                </a:solidFill>
                <a:latin typeface="Helvetica" pitchFamily="2" charset="0"/>
                <a:hlinkClick r:id="rId3"/>
              </a:rPr>
              <a:t>online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. 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An abuser will gain a child's trust or control them through violence or blackmail before moving onto </a:t>
            </a:r>
            <a:r>
              <a:rPr lang="en-US" sz="1800" b="0" u="none" dirty="0">
                <a:solidFill>
                  <a:srgbClr val="2F7CA3"/>
                </a:solidFill>
                <a:latin typeface="Helvetica" pitchFamily="2" charset="0"/>
                <a:hlinkClick r:id="rId4"/>
              </a:rPr>
              <a:t>sexually abusing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them.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This can happen in a short period of time.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When a child is sexually exploited online they might be persuaded or forced to: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send or post sexually explicit images of themselves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GB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Film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or stream sexual activities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GB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Have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sexual conversations.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Once an abuser has images, video or copies of conversations, they might use threats and blackmail to force a young person to take part in other sexual activity. 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They may also share the images and videos with others or circulate them online.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b="0" u="none" dirty="0">
                <a:solidFill>
                  <a:srgbClr val="2F7CA3"/>
                </a:solidFill>
                <a:latin typeface="Helvetica" pitchFamily="2" charset="0"/>
                <a:hlinkClick r:id="rId5"/>
              </a:rPr>
              <a:t>Gangs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 use sexual exploitation: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GB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To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 exert power and control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GB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For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 initiation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GB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To </a:t>
            </a:r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use sexual violence as a weapon.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Children or young people might be invited to parties or gatherings with others their own age or adults and given drugs and alcohol. 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They may be assaulted and sexually abused by one person or multiple perpetrators. 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b="0" u="none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b="0" u="none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The sexual assaults and abuse can be violent, humiliating and degrading.</a:t>
            </a:r>
            <a:endParaRPr lang="en-GB" sz="1800" b="0" u="none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b="0" i="1" u="none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b="0" i="1" u="none" dirty="0">
                <a:solidFill>
                  <a:srgbClr val="525455"/>
                </a:solidFill>
                <a:latin typeface="Helvetica" pitchFamily="2" charset="0"/>
              </a:rPr>
              <a:t>NSPCC</a:t>
            </a:r>
            <a:endParaRPr lang="en-US" i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Sexual exploitation can be difficult to spot and sometimes mistaken for "normal" teenage behaviour. 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Knowing the signs can help protect children and help them when they've no one else to turn to.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7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6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7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Children and young people can be groomed online or in the real world, by a stranger or by someone they know. If you're worried about a child, </a:t>
            </a:r>
            <a:r>
              <a:rPr lang="en-GB" sz="1800" dirty="0">
                <a:solidFill>
                  <a:srgbClr val="FFFFFF"/>
                </a:solidFill>
                <a:latin typeface="Helvetica" pitchFamily="2" charset="0"/>
              </a:rPr>
              <a:t>the NSPCC</a:t>
            </a:r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 have advice to help.</a:t>
            </a:r>
            <a:endParaRPr lang="en-GB" sz="1800" dirty="0">
              <a:solidFill>
                <a:srgbClr val="FFFFFF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FFFFFF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Grooming is when someone builds a relationship, trust and emotional connection with a child or young person so they can manipulate, exploit and abuse them.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Children and young people who are groomed can be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3"/>
              </a:rPr>
              <a:t>sexually abused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,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4"/>
              </a:rPr>
              <a:t>exploited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or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5"/>
              </a:rPr>
              <a:t>trafficked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Anybody can be a groomer, no matter their age, gender or race.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Grooming can take place over a short or long period of time – from weeks to years.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5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5"/>
              </a:rPr>
              <a:t>Groomers may also build a relationship with the young person's family or friends to make them seem trustworthy or authoritative.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Children and young people can be groomed online, in person or both – by a stranger or someone they know. 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This could be a family member, a friend or someone who has targeted them – like a teacher, faith group leader or sports coach. 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When a child is groomed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6"/>
              </a:rPr>
              <a:t>online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, groomers may hide who they are by sending photos or videos of other people.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Sometimes this'll be of someone younger than them to gain the trust of a "peer".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6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6"/>
              </a:rPr>
              <a:t> They might target one child online or contact lots of children very quickly and wait for them to respond.</a:t>
            </a:r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The relationship a groomer builds can take different forms. This could be: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a romantic relationship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As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a mentor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An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authority figure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A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dominant and persistent figure.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A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groomer can use the same sites, games and apps as young people, spending time learning about a young person's interests and use this to build a relationship with them. 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Children can be groomed online through: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social media networks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Text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messages and messaging apps, like </a:t>
            </a:r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WhatsApp / email / text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, voice and video chats in forums, games and apps.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Whether online or in person, groomers can use tactics like: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pretending to be younger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Giving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advice or showing understanding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Buying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gifts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Giving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attention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GB" sz="1800" dirty="0">
                <a:solidFill>
                  <a:srgbClr val="525455"/>
                </a:solidFill>
                <a:latin typeface="Helvetica" pitchFamily="2" charset="0"/>
              </a:rPr>
              <a:t>Taking</a:t>
            </a:r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 them on trips, outings or holidays.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Groomers might also try and isolate children from their friends and family, making them feel dependent on them and giving the groomer power and control over them. 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They might use blackmail to make a child feel guilt and shame or introduce the idea of 'secrets' to control, frighten and intimidate.</a:t>
            </a:r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25455"/>
              </a:solidFill>
              <a:latin typeface="Helvetica" pitchFamily="2" charset="0"/>
            </a:endParaRPr>
          </a:p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It's important to remember that children and young people may not understand they've been groomed. They may have complicated feelings, like loyalty, admiration, love, as well as fear, distress and confusion.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rgbClr val="525455"/>
                </a:solidFill>
                <a:latin typeface="Helvetica" pitchFamily="2" charset="0"/>
              </a:rPr>
              <a:t>Both sexual exploitation in person and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3"/>
              </a:rPr>
              <a:t>online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can have long-term effects on a child or young person. 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They may:struggle with trust and be fearful of forming new relationship</a:t>
            </a:r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s</a:t>
            </a: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Become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isolated from family and friends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Fail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exams or drop out of education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Become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pregnant at a young age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Experience  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unemployment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Have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mental health problems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Make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suicide attempts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3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Abuse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3"/>
              </a:rPr>
              <a:t> </a:t>
            </a:r>
            <a:r>
              <a:rPr lang="en-US" sz="1800" u="sng" dirty="0">
                <a:solidFill>
                  <a:srgbClr val="2F7CA3"/>
                </a:solidFill>
                <a:latin typeface="Helvetica" pitchFamily="2" charset="0"/>
                <a:hlinkClick r:id="rId4"/>
              </a:rPr>
              <a:t>alcohol and drugs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Take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part in criminal behaviour</a:t>
            </a:r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endParaRPr lang="en-GB" sz="1800" u="sng" dirty="0">
              <a:solidFill>
                <a:srgbClr val="525455"/>
              </a:solidFill>
              <a:latin typeface="Helvetica" pitchFamily="2" charset="0"/>
              <a:hlinkClick r:id="rId4"/>
            </a:endParaRPr>
          </a:p>
          <a:p>
            <a:r>
              <a:rPr lang="en-GB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Experience</a:t>
            </a:r>
            <a:r>
              <a:rPr lang="en-US" sz="1800" u="sng" dirty="0">
                <a:solidFill>
                  <a:srgbClr val="525455"/>
                </a:solidFill>
                <a:latin typeface="Helvetica" pitchFamily="2" charset="0"/>
                <a:hlinkClick r:id="rId4"/>
              </a:rPr>
              <a:t> homelessness.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6B73-F72A-E741-9ACA-91BA933D5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4" y="2226504"/>
            <a:ext cx="641081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4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164196" y="1819273"/>
            <a:ext cx="990599" cy="24771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916717" y="3254881"/>
            <a:ext cx="3859795" cy="24771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4961454"/>
            <a:ext cx="695717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8643" y="5528192"/>
            <a:ext cx="6957171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1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0"/>
            <a:ext cx="6957172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488024"/>
            <a:ext cx="6957172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9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01383" y="651691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658537" y="2900293"/>
            <a:ext cx="67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6" y="927100"/>
            <a:ext cx="6673750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02885" y="3809279"/>
            <a:ext cx="6116655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7"/>
            <a:ext cx="6872312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8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2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024909"/>
            <a:ext cx="6957171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0"/>
            <a:ext cx="69588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3" y="2489200"/>
            <a:ext cx="25062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38643" y="3147164"/>
            <a:ext cx="25062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9415" y="2489200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0" y="3147164"/>
            <a:ext cx="251216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5196" y="2489200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57680" y="3147164"/>
            <a:ext cx="2509677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3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3" y="927100"/>
            <a:ext cx="687403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3" y="4179596"/>
            <a:ext cx="25062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3976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2" y="4837559"/>
            <a:ext cx="25062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5386" y="4179595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49288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95386" y="4848209"/>
            <a:ext cx="251216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5196" y="4179596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17694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55196" y="4837559"/>
            <a:ext cx="251216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6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8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0" y="0"/>
            <a:ext cx="9880455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49440" y="402165"/>
            <a:ext cx="499477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657418" y="1626980"/>
            <a:ext cx="5995993" cy="3604043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906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505" y="1447799"/>
            <a:ext cx="1206309" cy="4572001"/>
          </a:xfrm>
        </p:spPr>
        <p:txBody>
          <a:bodyPr vert="eaVert" anchor="ctr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966" y="1447799"/>
            <a:ext cx="4785014" cy="45720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6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134" y="927099"/>
            <a:ext cx="6872311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62" y="2257588"/>
            <a:ext cx="3348228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6" y="2257588"/>
            <a:ext cx="3339392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201"/>
            <a:ext cx="3940062" cy="35306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6" y="2489203"/>
            <a:ext cx="3940062" cy="3530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3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411" y="2489200"/>
            <a:ext cx="3936294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3" y="3248491"/>
            <a:ext cx="3940062" cy="277131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1"/>
            <a:ext cx="3940061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5836"/>
            <a:ext cx="3940062" cy="27739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3" y="1447800"/>
            <a:ext cx="293863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47800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8645" y="3086846"/>
            <a:ext cx="2938638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381390"/>
            <a:ext cx="3236013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086100"/>
            <a:ext cx="3236013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8643" y="927100"/>
            <a:ext cx="687403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414" y="2489200"/>
            <a:ext cx="6874032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65499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76F2-1EBB-1741-9A5F-A2A2A9434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 Sexual Exploitation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CBEAA-7D7D-194A-A77E-A67EE18E15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Deborah Udakis Consultancy ltd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91CF8F-6C89-8740-8453-4974BDCB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470" y="4524559"/>
            <a:ext cx="2289102" cy="10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0ED0-ABEF-264F-B27B-E79613FF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child reveals abuse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9320B-EE8C-4341-A564-3BB7D6BE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carefully</a:t>
            </a:r>
          </a:p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them know they have done the right thing telling you </a:t>
            </a:r>
          </a:p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them it is not their fault</a:t>
            </a:r>
          </a:p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the child seriously</a:t>
            </a:r>
          </a:p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confront the alleged abuser</a:t>
            </a:r>
          </a:p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to the child what you will do next</a:t>
            </a:r>
          </a:p>
          <a:p>
            <a:r>
              <a:rPr lang="en-GB" sz="19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/ make a referral ASAP.</a:t>
            </a:r>
            <a:endParaRPr lang="en-US" sz="19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CDE675-E01E-C34B-9FD7-EE62AD713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10" y="3631817"/>
            <a:ext cx="2918677" cy="23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5B44-5460-5843-99FC-F79BB0A0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Preventing CSE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0346-E27F-9F45-BA96-0FD00FB6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0" y="2758281"/>
            <a:ext cx="4908892" cy="2775744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to children about staying safe</a:t>
            </a:r>
          </a:p>
          <a:p>
            <a:r>
              <a:rPr lang="en-GB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what to do if you are worried about gangs</a:t>
            </a:r>
          </a:p>
          <a:p>
            <a:r>
              <a:rPr lang="en-GB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keep children safe online.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4E3DA74-38F0-DA4A-92FB-593FE8CE9E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031" y="2758281"/>
            <a:ext cx="3266287" cy="28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10F1DC-D7D6-554B-B9B2-751377E1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4CBCA8-0586-A340-BC4D-CC4E9F1E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CBF3-406F-4144-A3E5-AB07200F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your safeguarding 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E142-18EA-A54A-9DCB-C3B00D90F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21FC22-F3F3-EF42-B4B3-011BE5CC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395" y="1829001"/>
            <a:ext cx="4352286" cy="39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53D9D0-58AA-0146-9A8B-8E74BA6C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2938"/>
            <a:ext cx="10034094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5F42-13F3-7A41-A0F0-CEEDE0DD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Deborah Udakis Consultancy Ltd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A815-F0FC-2243-A312-9DA8DD6F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me on …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71DC19-EA4F-C24F-9CF0-8F3788E0E7F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Subscribe to my website @</a:t>
            </a:r>
          </a:p>
          <a:p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</a:t>
            </a:r>
            <a:r>
              <a:rPr lang="en-GB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deborahudakis.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co.uk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DD1AE-1803-E54B-B96A-463F8379C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EF36BD-DAD9-5C48-A791-8C4CEEA566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EC902-1413-8348-8396-9F4ED9AA6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Pinterest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732CDA-DA0C-E545-91DF-8A276CB1DA4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8891435-312D-7045-80A1-7AA91164D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826" y="3226493"/>
            <a:ext cx="2550190" cy="278164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6846FC7-397F-1649-B8C3-9AB2DCFE4E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969" y="3226493"/>
            <a:ext cx="2663562" cy="278164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94C0ACB-5AD1-5746-90F9-4A934393D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00" y="3858948"/>
            <a:ext cx="1864861" cy="21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5186-B5E5-F64F-8043-FE8C6FF4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Child Sexual Exploitation (CSE)?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2771-12AA-DB4C-84A0-E611F6DD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0" y="2758281"/>
            <a:ext cx="4244696" cy="277574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type of sexual abuse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Grooming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may not be aware they are being abused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with gangs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‘trafficking’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violence and intimidation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Anyone can be perpetrator – regardless of age, race, gender.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6CE6C5-4AB9-F349-B3F7-C818B2CD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80" y="2758281"/>
            <a:ext cx="3807262" cy="26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04CA-CD17-D940-84F2-CBF11DD0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CSE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63BC-F520-A542-A72A-158BE906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1" y="2758281"/>
            <a:ext cx="4541212" cy="277574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person or online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Perpetrator gains child’s trust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Coerced / forced to post / send explicit images of themselves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Sexualised conversations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 or stream sexual activities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Exert power and control over child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May be violated / assaulted by one or many individuals.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383E8F-5005-554C-BC57-F255444EEE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613" y="2588081"/>
            <a:ext cx="4051324" cy="31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5B6D-35A6-8243-9617-FAAA9EB0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 of child sexual exploitation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EC22-9B7B-6E48-8F53-EB47C980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1" y="2758281"/>
            <a:ext cx="5656112" cy="2775744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Unhealthy or inappropriate sexual behaviour</a:t>
            </a: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frightened of some people, places or situations.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1950" b="1" dirty="0" err="1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eing</a:t>
            </a:r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secretive.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Sharp changes in mood or character.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money or things they can't or won't explain.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2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72236D-55D6-164F-8565-9B9D74E7B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63" y="2588082"/>
            <a:ext cx="2893994" cy="35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6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D951-B898-154B-8158-56718CE1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 of child sexual exploitation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(cont…)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2FC8-B6CB-F843-AF44-A66015CD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1" y="2758281"/>
            <a:ext cx="4636097" cy="2775744"/>
          </a:xfrm>
        </p:spPr>
        <p:txBody>
          <a:bodyPr>
            <a:normAutofit/>
          </a:bodyPr>
          <a:lstStyle/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signs of abuse, like bruises or bleeding in their genital or anal area.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Alcohol or drug misuse</a:t>
            </a:r>
          </a:p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Sexually transmitted infections</a:t>
            </a:r>
          </a:p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9C065B-7B8C-AE4D-A14F-A1F71E9E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25" y="2659245"/>
            <a:ext cx="3747959" cy="31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20110C-5A95-0146-9E98-11C3E37C8B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42" y="642938"/>
            <a:ext cx="8501248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A196-0E6D-E346-8CE9-B575B72C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things you might notice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F2EE-4491-6042-B922-DB74B36A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19" y="2758281"/>
            <a:ext cx="9191989" cy="2775744"/>
          </a:xfrm>
        </p:spPr>
        <p:txBody>
          <a:bodyPr>
            <a:noAutofit/>
          </a:bodyPr>
          <a:lstStyle/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an older boyfriend or girlfriend.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Staying out late or overnight.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a new group of friends.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from home or care, or stopping going to school or college.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Hanging out with older people, other vulnerable people or in antisocial groups.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 in a</a:t>
            </a:r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gang.</a:t>
            </a:r>
          </a:p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 in criminal activities like selling drugs or shoplifting.</a:t>
            </a:r>
          </a:p>
        </p:txBody>
      </p:sp>
    </p:spTree>
    <p:extLst>
      <p:ext uri="{BB962C8B-B14F-4D97-AF65-F5344CB8AC3E}">
        <p14:creationId xmlns:p14="http://schemas.microsoft.com/office/powerpoint/2010/main" val="4877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87B9-A496-684F-88CF-2711A1AE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Grooming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BE4F-72F3-8F42-A505-9AEA347BC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child is at risk of being groomed. 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boys and girls can be groomed.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Vulnerable</a:t>
            </a:r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children are more at risk of grooming, </a:t>
            </a:r>
            <a:r>
              <a:rPr lang="en-GB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children</a:t>
            </a:r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care, with disabilities or who are neglected can be targeted by groomers. </a:t>
            </a:r>
            <a:endParaRPr lang="en-GB" sz="1950" b="1" dirty="0">
              <a:solidFill>
                <a:srgbClr val="5254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50" b="1" dirty="0">
                <a:solidFill>
                  <a:srgbClr val="525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Groomers exploit any vulnerability to increase the likelihood a child or young person will become dependent on them and less likely to speak out.</a:t>
            </a:r>
            <a:endParaRPr lang="en-US" sz="19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5B9F-A40A-7542-B2CB-7B2F6384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 of child sexual exploitation</a:t>
            </a:r>
            <a:endParaRPr 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2004-7BDD-6D4D-B465-6230657FF4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Struggle with trust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Isolated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 exams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out of school / education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Abuse alcohol / drugs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involved in criminal behaviour </a:t>
            </a:r>
            <a:endParaRPr lang="en-US" sz="19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A48A-1998-6B4C-BCE3-BB4669399C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pregnant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 unemployment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 health issues 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Attempt suicide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Self-harm</a:t>
            </a:r>
          </a:p>
          <a:p>
            <a:r>
              <a:rPr lang="en-GB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homeless.</a:t>
            </a:r>
            <a:endParaRPr lang="en-US" sz="19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26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</TotalTime>
  <Words>1889</Words>
  <Application>Microsoft Macintosh PowerPoint</Application>
  <PresentationFormat>A4 Paper (210x297 mm)</PresentationFormat>
  <Paragraphs>292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NSPCC-Bold</vt:lpstr>
      <vt:lpstr>Tahoma</vt:lpstr>
      <vt:lpstr>Wingdings 3</vt:lpstr>
      <vt:lpstr>Ion Boardroom</vt:lpstr>
      <vt:lpstr>Child Sexual Exploitation  </vt:lpstr>
      <vt:lpstr>What is Child Sexual Exploitation (CSE)?</vt:lpstr>
      <vt:lpstr>Types of CSE</vt:lpstr>
      <vt:lpstr>Signs of child sexual exploitation.</vt:lpstr>
      <vt:lpstr>Signs of child sexual exploitation (cont…)</vt:lpstr>
      <vt:lpstr>PowerPoint Presentation</vt:lpstr>
      <vt:lpstr>Other things you might notice </vt:lpstr>
      <vt:lpstr>Grooming</vt:lpstr>
      <vt:lpstr>Effects of child sexual exploitation</vt:lpstr>
      <vt:lpstr>If a child reveals abuse</vt:lpstr>
      <vt:lpstr>Preventing CSE</vt:lpstr>
      <vt:lpstr>PowerPoint Presentation</vt:lpstr>
      <vt:lpstr>PowerPoint Presentation</vt:lpstr>
      <vt:lpstr>Follow your safeguarding  procedures.</vt:lpstr>
      <vt:lpstr>PowerPoint Presentation</vt:lpstr>
      <vt:lpstr>Deborah Udakis Consultancy Ltd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Sexual Exploitation  </dc:title>
  <dc:subject/>
  <dc:creator>Deborah Udakis</dc:creator>
  <cp:keywords/>
  <dc:description/>
  <cp:lastModifiedBy>Rob Udakis</cp:lastModifiedBy>
  <cp:revision>8</cp:revision>
  <cp:lastPrinted>2020-02-24T20:57:16Z</cp:lastPrinted>
  <dcterms:created xsi:type="dcterms:W3CDTF">2020-02-16T20:27:10Z</dcterms:created>
  <dcterms:modified xsi:type="dcterms:W3CDTF">2020-02-24T21:03:41Z</dcterms:modified>
  <cp:category/>
</cp:coreProperties>
</file>