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notesSlides/notesSlide1.xml" ContentType="application/vnd.openxmlformats-officedocument.presentationml.notesSlide+xml"/>
  <Override PartName="/ppt/tags/tag9.xml" ContentType="application/vnd.openxmlformats-officedocument.presentationml.tags+xml"/>
  <Override PartName="/ppt/notesSlides/notesSlide2.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notesSlides/notesSlide3.xml" ContentType="application/vnd.openxmlformats-officedocument.presentationml.notesSlide+xml"/>
  <Override PartName="/ppt/tags/tag28.xml" ContentType="application/vnd.openxmlformats-officedocument.presentationml.tags+xml"/>
  <Override PartName="/ppt/notesSlides/notesSlide4.xml" ContentType="application/vnd.openxmlformats-officedocument.presentationml.notesSlide+xml"/>
  <Override PartName="/ppt/tags/tag2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2" r:id="rId1"/>
  </p:sldMasterIdLst>
  <p:notesMasterIdLst>
    <p:notesMasterId r:id="rId30"/>
  </p:notesMasterIdLst>
  <p:sldIdLst>
    <p:sldId id="325" r:id="rId2"/>
    <p:sldId id="1579" r:id="rId3"/>
    <p:sldId id="1767" r:id="rId4"/>
    <p:sldId id="1768" r:id="rId5"/>
    <p:sldId id="1769" r:id="rId6"/>
    <p:sldId id="1725" r:id="rId7"/>
    <p:sldId id="1937" r:id="rId8"/>
    <p:sldId id="2056" r:id="rId9"/>
    <p:sldId id="2014" r:id="rId10"/>
    <p:sldId id="2016" r:id="rId11"/>
    <p:sldId id="1938" r:id="rId12"/>
    <p:sldId id="2018" r:id="rId13"/>
    <p:sldId id="2051" r:id="rId14"/>
    <p:sldId id="1944" r:id="rId15"/>
    <p:sldId id="1945" r:id="rId16"/>
    <p:sldId id="1939" r:id="rId17"/>
    <p:sldId id="1726" r:id="rId18"/>
    <p:sldId id="1943" r:id="rId19"/>
    <p:sldId id="1941" r:id="rId20"/>
    <p:sldId id="1942" r:id="rId21"/>
    <p:sldId id="2022" r:id="rId22"/>
    <p:sldId id="1742" r:id="rId23"/>
    <p:sldId id="1743" r:id="rId24"/>
    <p:sldId id="1744" r:id="rId25"/>
    <p:sldId id="1935" r:id="rId26"/>
    <p:sldId id="2009" r:id="rId27"/>
    <p:sldId id="2011" r:id="rId28"/>
    <p:sldId id="2083" r:id="rId29"/>
  </p:sldIdLst>
  <p:sldSz cx="9144000" cy="6858000" type="screen4x3"/>
  <p:notesSz cx="6858000" cy="9144000"/>
  <p:custDataLst>
    <p:tags r:id="rId3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22"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540054"/>
    <a:srgbClr val="5C005C"/>
    <a:srgbClr val="FF6600"/>
    <a:srgbClr val="D7F5E1"/>
    <a:srgbClr val="FF9900"/>
    <a:srgbClr val="009999"/>
    <a:srgbClr val="002BB4"/>
    <a:srgbClr val="008000"/>
    <a:srgbClr val="5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17" autoAdjust="0"/>
    <p:restoredTop sz="96433" autoAdjust="0"/>
  </p:normalViewPr>
  <p:slideViewPr>
    <p:cSldViewPr snapToGrid="0" showGuides="1">
      <p:cViewPr varScale="1">
        <p:scale>
          <a:sx n="68" d="100"/>
          <a:sy n="68" d="100"/>
        </p:scale>
        <p:origin x="1620" y="72"/>
      </p:cViewPr>
      <p:guideLst>
        <p:guide orient="horz" pos="822"/>
        <p:guide pos="288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4F1E8C1-A329-40F6-9453-FE64AD4B0FE0}" type="doc">
      <dgm:prSet loTypeId="urn:microsoft.com/office/officeart/2005/8/layout/target1" loCatId="relationship" qsTypeId="urn:microsoft.com/office/officeart/2005/8/quickstyle/simple1" qsCatId="simple" csTypeId="urn:microsoft.com/office/officeart/2005/8/colors/colorful5" csCatId="colorful" phldr="1"/>
      <dgm:spPr/>
    </dgm:pt>
    <dgm:pt modelId="{0827DFB4-3860-410E-A7A9-E74FB1FDBFCD}">
      <dgm:prSet phldrT="[Text]" custT="1"/>
      <dgm:spPr/>
      <dgm:t>
        <a:bodyPr/>
        <a:lstStyle/>
        <a:p>
          <a:r>
            <a:rPr lang="en-GB" sz="1800" b="1" dirty="0">
              <a:solidFill>
                <a:srgbClr val="540054"/>
              </a:solidFill>
            </a:rPr>
            <a:t>Design Integrity Management System</a:t>
          </a:r>
        </a:p>
      </dgm:t>
    </dgm:pt>
    <dgm:pt modelId="{ABAFBD3E-7346-4EFE-803C-074EA8C3D366}" type="parTrans" cxnId="{2EB595FC-5415-4C1D-931F-ABD85E269115}">
      <dgm:prSet/>
      <dgm:spPr/>
      <dgm:t>
        <a:bodyPr/>
        <a:lstStyle/>
        <a:p>
          <a:endParaRPr lang="en-GB"/>
        </a:p>
      </dgm:t>
    </dgm:pt>
    <dgm:pt modelId="{3A68D52E-5BB2-4CC1-8406-0D97E4CC0854}" type="sibTrans" cxnId="{2EB595FC-5415-4C1D-931F-ABD85E269115}">
      <dgm:prSet/>
      <dgm:spPr/>
      <dgm:t>
        <a:bodyPr/>
        <a:lstStyle/>
        <a:p>
          <a:endParaRPr lang="en-GB"/>
        </a:p>
      </dgm:t>
    </dgm:pt>
    <dgm:pt modelId="{663FACA9-D4AF-4446-8465-6F1AFC0498E8}">
      <dgm:prSet phldrT="[Text]" custT="1"/>
      <dgm:spPr/>
      <dgm:t>
        <a:bodyPr/>
        <a:lstStyle/>
        <a:p>
          <a:r>
            <a:rPr lang="en-GB" sz="1800" b="1" dirty="0">
              <a:solidFill>
                <a:srgbClr val="006600"/>
              </a:solidFill>
            </a:rPr>
            <a:t>Asset Integrity Management System</a:t>
          </a:r>
        </a:p>
      </dgm:t>
    </dgm:pt>
    <dgm:pt modelId="{32C73B0F-C19C-4B7D-8DED-06F677ED0B2E}" type="parTrans" cxnId="{7FFF43A6-DD82-4A0A-B6CD-957F44D91B7B}">
      <dgm:prSet/>
      <dgm:spPr/>
      <dgm:t>
        <a:bodyPr/>
        <a:lstStyle/>
        <a:p>
          <a:endParaRPr lang="en-GB"/>
        </a:p>
      </dgm:t>
    </dgm:pt>
    <dgm:pt modelId="{0B11E259-FB5A-4B63-A12B-124F08EAD17C}" type="sibTrans" cxnId="{7FFF43A6-DD82-4A0A-B6CD-957F44D91B7B}">
      <dgm:prSet/>
      <dgm:spPr/>
      <dgm:t>
        <a:bodyPr/>
        <a:lstStyle/>
        <a:p>
          <a:endParaRPr lang="en-GB"/>
        </a:p>
      </dgm:t>
    </dgm:pt>
    <dgm:pt modelId="{37A06068-979D-4D0B-932E-2E709551FDB7}">
      <dgm:prSet phldrT="[Text]" custT="1"/>
      <dgm:spPr/>
      <dgm:t>
        <a:bodyPr/>
        <a:lstStyle/>
        <a:p>
          <a:r>
            <a:rPr lang="en-GB" sz="1800" b="1" dirty="0">
              <a:solidFill>
                <a:srgbClr val="C00000"/>
              </a:solidFill>
            </a:rPr>
            <a:t>Process Safety Management System</a:t>
          </a:r>
        </a:p>
      </dgm:t>
    </dgm:pt>
    <dgm:pt modelId="{9EE84D4A-F55D-41CF-B0D6-CE9588F63E37}" type="parTrans" cxnId="{1841ADB6-EF4F-4483-BAEB-3311289A5F41}">
      <dgm:prSet/>
      <dgm:spPr/>
      <dgm:t>
        <a:bodyPr/>
        <a:lstStyle/>
        <a:p>
          <a:endParaRPr lang="en-GB"/>
        </a:p>
      </dgm:t>
    </dgm:pt>
    <dgm:pt modelId="{72A2EC2F-CEA0-4A7A-80AE-CCD1005BB7CF}" type="sibTrans" cxnId="{1841ADB6-EF4F-4483-BAEB-3311289A5F41}">
      <dgm:prSet/>
      <dgm:spPr/>
      <dgm:t>
        <a:bodyPr/>
        <a:lstStyle/>
        <a:p>
          <a:endParaRPr lang="en-GB"/>
        </a:p>
      </dgm:t>
    </dgm:pt>
    <dgm:pt modelId="{DFC6787F-841A-4B79-B6CD-B4089C6372CC}">
      <dgm:prSet/>
      <dgm:spPr/>
      <dgm:t>
        <a:bodyPr/>
        <a:lstStyle/>
        <a:p>
          <a:endParaRPr lang="en-GB"/>
        </a:p>
      </dgm:t>
    </dgm:pt>
    <dgm:pt modelId="{2D390060-90CE-42A8-8712-8F7E139E43E0}" type="parTrans" cxnId="{060BBD8B-33CF-4DA7-BA34-88DB24192DFC}">
      <dgm:prSet/>
      <dgm:spPr/>
      <dgm:t>
        <a:bodyPr/>
        <a:lstStyle/>
        <a:p>
          <a:endParaRPr lang="en-GB"/>
        </a:p>
      </dgm:t>
    </dgm:pt>
    <dgm:pt modelId="{97566665-1620-49F2-B270-E4E0F38DCFFE}" type="sibTrans" cxnId="{060BBD8B-33CF-4DA7-BA34-88DB24192DFC}">
      <dgm:prSet/>
      <dgm:spPr/>
      <dgm:t>
        <a:bodyPr/>
        <a:lstStyle/>
        <a:p>
          <a:endParaRPr lang="en-GB"/>
        </a:p>
      </dgm:t>
    </dgm:pt>
    <dgm:pt modelId="{9D5C2D88-C8E8-48C5-8DAC-4183119502E3}" type="pres">
      <dgm:prSet presAssocID="{14F1E8C1-A329-40F6-9453-FE64AD4B0FE0}" presName="composite" presStyleCnt="0">
        <dgm:presLayoutVars>
          <dgm:chMax val="5"/>
          <dgm:dir/>
          <dgm:resizeHandles val="exact"/>
        </dgm:presLayoutVars>
      </dgm:prSet>
      <dgm:spPr/>
    </dgm:pt>
    <dgm:pt modelId="{872A11F3-5C90-4835-A1EE-D1BEA96AA631}" type="pres">
      <dgm:prSet presAssocID="{0827DFB4-3860-410E-A7A9-E74FB1FDBFCD}" presName="circle1" presStyleLbl="lnNode1" presStyleIdx="0" presStyleCnt="4"/>
      <dgm:spPr>
        <a:solidFill>
          <a:srgbClr val="540054"/>
        </a:solidFill>
      </dgm:spPr>
    </dgm:pt>
    <dgm:pt modelId="{F649371E-72EF-4427-94E0-BEBAE99F36B2}" type="pres">
      <dgm:prSet presAssocID="{0827DFB4-3860-410E-A7A9-E74FB1FDBFCD}" presName="text1" presStyleLbl="revTx" presStyleIdx="0" presStyleCnt="4" custScaleX="263462" custLinFactNeighborX="79615" custLinFactNeighborY="-2339">
        <dgm:presLayoutVars>
          <dgm:bulletEnabled val="1"/>
        </dgm:presLayoutVars>
      </dgm:prSet>
      <dgm:spPr/>
    </dgm:pt>
    <dgm:pt modelId="{E640E194-E2B1-453E-B26E-C4347ABBCA47}" type="pres">
      <dgm:prSet presAssocID="{0827DFB4-3860-410E-A7A9-E74FB1FDBFCD}" presName="line1" presStyleLbl="callout" presStyleIdx="0" presStyleCnt="8"/>
      <dgm:spPr/>
    </dgm:pt>
    <dgm:pt modelId="{72F87EF8-1567-40D4-9152-14FB05EE44CB}" type="pres">
      <dgm:prSet presAssocID="{0827DFB4-3860-410E-A7A9-E74FB1FDBFCD}" presName="d1" presStyleLbl="callout" presStyleIdx="1" presStyleCnt="8"/>
      <dgm:spPr/>
    </dgm:pt>
    <dgm:pt modelId="{BE928F3B-C32F-42B6-A649-5B7E9C49C9A1}" type="pres">
      <dgm:prSet presAssocID="{663FACA9-D4AF-4446-8465-6F1AFC0498E8}" presName="circle2" presStyleLbl="lnNode1" presStyleIdx="1" presStyleCnt="4"/>
      <dgm:spPr>
        <a:solidFill>
          <a:srgbClr val="006600"/>
        </a:solidFill>
      </dgm:spPr>
    </dgm:pt>
    <dgm:pt modelId="{31138C2F-5056-4C3B-AA2B-0397D7ADD00C}" type="pres">
      <dgm:prSet presAssocID="{663FACA9-D4AF-4446-8465-6F1AFC0498E8}" presName="text2" presStyleLbl="revTx" presStyleIdx="1" presStyleCnt="4" custScaleX="342052" custLinFactX="23782" custLinFactNeighborX="100000" custLinFactNeighborY="2412">
        <dgm:presLayoutVars>
          <dgm:bulletEnabled val="1"/>
        </dgm:presLayoutVars>
      </dgm:prSet>
      <dgm:spPr/>
    </dgm:pt>
    <dgm:pt modelId="{473C06BD-CF20-426E-AFCA-6B600677F20F}" type="pres">
      <dgm:prSet presAssocID="{663FACA9-D4AF-4446-8465-6F1AFC0498E8}" presName="line2" presStyleLbl="callout" presStyleIdx="2" presStyleCnt="8"/>
      <dgm:spPr/>
    </dgm:pt>
    <dgm:pt modelId="{546D8AEC-1993-4AC9-A88F-5985C8F8AEDB}" type="pres">
      <dgm:prSet presAssocID="{663FACA9-D4AF-4446-8465-6F1AFC0498E8}" presName="d2" presStyleLbl="callout" presStyleIdx="3" presStyleCnt="8"/>
      <dgm:spPr/>
    </dgm:pt>
    <dgm:pt modelId="{3BB795F2-8A1A-4579-B44C-EAB7A212C9C5}" type="pres">
      <dgm:prSet presAssocID="{37A06068-979D-4D0B-932E-2E709551FDB7}" presName="circle3" presStyleLbl="lnNode1" presStyleIdx="2" presStyleCnt="4"/>
      <dgm:spPr>
        <a:solidFill>
          <a:srgbClr val="C00000"/>
        </a:solidFill>
        <a:ln>
          <a:solidFill>
            <a:srgbClr val="FF6600"/>
          </a:solidFill>
        </a:ln>
      </dgm:spPr>
    </dgm:pt>
    <dgm:pt modelId="{A47408EF-7E6A-47BF-A93A-FD2259F2F23F}" type="pres">
      <dgm:prSet presAssocID="{37A06068-979D-4D0B-932E-2E709551FDB7}" presName="text3" presStyleLbl="revTx" presStyleIdx="2" presStyleCnt="4" custScaleX="284424" custLinFactNeighborX="94039" custLinFactNeighborY="3618">
        <dgm:presLayoutVars>
          <dgm:bulletEnabled val="1"/>
        </dgm:presLayoutVars>
      </dgm:prSet>
      <dgm:spPr/>
    </dgm:pt>
    <dgm:pt modelId="{3B245F9C-1A05-409C-BDB0-968DB48EFF31}" type="pres">
      <dgm:prSet presAssocID="{37A06068-979D-4D0B-932E-2E709551FDB7}" presName="line3" presStyleLbl="callout" presStyleIdx="4" presStyleCnt="8"/>
      <dgm:spPr/>
    </dgm:pt>
    <dgm:pt modelId="{A0E214DE-6FA5-40BF-AE83-C360E59B7AA5}" type="pres">
      <dgm:prSet presAssocID="{37A06068-979D-4D0B-932E-2E709551FDB7}" presName="d3" presStyleLbl="callout" presStyleIdx="5" presStyleCnt="8"/>
      <dgm:spPr/>
    </dgm:pt>
    <dgm:pt modelId="{16ACC29C-537A-4A20-8DAD-F9A5D10D0E03}" type="pres">
      <dgm:prSet presAssocID="{DFC6787F-841A-4B79-B6CD-B4089C6372CC}" presName="circle4" presStyleLbl="lnNode1" presStyleIdx="3" presStyleCnt="4" custLinFactNeighborX="-577" custLinFactNeighborY="56"/>
      <dgm:spPr>
        <a:solidFill>
          <a:srgbClr val="FF6600"/>
        </a:solidFill>
      </dgm:spPr>
    </dgm:pt>
    <dgm:pt modelId="{70D1B551-5D5B-4AF4-83AE-457F47B4AA17}" type="pres">
      <dgm:prSet presAssocID="{DFC6787F-841A-4B79-B6CD-B4089C6372CC}" presName="text4" presStyleLbl="revTx" presStyleIdx="3" presStyleCnt="4">
        <dgm:presLayoutVars>
          <dgm:bulletEnabled val="1"/>
        </dgm:presLayoutVars>
      </dgm:prSet>
      <dgm:spPr/>
    </dgm:pt>
    <dgm:pt modelId="{56E86DBF-646B-4231-816C-A306D2C163F6}" type="pres">
      <dgm:prSet presAssocID="{DFC6787F-841A-4B79-B6CD-B4089C6372CC}" presName="line4" presStyleLbl="callout" presStyleIdx="6" presStyleCnt="8"/>
      <dgm:spPr/>
    </dgm:pt>
    <dgm:pt modelId="{B6EFB59B-D985-4509-9FAF-62B6AF20BF06}" type="pres">
      <dgm:prSet presAssocID="{DFC6787F-841A-4B79-B6CD-B4089C6372CC}" presName="d4" presStyleLbl="callout" presStyleIdx="7" presStyleCnt="8"/>
      <dgm:spPr/>
    </dgm:pt>
  </dgm:ptLst>
  <dgm:cxnLst>
    <dgm:cxn modelId="{26DFFE61-B994-4F96-BF30-EEDCBC058283}" type="presOf" srcId="{14F1E8C1-A329-40F6-9453-FE64AD4B0FE0}" destId="{9D5C2D88-C8E8-48C5-8DAC-4183119502E3}" srcOrd="0" destOrd="0" presId="urn:microsoft.com/office/officeart/2005/8/layout/target1"/>
    <dgm:cxn modelId="{060BBD8B-33CF-4DA7-BA34-88DB24192DFC}" srcId="{14F1E8C1-A329-40F6-9453-FE64AD4B0FE0}" destId="{DFC6787F-841A-4B79-B6CD-B4089C6372CC}" srcOrd="3" destOrd="0" parTransId="{2D390060-90CE-42A8-8712-8F7E139E43E0}" sibTransId="{97566665-1620-49F2-B270-E4E0F38DCFFE}"/>
    <dgm:cxn modelId="{7FFF43A6-DD82-4A0A-B6CD-957F44D91B7B}" srcId="{14F1E8C1-A329-40F6-9453-FE64AD4B0FE0}" destId="{663FACA9-D4AF-4446-8465-6F1AFC0498E8}" srcOrd="1" destOrd="0" parTransId="{32C73B0F-C19C-4B7D-8DED-06F677ED0B2E}" sibTransId="{0B11E259-FB5A-4B63-A12B-124F08EAD17C}"/>
    <dgm:cxn modelId="{C88F50B1-8601-4557-966B-AEEBED0AADEB}" type="presOf" srcId="{37A06068-979D-4D0B-932E-2E709551FDB7}" destId="{A47408EF-7E6A-47BF-A93A-FD2259F2F23F}" srcOrd="0" destOrd="0" presId="urn:microsoft.com/office/officeart/2005/8/layout/target1"/>
    <dgm:cxn modelId="{1841ADB6-EF4F-4483-BAEB-3311289A5F41}" srcId="{14F1E8C1-A329-40F6-9453-FE64AD4B0FE0}" destId="{37A06068-979D-4D0B-932E-2E709551FDB7}" srcOrd="2" destOrd="0" parTransId="{9EE84D4A-F55D-41CF-B0D6-CE9588F63E37}" sibTransId="{72A2EC2F-CEA0-4A7A-80AE-CCD1005BB7CF}"/>
    <dgm:cxn modelId="{5ED9E5BC-7300-4FAD-B875-BA2F19BF6DCB}" type="presOf" srcId="{663FACA9-D4AF-4446-8465-6F1AFC0498E8}" destId="{31138C2F-5056-4C3B-AA2B-0397D7ADD00C}" srcOrd="0" destOrd="0" presId="urn:microsoft.com/office/officeart/2005/8/layout/target1"/>
    <dgm:cxn modelId="{2C1E2AC7-03EC-43D1-BA54-B35119C52544}" type="presOf" srcId="{DFC6787F-841A-4B79-B6CD-B4089C6372CC}" destId="{70D1B551-5D5B-4AF4-83AE-457F47B4AA17}" srcOrd="0" destOrd="0" presId="urn:microsoft.com/office/officeart/2005/8/layout/target1"/>
    <dgm:cxn modelId="{2EB595FC-5415-4C1D-931F-ABD85E269115}" srcId="{14F1E8C1-A329-40F6-9453-FE64AD4B0FE0}" destId="{0827DFB4-3860-410E-A7A9-E74FB1FDBFCD}" srcOrd="0" destOrd="0" parTransId="{ABAFBD3E-7346-4EFE-803C-074EA8C3D366}" sibTransId="{3A68D52E-5BB2-4CC1-8406-0D97E4CC0854}"/>
    <dgm:cxn modelId="{113AA8FC-A462-473D-B1C3-9456CD935BF8}" type="presOf" srcId="{0827DFB4-3860-410E-A7A9-E74FB1FDBFCD}" destId="{F649371E-72EF-4427-94E0-BEBAE99F36B2}" srcOrd="0" destOrd="0" presId="urn:microsoft.com/office/officeart/2005/8/layout/target1"/>
    <dgm:cxn modelId="{E1500983-5705-4E4C-8BB1-BE2CD3EA4F0B}" type="presParOf" srcId="{9D5C2D88-C8E8-48C5-8DAC-4183119502E3}" destId="{872A11F3-5C90-4835-A1EE-D1BEA96AA631}" srcOrd="0" destOrd="0" presId="urn:microsoft.com/office/officeart/2005/8/layout/target1"/>
    <dgm:cxn modelId="{C290499F-98D4-473C-A3AC-31760D88F531}" type="presParOf" srcId="{9D5C2D88-C8E8-48C5-8DAC-4183119502E3}" destId="{F649371E-72EF-4427-94E0-BEBAE99F36B2}" srcOrd="1" destOrd="0" presId="urn:microsoft.com/office/officeart/2005/8/layout/target1"/>
    <dgm:cxn modelId="{E22FEC98-6DA8-46F9-A7D3-DB83681122EE}" type="presParOf" srcId="{9D5C2D88-C8E8-48C5-8DAC-4183119502E3}" destId="{E640E194-E2B1-453E-B26E-C4347ABBCA47}" srcOrd="2" destOrd="0" presId="urn:microsoft.com/office/officeart/2005/8/layout/target1"/>
    <dgm:cxn modelId="{955E1CAE-3041-42EE-9BAB-90F4D39F5274}" type="presParOf" srcId="{9D5C2D88-C8E8-48C5-8DAC-4183119502E3}" destId="{72F87EF8-1567-40D4-9152-14FB05EE44CB}" srcOrd="3" destOrd="0" presId="urn:microsoft.com/office/officeart/2005/8/layout/target1"/>
    <dgm:cxn modelId="{3B14D04E-AC37-4D6B-BED0-7F2ADFAA8EA9}" type="presParOf" srcId="{9D5C2D88-C8E8-48C5-8DAC-4183119502E3}" destId="{BE928F3B-C32F-42B6-A649-5B7E9C49C9A1}" srcOrd="4" destOrd="0" presId="urn:microsoft.com/office/officeart/2005/8/layout/target1"/>
    <dgm:cxn modelId="{17332F82-D899-4EE8-AF7F-F53AD2C55C51}" type="presParOf" srcId="{9D5C2D88-C8E8-48C5-8DAC-4183119502E3}" destId="{31138C2F-5056-4C3B-AA2B-0397D7ADD00C}" srcOrd="5" destOrd="0" presId="urn:microsoft.com/office/officeart/2005/8/layout/target1"/>
    <dgm:cxn modelId="{E3E2CE18-E459-4417-8F48-032895D1AB4C}" type="presParOf" srcId="{9D5C2D88-C8E8-48C5-8DAC-4183119502E3}" destId="{473C06BD-CF20-426E-AFCA-6B600677F20F}" srcOrd="6" destOrd="0" presId="urn:microsoft.com/office/officeart/2005/8/layout/target1"/>
    <dgm:cxn modelId="{1A65D9EB-67B1-4C91-9A7F-8D301096DDCF}" type="presParOf" srcId="{9D5C2D88-C8E8-48C5-8DAC-4183119502E3}" destId="{546D8AEC-1993-4AC9-A88F-5985C8F8AEDB}" srcOrd="7" destOrd="0" presId="urn:microsoft.com/office/officeart/2005/8/layout/target1"/>
    <dgm:cxn modelId="{289C8EED-A698-49F1-835E-14BC96366176}" type="presParOf" srcId="{9D5C2D88-C8E8-48C5-8DAC-4183119502E3}" destId="{3BB795F2-8A1A-4579-B44C-EAB7A212C9C5}" srcOrd="8" destOrd="0" presId="urn:microsoft.com/office/officeart/2005/8/layout/target1"/>
    <dgm:cxn modelId="{75C4FC9D-CA25-4380-8134-7C365379236B}" type="presParOf" srcId="{9D5C2D88-C8E8-48C5-8DAC-4183119502E3}" destId="{A47408EF-7E6A-47BF-A93A-FD2259F2F23F}" srcOrd="9" destOrd="0" presId="urn:microsoft.com/office/officeart/2005/8/layout/target1"/>
    <dgm:cxn modelId="{1878CA7D-9F2E-4C4C-9D7C-C5C2171312B6}" type="presParOf" srcId="{9D5C2D88-C8E8-48C5-8DAC-4183119502E3}" destId="{3B245F9C-1A05-409C-BDB0-968DB48EFF31}" srcOrd="10" destOrd="0" presId="urn:microsoft.com/office/officeart/2005/8/layout/target1"/>
    <dgm:cxn modelId="{460BCD85-8A90-46D4-BE4D-C75C81014102}" type="presParOf" srcId="{9D5C2D88-C8E8-48C5-8DAC-4183119502E3}" destId="{A0E214DE-6FA5-40BF-AE83-C360E59B7AA5}" srcOrd="11" destOrd="0" presId="urn:microsoft.com/office/officeart/2005/8/layout/target1"/>
    <dgm:cxn modelId="{E64F20E4-0364-4793-ADDB-B82C112EABEE}" type="presParOf" srcId="{9D5C2D88-C8E8-48C5-8DAC-4183119502E3}" destId="{16ACC29C-537A-4A20-8DAD-F9A5D10D0E03}" srcOrd="12" destOrd="0" presId="urn:microsoft.com/office/officeart/2005/8/layout/target1"/>
    <dgm:cxn modelId="{CD9F1153-D084-489F-9D47-6F0B51392F81}" type="presParOf" srcId="{9D5C2D88-C8E8-48C5-8DAC-4183119502E3}" destId="{70D1B551-5D5B-4AF4-83AE-457F47B4AA17}" srcOrd="13" destOrd="0" presId="urn:microsoft.com/office/officeart/2005/8/layout/target1"/>
    <dgm:cxn modelId="{C2239DCB-9C9C-4B5F-90CB-6BAE9222FDA7}" type="presParOf" srcId="{9D5C2D88-C8E8-48C5-8DAC-4183119502E3}" destId="{56E86DBF-646B-4231-816C-A306D2C163F6}" srcOrd="14" destOrd="0" presId="urn:microsoft.com/office/officeart/2005/8/layout/target1"/>
    <dgm:cxn modelId="{D4DC0666-99A0-485A-95BD-513BAAE53BF9}" type="presParOf" srcId="{9D5C2D88-C8E8-48C5-8DAC-4183119502E3}" destId="{B6EFB59B-D985-4509-9FAF-62B6AF20BF06}" srcOrd="15" destOrd="0" presId="urn:microsoft.com/office/officeart/2005/8/layout/targe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ACC29C-537A-4A20-8DAD-F9A5D10D0E03}">
      <dsp:nvSpPr>
        <dsp:cNvPr id="0" name=""/>
        <dsp:cNvSpPr/>
      </dsp:nvSpPr>
      <dsp:spPr>
        <a:xfrm>
          <a:off x="2145806" y="1015999"/>
          <a:ext cx="3048000" cy="3048000"/>
        </a:xfrm>
        <a:prstGeom prst="ellipse">
          <a:avLst/>
        </a:prstGeom>
        <a:solidFill>
          <a:srgbClr val="FF66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BB795F2-8A1A-4579-B44C-EAB7A212C9C5}">
      <dsp:nvSpPr>
        <dsp:cNvPr id="0" name=""/>
        <dsp:cNvSpPr/>
      </dsp:nvSpPr>
      <dsp:spPr>
        <a:xfrm>
          <a:off x="2599003" y="1451610"/>
          <a:ext cx="2176780" cy="2176780"/>
        </a:xfrm>
        <a:prstGeom prst="ellipse">
          <a:avLst/>
        </a:prstGeom>
        <a:solidFill>
          <a:srgbClr val="C00000"/>
        </a:solidFill>
        <a:ln w="12700" cap="flat" cmpd="sng" algn="ctr">
          <a:solidFill>
            <a:srgbClr val="FF6600"/>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E928F3B-C32F-42B6-A649-5B7E9C49C9A1}">
      <dsp:nvSpPr>
        <dsp:cNvPr id="0" name=""/>
        <dsp:cNvSpPr/>
      </dsp:nvSpPr>
      <dsp:spPr>
        <a:xfrm>
          <a:off x="3034359" y="1886966"/>
          <a:ext cx="1306067" cy="1306067"/>
        </a:xfrm>
        <a:prstGeom prst="ellipse">
          <a:avLst/>
        </a:prstGeom>
        <a:solidFill>
          <a:srgbClr val="0066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72A11F3-5C90-4835-A1EE-D1BEA96AA631}">
      <dsp:nvSpPr>
        <dsp:cNvPr id="0" name=""/>
        <dsp:cNvSpPr/>
      </dsp:nvSpPr>
      <dsp:spPr>
        <a:xfrm>
          <a:off x="3469715" y="2322321"/>
          <a:ext cx="435356" cy="435356"/>
        </a:xfrm>
        <a:prstGeom prst="ellipse">
          <a:avLst/>
        </a:prstGeom>
        <a:solidFill>
          <a:srgbClr val="54005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649371E-72EF-4427-94E0-BEBAE99F36B2}">
      <dsp:nvSpPr>
        <dsp:cNvPr id="0" name=""/>
        <dsp:cNvSpPr/>
      </dsp:nvSpPr>
      <dsp:spPr>
        <a:xfrm>
          <a:off x="5687146" y="0"/>
          <a:ext cx="4015160" cy="7289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22860" rIns="22860" bIns="22860" numCol="1" spcCol="1270" anchor="ctr" anchorCtr="0">
          <a:noAutofit/>
        </a:bodyPr>
        <a:lstStyle/>
        <a:p>
          <a:pPr marL="0" lvl="0" indent="0" algn="l" defTabSz="800100">
            <a:lnSpc>
              <a:spcPct val="90000"/>
            </a:lnSpc>
            <a:spcBef>
              <a:spcPct val="0"/>
            </a:spcBef>
            <a:spcAft>
              <a:spcPct val="35000"/>
            </a:spcAft>
            <a:buNone/>
          </a:pPr>
          <a:r>
            <a:rPr lang="en-GB" sz="1800" b="1" kern="1200" dirty="0">
              <a:solidFill>
                <a:srgbClr val="540054"/>
              </a:solidFill>
            </a:rPr>
            <a:t>Design Integrity Management System</a:t>
          </a:r>
        </a:p>
      </dsp:txBody>
      <dsp:txXfrm>
        <a:off x="5687146" y="0"/>
        <a:ext cx="4015160" cy="728980"/>
      </dsp:txXfrm>
    </dsp:sp>
    <dsp:sp modelId="{E640E194-E2B1-453E-B26E-C4347ABBCA47}">
      <dsp:nvSpPr>
        <dsp:cNvPr id="0" name=""/>
        <dsp:cNvSpPr/>
      </dsp:nvSpPr>
      <dsp:spPr>
        <a:xfrm>
          <a:off x="5338393" y="364489"/>
          <a:ext cx="381000" cy="0"/>
        </a:xfrm>
        <a:prstGeom prst="line">
          <a:avLst/>
        </a:prstGeom>
        <a:solidFill>
          <a:schemeClr val="accent5">
            <a:hueOff val="0"/>
            <a:satOff val="0"/>
            <a:lumOff val="0"/>
            <a:alphaOff val="0"/>
          </a:schemeClr>
        </a:solidFill>
        <a:ln w="12700" cap="flat" cmpd="sng" algn="ctr">
          <a:solidFill>
            <a:schemeClr val="accent5">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2F87EF8-1567-40D4-9152-14FB05EE44CB}">
      <dsp:nvSpPr>
        <dsp:cNvPr id="0" name=""/>
        <dsp:cNvSpPr/>
      </dsp:nvSpPr>
      <dsp:spPr>
        <a:xfrm rot="5400000">
          <a:off x="3423233" y="604519"/>
          <a:ext cx="2153920" cy="1676400"/>
        </a:xfrm>
        <a:prstGeom prst="line">
          <a:avLst/>
        </a:prstGeom>
        <a:solidFill>
          <a:schemeClr val="accent5">
            <a:hueOff val="0"/>
            <a:satOff val="0"/>
            <a:lumOff val="0"/>
            <a:alphaOff val="0"/>
          </a:schemeClr>
        </a:solidFill>
        <a:ln w="12700" cap="flat" cmpd="sng" algn="ctr">
          <a:solidFill>
            <a:schemeClr val="accent5">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1138C2F-5056-4C3B-AA2B-0397D7ADD00C}">
      <dsp:nvSpPr>
        <dsp:cNvPr id="0" name=""/>
        <dsp:cNvSpPr/>
      </dsp:nvSpPr>
      <dsp:spPr>
        <a:xfrm>
          <a:off x="5761395" y="746562"/>
          <a:ext cx="5212872" cy="7289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22860" rIns="22860" bIns="22860" numCol="1" spcCol="1270" anchor="ctr" anchorCtr="0">
          <a:noAutofit/>
        </a:bodyPr>
        <a:lstStyle/>
        <a:p>
          <a:pPr marL="0" lvl="0" indent="0" algn="l" defTabSz="800100">
            <a:lnSpc>
              <a:spcPct val="90000"/>
            </a:lnSpc>
            <a:spcBef>
              <a:spcPct val="0"/>
            </a:spcBef>
            <a:spcAft>
              <a:spcPct val="35000"/>
            </a:spcAft>
            <a:buNone/>
          </a:pPr>
          <a:r>
            <a:rPr lang="en-GB" sz="1800" b="1" kern="1200" dirty="0">
              <a:solidFill>
                <a:srgbClr val="006600"/>
              </a:solidFill>
            </a:rPr>
            <a:t>Asset Integrity Management System</a:t>
          </a:r>
        </a:p>
      </dsp:txBody>
      <dsp:txXfrm>
        <a:off x="5761395" y="746562"/>
        <a:ext cx="5212872" cy="728980"/>
      </dsp:txXfrm>
    </dsp:sp>
    <dsp:sp modelId="{473C06BD-CF20-426E-AFCA-6B600677F20F}">
      <dsp:nvSpPr>
        <dsp:cNvPr id="0" name=""/>
        <dsp:cNvSpPr/>
      </dsp:nvSpPr>
      <dsp:spPr>
        <a:xfrm>
          <a:off x="5338393" y="1093469"/>
          <a:ext cx="381000" cy="0"/>
        </a:xfrm>
        <a:prstGeom prst="line">
          <a:avLst/>
        </a:prstGeom>
        <a:solidFill>
          <a:schemeClr val="accent5">
            <a:hueOff val="0"/>
            <a:satOff val="0"/>
            <a:lumOff val="0"/>
            <a:alphaOff val="0"/>
          </a:schemeClr>
        </a:solidFill>
        <a:ln w="12700" cap="flat" cmpd="sng" algn="ctr">
          <a:solidFill>
            <a:schemeClr val="accent5">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46D8AEC-1993-4AC9-A88F-5985C8F8AEDB}">
      <dsp:nvSpPr>
        <dsp:cNvPr id="0" name=""/>
        <dsp:cNvSpPr/>
      </dsp:nvSpPr>
      <dsp:spPr>
        <a:xfrm rot="5400000">
          <a:off x="3796105" y="1321561"/>
          <a:ext cx="1768856" cy="1313180"/>
        </a:xfrm>
        <a:prstGeom prst="line">
          <a:avLst/>
        </a:prstGeom>
        <a:solidFill>
          <a:schemeClr val="accent5">
            <a:hueOff val="0"/>
            <a:satOff val="0"/>
            <a:lumOff val="0"/>
            <a:alphaOff val="0"/>
          </a:schemeClr>
        </a:solidFill>
        <a:ln w="12700" cap="flat" cmpd="sng" algn="ctr">
          <a:solidFill>
            <a:schemeClr val="accent5">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47408EF-7E6A-47BF-A93A-FD2259F2F23F}">
      <dsp:nvSpPr>
        <dsp:cNvPr id="0" name=""/>
        <dsp:cNvSpPr/>
      </dsp:nvSpPr>
      <dsp:spPr>
        <a:xfrm>
          <a:off x="5747237" y="1484334"/>
          <a:ext cx="4334621" cy="7289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22860" rIns="22860" bIns="22860" numCol="1" spcCol="1270" anchor="ctr" anchorCtr="0">
          <a:noAutofit/>
        </a:bodyPr>
        <a:lstStyle/>
        <a:p>
          <a:pPr marL="0" lvl="0" indent="0" algn="l" defTabSz="800100">
            <a:lnSpc>
              <a:spcPct val="90000"/>
            </a:lnSpc>
            <a:spcBef>
              <a:spcPct val="0"/>
            </a:spcBef>
            <a:spcAft>
              <a:spcPct val="35000"/>
            </a:spcAft>
            <a:buNone/>
          </a:pPr>
          <a:r>
            <a:rPr lang="en-GB" sz="1800" b="1" kern="1200" dirty="0">
              <a:solidFill>
                <a:srgbClr val="C00000"/>
              </a:solidFill>
            </a:rPr>
            <a:t>Process Safety Management System</a:t>
          </a:r>
        </a:p>
      </dsp:txBody>
      <dsp:txXfrm>
        <a:off x="5747237" y="1484334"/>
        <a:ext cx="4334621" cy="728980"/>
      </dsp:txXfrm>
    </dsp:sp>
    <dsp:sp modelId="{3B245F9C-1A05-409C-BDB0-968DB48EFF31}">
      <dsp:nvSpPr>
        <dsp:cNvPr id="0" name=""/>
        <dsp:cNvSpPr/>
      </dsp:nvSpPr>
      <dsp:spPr>
        <a:xfrm>
          <a:off x="5338393" y="1822449"/>
          <a:ext cx="381000" cy="0"/>
        </a:xfrm>
        <a:prstGeom prst="line">
          <a:avLst/>
        </a:prstGeom>
        <a:solidFill>
          <a:schemeClr val="accent5">
            <a:hueOff val="0"/>
            <a:satOff val="0"/>
            <a:lumOff val="0"/>
            <a:alphaOff val="0"/>
          </a:schemeClr>
        </a:solidFill>
        <a:ln w="12700" cap="flat" cmpd="sng" algn="ctr">
          <a:solidFill>
            <a:schemeClr val="accent5">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0E214DE-6FA5-40BF-AE83-C360E59B7AA5}">
      <dsp:nvSpPr>
        <dsp:cNvPr id="0" name=""/>
        <dsp:cNvSpPr/>
      </dsp:nvSpPr>
      <dsp:spPr>
        <a:xfrm rot="5400000">
          <a:off x="4157039" y="1989835"/>
          <a:ext cx="1349248" cy="1013460"/>
        </a:xfrm>
        <a:prstGeom prst="line">
          <a:avLst/>
        </a:prstGeom>
        <a:solidFill>
          <a:schemeClr val="accent5">
            <a:hueOff val="0"/>
            <a:satOff val="0"/>
            <a:lumOff val="0"/>
            <a:alphaOff val="0"/>
          </a:schemeClr>
        </a:solidFill>
        <a:ln w="12700" cap="flat" cmpd="sng" algn="ctr">
          <a:solidFill>
            <a:schemeClr val="accent5">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0D1B551-5D5B-4AF4-83AE-457F47B4AA17}">
      <dsp:nvSpPr>
        <dsp:cNvPr id="0" name=""/>
        <dsp:cNvSpPr/>
      </dsp:nvSpPr>
      <dsp:spPr>
        <a:xfrm>
          <a:off x="5719393" y="2186939"/>
          <a:ext cx="1524000" cy="7289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2928" tIns="55880" rIns="55880" bIns="55880" numCol="1" spcCol="1270" anchor="ctr" anchorCtr="0">
          <a:noAutofit/>
        </a:bodyPr>
        <a:lstStyle/>
        <a:p>
          <a:pPr marL="0" lvl="0" indent="0" algn="l" defTabSz="1955800">
            <a:lnSpc>
              <a:spcPct val="90000"/>
            </a:lnSpc>
            <a:spcBef>
              <a:spcPct val="0"/>
            </a:spcBef>
            <a:spcAft>
              <a:spcPct val="35000"/>
            </a:spcAft>
            <a:buNone/>
          </a:pPr>
          <a:endParaRPr lang="en-GB" sz="4400" kern="1200"/>
        </a:p>
      </dsp:txBody>
      <dsp:txXfrm>
        <a:off x="5719393" y="2186939"/>
        <a:ext cx="1524000" cy="728980"/>
      </dsp:txXfrm>
    </dsp:sp>
    <dsp:sp modelId="{56E86DBF-646B-4231-816C-A306D2C163F6}">
      <dsp:nvSpPr>
        <dsp:cNvPr id="0" name=""/>
        <dsp:cNvSpPr/>
      </dsp:nvSpPr>
      <dsp:spPr>
        <a:xfrm>
          <a:off x="5338393" y="2551429"/>
          <a:ext cx="381000" cy="0"/>
        </a:xfrm>
        <a:prstGeom prst="line">
          <a:avLst/>
        </a:prstGeom>
        <a:solidFill>
          <a:schemeClr val="accent5">
            <a:hueOff val="0"/>
            <a:satOff val="0"/>
            <a:lumOff val="0"/>
            <a:alphaOff val="0"/>
          </a:schemeClr>
        </a:solidFill>
        <a:ln w="12700" cap="flat" cmpd="sng" algn="ctr">
          <a:solidFill>
            <a:schemeClr val="accent5">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6EFB59B-D985-4509-9FAF-62B6AF20BF06}">
      <dsp:nvSpPr>
        <dsp:cNvPr id="0" name=""/>
        <dsp:cNvSpPr/>
      </dsp:nvSpPr>
      <dsp:spPr>
        <a:xfrm rot="5400000">
          <a:off x="4518837" y="2660751"/>
          <a:ext cx="927404" cy="708152"/>
        </a:xfrm>
        <a:prstGeom prst="line">
          <a:avLst/>
        </a:prstGeom>
        <a:solidFill>
          <a:schemeClr val="accent5">
            <a:hueOff val="0"/>
            <a:satOff val="0"/>
            <a:lumOff val="0"/>
            <a:alphaOff val="0"/>
          </a:schemeClr>
        </a:solidFill>
        <a:ln w="12700" cap="flat" cmpd="sng" algn="ctr">
          <a:solidFill>
            <a:schemeClr val="accent5">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3BC56C-9421-4509-9D26-ED72E2B082E3}" type="datetimeFigureOut">
              <a:rPr lang="en-GB" smtClean="0"/>
              <a:t>24/08/2018</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D4274A4-8313-4275-9299-0A7DFEF54CCC}" type="slidenum">
              <a:rPr lang="en-GB" smtClean="0"/>
              <a:t>‹N°›</a:t>
            </a:fld>
            <a:endParaRPr lang="en-GB"/>
          </a:p>
        </p:txBody>
      </p:sp>
    </p:spTree>
    <p:extLst>
      <p:ext uri="{BB962C8B-B14F-4D97-AF65-F5344CB8AC3E}">
        <p14:creationId xmlns:p14="http://schemas.microsoft.com/office/powerpoint/2010/main" val="28045307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7">
            <a:extLst>
              <a:ext uri="{FF2B5EF4-FFF2-40B4-BE49-F238E27FC236}">
                <a16:creationId xmlns:a16="http://schemas.microsoft.com/office/drawing/2014/main" id="{CCD6CF19-9B1D-491F-A579-6FDB5479E287}"/>
              </a:ext>
            </a:extLst>
          </p:cNvPr>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52F891F-5529-4176-8CC4-1BEF5CFF2F53}" type="slidenum">
              <a:rPr lang="fr-FR" altLang="en-US"/>
              <a:pPr eaLnBrk="1" hangingPunct="1"/>
              <a:t>7</a:t>
            </a:fld>
            <a:endParaRPr lang="fr-FR" altLang="en-US"/>
          </a:p>
        </p:txBody>
      </p:sp>
      <p:sp>
        <p:nvSpPr>
          <p:cNvPr id="163843" name="Rectangle 2">
            <a:extLst>
              <a:ext uri="{FF2B5EF4-FFF2-40B4-BE49-F238E27FC236}">
                <a16:creationId xmlns:a16="http://schemas.microsoft.com/office/drawing/2014/main" id="{487D11E1-5F93-41FB-A21E-AD0B6CAA4810}"/>
              </a:ext>
            </a:extLst>
          </p:cNvPr>
          <p:cNvSpPr>
            <a:spLocks noGrp="1" noRot="1" noChangeAspect="1" noChangeArrowheads="1" noTextEdit="1"/>
          </p:cNvSpPr>
          <p:nvPr>
            <p:ph type="sldImg"/>
          </p:nvPr>
        </p:nvSpPr>
        <p:spPr>
          <a:ln/>
        </p:spPr>
      </p:sp>
      <p:sp>
        <p:nvSpPr>
          <p:cNvPr id="163844" name="Rectangle 3">
            <a:extLst>
              <a:ext uri="{FF2B5EF4-FFF2-40B4-BE49-F238E27FC236}">
                <a16:creationId xmlns:a16="http://schemas.microsoft.com/office/drawing/2014/main" id="{61333088-280A-405D-B93B-62E83891A027}"/>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01891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7">
            <a:extLst>
              <a:ext uri="{FF2B5EF4-FFF2-40B4-BE49-F238E27FC236}">
                <a16:creationId xmlns:a16="http://schemas.microsoft.com/office/drawing/2014/main" id="{CCD6CF19-9B1D-491F-A579-6FDB5479E287}"/>
              </a:ext>
            </a:extLst>
          </p:cNvPr>
          <p:cNvSpPr>
            <a:spLocks noGrp="1" noChangeArrowheads="1"/>
          </p:cNvSpPr>
          <p:nvPr>
            <p:ph type="sldNum" sz="quarter" idx="5"/>
          </p:nvPr>
        </p:nvSpPr>
        <p:spPr>
          <a:noFill/>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52F891F-5529-4176-8CC4-1BEF5CFF2F53}" type="slidenum">
              <a:rPr lang="fr-FR" altLang="en-US"/>
              <a:pPr eaLnBrk="1" hangingPunct="1"/>
              <a:t>8</a:t>
            </a:fld>
            <a:endParaRPr lang="fr-FR" altLang="en-US"/>
          </a:p>
        </p:txBody>
      </p:sp>
      <p:sp>
        <p:nvSpPr>
          <p:cNvPr id="163843" name="Rectangle 2">
            <a:extLst>
              <a:ext uri="{FF2B5EF4-FFF2-40B4-BE49-F238E27FC236}">
                <a16:creationId xmlns:a16="http://schemas.microsoft.com/office/drawing/2014/main" id="{487D11E1-5F93-41FB-A21E-AD0B6CAA4810}"/>
              </a:ext>
            </a:extLst>
          </p:cNvPr>
          <p:cNvSpPr>
            <a:spLocks noGrp="1" noRot="1" noChangeAspect="1" noChangeArrowheads="1" noTextEdit="1"/>
          </p:cNvSpPr>
          <p:nvPr>
            <p:ph type="sldImg"/>
          </p:nvPr>
        </p:nvSpPr>
        <p:spPr>
          <a:ln/>
        </p:spPr>
      </p:sp>
      <p:sp>
        <p:nvSpPr>
          <p:cNvPr id="163844" name="Rectangle 3">
            <a:extLst>
              <a:ext uri="{FF2B5EF4-FFF2-40B4-BE49-F238E27FC236}">
                <a16:creationId xmlns:a16="http://schemas.microsoft.com/office/drawing/2014/main" id="{61333088-280A-405D-B93B-62E83891A027}"/>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544287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a:extLst>
              <a:ext uri="{FF2B5EF4-FFF2-40B4-BE49-F238E27FC236}">
                <a16:creationId xmlns:a16="http://schemas.microsoft.com/office/drawing/2014/main" id="{7727B531-10C4-4071-B6C5-23693C596873}"/>
              </a:ext>
            </a:extLst>
          </p:cNvPr>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F6D040FC-59EF-478F-BC24-18DBC34D72B3}" type="slidenum">
              <a:rPr lang="fr-FR" altLang="en-US" sz="1200"/>
              <a:pPr algn="r" eaLnBrk="1" hangingPunct="1"/>
              <a:t>26</a:t>
            </a:fld>
            <a:endParaRPr lang="fr-FR" altLang="en-US" sz="1200"/>
          </a:p>
        </p:txBody>
      </p:sp>
      <p:sp>
        <p:nvSpPr>
          <p:cNvPr id="62467" name="Rectangle 2">
            <a:extLst>
              <a:ext uri="{FF2B5EF4-FFF2-40B4-BE49-F238E27FC236}">
                <a16:creationId xmlns:a16="http://schemas.microsoft.com/office/drawing/2014/main" id="{C2DBC038-1E91-4E08-B327-2A41170244BA}"/>
              </a:ext>
            </a:extLst>
          </p:cNvPr>
          <p:cNvSpPr>
            <a:spLocks noGrp="1" noRot="1" noChangeAspect="1" noChangeArrowheads="1" noTextEdit="1"/>
          </p:cNvSpPr>
          <p:nvPr>
            <p:ph type="sldImg"/>
          </p:nvPr>
        </p:nvSpPr>
        <p:spPr>
          <a:ln/>
        </p:spPr>
      </p:sp>
      <p:sp>
        <p:nvSpPr>
          <p:cNvPr id="62468" name="Rectangle 3">
            <a:extLst>
              <a:ext uri="{FF2B5EF4-FFF2-40B4-BE49-F238E27FC236}">
                <a16:creationId xmlns:a16="http://schemas.microsoft.com/office/drawing/2014/main" id="{793722F5-D069-4E51-AF19-74F7DD4B247B}"/>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11968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4696E96B-4553-46F7-A919-80B78E47A8D5}"/>
              </a:ext>
            </a:extLst>
          </p:cNvPr>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eaLnBrk="1" hangingPunct="1"/>
            <a:fld id="{B0A4E9F4-CB17-4881-93CE-426DE6995A0A}" type="slidenum">
              <a:rPr lang="fr-FR" altLang="en-US" sz="1200"/>
              <a:pPr algn="r" eaLnBrk="1" hangingPunct="1"/>
              <a:t>27</a:t>
            </a:fld>
            <a:endParaRPr lang="fr-FR" altLang="en-US" sz="1200"/>
          </a:p>
        </p:txBody>
      </p:sp>
      <p:sp>
        <p:nvSpPr>
          <p:cNvPr id="64515" name="Rectangle 2">
            <a:extLst>
              <a:ext uri="{FF2B5EF4-FFF2-40B4-BE49-F238E27FC236}">
                <a16:creationId xmlns:a16="http://schemas.microsoft.com/office/drawing/2014/main" id="{1FEF0242-6FAE-4FBF-A42C-D8A1A2F31B85}"/>
              </a:ext>
            </a:extLst>
          </p:cNvPr>
          <p:cNvSpPr>
            <a:spLocks noGrp="1" noRot="1" noChangeAspect="1" noChangeArrowheads="1" noTextEdit="1"/>
          </p:cNvSpPr>
          <p:nvPr>
            <p:ph type="sldImg"/>
          </p:nvPr>
        </p:nvSpPr>
        <p:spPr>
          <a:ln/>
        </p:spPr>
      </p:sp>
      <p:sp>
        <p:nvSpPr>
          <p:cNvPr id="64516" name="Rectangle 3">
            <a:extLst>
              <a:ext uri="{FF2B5EF4-FFF2-40B4-BE49-F238E27FC236}">
                <a16:creationId xmlns:a16="http://schemas.microsoft.com/office/drawing/2014/main" id="{1380383E-8834-4E11-820A-2713EB2410AA}"/>
              </a:ext>
            </a:extLst>
          </p:cNvPr>
          <p:cNvSpPr>
            <a:spLocks noGrp="1" noChangeArrowheads="1"/>
          </p:cNvSpPr>
          <p:nvPr>
            <p:ph type="body" idx="1"/>
          </p:nvPr>
        </p:nvSpPr>
        <p:spPr>
          <a:noFill/>
        </p:spPr>
        <p:txBody>
          <a:bodyPr/>
          <a:lstStyle/>
          <a:p>
            <a:pPr eaLnBrk="1" hangingPunct="1"/>
            <a:r>
              <a:rPr lang="en-US" altLang="en-US">
                <a:latin typeface="Arial" panose="020B0604020202020204" pitchFamily="34" charset="0"/>
                <a:cs typeface="Arial" panose="020B0604020202020204" pitchFamily="34" charset="0"/>
              </a:rPr>
              <a:t>UKOOA provides a generic list of Safety Critical system. This list shall be customized for Egyptian LNG plant by a brainstorming session.</a:t>
            </a:r>
          </a:p>
          <a:p>
            <a:pPr eaLnBrk="1" hangingPunct="1"/>
            <a:endParaRPr lang="en-US" altLang="en-US">
              <a:latin typeface="Arial" panose="020B0604020202020204" pitchFamily="34" charset="0"/>
              <a:cs typeface="Arial" panose="020B0604020202020204" pitchFamily="34" charset="0"/>
            </a:endParaRPr>
          </a:p>
          <a:p>
            <a:pPr eaLnBrk="1" hangingPunct="1"/>
            <a:r>
              <a:rPr lang="en-US" altLang="en-US">
                <a:latin typeface="Arial" panose="020B0604020202020204" pitchFamily="34" charset="0"/>
                <a:cs typeface="Arial" panose="020B0604020202020204" pitchFamily="34" charset="0"/>
              </a:rPr>
              <a:t>This brainstorming session eases communication between ELNG team and SCE consultants.</a:t>
            </a:r>
          </a:p>
        </p:txBody>
      </p:sp>
    </p:spTree>
    <p:extLst>
      <p:ext uri="{BB962C8B-B14F-4D97-AF65-F5344CB8AC3E}">
        <p14:creationId xmlns:p14="http://schemas.microsoft.com/office/powerpoint/2010/main" val="2748063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C799867B-89A6-4470-8D76-BB1B339AAA22}" type="datetimeFigureOut">
              <a:rPr lang="en-GB" smtClean="0"/>
              <a:t>24/08/2018</a:t>
            </a:fld>
            <a:endParaRPr lang="en-GB"/>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4BC48B69-20A5-4B2D-B3E7-98FD8CA15405}" type="slidenum">
              <a:rPr lang="en-GB" smtClean="0"/>
              <a:t>‹N°›</a:t>
            </a:fld>
            <a:endParaRPr lang="en-GB"/>
          </a:p>
        </p:txBody>
      </p:sp>
    </p:spTree>
    <p:extLst>
      <p:ext uri="{BB962C8B-B14F-4D97-AF65-F5344CB8AC3E}">
        <p14:creationId xmlns:p14="http://schemas.microsoft.com/office/powerpoint/2010/main" val="2578656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C799867B-89A6-4470-8D76-BB1B339AAA22}" type="datetimeFigureOut">
              <a:rPr lang="en-GB" smtClean="0"/>
              <a:t>24/08/2018</a:t>
            </a:fld>
            <a:endParaRPr lang="en-GB"/>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4BC48B69-20A5-4B2D-B3E7-98FD8CA15405}" type="slidenum">
              <a:rPr lang="en-GB" smtClean="0"/>
              <a:t>‹N°›</a:t>
            </a:fld>
            <a:endParaRPr lang="en-GB"/>
          </a:p>
        </p:txBody>
      </p:sp>
    </p:spTree>
    <p:extLst>
      <p:ext uri="{BB962C8B-B14F-4D97-AF65-F5344CB8AC3E}">
        <p14:creationId xmlns:p14="http://schemas.microsoft.com/office/powerpoint/2010/main" val="2235730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762625"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C799867B-89A6-4470-8D76-BB1B339AAA22}" type="datetimeFigureOut">
              <a:rPr lang="en-GB" smtClean="0"/>
              <a:t>24/08/2018</a:t>
            </a:fld>
            <a:endParaRPr lang="en-GB"/>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4BC48B69-20A5-4B2D-B3E7-98FD8CA15405}" type="slidenum">
              <a:rPr lang="en-GB" smtClean="0"/>
              <a:t>‹N°›</a:t>
            </a:fld>
            <a:endParaRPr lang="en-GB"/>
          </a:p>
        </p:txBody>
      </p:sp>
    </p:spTree>
    <p:extLst>
      <p:ext uri="{BB962C8B-B14F-4D97-AF65-F5344CB8AC3E}">
        <p14:creationId xmlns:p14="http://schemas.microsoft.com/office/powerpoint/2010/main" val="20890656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C799867B-89A6-4470-8D76-BB1B339AAA22}" type="datetimeFigureOut">
              <a:rPr lang="en-GB" smtClean="0"/>
              <a:t>24/08/2018</a:t>
            </a:fld>
            <a:endParaRPr lang="en-GB"/>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4BC48B69-20A5-4B2D-B3E7-98FD8CA15405}" type="slidenum">
              <a:rPr lang="en-GB" smtClean="0"/>
              <a:t>‹N°›</a:t>
            </a:fld>
            <a:endParaRPr lang="en-GB"/>
          </a:p>
        </p:txBody>
      </p:sp>
    </p:spTree>
    <p:extLst>
      <p:ext uri="{BB962C8B-B14F-4D97-AF65-F5344CB8AC3E}">
        <p14:creationId xmlns:p14="http://schemas.microsoft.com/office/powerpoint/2010/main" val="4067914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a:prstGeom prst="rect">
            <a:avLst/>
          </a:prstGeo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C799867B-89A6-4470-8D76-BB1B339AAA22}" type="datetimeFigureOut">
              <a:rPr lang="en-GB" smtClean="0"/>
              <a:t>24/08/2018</a:t>
            </a:fld>
            <a:endParaRPr lang="en-GB"/>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4BC48B69-20A5-4B2D-B3E7-98FD8CA15405}" type="slidenum">
              <a:rPr lang="en-GB" smtClean="0"/>
              <a:t>‹N°›</a:t>
            </a:fld>
            <a:endParaRPr lang="en-GB"/>
          </a:p>
        </p:txBody>
      </p:sp>
    </p:spTree>
    <p:extLst>
      <p:ext uri="{BB962C8B-B14F-4D97-AF65-F5344CB8AC3E}">
        <p14:creationId xmlns:p14="http://schemas.microsoft.com/office/powerpoint/2010/main" val="36316730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6715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825625"/>
            <a:ext cx="386715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628650" y="6356350"/>
            <a:ext cx="2057400" cy="365125"/>
          </a:xfrm>
          <a:prstGeom prst="rect">
            <a:avLst/>
          </a:prstGeom>
        </p:spPr>
        <p:txBody>
          <a:bodyPr/>
          <a:lstStyle/>
          <a:p>
            <a:fld id="{C799867B-89A6-4470-8D76-BB1B339AAA22}" type="datetimeFigureOut">
              <a:rPr lang="en-GB" smtClean="0"/>
              <a:t>24/08/2018</a:t>
            </a:fld>
            <a:endParaRPr lang="en-GB"/>
          </a:p>
        </p:txBody>
      </p:sp>
      <p:sp>
        <p:nvSpPr>
          <p:cNvPr id="6" name="Footer Placeholder 5"/>
          <p:cNvSpPr>
            <a:spLocks noGrp="1"/>
          </p:cNvSpPr>
          <p:nvPr>
            <p:ph type="ftr" sz="quarter" idx="11"/>
          </p:nvPr>
        </p:nvSpPr>
        <p:spPr>
          <a:xfrm>
            <a:off x="3028950" y="6356350"/>
            <a:ext cx="30861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p>
            <a:fld id="{4BC48B69-20A5-4B2D-B3E7-98FD8CA15405}" type="slidenum">
              <a:rPr lang="en-GB" smtClean="0"/>
              <a:t>‹N°›</a:t>
            </a:fld>
            <a:endParaRPr lang="en-GB"/>
          </a:p>
        </p:txBody>
      </p:sp>
    </p:spTree>
    <p:extLst>
      <p:ext uri="{BB962C8B-B14F-4D97-AF65-F5344CB8AC3E}">
        <p14:creationId xmlns:p14="http://schemas.microsoft.com/office/powerpoint/2010/main" val="3802408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a:prstGeom prst="rect">
            <a:avLst/>
          </a:prstGeo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628650" y="6356350"/>
            <a:ext cx="2057400" cy="365125"/>
          </a:xfrm>
          <a:prstGeom prst="rect">
            <a:avLst/>
          </a:prstGeom>
        </p:spPr>
        <p:txBody>
          <a:bodyPr/>
          <a:lstStyle/>
          <a:p>
            <a:fld id="{C799867B-89A6-4470-8D76-BB1B339AAA22}" type="datetimeFigureOut">
              <a:rPr lang="en-GB" smtClean="0"/>
              <a:t>24/08/2018</a:t>
            </a:fld>
            <a:endParaRPr lang="en-GB"/>
          </a:p>
        </p:txBody>
      </p:sp>
      <p:sp>
        <p:nvSpPr>
          <p:cNvPr id="8" name="Footer Placeholder 7"/>
          <p:cNvSpPr>
            <a:spLocks noGrp="1"/>
          </p:cNvSpPr>
          <p:nvPr>
            <p:ph type="ftr" sz="quarter" idx="11"/>
          </p:nvPr>
        </p:nvSpPr>
        <p:spPr>
          <a:xfrm>
            <a:off x="3028950" y="6356350"/>
            <a:ext cx="3086100" cy="365125"/>
          </a:xfrm>
          <a:prstGeom prst="rect">
            <a:avLst/>
          </a:prstGeom>
        </p:spPr>
        <p:txBody>
          <a:bodyPr/>
          <a:lstStyle/>
          <a:p>
            <a:endParaRPr lang="en-GB"/>
          </a:p>
        </p:txBody>
      </p:sp>
      <p:sp>
        <p:nvSpPr>
          <p:cNvPr id="9" name="Slide Number Placeholder 8"/>
          <p:cNvSpPr>
            <a:spLocks noGrp="1"/>
          </p:cNvSpPr>
          <p:nvPr>
            <p:ph type="sldNum" sz="quarter" idx="12"/>
          </p:nvPr>
        </p:nvSpPr>
        <p:spPr>
          <a:xfrm>
            <a:off x="6457950" y="6356350"/>
            <a:ext cx="2057400" cy="365125"/>
          </a:xfrm>
          <a:prstGeom prst="rect">
            <a:avLst/>
          </a:prstGeom>
        </p:spPr>
        <p:txBody>
          <a:bodyPr/>
          <a:lstStyle/>
          <a:p>
            <a:fld id="{4BC48B69-20A5-4B2D-B3E7-98FD8CA15405}" type="slidenum">
              <a:rPr lang="en-GB" smtClean="0"/>
              <a:t>‹N°›</a:t>
            </a:fld>
            <a:endParaRPr lang="en-GB"/>
          </a:p>
        </p:txBody>
      </p:sp>
    </p:spTree>
    <p:extLst>
      <p:ext uri="{BB962C8B-B14F-4D97-AF65-F5344CB8AC3E}">
        <p14:creationId xmlns:p14="http://schemas.microsoft.com/office/powerpoint/2010/main" val="559249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endParaRPr lang="en-GB"/>
          </a:p>
        </p:txBody>
      </p:sp>
      <p:sp>
        <p:nvSpPr>
          <p:cNvPr id="3" name="Date Placeholder 2"/>
          <p:cNvSpPr>
            <a:spLocks noGrp="1"/>
          </p:cNvSpPr>
          <p:nvPr>
            <p:ph type="dt" sz="half" idx="10"/>
          </p:nvPr>
        </p:nvSpPr>
        <p:spPr>
          <a:xfrm>
            <a:off x="628650" y="6356350"/>
            <a:ext cx="2057400" cy="365125"/>
          </a:xfrm>
          <a:prstGeom prst="rect">
            <a:avLst/>
          </a:prstGeom>
        </p:spPr>
        <p:txBody>
          <a:bodyPr/>
          <a:lstStyle/>
          <a:p>
            <a:fld id="{C799867B-89A6-4470-8D76-BB1B339AAA22}" type="datetimeFigureOut">
              <a:rPr lang="en-GB" smtClean="0"/>
              <a:t>24/08/2018</a:t>
            </a:fld>
            <a:endParaRPr lang="en-GB"/>
          </a:p>
        </p:txBody>
      </p:sp>
      <p:sp>
        <p:nvSpPr>
          <p:cNvPr id="4" name="Footer Placeholder 3"/>
          <p:cNvSpPr>
            <a:spLocks noGrp="1"/>
          </p:cNvSpPr>
          <p:nvPr>
            <p:ph type="ftr" sz="quarter" idx="11"/>
          </p:nvPr>
        </p:nvSpPr>
        <p:spPr>
          <a:xfrm>
            <a:off x="3028950" y="6356350"/>
            <a:ext cx="3086100" cy="365125"/>
          </a:xfrm>
          <a:prstGeom prst="rect">
            <a:avLst/>
          </a:prstGeom>
        </p:spPr>
        <p:txBody>
          <a:bodyPr/>
          <a:lstStyle/>
          <a:p>
            <a:endParaRPr lang="en-GB"/>
          </a:p>
        </p:txBody>
      </p:sp>
      <p:sp>
        <p:nvSpPr>
          <p:cNvPr id="5" name="Slide Number Placeholder 4"/>
          <p:cNvSpPr>
            <a:spLocks noGrp="1"/>
          </p:cNvSpPr>
          <p:nvPr>
            <p:ph type="sldNum" sz="quarter" idx="12"/>
          </p:nvPr>
        </p:nvSpPr>
        <p:spPr>
          <a:xfrm>
            <a:off x="6457950" y="6356350"/>
            <a:ext cx="2057400" cy="365125"/>
          </a:xfrm>
          <a:prstGeom prst="rect">
            <a:avLst/>
          </a:prstGeom>
        </p:spPr>
        <p:txBody>
          <a:bodyPr/>
          <a:lstStyle/>
          <a:p>
            <a:fld id="{4BC48B69-20A5-4B2D-B3E7-98FD8CA15405}" type="slidenum">
              <a:rPr lang="en-GB" smtClean="0"/>
              <a:t>‹N°›</a:t>
            </a:fld>
            <a:endParaRPr lang="en-GB"/>
          </a:p>
        </p:txBody>
      </p:sp>
    </p:spTree>
    <p:extLst>
      <p:ext uri="{BB962C8B-B14F-4D97-AF65-F5344CB8AC3E}">
        <p14:creationId xmlns:p14="http://schemas.microsoft.com/office/powerpoint/2010/main" val="22892059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0"/>
            <a:ext cx="2057400" cy="365125"/>
          </a:xfrm>
          <a:prstGeom prst="rect">
            <a:avLst/>
          </a:prstGeom>
        </p:spPr>
        <p:txBody>
          <a:bodyPr/>
          <a:lstStyle/>
          <a:p>
            <a:fld id="{C799867B-89A6-4470-8D76-BB1B339AAA22}" type="datetimeFigureOut">
              <a:rPr lang="en-GB" smtClean="0"/>
              <a:t>24/08/2018</a:t>
            </a:fld>
            <a:endParaRPr lang="en-GB"/>
          </a:p>
        </p:txBody>
      </p:sp>
      <p:sp>
        <p:nvSpPr>
          <p:cNvPr id="3" name="Footer Placeholder 2"/>
          <p:cNvSpPr>
            <a:spLocks noGrp="1"/>
          </p:cNvSpPr>
          <p:nvPr>
            <p:ph type="ftr" sz="quarter" idx="11"/>
          </p:nvPr>
        </p:nvSpPr>
        <p:spPr>
          <a:xfrm>
            <a:off x="3028950" y="6356350"/>
            <a:ext cx="3086100" cy="365125"/>
          </a:xfrm>
          <a:prstGeom prst="rect">
            <a:avLst/>
          </a:prstGeom>
        </p:spPr>
        <p:txBody>
          <a:bodyPr/>
          <a:lstStyle/>
          <a:p>
            <a:endParaRPr lang="en-GB"/>
          </a:p>
        </p:txBody>
      </p:sp>
      <p:sp>
        <p:nvSpPr>
          <p:cNvPr id="4" name="Slide Number Placeholder 3"/>
          <p:cNvSpPr>
            <a:spLocks noGrp="1"/>
          </p:cNvSpPr>
          <p:nvPr>
            <p:ph type="sldNum" sz="quarter" idx="12"/>
          </p:nvPr>
        </p:nvSpPr>
        <p:spPr>
          <a:xfrm>
            <a:off x="6457950" y="6356350"/>
            <a:ext cx="2057400" cy="365125"/>
          </a:xfrm>
          <a:prstGeom prst="rect">
            <a:avLst/>
          </a:prstGeom>
        </p:spPr>
        <p:txBody>
          <a:bodyPr/>
          <a:lstStyle/>
          <a:p>
            <a:fld id="{4BC48B69-20A5-4B2D-B3E7-98FD8CA15405}" type="slidenum">
              <a:rPr lang="en-GB" smtClean="0"/>
              <a:t>‹N°›</a:t>
            </a:fld>
            <a:endParaRPr lang="en-GB"/>
          </a:p>
        </p:txBody>
      </p:sp>
    </p:spTree>
    <p:extLst>
      <p:ext uri="{BB962C8B-B14F-4D97-AF65-F5344CB8AC3E}">
        <p14:creationId xmlns:p14="http://schemas.microsoft.com/office/powerpoint/2010/main" val="11927843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p>
            <a:fld id="{C799867B-89A6-4470-8D76-BB1B339AAA22}" type="datetimeFigureOut">
              <a:rPr lang="en-GB" smtClean="0"/>
              <a:t>24/08/2018</a:t>
            </a:fld>
            <a:endParaRPr lang="en-GB"/>
          </a:p>
        </p:txBody>
      </p:sp>
      <p:sp>
        <p:nvSpPr>
          <p:cNvPr id="6" name="Footer Placeholder 5"/>
          <p:cNvSpPr>
            <a:spLocks noGrp="1"/>
          </p:cNvSpPr>
          <p:nvPr>
            <p:ph type="ftr" sz="quarter" idx="11"/>
          </p:nvPr>
        </p:nvSpPr>
        <p:spPr>
          <a:xfrm>
            <a:off x="3028950" y="6356350"/>
            <a:ext cx="30861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p>
            <a:fld id="{4BC48B69-20A5-4B2D-B3E7-98FD8CA15405}" type="slidenum">
              <a:rPr lang="en-GB" smtClean="0"/>
              <a:t>‹N°›</a:t>
            </a:fld>
            <a:endParaRPr lang="en-GB"/>
          </a:p>
        </p:txBody>
      </p:sp>
    </p:spTree>
    <p:extLst>
      <p:ext uri="{BB962C8B-B14F-4D97-AF65-F5344CB8AC3E}">
        <p14:creationId xmlns:p14="http://schemas.microsoft.com/office/powerpoint/2010/main" val="466124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p>
            <a:fld id="{C799867B-89A6-4470-8D76-BB1B339AAA22}" type="datetimeFigureOut">
              <a:rPr lang="en-GB" smtClean="0"/>
              <a:t>24/08/2018</a:t>
            </a:fld>
            <a:endParaRPr lang="en-GB"/>
          </a:p>
        </p:txBody>
      </p:sp>
      <p:sp>
        <p:nvSpPr>
          <p:cNvPr id="6" name="Footer Placeholder 5"/>
          <p:cNvSpPr>
            <a:spLocks noGrp="1"/>
          </p:cNvSpPr>
          <p:nvPr>
            <p:ph type="ftr" sz="quarter" idx="11"/>
          </p:nvPr>
        </p:nvSpPr>
        <p:spPr>
          <a:xfrm>
            <a:off x="3028950" y="6356350"/>
            <a:ext cx="30861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p>
            <a:fld id="{4BC48B69-20A5-4B2D-B3E7-98FD8CA15405}" type="slidenum">
              <a:rPr lang="en-GB" smtClean="0"/>
              <a:t>‹N°›</a:t>
            </a:fld>
            <a:endParaRPr lang="en-GB"/>
          </a:p>
        </p:txBody>
      </p:sp>
    </p:spTree>
    <p:extLst>
      <p:ext uri="{BB962C8B-B14F-4D97-AF65-F5344CB8AC3E}">
        <p14:creationId xmlns:p14="http://schemas.microsoft.com/office/powerpoint/2010/main" val="3806202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ADEPP_Academy"/>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51016" y="6312457"/>
            <a:ext cx="1571181" cy="408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8" name="Groupe 1"/>
          <p:cNvGrpSpPr/>
          <p:nvPr userDrawn="1"/>
        </p:nvGrpSpPr>
        <p:grpSpPr>
          <a:xfrm>
            <a:off x="0" y="0"/>
            <a:ext cx="9144000" cy="6858000"/>
            <a:chOff x="-1" y="0"/>
            <a:chExt cx="9144000" cy="6858000"/>
          </a:xfrm>
        </p:grpSpPr>
        <p:sp>
          <p:nvSpPr>
            <p:cNvPr id="9" name="Rectangle 8"/>
            <p:cNvSpPr/>
            <p:nvPr/>
          </p:nvSpPr>
          <p:spPr>
            <a:xfrm>
              <a:off x="-1" y="0"/>
              <a:ext cx="9144000" cy="6858000"/>
            </a:xfrm>
            <a:prstGeom prst="rect">
              <a:avLst/>
            </a:prstGeom>
            <a:gradFill flip="none" rotWithShape="1">
              <a:gsLst>
                <a:gs pos="71667">
                  <a:srgbClr val="006600"/>
                </a:gs>
                <a:gs pos="0">
                  <a:srgbClr val="660066"/>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p:cNvSpPr/>
            <p:nvPr/>
          </p:nvSpPr>
          <p:spPr>
            <a:xfrm>
              <a:off x="153127" y="137160"/>
              <a:ext cx="8837744" cy="6583680"/>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1" name="Picture 6" descr="ADEPP_Academy"/>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51015" y="6312457"/>
              <a:ext cx="1571181" cy="408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88969147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hyperlink" Target="https://teams.microsoft.com/l/team/19:8bee24567feb4e32a2daba5d83e0fc6b@thread.skype/conversations?groupId=6a86f990-b86e-4dc7-bb40-db503c9cf677&amp;tenantId=17ae2cec-b34f-4757-abdc-179cdf64fb84" TargetMode="External"/><Relationship Id="rId4" Type="http://schemas.openxmlformats.org/officeDocument/2006/relationships/hyperlink" Target="http://adepp.online/" TargetMode="Externa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7.xml"/><Relationship Id="rId1" Type="http://schemas.openxmlformats.org/officeDocument/2006/relationships/tags" Target="../tags/tag1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hyperlink" Target="http://r.search.yahoo.com/_ylt=A9mSs3UJn2VVKSwAJI1LBQx.;_ylu=X3oDMTBydWZibG83BGNvbG8DaXIyBHBvcwM4BHZ0aWQDBHNlYwNzcg--/RV=2/RE=1432752010/RO=10/RU=http:/www.cgerisk.com/support/downloads/example-files-downloads/doc_download/76-bowtie-diagrams-in-downstream-hazard-identification-and-risk-assessment/RK=0/RS=9_4gSTi1DaDPJ.cxFWmR20cBsQw-" TargetMode="External"/><Relationship Id="rId2" Type="http://schemas.openxmlformats.org/officeDocument/2006/relationships/slideLayout" Target="../slideLayouts/slideLayout7.xml"/><Relationship Id="rId1" Type="http://schemas.openxmlformats.org/officeDocument/2006/relationships/tags" Target="../tags/tag13.xml"/><Relationship Id="rId4" Type="http://schemas.openxmlformats.org/officeDocument/2006/relationships/image" Target="../media/image5.wmf"/></Relationships>
</file>

<file path=ppt/slides/_rels/slide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slideLayout" Target="../slideLayouts/slideLayout7.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hyperlink" Target="http://icota-europe.com/downloads/The_basics_of_verification.pdf" TargetMode="External"/><Relationship Id="rId2" Type="http://schemas.openxmlformats.org/officeDocument/2006/relationships/slideLayout" Target="../slideLayouts/slideLayout7.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hyperlink" Target="http://icota-europe.com/downloads/The_basics_of_verification.pdf" TargetMode="External"/><Relationship Id="rId2" Type="http://schemas.openxmlformats.org/officeDocument/2006/relationships/slideLayout" Target="../slideLayouts/slideLayout7.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7.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7.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3" Type="http://schemas.openxmlformats.org/officeDocument/2006/relationships/hyperlink" Target="https://www.linkedin.com/in/cesar-puma-medina-2aa75732/" TargetMode="External"/><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hyperlink" Target="http://icota-europe.com/downloads/The_basics_of_verification.pdf" TargetMode="External"/><Relationship Id="rId2" Type="http://schemas.openxmlformats.org/officeDocument/2006/relationships/slideLayout" Target="../slideLayouts/slideLayout7.xml"/><Relationship Id="rId1" Type="http://schemas.openxmlformats.org/officeDocument/2006/relationships/tags" Target="../tags/tag21.xml"/><Relationship Id="rId4" Type="http://schemas.openxmlformats.org/officeDocument/2006/relationships/image" Target="../media/image9.wmf"/></Relationships>
</file>

<file path=ppt/slides/_rels/slide21.xml.rels><?xml version="1.0" encoding="UTF-8" standalone="yes"?>
<Relationships xmlns="http://schemas.openxmlformats.org/package/2006/relationships"><Relationship Id="rId3" Type="http://schemas.openxmlformats.org/officeDocument/2006/relationships/hyperlink" Target="http://icota-europe.com/downloads/The_basics_of_verification.pdf" TargetMode="External"/><Relationship Id="rId2" Type="http://schemas.openxmlformats.org/officeDocument/2006/relationships/slideLayout" Target="../slideLayouts/slideLayout7.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4.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5.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6.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ags" Target="../tags/tag27.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tags" Target="../tags/tag28.xml"/><Relationship Id="rId4" Type="http://schemas.openxmlformats.org/officeDocument/2006/relationships/image" Target="../media/image10.png"/></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9.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hyperlink" Target="https://www.aiche.org/ccps/topics/elements-process-safety/manage-risks/asset-integrity-and-reliability/introduction" TargetMode="External"/><Relationship Id="rId2" Type="http://schemas.openxmlformats.org/officeDocument/2006/relationships/slideLayout" Target="../slideLayouts/slideLayout7.xml"/><Relationship Id="rId1" Type="http://schemas.openxmlformats.org/officeDocument/2006/relationships/tags" Target="../tags/tag6.xml"/><Relationship Id="rId5" Type="http://schemas.openxmlformats.org/officeDocument/2006/relationships/hyperlink" Target="http://www.hse.gov.uk/offshore/programmereports.htm" TargetMode="External"/><Relationship Id="rId4" Type="http://schemas.openxmlformats.org/officeDocument/2006/relationships/hyperlink" Target="https://www.aiche.org/ccps/resources/process-equipment-reliability-database-perd" TargetMode="Externa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8.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7"/>
          <p:cNvSpPr txBox="1">
            <a:spLocks noChangeArrowheads="1"/>
          </p:cNvSpPr>
          <p:nvPr/>
        </p:nvSpPr>
        <p:spPr bwMode="auto">
          <a:xfrm>
            <a:off x="323115" y="2357032"/>
            <a:ext cx="8537331"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defRPr/>
            </a:pPr>
            <a:r>
              <a:rPr lang="en-US" sz="3200" b="1" dirty="0">
                <a:solidFill>
                  <a:srgbClr val="540054"/>
                </a:solidFill>
                <a:effectLst>
                  <a:outerShdw blurRad="38100" dist="38100" dir="2700000" algn="tl">
                    <a:srgbClr val="000000">
                      <a:alpha val="43137"/>
                    </a:srgbClr>
                  </a:outerShdw>
                </a:effectLst>
              </a:rPr>
              <a:t>Process Safety Management Workshop</a:t>
            </a:r>
          </a:p>
          <a:p>
            <a:pPr algn="ctr">
              <a:defRPr/>
            </a:pPr>
            <a:r>
              <a:rPr lang="en-US" sz="3200" b="1" dirty="0">
                <a:solidFill>
                  <a:srgbClr val="0070C0"/>
                </a:solidFill>
                <a:effectLst>
                  <a:outerShdw blurRad="38100" dist="38100" dir="2700000" algn="tl">
                    <a:srgbClr val="000000">
                      <a:alpha val="43137"/>
                    </a:srgbClr>
                  </a:outerShdw>
                </a:effectLst>
              </a:rPr>
              <a:t>E10: Asset Integrity &amp; Reliability</a:t>
            </a: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04896" y="5078893"/>
            <a:ext cx="2085975" cy="164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xt Box 7">
            <a:extLst>
              <a:ext uri="{FF2B5EF4-FFF2-40B4-BE49-F238E27FC236}">
                <a16:creationId xmlns:a16="http://schemas.microsoft.com/office/drawing/2014/main" id="{43AF5E65-4738-40BE-B15F-4C87F9052463}"/>
              </a:ext>
            </a:extLst>
          </p:cNvPr>
          <p:cNvSpPr txBox="1">
            <a:spLocks noChangeArrowheads="1"/>
          </p:cNvSpPr>
          <p:nvPr/>
        </p:nvSpPr>
        <p:spPr bwMode="auto">
          <a:xfrm>
            <a:off x="6726211" y="270778"/>
            <a:ext cx="226466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defRPr/>
            </a:pPr>
            <a:r>
              <a:rPr lang="en-US" sz="1200" b="1" dirty="0">
                <a:solidFill>
                  <a:srgbClr val="4C004C"/>
                </a:solidFill>
              </a:rPr>
              <a:t>PSM Training Course </a:t>
            </a:r>
          </a:p>
          <a:p>
            <a:pPr>
              <a:defRPr/>
            </a:pPr>
            <a:r>
              <a:rPr lang="en-GB" sz="1200" b="1" dirty="0">
                <a:solidFill>
                  <a:srgbClr val="006600"/>
                </a:solidFill>
              </a:rPr>
              <a:t>TRW-PSM-RFPC-2018-E10</a:t>
            </a:r>
          </a:p>
        </p:txBody>
      </p:sp>
      <p:sp>
        <p:nvSpPr>
          <p:cNvPr id="7" name="Rectangle 9">
            <a:extLst>
              <a:ext uri="{FF2B5EF4-FFF2-40B4-BE49-F238E27FC236}">
                <a16:creationId xmlns:a16="http://schemas.microsoft.com/office/drawing/2014/main" id="{CB1DED9A-2AB7-4533-9E6C-2F2A76E225BD}"/>
              </a:ext>
            </a:extLst>
          </p:cNvPr>
          <p:cNvSpPr>
            <a:spLocks noChangeArrowheads="1"/>
          </p:cNvSpPr>
          <p:nvPr/>
        </p:nvSpPr>
        <p:spPr bwMode="auto">
          <a:xfrm>
            <a:off x="2478061" y="4403593"/>
            <a:ext cx="4248150"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a:r>
              <a:rPr lang="en-US" sz="1400" b="1" dirty="0">
                <a:solidFill>
                  <a:srgbClr val="006600"/>
                </a:solidFill>
              </a:rPr>
              <a:t>Presented by: </a:t>
            </a:r>
            <a:r>
              <a:rPr lang="en-US" sz="1400" b="1" dirty="0" err="1">
                <a:solidFill>
                  <a:srgbClr val="006600"/>
                </a:solidFill>
              </a:rPr>
              <a:t>Dr</a:t>
            </a:r>
            <a:r>
              <a:rPr lang="en-US" sz="1400" b="1" dirty="0">
                <a:solidFill>
                  <a:srgbClr val="006600"/>
                </a:solidFill>
              </a:rPr>
              <a:t> </a:t>
            </a:r>
            <a:r>
              <a:rPr lang="en-US" sz="1400" b="1" dirty="0" err="1">
                <a:solidFill>
                  <a:srgbClr val="006600"/>
                </a:solidFill>
              </a:rPr>
              <a:t>Fabienne</a:t>
            </a:r>
            <a:r>
              <a:rPr lang="en-US" sz="1400" b="1" dirty="0">
                <a:solidFill>
                  <a:srgbClr val="006600"/>
                </a:solidFill>
              </a:rPr>
              <a:t> Salimi</a:t>
            </a:r>
          </a:p>
          <a:p>
            <a:pPr algn="ctr"/>
            <a:r>
              <a:rPr lang="en-US" sz="1400" b="1" dirty="0">
                <a:solidFill>
                  <a:srgbClr val="CC0066"/>
                </a:solidFill>
                <a:hlinkClick r:id="rId4"/>
              </a:rPr>
              <a:t>ADEPP Academy website</a:t>
            </a:r>
            <a:endParaRPr lang="en-US" sz="1400" b="1" dirty="0">
              <a:solidFill>
                <a:srgbClr val="009999"/>
              </a:solidFill>
            </a:endParaRPr>
          </a:p>
          <a:p>
            <a:pPr algn="ctr"/>
            <a:r>
              <a:rPr lang="en-GB" sz="1400" b="1" dirty="0">
                <a:solidFill>
                  <a:srgbClr val="009999"/>
                </a:solidFill>
                <a:hlinkClick r:id="rId5"/>
              </a:rPr>
              <a:t>Nouri PSM Workshop Team sites</a:t>
            </a:r>
            <a:endParaRPr lang="en-US" sz="1400" b="1" dirty="0">
              <a:solidFill>
                <a:srgbClr val="009999"/>
              </a:solidFill>
            </a:endParaRPr>
          </a:p>
        </p:txBody>
      </p:sp>
    </p:spTree>
    <p:custDataLst>
      <p:tags r:id="rId1"/>
    </p:custDataLst>
    <p:extLst>
      <p:ext uri="{BB962C8B-B14F-4D97-AF65-F5344CB8AC3E}">
        <p14:creationId xmlns:p14="http://schemas.microsoft.com/office/powerpoint/2010/main" val="40683627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7"/>
          <p:cNvSpPr txBox="1">
            <a:spLocks noChangeArrowheads="1"/>
          </p:cNvSpPr>
          <p:nvPr/>
        </p:nvSpPr>
        <p:spPr bwMode="auto">
          <a:xfrm>
            <a:off x="1671109" y="229906"/>
            <a:ext cx="5801781"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sz="3200" b="1" dirty="0">
                <a:solidFill>
                  <a:srgbClr val="006600"/>
                </a:solidFill>
                <a:effectLst>
                  <a:outerShdw blurRad="38100" dist="38100" dir="2700000" algn="tl">
                    <a:srgbClr val="000000">
                      <a:alpha val="43137"/>
                    </a:srgbClr>
                  </a:outerShdw>
                </a:effectLst>
              </a:rPr>
              <a:t>Corrosion Management System</a:t>
            </a:r>
          </a:p>
          <a:p>
            <a:pPr algn="ctr"/>
            <a:r>
              <a:rPr lang="en-GB" sz="3200" b="1" dirty="0">
                <a:solidFill>
                  <a:srgbClr val="C00000"/>
                </a:solidFill>
                <a:effectLst>
                  <a:outerShdw blurRad="38100" dist="38100" dir="2700000" algn="tl">
                    <a:srgbClr val="000000">
                      <a:alpha val="43137"/>
                    </a:srgbClr>
                  </a:outerShdw>
                </a:effectLst>
              </a:rPr>
              <a:t>to ensure Operational Excellence</a:t>
            </a:r>
            <a:endParaRPr lang="en-GB" sz="3200" dirty="0">
              <a:solidFill>
                <a:srgbClr val="C00000"/>
              </a:solidFill>
              <a:effectLst>
                <a:outerShdw blurRad="38100" dist="38100" dir="2700000" algn="tl">
                  <a:srgbClr val="000000">
                    <a:alpha val="43137"/>
                  </a:srgbClr>
                </a:outerShdw>
              </a:effectLst>
            </a:endParaRPr>
          </a:p>
        </p:txBody>
      </p:sp>
      <p:grpSp>
        <p:nvGrpSpPr>
          <p:cNvPr id="17" name="Group 16"/>
          <p:cNvGrpSpPr/>
          <p:nvPr/>
        </p:nvGrpSpPr>
        <p:grpSpPr>
          <a:xfrm>
            <a:off x="-1219200" y="1608014"/>
            <a:ext cx="11251224" cy="4064000"/>
            <a:chOff x="-1676400" y="1423376"/>
            <a:chExt cx="11251224" cy="4064000"/>
          </a:xfrm>
        </p:grpSpPr>
        <p:graphicFrame>
          <p:nvGraphicFramePr>
            <p:cNvPr id="7" name="Diagram 6"/>
            <p:cNvGraphicFramePr/>
            <p:nvPr>
              <p:extLst/>
            </p:nvPr>
          </p:nvGraphicFramePr>
          <p:xfrm>
            <a:off x="-1676400" y="1423376"/>
            <a:ext cx="11251224"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TextBox 11"/>
            <p:cNvSpPr txBox="1"/>
            <p:nvPr/>
          </p:nvSpPr>
          <p:spPr>
            <a:xfrm>
              <a:off x="4114799" y="3780421"/>
              <a:ext cx="3387979" cy="369332"/>
            </a:xfrm>
            <a:prstGeom prst="rect">
              <a:avLst/>
            </a:prstGeom>
            <a:noFill/>
          </p:spPr>
          <p:txBody>
            <a:bodyPr wrap="none" rtlCol="0">
              <a:spAutoFit/>
            </a:bodyPr>
            <a:lstStyle/>
            <a:p>
              <a:r>
                <a:rPr lang="en-GB" b="1" dirty="0">
                  <a:solidFill>
                    <a:srgbClr val="FF6600"/>
                  </a:solidFill>
                </a:rPr>
                <a:t>Operational Management System</a:t>
              </a:r>
            </a:p>
          </p:txBody>
        </p:sp>
      </p:grpSp>
    </p:spTree>
    <p:custDataLst>
      <p:tags r:id="rId1"/>
    </p:custDataLst>
    <p:extLst>
      <p:ext uri="{BB962C8B-B14F-4D97-AF65-F5344CB8AC3E}">
        <p14:creationId xmlns:p14="http://schemas.microsoft.com/office/powerpoint/2010/main" val="4048587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15"/>
          <p:cNvGrpSpPr>
            <a:grpSpLocks/>
          </p:cNvGrpSpPr>
          <p:nvPr/>
        </p:nvGrpSpPr>
        <p:grpSpPr bwMode="auto">
          <a:xfrm>
            <a:off x="331989" y="1819747"/>
            <a:ext cx="8491556" cy="3689146"/>
            <a:chOff x="502302" y="1370012"/>
            <a:chExt cx="7398686" cy="2930526"/>
          </a:xfrm>
        </p:grpSpPr>
        <p:sp>
          <p:nvSpPr>
            <p:cNvPr id="5" name="Oval 12"/>
            <p:cNvSpPr>
              <a:spLocks noChangeArrowheads="1"/>
            </p:cNvSpPr>
            <p:nvPr/>
          </p:nvSpPr>
          <p:spPr bwMode="auto">
            <a:xfrm>
              <a:off x="2608263" y="1370012"/>
              <a:ext cx="3244850" cy="2330450"/>
            </a:xfrm>
            <a:prstGeom prst="ellipse">
              <a:avLst/>
            </a:prstGeom>
            <a:solidFill>
              <a:srgbClr val="006600"/>
            </a:solidFill>
            <a:ln w="9525">
              <a:solidFill>
                <a:srgbClr val="000000"/>
              </a:solidFill>
              <a:round/>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en-GB" altLang="en-US" sz="1800">
                <a:solidFill>
                  <a:srgbClr val="006600"/>
                </a:solidFill>
              </a:endParaRPr>
            </a:p>
          </p:txBody>
        </p:sp>
        <p:sp>
          <p:nvSpPr>
            <p:cNvPr id="6" name="Oval 11"/>
            <p:cNvSpPr>
              <a:spLocks noChangeArrowheads="1"/>
            </p:cNvSpPr>
            <p:nvPr/>
          </p:nvSpPr>
          <p:spPr bwMode="auto">
            <a:xfrm>
              <a:off x="2773065" y="1665287"/>
              <a:ext cx="2974975" cy="1828800"/>
            </a:xfrm>
            <a:prstGeom prst="ellipse">
              <a:avLst/>
            </a:prstGeom>
            <a:solidFill>
              <a:schemeClr val="accent4">
                <a:lumMod val="60000"/>
                <a:lumOff val="40000"/>
              </a:schemeClr>
            </a:solidFill>
            <a:ln w="9525">
              <a:solidFill>
                <a:srgbClr val="000000"/>
              </a:solidFill>
              <a:round/>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0"/>
                </a:spcBef>
                <a:buFontTx/>
                <a:buNone/>
              </a:pPr>
              <a:r>
                <a:rPr lang="en-GB" altLang="en-US" sz="1600" b="1">
                  <a:cs typeface="Times New Roman" panose="02020603050405020304" pitchFamily="18" charset="0"/>
                </a:rPr>
                <a:t>                            CE</a:t>
              </a:r>
              <a:endParaRPr lang="en-GB" altLang="en-US" sz="1600" b="1"/>
            </a:p>
          </p:txBody>
        </p:sp>
        <p:sp>
          <p:nvSpPr>
            <p:cNvPr id="7" name="Oval 10"/>
            <p:cNvSpPr>
              <a:spLocks noChangeArrowheads="1"/>
            </p:cNvSpPr>
            <p:nvPr/>
          </p:nvSpPr>
          <p:spPr bwMode="auto">
            <a:xfrm>
              <a:off x="2845593" y="1970087"/>
              <a:ext cx="2260600" cy="1190625"/>
            </a:xfrm>
            <a:prstGeom prst="ellipse">
              <a:avLst/>
            </a:prstGeom>
            <a:solidFill>
              <a:srgbClr val="C00000"/>
            </a:solidFill>
            <a:ln w="9525">
              <a:solidFill>
                <a:srgbClr val="000000"/>
              </a:solidFill>
              <a:round/>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0"/>
                </a:spcBef>
                <a:buFontTx/>
                <a:buNone/>
              </a:pPr>
              <a:r>
                <a:rPr lang="en-GB" altLang="en-US" sz="1600" b="1">
                  <a:solidFill>
                    <a:schemeClr val="bg1"/>
                  </a:solidFill>
                  <a:cs typeface="Times New Roman" panose="02020603050405020304" pitchFamily="18" charset="0"/>
                </a:rPr>
                <a:t>SCE</a:t>
              </a:r>
              <a:endParaRPr lang="en-GB" altLang="en-US" sz="1600" b="1">
                <a:solidFill>
                  <a:schemeClr val="bg1"/>
                </a:solidFill>
              </a:endParaRPr>
            </a:p>
          </p:txBody>
        </p:sp>
        <p:sp>
          <p:nvSpPr>
            <p:cNvPr id="8" name="Oval 9"/>
            <p:cNvSpPr>
              <a:spLocks noChangeArrowheads="1"/>
            </p:cNvSpPr>
            <p:nvPr/>
          </p:nvSpPr>
          <p:spPr bwMode="auto">
            <a:xfrm>
              <a:off x="3668915" y="2187575"/>
              <a:ext cx="1879600" cy="1017588"/>
            </a:xfrm>
            <a:prstGeom prst="ellipse">
              <a:avLst/>
            </a:prstGeom>
            <a:solidFill>
              <a:srgbClr val="F2F2F2"/>
            </a:solidFill>
            <a:ln w="9525">
              <a:solidFill>
                <a:srgbClr val="000000"/>
              </a:solidFill>
              <a:round/>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0"/>
                </a:spcBef>
                <a:buFontTx/>
                <a:buNone/>
              </a:pPr>
              <a:r>
                <a:rPr lang="en-GB" altLang="en-US" sz="1600" b="1">
                  <a:cs typeface="Times New Roman" panose="02020603050405020304" pitchFamily="18" charset="0"/>
                </a:rPr>
                <a:t>                                  BCE</a:t>
              </a:r>
              <a:endParaRPr lang="en-GB" altLang="en-US" sz="1600" b="1"/>
            </a:p>
          </p:txBody>
        </p:sp>
        <p:sp>
          <p:nvSpPr>
            <p:cNvPr id="9" name="Rectangle 8"/>
            <p:cNvSpPr>
              <a:spLocks noChangeArrowheads="1"/>
            </p:cNvSpPr>
            <p:nvPr/>
          </p:nvSpPr>
          <p:spPr bwMode="auto">
            <a:xfrm>
              <a:off x="502302" y="3205163"/>
              <a:ext cx="2401888" cy="1095375"/>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0"/>
                </a:spcBef>
                <a:buFontTx/>
                <a:buNone/>
              </a:pPr>
              <a:r>
                <a:rPr lang="en-GB" altLang="en-US" sz="1000" dirty="0">
                  <a:latin typeface="+mn-lt"/>
                  <a:cs typeface="Times New Roman" panose="02020603050405020304" pitchFamily="18" charset="0"/>
                </a:rPr>
                <a:t>“Safety Critical Elements (SCE) are any part of the installation or plant whose failure will either cause or contribute to a major accident, the purpose of which is to prevent or limit the effect of a major accident”.</a:t>
              </a:r>
              <a:endParaRPr lang="en-GB" altLang="en-US" sz="1800" dirty="0">
                <a:latin typeface="+mn-lt"/>
              </a:endParaRPr>
            </a:p>
          </p:txBody>
        </p:sp>
        <p:sp>
          <p:nvSpPr>
            <p:cNvPr id="10" name="Rectangle 7"/>
            <p:cNvSpPr>
              <a:spLocks noChangeArrowheads="1"/>
            </p:cNvSpPr>
            <p:nvPr/>
          </p:nvSpPr>
          <p:spPr bwMode="auto">
            <a:xfrm>
              <a:off x="5499100" y="3417890"/>
              <a:ext cx="2401888" cy="857250"/>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0"/>
                </a:spcBef>
                <a:buFontTx/>
                <a:buNone/>
              </a:pPr>
              <a:r>
                <a:rPr lang="en-GB" altLang="en-US" sz="1100">
                  <a:latin typeface="+mn-lt"/>
                  <a:cs typeface="Times New Roman" panose="02020603050405020304" pitchFamily="18" charset="0"/>
                </a:rPr>
                <a:t>Business Critical Elements (BCE) are plant or system whose failure would have a major impact on production or asset value.</a:t>
              </a:r>
              <a:endParaRPr lang="en-GB" altLang="en-US" sz="1800">
                <a:latin typeface="+mn-lt"/>
              </a:endParaRPr>
            </a:p>
          </p:txBody>
        </p:sp>
        <p:sp>
          <p:nvSpPr>
            <p:cNvPr id="11" name="Rectangle 6"/>
            <p:cNvSpPr>
              <a:spLocks noChangeArrowheads="1"/>
            </p:cNvSpPr>
            <p:nvPr/>
          </p:nvSpPr>
          <p:spPr bwMode="auto">
            <a:xfrm>
              <a:off x="6084888" y="1433512"/>
              <a:ext cx="1230312" cy="328613"/>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0"/>
                </a:spcBef>
                <a:buFontTx/>
                <a:buNone/>
              </a:pPr>
              <a:r>
                <a:rPr lang="en-GB" altLang="en-US" sz="1100">
                  <a:latin typeface="+mn-lt"/>
                  <a:cs typeface="Times New Roman" panose="02020603050405020304" pitchFamily="18" charset="0"/>
                </a:rPr>
                <a:t>Asset Register</a:t>
              </a:r>
              <a:endParaRPr lang="en-GB" altLang="en-US" sz="1800">
                <a:latin typeface="+mn-lt"/>
              </a:endParaRPr>
            </a:p>
          </p:txBody>
        </p:sp>
        <p:cxnSp>
          <p:nvCxnSpPr>
            <p:cNvPr id="12" name="AutoShape 5"/>
            <p:cNvCxnSpPr>
              <a:cxnSpLocks noChangeShapeType="1"/>
            </p:cNvCxnSpPr>
            <p:nvPr/>
          </p:nvCxnSpPr>
          <p:spPr bwMode="auto">
            <a:xfrm flipH="1">
              <a:off x="5518150" y="1665287"/>
              <a:ext cx="520700" cy="328613"/>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3" name="AutoShape 4"/>
            <p:cNvCxnSpPr>
              <a:cxnSpLocks noChangeShapeType="1"/>
            </p:cNvCxnSpPr>
            <p:nvPr/>
          </p:nvCxnSpPr>
          <p:spPr bwMode="auto">
            <a:xfrm>
              <a:off x="4608715" y="2813049"/>
              <a:ext cx="1564469" cy="604841"/>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cxnSp>
          <p:nvCxnSpPr>
            <p:cNvPr id="14" name="AutoShape 3"/>
            <p:cNvCxnSpPr>
              <a:cxnSpLocks noChangeShapeType="1"/>
              <a:endCxn id="9" idx="0"/>
            </p:cNvCxnSpPr>
            <p:nvPr/>
          </p:nvCxnSpPr>
          <p:spPr bwMode="auto">
            <a:xfrm flipH="1">
              <a:off x="1703247" y="2535237"/>
              <a:ext cx="1590346" cy="669926"/>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sp>
          <p:nvSpPr>
            <p:cNvPr id="15" name="Rectangle 2"/>
            <p:cNvSpPr>
              <a:spLocks noChangeArrowheads="1"/>
            </p:cNvSpPr>
            <p:nvPr/>
          </p:nvSpPr>
          <p:spPr bwMode="auto">
            <a:xfrm>
              <a:off x="6084888" y="1924050"/>
              <a:ext cx="1230312" cy="328612"/>
            </a:xfrm>
            <a:prstGeom prst="rect">
              <a:avLst/>
            </a:prstGeom>
            <a:solidFill>
              <a:srgbClr val="FFFFFF"/>
            </a:solidFill>
            <a:ln w="9525">
              <a:solidFill>
                <a:srgbClr val="000000"/>
              </a:solidFill>
              <a:miter lim="800000"/>
              <a:headEnd/>
              <a:tailEnd/>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0"/>
                </a:spcBef>
                <a:buFontTx/>
                <a:buNone/>
              </a:pPr>
              <a:r>
                <a:rPr lang="en-GB" altLang="en-US" sz="1100">
                  <a:latin typeface="+mn-lt"/>
                  <a:cs typeface="Times New Roman" panose="02020603050405020304" pitchFamily="18" charset="0"/>
                </a:rPr>
                <a:t>Critical Element</a:t>
              </a:r>
              <a:endParaRPr lang="en-GB" altLang="en-US" sz="1800">
                <a:latin typeface="+mn-lt"/>
              </a:endParaRPr>
            </a:p>
          </p:txBody>
        </p:sp>
        <p:cxnSp>
          <p:nvCxnSpPr>
            <p:cNvPr id="16" name="AutoShape 1"/>
            <p:cNvCxnSpPr>
              <a:cxnSpLocks noChangeShapeType="1"/>
            </p:cNvCxnSpPr>
            <p:nvPr/>
          </p:nvCxnSpPr>
          <p:spPr bwMode="auto">
            <a:xfrm flipH="1">
              <a:off x="5237317" y="2046287"/>
              <a:ext cx="847571" cy="44450"/>
            </a:xfrm>
            <a:prstGeom prst="straightConnector1">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cxnSp>
      </p:grpSp>
      <p:sp>
        <p:nvSpPr>
          <p:cNvPr id="17" name="Rectangle 16">
            <a:extLst>
              <a:ext uri="{FF2B5EF4-FFF2-40B4-BE49-F238E27FC236}">
                <a16:creationId xmlns:a16="http://schemas.microsoft.com/office/drawing/2014/main" id="{EC5D38EF-FDF8-4CC1-A4F9-1F570BE5595C}"/>
              </a:ext>
            </a:extLst>
          </p:cNvPr>
          <p:cNvSpPr/>
          <p:nvPr/>
        </p:nvSpPr>
        <p:spPr>
          <a:xfrm>
            <a:off x="331989" y="133331"/>
            <a:ext cx="8553047" cy="1077218"/>
          </a:xfrm>
          <a:prstGeom prst="rect">
            <a:avLst/>
          </a:prstGeom>
        </p:spPr>
        <p:txBody>
          <a:bodyPr wrap="square">
            <a:spAutoFit/>
          </a:bodyPr>
          <a:lstStyle/>
          <a:p>
            <a:pPr algn="ctr"/>
            <a:r>
              <a:rPr lang="en-GB" sz="3200" b="1" dirty="0">
                <a:solidFill>
                  <a:srgbClr val="006600"/>
                </a:solidFill>
                <a:effectLst>
                  <a:outerShdw blurRad="38100" dist="38100" dir="2700000" algn="tl">
                    <a:srgbClr val="000000">
                      <a:alpha val="43137"/>
                    </a:srgbClr>
                  </a:outerShdw>
                </a:effectLst>
              </a:rPr>
              <a:t>What is it?</a:t>
            </a:r>
          </a:p>
          <a:p>
            <a:pPr algn="ctr"/>
            <a:r>
              <a:rPr lang="en-GB" sz="3200" b="1" dirty="0">
                <a:solidFill>
                  <a:srgbClr val="C00000"/>
                </a:solidFill>
                <a:effectLst>
                  <a:outerShdw blurRad="38100" dist="38100" dir="2700000" algn="tl">
                    <a:srgbClr val="000000">
                      <a:alpha val="43137"/>
                    </a:srgbClr>
                  </a:outerShdw>
                </a:effectLst>
              </a:rPr>
              <a:t>Physical Asset Breakdown</a:t>
            </a:r>
          </a:p>
        </p:txBody>
      </p:sp>
    </p:spTree>
    <p:custDataLst>
      <p:tags r:id="rId1"/>
    </p:custDataLst>
    <p:extLst>
      <p:ext uri="{BB962C8B-B14F-4D97-AF65-F5344CB8AC3E}">
        <p14:creationId xmlns:p14="http://schemas.microsoft.com/office/powerpoint/2010/main" val="1822934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7"/>
          <p:cNvSpPr txBox="1">
            <a:spLocks noChangeArrowheads="1"/>
          </p:cNvSpPr>
          <p:nvPr/>
        </p:nvSpPr>
        <p:spPr bwMode="auto">
          <a:xfrm>
            <a:off x="822081" y="100946"/>
            <a:ext cx="7499838" cy="677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defRPr/>
            </a:pPr>
            <a:r>
              <a:rPr lang="en-GB" sz="2800" b="1" dirty="0">
                <a:solidFill>
                  <a:srgbClr val="006600"/>
                </a:solidFill>
                <a:effectLst>
                  <a:outerShdw blurRad="38100" dist="38100" dir="2700000" algn="tl">
                    <a:srgbClr val="000000">
                      <a:alpha val="43137"/>
                    </a:srgbClr>
                  </a:outerShdw>
                </a:effectLst>
              </a:rPr>
              <a:t>Safety Critical System Management </a:t>
            </a:r>
          </a:p>
          <a:p>
            <a:pPr algn="ctr">
              <a:defRPr/>
            </a:pPr>
            <a:r>
              <a:rPr lang="en-US" sz="1000" b="1" dirty="0">
                <a:cs typeface="Arial" charset="0"/>
              </a:rPr>
              <a:t>From: </a:t>
            </a:r>
            <a:r>
              <a:rPr lang="en-GB" sz="1000" dirty="0">
                <a:hlinkClick r:id="rId3"/>
              </a:rPr>
              <a:t>Bow-Tie Diagrams in Downstream Hazard Identification and Risk Assessment</a:t>
            </a:r>
            <a:endParaRPr lang="en-GB" sz="1000" dirty="0"/>
          </a:p>
        </p:txBody>
      </p:sp>
      <p:grpSp>
        <p:nvGrpSpPr>
          <p:cNvPr id="2" name="Group 1"/>
          <p:cNvGrpSpPr/>
          <p:nvPr/>
        </p:nvGrpSpPr>
        <p:grpSpPr>
          <a:xfrm>
            <a:off x="935038" y="656857"/>
            <a:ext cx="7509510" cy="5923598"/>
            <a:chOff x="935038" y="656857"/>
            <a:chExt cx="7509510" cy="5923598"/>
          </a:xfrm>
        </p:grpSpPr>
        <p:pic>
          <p:nvPicPr>
            <p:cNvPr id="3" name="Picture 2"/>
            <p:cNvPicPr>
              <a:picLocks noChangeAspect="1"/>
            </p:cNvPicPr>
            <p:nvPr/>
          </p:nvPicPr>
          <p:blipFill>
            <a:blip r:embed="rId4"/>
            <a:stretch>
              <a:fillRect/>
            </a:stretch>
          </p:blipFill>
          <p:spPr>
            <a:xfrm>
              <a:off x="935038" y="656857"/>
              <a:ext cx="7509510" cy="5923598"/>
            </a:xfrm>
            <a:prstGeom prst="rect">
              <a:avLst/>
            </a:prstGeom>
          </p:spPr>
        </p:pic>
        <p:sp>
          <p:nvSpPr>
            <p:cNvPr id="5" name="Rectangle 4"/>
            <p:cNvSpPr/>
            <p:nvPr/>
          </p:nvSpPr>
          <p:spPr>
            <a:xfrm>
              <a:off x="3341077" y="1565031"/>
              <a:ext cx="1740876" cy="495544"/>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custDataLst>
      <p:tags r:id="rId1"/>
    </p:custDataLst>
    <p:extLst>
      <p:ext uri="{BB962C8B-B14F-4D97-AF65-F5344CB8AC3E}">
        <p14:creationId xmlns:p14="http://schemas.microsoft.com/office/powerpoint/2010/main" val="14968965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FFDFE8-285F-4165-A441-8BFBD2546C7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805759" y="762723"/>
            <a:ext cx="7858408" cy="5880226"/>
          </a:xfrm>
          <a:prstGeom prst="rect">
            <a:avLst/>
          </a:prstGeom>
          <a:noFill/>
          <a:ln>
            <a:noFill/>
          </a:ln>
        </p:spPr>
      </p:pic>
      <p:sp>
        <p:nvSpPr>
          <p:cNvPr id="3" name="Rectangle 2">
            <a:extLst>
              <a:ext uri="{FF2B5EF4-FFF2-40B4-BE49-F238E27FC236}">
                <a16:creationId xmlns:a16="http://schemas.microsoft.com/office/drawing/2014/main" id="{9EE7A21D-C78B-422F-B342-2608E7F510D8}"/>
              </a:ext>
            </a:extLst>
          </p:cNvPr>
          <p:cNvSpPr/>
          <p:nvPr/>
        </p:nvSpPr>
        <p:spPr>
          <a:xfrm>
            <a:off x="285184" y="153325"/>
            <a:ext cx="8573632" cy="609398"/>
          </a:xfrm>
          <a:prstGeom prst="rect">
            <a:avLst/>
          </a:prstGeom>
        </p:spPr>
        <p:txBody>
          <a:bodyPr wrap="square">
            <a:spAutoFit/>
          </a:bodyPr>
          <a:lstStyle/>
          <a:p>
            <a:pPr algn="ctr">
              <a:lnSpc>
                <a:spcPct val="120000"/>
              </a:lnSpc>
              <a:spcAft>
                <a:spcPts val="900"/>
              </a:spcAft>
            </a:pPr>
            <a:r>
              <a:rPr lang="en-GB" sz="2800" b="1" dirty="0">
                <a:solidFill>
                  <a:srgbClr val="C00000"/>
                </a:solidFill>
                <a:effectLst>
                  <a:outerShdw blurRad="38100" dist="38100" dir="2700000" algn="tl">
                    <a:srgbClr val="000000">
                      <a:alpha val="43137"/>
                    </a:srgbClr>
                  </a:outerShdw>
                </a:effectLst>
                <a:latin typeface="Arial" panose="020B0604020202020204" pitchFamily="34" charset="0"/>
                <a:ea typeface="Arial" panose="020B0604020202020204" pitchFamily="34" charset="0"/>
                <a:cs typeface="Tahoma" panose="020B0604030504040204" pitchFamily="34" charset="0"/>
              </a:rPr>
              <a:t>Safety Critical Elements in Oil &amp; Gas facilities</a:t>
            </a:r>
            <a:endParaRPr lang="en-GB" sz="2800" dirty="0">
              <a:solidFill>
                <a:srgbClr val="C00000"/>
              </a:solidFill>
              <a:effectLst>
                <a:outerShdw blurRad="38100" dist="38100" dir="2700000" algn="tl">
                  <a:srgbClr val="000000">
                    <a:alpha val="43137"/>
                  </a:srgbClr>
                </a:outerShdw>
              </a:effectLst>
              <a:latin typeface="Arial" panose="020B0604020202020204" pitchFamily="34" charset="0"/>
              <a:ea typeface="Arial" panose="020B0604020202020204" pitchFamily="34" charset="0"/>
              <a:cs typeface="Tahoma" panose="020B0604030504040204" pitchFamily="34" charset="0"/>
            </a:endParaRPr>
          </a:p>
        </p:txBody>
      </p:sp>
    </p:spTree>
    <p:custDataLst>
      <p:tags r:id="rId1"/>
    </p:custDataLst>
    <p:extLst>
      <p:ext uri="{BB962C8B-B14F-4D97-AF65-F5344CB8AC3E}">
        <p14:creationId xmlns:p14="http://schemas.microsoft.com/office/powerpoint/2010/main" val="42205662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081954" y="2828615"/>
            <a:ext cx="4572000" cy="800219"/>
          </a:xfrm>
          <a:prstGeom prst="rect">
            <a:avLst/>
          </a:prstGeom>
        </p:spPr>
        <p:txBody>
          <a:bodyPr>
            <a:spAutoFit/>
          </a:bodyPr>
          <a:lstStyle/>
          <a:p>
            <a:r>
              <a:rPr lang="en-GB" sz="1400" dirty="0">
                <a:solidFill>
                  <a:srgbClr val="FFFFFF"/>
                </a:solidFill>
                <a:latin typeface="FrutigerLT-Roman"/>
              </a:rPr>
              <a:t>EMEA</a:t>
            </a:r>
          </a:p>
          <a:p>
            <a:r>
              <a:rPr lang="en-GB" dirty="0">
                <a:solidFill>
                  <a:srgbClr val="FFFFFF"/>
                </a:solidFill>
                <a:latin typeface="FrutigerLT-Roman"/>
              </a:rPr>
              <a:t>OIL &amp; GAS</a:t>
            </a:r>
          </a:p>
          <a:p>
            <a:r>
              <a:rPr lang="en-GB" sz="1400" dirty="0">
                <a:solidFill>
                  <a:srgbClr val="FFFFFF"/>
                </a:solidFill>
                <a:latin typeface="FrutigerLT-Roman"/>
              </a:rPr>
              <a:t>LLOYD’S REGISTER EMEA</a:t>
            </a:r>
          </a:p>
        </p:txBody>
      </p:sp>
      <p:sp>
        <p:nvSpPr>
          <p:cNvPr id="4" name="Rectangle 3"/>
          <p:cNvSpPr/>
          <p:nvPr/>
        </p:nvSpPr>
        <p:spPr>
          <a:xfrm>
            <a:off x="483577" y="1299675"/>
            <a:ext cx="8475784" cy="4524315"/>
          </a:xfrm>
          <a:prstGeom prst="rect">
            <a:avLst/>
          </a:prstGeom>
        </p:spPr>
        <p:txBody>
          <a:bodyPr wrap="square">
            <a:spAutoFit/>
          </a:bodyPr>
          <a:lstStyle/>
          <a:p>
            <a:r>
              <a:rPr lang="en-GB" dirty="0"/>
              <a:t>Safety critical elements is apart of installation which:</a:t>
            </a:r>
          </a:p>
          <a:p>
            <a:pPr marL="285750" indent="-285750">
              <a:buFont typeface="Arial" panose="020B0604020202020204" pitchFamily="34" charset="0"/>
              <a:buChar char="•"/>
            </a:pPr>
            <a:r>
              <a:rPr lang="en-GB" dirty="0"/>
              <a:t>Eliminate the cause of:</a:t>
            </a:r>
          </a:p>
          <a:p>
            <a:pPr marL="285750" indent="-285750">
              <a:buFont typeface="Arial" panose="020B0604020202020204" pitchFamily="34" charset="0"/>
              <a:buChar char="•"/>
            </a:pPr>
            <a:r>
              <a:rPr lang="en-GB" dirty="0"/>
              <a:t>Prevent</a:t>
            </a:r>
          </a:p>
          <a:p>
            <a:pPr marL="285750" indent="-285750">
              <a:buFont typeface="Arial" panose="020B0604020202020204" pitchFamily="34" charset="0"/>
              <a:buChar char="•"/>
            </a:pPr>
            <a:r>
              <a:rPr lang="en-GB" dirty="0"/>
              <a:t>Control</a:t>
            </a:r>
          </a:p>
          <a:p>
            <a:pPr marL="285750" indent="-285750">
              <a:buFont typeface="Arial" panose="020B0604020202020204" pitchFamily="34" charset="0"/>
              <a:buChar char="•"/>
            </a:pPr>
            <a:r>
              <a:rPr lang="en-GB" dirty="0"/>
              <a:t>Mitigate </a:t>
            </a:r>
            <a:r>
              <a:rPr lang="en-GB" b="1" dirty="0">
                <a:solidFill>
                  <a:srgbClr val="C00000"/>
                </a:solidFill>
              </a:rPr>
              <a:t>a Major Accident </a:t>
            </a:r>
            <a:r>
              <a:rPr lang="en-GB" dirty="0"/>
              <a:t>Hazard.</a:t>
            </a:r>
          </a:p>
          <a:p>
            <a:endParaRPr lang="en-GB" dirty="0"/>
          </a:p>
          <a:p>
            <a:r>
              <a:rPr lang="en-GB" dirty="0"/>
              <a:t>Examples of Safety critical element are:</a:t>
            </a:r>
          </a:p>
          <a:p>
            <a:pPr marL="285750" indent="-285750">
              <a:buFont typeface="Arial" panose="020B0604020202020204" pitchFamily="34" charset="0"/>
              <a:buChar char="•"/>
            </a:pPr>
            <a:r>
              <a:rPr lang="en-GB" dirty="0"/>
              <a:t>Hydrocarbon containment</a:t>
            </a:r>
          </a:p>
          <a:p>
            <a:pPr marL="285750" indent="-285750">
              <a:buFont typeface="Arial" panose="020B0604020202020204" pitchFamily="34" charset="0"/>
              <a:buChar char="•"/>
            </a:pPr>
            <a:r>
              <a:rPr lang="en-GB" dirty="0"/>
              <a:t>Overpressure protection</a:t>
            </a:r>
          </a:p>
          <a:p>
            <a:pPr marL="285750" indent="-285750">
              <a:buFont typeface="Arial" panose="020B0604020202020204" pitchFamily="34" charset="0"/>
              <a:buChar char="•"/>
            </a:pPr>
            <a:r>
              <a:rPr lang="en-GB" dirty="0"/>
              <a:t>ESD</a:t>
            </a:r>
          </a:p>
          <a:p>
            <a:pPr marL="285750" indent="-285750">
              <a:buFont typeface="Arial" panose="020B0604020202020204" pitchFamily="34" charset="0"/>
              <a:buChar char="•"/>
            </a:pPr>
            <a:r>
              <a:rPr lang="en-GB" dirty="0"/>
              <a:t>Flare and blowdown</a:t>
            </a:r>
          </a:p>
          <a:p>
            <a:pPr marL="285750" indent="-285750">
              <a:buFont typeface="Arial" panose="020B0604020202020204" pitchFamily="34" charset="0"/>
              <a:buChar char="•"/>
            </a:pPr>
            <a:r>
              <a:rPr lang="en-GB" dirty="0"/>
              <a:t>Emergency power</a:t>
            </a:r>
          </a:p>
          <a:p>
            <a:pPr marL="285750" indent="-285750">
              <a:buFont typeface="Arial" panose="020B0604020202020204" pitchFamily="34" charset="0"/>
              <a:buChar char="•"/>
            </a:pPr>
            <a:r>
              <a:rPr lang="en-GB" dirty="0"/>
              <a:t>Escape routes</a:t>
            </a:r>
          </a:p>
          <a:p>
            <a:pPr marL="285750" indent="-285750">
              <a:buFont typeface="Arial" panose="020B0604020202020204" pitchFamily="34" charset="0"/>
              <a:buChar char="•"/>
            </a:pPr>
            <a:r>
              <a:rPr lang="en-GB" dirty="0"/>
              <a:t>Natural ventilation</a:t>
            </a:r>
          </a:p>
          <a:p>
            <a:pPr marL="285750" indent="-285750">
              <a:buFont typeface="Arial" panose="020B0604020202020204" pitchFamily="34" charset="0"/>
              <a:buChar char="•"/>
            </a:pPr>
            <a:r>
              <a:rPr lang="en-GB" dirty="0"/>
              <a:t>High speed rotating equipment</a:t>
            </a:r>
          </a:p>
          <a:p>
            <a:endParaRPr lang="en-GB" dirty="0"/>
          </a:p>
        </p:txBody>
      </p:sp>
      <p:sp>
        <p:nvSpPr>
          <p:cNvPr id="5" name="Rectangle 4"/>
          <p:cNvSpPr/>
          <p:nvPr/>
        </p:nvSpPr>
        <p:spPr>
          <a:xfrm>
            <a:off x="1186960" y="252380"/>
            <a:ext cx="6945923" cy="677108"/>
          </a:xfrm>
          <a:prstGeom prst="rect">
            <a:avLst/>
          </a:prstGeom>
        </p:spPr>
        <p:txBody>
          <a:bodyPr wrap="square">
            <a:spAutoFit/>
          </a:bodyPr>
          <a:lstStyle/>
          <a:p>
            <a:pPr algn="ctr"/>
            <a:r>
              <a:rPr lang="en-GB" sz="2800" b="1" dirty="0">
                <a:solidFill>
                  <a:srgbClr val="006600"/>
                </a:solidFill>
                <a:effectLst>
                  <a:outerShdw blurRad="38100" dist="38100" dir="2700000" algn="tl">
                    <a:srgbClr val="000000">
                      <a:alpha val="43137"/>
                    </a:srgbClr>
                  </a:outerShdw>
                </a:effectLst>
              </a:rPr>
              <a:t>Definition of Safety Critical Element (SCE) </a:t>
            </a:r>
          </a:p>
          <a:p>
            <a:pPr algn="ctr"/>
            <a:r>
              <a:rPr lang="en-GB" sz="1000" b="1" dirty="0"/>
              <a:t>From: </a:t>
            </a:r>
            <a:r>
              <a:rPr lang="en-GB" sz="1000" dirty="0">
                <a:solidFill>
                  <a:srgbClr val="006600"/>
                </a:solidFill>
                <a:hlinkClick r:id="rId3"/>
              </a:rPr>
              <a:t>The basics of verification</a:t>
            </a:r>
            <a:endParaRPr lang="en-GB" sz="1000" dirty="0">
              <a:solidFill>
                <a:srgbClr val="006600"/>
              </a:solidFill>
            </a:endParaRPr>
          </a:p>
        </p:txBody>
      </p:sp>
    </p:spTree>
    <p:custDataLst>
      <p:tags r:id="rId1"/>
    </p:custDataLst>
    <p:extLst>
      <p:ext uri="{BB962C8B-B14F-4D97-AF65-F5344CB8AC3E}">
        <p14:creationId xmlns:p14="http://schemas.microsoft.com/office/powerpoint/2010/main" val="11779215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8070" y="1144756"/>
            <a:ext cx="8475784" cy="3693319"/>
          </a:xfrm>
          <a:prstGeom prst="rect">
            <a:avLst/>
          </a:prstGeom>
        </p:spPr>
        <p:txBody>
          <a:bodyPr wrap="square">
            <a:spAutoFit/>
          </a:bodyPr>
          <a:lstStyle/>
          <a:p>
            <a:r>
              <a:rPr lang="en-GB" dirty="0">
                <a:solidFill>
                  <a:srgbClr val="000000"/>
                </a:solidFill>
              </a:rPr>
              <a:t>It is important to distinguish between a </a:t>
            </a:r>
            <a:r>
              <a:rPr lang="en-GB" b="1" dirty="0">
                <a:solidFill>
                  <a:srgbClr val="C00000"/>
                </a:solidFill>
              </a:rPr>
              <a:t>high-level SCE </a:t>
            </a:r>
            <a:r>
              <a:rPr lang="en-GB" dirty="0">
                <a:solidFill>
                  <a:srgbClr val="000000"/>
                </a:solidFill>
              </a:rPr>
              <a:t>and items of </a:t>
            </a:r>
            <a:r>
              <a:rPr lang="en-GB" b="1" dirty="0">
                <a:solidFill>
                  <a:srgbClr val="C00000"/>
                </a:solidFill>
              </a:rPr>
              <a:t>safety critical equipment</a:t>
            </a:r>
            <a:r>
              <a:rPr lang="en-GB" dirty="0">
                <a:solidFill>
                  <a:srgbClr val="000000"/>
                </a:solidFill>
              </a:rPr>
              <a:t> – these are often confused. </a:t>
            </a:r>
          </a:p>
          <a:p>
            <a:endParaRPr lang="en-GB" dirty="0">
              <a:solidFill>
                <a:srgbClr val="000000"/>
              </a:solidFill>
            </a:endParaRPr>
          </a:p>
          <a:p>
            <a:r>
              <a:rPr lang="en-GB" dirty="0">
                <a:solidFill>
                  <a:srgbClr val="000000"/>
                </a:solidFill>
              </a:rPr>
              <a:t>A number of (unwieldy) verification schemes have made the mistake of identifying particular items of equipment as SCEs. This makes for a very large number of SCEs and is very difficult to manage.</a:t>
            </a:r>
            <a:endParaRPr lang="en-GB" dirty="0"/>
          </a:p>
          <a:p>
            <a:endParaRPr lang="en-GB" dirty="0">
              <a:solidFill>
                <a:srgbClr val="000000"/>
              </a:solidFill>
            </a:endParaRPr>
          </a:p>
          <a:p>
            <a:r>
              <a:rPr lang="en-GB" dirty="0">
                <a:solidFill>
                  <a:srgbClr val="000000"/>
                </a:solidFill>
              </a:rPr>
              <a:t>For example:</a:t>
            </a:r>
          </a:p>
          <a:p>
            <a:pPr marL="285750" indent="-285750">
              <a:buFont typeface="Arial" panose="020B0604020202020204" pitchFamily="34" charset="0"/>
              <a:buChar char="•"/>
            </a:pPr>
            <a:r>
              <a:rPr lang="en-GB" dirty="0">
                <a:solidFill>
                  <a:srgbClr val="000000"/>
                </a:solidFill>
              </a:rPr>
              <a:t>A </a:t>
            </a:r>
            <a:r>
              <a:rPr lang="en-GB" b="1" dirty="0">
                <a:solidFill>
                  <a:srgbClr val="7030A0"/>
                </a:solidFill>
              </a:rPr>
              <a:t>gas compressor</a:t>
            </a:r>
            <a:r>
              <a:rPr lang="en-GB" dirty="0">
                <a:solidFill>
                  <a:srgbClr val="000000"/>
                </a:solidFill>
              </a:rPr>
              <a:t>, for instance, is an item of </a:t>
            </a:r>
            <a:r>
              <a:rPr lang="en-GB" b="1" dirty="0">
                <a:solidFill>
                  <a:srgbClr val="000000"/>
                </a:solidFill>
              </a:rPr>
              <a:t>Safety Critical Equipment</a:t>
            </a:r>
          </a:p>
          <a:p>
            <a:pPr marL="285750" indent="-285750">
              <a:buFont typeface="Arial" panose="020B0604020202020204" pitchFamily="34" charset="0"/>
              <a:buChar char="•"/>
            </a:pPr>
            <a:r>
              <a:rPr lang="en-GB" dirty="0">
                <a:solidFill>
                  <a:srgbClr val="000000"/>
                </a:solidFill>
              </a:rPr>
              <a:t>It may be related to a number of SCEs such as:</a:t>
            </a:r>
          </a:p>
          <a:p>
            <a:pPr marL="809625" indent="-273050">
              <a:buFont typeface="Courier New" panose="02070309020205020404" pitchFamily="49" charset="0"/>
              <a:buChar char="o"/>
            </a:pPr>
            <a:r>
              <a:rPr lang="en-GB" dirty="0">
                <a:solidFill>
                  <a:srgbClr val="000000"/>
                </a:solidFill>
              </a:rPr>
              <a:t>hydrocarbon containment, </a:t>
            </a:r>
          </a:p>
          <a:p>
            <a:pPr marL="809625" indent="-273050">
              <a:buFont typeface="Courier New" panose="02070309020205020404" pitchFamily="49" charset="0"/>
              <a:buChar char="o"/>
            </a:pPr>
            <a:r>
              <a:rPr lang="en-GB" dirty="0">
                <a:solidFill>
                  <a:srgbClr val="000000"/>
                </a:solidFill>
              </a:rPr>
              <a:t>overpressure protection, </a:t>
            </a:r>
          </a:p>
          <a:p>
            <a:pPr marL="809625" indent="-273050">
              <a:buFont typeface="Courier New" panose="02070309020205020404" pitchFamily="49" charset="0"/>
              <a:buChar char="o"/>
            </a:pPr>
            <a:r>
              <a:rPr lang="en-GB" dirty="0">
                <a:solidFill>
                  <a:srgbClr val="000000"/>
                </a:solidFill>
              </a:rPr>
              <a:t>high speed rotating equipment</a:t>
            </a:r>
          </a:p>
        </p:txBody>
      </p:sp>
      <p:sp>
        <p:nvSpPr>
          <p:cNvPr id="4" name="Rectangle 3"/>
          <p:cNvSpPr/>
          <p:nvPr/>
        </p:nvSpPr>
        <p:spPr>
          <a:xfrm>
            <a:off x="931983" y="252380"/>
            <a:ext cx="6945923" cy="677108"/>
          </a:xfrm>
          <a:prstGeom prst="rect">
            <a:avLst/>
          </a:prstGeom>
        </p:spPr>
        <p:txBody>
          <a:bodyPr wrap="square">
            <a:spAutoFit/>
          </a:bodyPr>
          <a:lstStyle/>
          <a:p>
            <a:pPr algn="ctr"/>
            <a:r>
              <a:rPr lang="en-GB" sz="2800" b="1" dirty="0">
                <a:solidFill>
                  <a:srgbClr val="006600"/>
                </a:solidFill>
                <a:effectLst>
                  <a:outerShdw blurRad="38100" dist="38100" dir="2700000" algn="tl">
                    <a:srgbClr val="000000">
                      <a:alpha val="43137"/>
                    </a:srgbClr>
                  </a:outerShdw>
                </a:effectLst>
              </a:rPr>
              <a:t>Safety Critical Elements vs Safety Critical</a:t>
            </a:r>
          </a:p>
          <a:p>
            <a:pPr algn="ctr"/>
            <a:r>
              <a:rPr lang="en-GB" sz="1000" b="1" dirty="0"/>
              <a:t>From: </a:t>
            </a:r>
            <a:r>
              <a:rPr lang="en-GB" sz="1000" dirty="0">
                <a:solidFill>
                  <a:srgbClr val="006600"/>
                </a:solidFill>
                <a:hlinkClick r:id="rId3"/>
              </a:rPr>
              <a:t>The basics of verification</a:t>
            </a:r>
            <a:endParaRPr lang="en-GB" sz="1000" dirty="0">
              <a:solidFill>
                <a:srgbClr val="006600"/>
              </a:solidFill>
            </a:endParaRPr>
          </a:p>
        </p:txBody>
      </p:sp>
    </p:spTree>
    <p:custDataLst>
      <p:tags r:id="rId1"/>
    </p:custDataLst>
    <p:extLst>
      <p:ext uri="{BB962C8B-B14F-4D97-AF65-F5344CB8AC3E}">
        <p14:creationId xmlns:p14="http://schemas.microsoft.com/office/powerpoint/2010/main" val="8648987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31983" y="252380"/>
            <a:ext cx="6945923" cy="954107"/>
          </a:xfrm>
          <a:prstGeom prst="rect">
            <a:avLst/>
          </a:prstGeom>
        </p:spPr>
        <p:txBody>
          <a:bodyPr wrap="square">
            <a:spAutoFit/>
          </a:bodyPr>
          <a:lstStyle/>
          <a:p>
            <a:pPr algn="ctr"/>
            <a:r>
              <a:rPr lang="en-GB" sz="2800" b="1" dirty="0">
                <a:solidFill>
                  <a:srgbClr val="006600"/>
                </a:solidFill>
                <a:effectLst>
                  <a:outerShdw blurRad="38100" dist="38100" dir="2700000" algn="tl">
                    <a:srgbClr val="000000">
                      <a:alpha val="43137"/>
                    </a:srgbClr>
                  </a:outerShdw>
                </a:effectLst>
              </a:rPr>
              <a:t>Scope of Asset Integrity Program based on Company Integrated Risk Matrix</a:t>
            </a:r>
          </a:p>
        </p:txBody>
      </p:sp>
      <p:grpSp>
        <p:nvGrpSpPr>
          <p:cNvPr id="6" name="Group 5"/>
          <p:cNvGrpSpPr/>
          <p:nvPr/>
        </p:nvGrpSpPr>
        <p:grpSpPr>
          <a:xfrm>
            <a:off x="1666875" y="1304925"/>
            <a:ext cx="5810250" cy="4248150"/>
            <a:chOff x="1666875" y="1304925"/>
            <a:chExt cx="5810250" cy="4248150"/>
          </a:xfrm>
        </p:grpSpPr>
        <p:pic>
          <p:nvPicPr>
            <p:cNvPr id="2" name="Picture 1"/>
            <p:cNvPicPr>
              <a:picLocks noChangeAspect="1"/>
            </p:cNvPicPr>
            <p:nvPr/>
          </p:nvPicPr>
          <p:blipFill>
            <a:blip r:embed="rId3"/>
            <a:stretch>
              <a:fillRect/>
            </a:stretch>
          </p:blipFill>
          <p:spPr>
            <a:xfrm>
              <a:off x="1666875" y="1304925"/>
              <a:ext cx="5810250" cy="4248150"/>
            </a:xfrm>
            <a:prstGeom prst="rect">
              <a:avLst/>
            </a:prstGeom>
          </p:spPr>
        </p:pic>
        <p:sp>
          <p:nvSpPr>
            <p:cNvPr id="4" name="TextBox 3"/>
            <p:cNvSpPr txBox="1"/>
            <p:nvPr/>
          </p:nvSpPr>
          <p:spPr>
            <a:xfrm>
              <a:off x="2532183" y="2782668"/>
              <a:ext cx="2409093" cy="646331"/>
            </a:xfrm>
            <a:prstGeom prst="rect">
              <a:avLst/>
            </a:prstGeom>
            <a:solidFill>
              <a:schemeClr val="bg1"/>
            </a:solidFill>
          </p:spPr>
          <p:txBody>
            <a:bodyPr wrap="square" rtlCol="0">
              <a:spAutoFit/>
            </a:bodyPr>
            <a:lstStyle/>
            <a:p>
              <a:pPr algn="ctr"/>
              <a:r>
                <a:rPr lang="en-GB" sz="1200" b="1" dirty="0">
                  <a:solidFill>
                    <a:srgbClr val="C00000"/>
                  </a:solidFill>
                </a:rPr>
                <a:t>Safety Critical </a:t>
              </a:r>
              <a:r>
                <a:rPr lang="en-GB" sz="1200" b="1" u="sng" dirty="0">
                  <a:solidFill>
                    <a:srgbClr val="C00000"/>
                  </a:solidFill>
                </a:rPr>
                <a:t>Equipment</a:t>
              </a:r>
            </a:p>
            <a:p>
              <a:pPr algn="ctr"/>
              <a:r>
                <a:rPr lang="en-GB" sz="1200" b="1" dirty="0"/>
                <a:t>Managed by Inspection. Reliability, and Maintenance programs</a:t>
              </a:r>
            </a:p>
          </p:txBody>
        </p:sp>
        <p:sp>
          <p:nvSpPr>
            <p:cNvPr id="5" name="TextBox 4"/>
            <p:cNvSpPr txBox="1"/>
            <p:nvPr/>
          </p:nvSpPr>
          <p:spPr>
            <a:xfrm>
              <a:off x="5569194" y="2782668"/>
              <a:ext cx="1684460" cy="646331"/>
            </a:xfrm>
            <a:prstGeom prst="rect">
              <a:avLst/>
            </a:prstGeom>
            <a:solidFill>
              <a:schemeClr val="bg1"/>
            </a:solidFill>
          </p:spPr>
          <p:txBody>
            <a:bodyPr wrap="square" rtlCol="0">
              <a:spAutoFit/>
            </a:bodyPr>
            <a:lstStyle/>
            <a:p>
              <a:pPr algn="ctr"/>
              <a:r>
                <a:rPr lang="en-GB" sz="1200" b="1" dirty="0">
                  <a:solidFill>
                    <a:srgbClr val="C00000"/>
                  </a:solidFill>
                </a:rPr>
                <a:t>Safety Critical </a:t>
              </a:r>
              <a:r>
                <a:rPr lang="en-GB" sz="1200" b="1" u="sng" dirty="0">
                  <a:solidFill>
                    <a:srgbClr val="C00000"/>
                  </a:solidFill>
                </a:rPr>
                <a:t>Elements</a:t>
              </a:r>
            </a:p>
            <a:p>
              <a:pPr algn="ctr"/>
              <a:r>
                <a:rPr lang="en-GB" sz="1200" b="1" dirty="0"/>
                <a:t>Managed by Asset Integrity program</a:t>
              </a:r>
            </a:p>
          </p:txBody>
        </p:sp>
      </p:grpSp>
    </p:spTree>
    <p:custDataLst>
      <p:tags r:id="rId1"/>
    </p:custDataLst>
    <p:extLst>
      <p:ext uri="{BB962C8B-B14F-4D97-AF65-F5344CB8AC3E}">
        <p14:creationId xmlns:p14="http://schemas.microsoft.com/office/powerpoint/2010/main" val="20006578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ED1880B-3D88-44B3-808D-6B2A5AEDD485}"/>
              </a:ext>
            </a:extLst>
          </p:cNvPr>
          <p:cNvSpPr/>
          <p:nvPr/>
        </p:nvSpPr>
        <p:spPr>
          <a:xfrm>
            <a:off x="268615" y="264220"/>
            <a:ext cx="8553047" cy="1077218"/>
          </a:xfrm>
          <a:prstGeom prst="rect">
            <a:avLst/>
          </a:prstGeom>
        </p:spPr>
        <p:txBody>
          <a:bodyPr wrap="square">
            <a:spAutoFit/>
          </a:bodyPr>
          <a:lstStyle/>
          <a:p>
            <a:pPr algn="ctr">
              <a:defRPr/>
            </a:pPr>
            <a:r>
              <a:rPr lang="en-GB" sz="3200" b="1" dirty="0">
                <a:solidFill>
                  <a:srgbClr val="C00000"/>
                </a:solidFill>
                <a:effectLst>
                  <a:outerShdw blurRad="38100" dist="38100" dir="2700000" algn="tl">
                    <a:srgbClr val="000000">
                      <a:alpha val="43137"/>
                    </a:srgbClr>
                  </a:outerShdw>
                </a:effectLst>
              </a:rPr>
              <a:t>E10: Asset Integrity</a:t>
            </a:r>
          </a:p>
          <a:p>
            <a:pPr algn="ctr"/>
            <a:r>
              <a:rPr lang="en-GB" sz="3200" b="1" dirty="0">
                <a:solidFill>
                  <a:srgbClr val="006600"/>
                </a:solidFill>
                <a:effectLst>
                  <a:outerShdw blurRad="38100" dist="38100" dir="2700000" algn="tl">
                    <a:srgbClr val="000000">
                      <a:alpha val="43137"/>
                    </a:srgbClr>
                  </a:outerShdw>
                </a:effectLst>
              </a:rPr>
              <a:t>Why is it important?</a:t>
            </a:r>
          </a:p>
        </p:txBody>
      </p:sp>
      <p:sp>
        <p:nvSpPr>
          <p:cNvPr id="4" name="Rectangle 3">
            <a:extLst>
              <a:ext uri="{FF2B5EF4-FFF2-40B4-BE49-F238E27FC236}">
                <a16:creationId xmlns:a16="http://schemas.microsoft.com/office/drawing/2014/main" id="{524A4F5A-D22F-4582-A625-DB598BC05973}"/>
              </a:ext>
            </a:extLst>
          </p:cNvPr>
          <p:cNvSpPr/>
          <p:nvPr/>
        </p:nvSpPr>
        <p:spPr>
          <a:xfrm>
            <a:off x="407423" y="1713455"/>
            <a:ext cx="8414239" cy="1754326"/>
          </a:xfrm>
          <a:prstGeom prst="rect">
            <a:avLst/>
          </a:prstGeom>
        </p:spPr>
        <p:txBody>
          <a:bodyPr wrap="square">
            <a:spAutoFit/>
          </a:bodyPr>
          <a:lstStyle/>
          <a:p>
            <a:r>
              <a:rPr lang="en-US" dirty="0"/>
              <a:t>Designing and maintaining equipment that it is </a:t>
            </a:r>
            <a:r>
              <a:rPr lang="en-US" b="1" dirty="0">
                <a:solidFill>
                  <a:srgbClr val="FF6600"/>
                </a:solidFill>
              </a:rPr>
              <a:t>fit for its purpose </a:t>
            </a:r>
            <a:r>
              <a:rPr lang="en-US" dirty="0"/>
              <a:t>and functions when needed is of paramount importance to process industries. </a:t>
            </a:r>
          </a:p>
          <a:p>
            <a:endParaRPr lang="en-US" dirty="0"/>
          </a:p>
          <a:p>
            <a:r>
              <a:rPr lang="en-US" b="1" dirty="0">
                <a:solidFill>
                  <a:srgbClr val="FF6600"/>
                </a:solidFill>
              </a:rPr>
              <a:t>Maintaining containment </a:t>
            </a:r>
            <a:r>
              <a:rPr lang="en-US" dirty="0"/>
              <a:t>of hazardous materials and ensuring that safety systems work when needed are two of the primary responsibilities of any facility.</a:t>
            </a:r>
            <a:endParaRPr lang="en-GB" dirty="0"/>
          </a:p>
          <a:p>
            <a:endParaRPr lang="en-GB" dirty="0"/>
          </a:p>
        </p:txBody>
      </p:sp>
    </p:spTree>
    <p:custDataLst>
      <p:tags r:id="rId1"/>
    </p:custDataLst>
    <p:extLst>
      <p:ext uri="{BB962C8B-B14F-4D97-AF65-F5344CB8AC3E}">
        <p14:creationId xmlns:p14="http://schemas.microsoft.com/office/powerpoint/2010/main" val="35871874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F122AB7-3E25-411F-8EB5-6E763A9B3586}"/>
              </a:ext>
            </a:extLst>
          </p:cNvPr>
          <p:cNvSpPr/>
          <p:nvPr/>
        </p:nvSpPr>
        <p:spPr>
          <a:xfrm>
            <a:off x="339804" y="5284549"/>
            <a:ext cx="8537417" cy="692497"/>
          </a:xfrm>
          <a:prstGeom prst="rect">
            <a:avLst/>
          </a:prstGeom>
        </p:spPr>
        <p:txBody>
          <a:bodyPr wrap="square">
            <a:spAutoFit/>
          </a:bodyPr>
          <a:lstStyle/>
          <a:p>
            <a:pPr fontAlgn="base"/>
            <a:r>
              <a:rPr lang="en-GB" sz="1300" b="1" dirty="0">
                <a:latin typeface="Helvetica" panose="020B0604020202020204" pitchFamily="34" charset="0"/>
              </a:rPr>
              <a:t>Who is a duty holder?</a:t>
            </a:r>
          </a:p>
          <a:p>
            <a:pPr fontAlgn="base"/>
            <a:r>
              <a:rPr lang="en-GB" sz="1300" dirty="0">
                <a:latin typeface="Helvetica" panose="020B0604020202020204" pitchFamily="34" charset="0"/>
              </a:rPr>
              <a:t>As a business manager, owner, director, health and safety manager, supervisor or even user you could be the Duty Holder. If you are responsible for a business, part of it, or the equipment it uses then you are the duty holder.</a:t>
            </a:r>
            <a:endParaRPr lang="en-GB" sz="1300" b="0" i="0" dirty="0">
              <a:effectLst/>
              <a:latin typeface="Helvetica" panose="020B0604020202020204" pitchFamily="34" charset="0"/>
            </a:endParaRPr>
          </a:p>
        </p:txBody>
      </p:sp>
      <p:pic>
        <p:nvPicPr>
          <p:cNvPr id="5" name="Picture 4">
            <a:extLst>
              <a:ext uri="{FF2B5EF4-FFF2-40B4-BE49-F238E27FC236}">
                <a16:creationId xmlns:a16="http://schemas.microsoft.com/office/drawing/2014/main" id="{3E6945C9-FD91-4BBB-A449-7673108C1145}"/>
              </a:ext>
            </a:extLst>
          </p:cNvPr>
          <p:cNvPicPr>
            <a:picLocks noChangeAspect="1"/>
          </p:cNvPicPr>
          <p:nvPr/>
        </p:nvPicPr>
        <p:blipFill>
          <a:blip r:embed="rId3">
            <a:duotone>
              <a:schemeClr val="accent2">
                <a:shade val="45000"/>
                <a:satMod val="135000"/>
              </a:schemeClr>
              <a:prstClr val="white"/>
            </a:duotone>
          </a:blip>
          <a:stretch>
            <a:fillRect/>
          </a:stretch>
        </p:blipFill>
        <p:spPr>
          <a:xfrm>
            <a:off x="664479" y="1628415"/>
            <a:ext cx="7257303" cy="3563119"/>
          </a:xfrm>
          <a:prstGeom prst="rect">
            <a:avLst/>
          </a:prstGeom>
        </p:spPr>
      </p:pic>
      <p:sp>
        <p:nvSpPr>
          <p:cNvPr id="7" name="Rectangle 6">
            <a:extLst>
              <a:ext uri="{FF2B5EF4-FFF2-40B4-BE49-F238E27FC236}">
                <a16:creationId xmlns:a16="http://schemas.microsoft.com/office/drawing/2014/main" id="{81C99243-1B4C-4FE5-A8F4-F8593939ED0A}"/>
              </a:ext>
            </a:extLst>
          </p:cNvPr>
          <p:cNvSpPr/>
          <p:nvPr/>
        </p:nvSpPr>
        <p:spPr>
          <a:xfrm>
            <a:off x="5255536" y="2112664"/>
            <a:ext cx="3761715" cy="1200329"/>
          </a:xfrm>
          <a:prstGeom prst="rect">
            <a:avLst/>
          </a:prstGeom>
        </p:spPr>
        <p:txBody>
          <a:bodyPr wrap="square">
            <a:spAutoFit/>
          </a:bodyPr>
          <a:lstStyle/>
          <a:p>
            <a:pPr marL="285750" indent="-285750">
              <a:buFont typeface="Arial" panose="020B0604020202020204" pitchFamily="34" charset="0"/>
              <a:buChar char="•"/>
            </a:pPr>
            <a:r>
              <a:rPr lang="en-GB" b="1" dirty="0">
                <a:solidFill>
                  <a:srgbClr val="006600"/>
                </a:solidFill>
              </a:rPr>
              <a:t>Optimise the Supply Chain value </a:t>
            </a:r>
          </a:p>
          <a:p>
            <a:pPr marL="271463"/>
            <a:r>
              <a:rPr lang="en-GB" dirty="0"/>
              <a:t>(Business Critical Elements)</a:t>
            </a:r>
          </a:p>
          <a:p>
            <a:pPr marL="285750" indent="-285750">
              <a:buFont typeface="Arial" panose="020B0604020202020204" pitchFamily="34" charset="0"/>
              <a:buChar char="•"/>
            </a:pPr>
            <a:r>
              <a:rPr lang="en-GB" b="1" dirty="0">
                <a:solidFill>
                  <a:srgbClr val="C00000"/>
                </a:solidFill>
              </a:rPr>
              <a:t>Prevent the Major Accidents </a:t>
            </a:r>
          </a:p>
          <a:p>
            <a:pPr marL="271463"/>
            <a:r>
              <a:rPr lang="en-GB" dirty="0"/>
              <a:t>(Safety Critical Elements (SCE)</a:t>
            </a:r>
          </a:p>
        </p:txBody>
      </p:sp>
      <p:sp>
        <p:nvSpPr>
          <p:cNvPr id="8" name="Rectangle 7">
            <a:extLst>
              <a:ext uri="{FF2B5EF4-FFF2-40B4-BE49-F238E27FC236}">
                <a16:creationId xmlns:a16="http://schemas.microsoft.com/office/drawing/2014/main" id="{D029183F-3C5D-4BBB-8820-FDE0602A6224}"/>
              </a:ext>
            </a:extLst>
          </p:cNvPr>
          <p:cNvSpPr/>
          <p:nvPr/>
        </p:nvSpPr>
        <p:spPr>
          <a:xfrm>
            <a:off x="268615" y="264220"/>
            <a:ext cx="8553047" cy="1077218"/>
          </a:xfrm>
          <a:prstGeom prst="rect">
            <a:avLst/>
          </a:prstGeom>
        </p:spPr>
        <p:txBody>
          <a:bodyPr wrap="square">
            <a:spAutoFit/>
          </a:bodyPr>
          <a:lstStyle/>
          <a:p>
            <a:pPr algn="ctr"/>
            <a:r>
              <a:rPr lang="en-GB" sz="3200" b="1" dirty="0">
                <a:solidFill>
                  <a:srgbClr val="006600"/>
                </a:solidFill>
                <a:effectLst>
                  <a:outerShdw blurRad="38100" dist="38100" dir="2700000" algn="tl">
                    <a:srgbClr val="000000">
                      <a:alpha val="43137"/>
                    </a:srgbClr>
                  </a:outerShdw>
                </a:effectLst>
              </a:rPr>
              <a:t>Why is it important?</a:t>
            </a:r>
          </a:p>
          <a:p>
            <a:pPr algn="ctr"/>
            <a:r>
              <a:rPr lang="en-GB" sz="3200" b="1" dirty="0">
                <a:solidFill>
                  <a:srgbClr val="C00000"/>
                </a:solidFill>
                <a:effectLst>
                  <a:outerShdw blurRad="38100" dist="38100" dir="2700000" algn="tl">
                    <a:srgbClr val="000000">
                      <a:alpha val="43137"/>
                    </a:srgbClr>
                  </a:outerShdw>
                </a:effectLst>
              </a:rPr>
              <a:t>Duty Holder Challenges</a:t>
            </a:r>
          </a:p>
        </p:txBody>
      </p:sp>
    </p:spTree>
    <p:custDataLst>
      <p:tags r:id="rId1"/>
    </p:custDataLst>
    <p:extLst>
      <p:ext uri="{BB962C8B-B14F-4D97-AF65-F5344CB8AC3E}">
        <p14:creationId xmlns:p14="http://schemas.microsoft.com/office/powerpoint/2010/main" val="21355529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9"/>
          <p:cNvSpPr>
            <a:spLocks noChangeArrowheads="1"/>
          </p:cNvSpPr>
          <p:nvPr/>
        </p:nvSpPr>
        <p:spPr bwMode="auto">
          <a:xfrm>
            <a:off x="414300" y="1710253"/>
            <a:ext cx="8418508"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en-US" sz="1800" b="1" dirty="0">
                <a:solidFill>
                  <a:srgbClr val="0070C0"/>
                </a:solidFill>
                <a:latin typeface="+mn-lt"/>
              </a:rPr>
              <a:t>People</a:t>
            </a:r>
            <a:r>
              <a:rPr lang="en-US" altLang="en-US" sz="1800" dirty="0">
                <a:latin typeface="+mn-lt"/>
              </a:rPr>
              <a:t> (Personnel and Public) and </a:t>
            </a:r>
            <a:r>
              <a:rPr lang="en-US" altLang="en-US" sz="1800" b="1" dirty="0">
                <a:solidFill>
                  <a:srgbClr val="006600"/>
                </a:solidFill>
                <a:latin typeface="+mn-lt"/>
              </a:rPr>
              <a:t>Environment</a:t>
            </a:r>
            <a:r>
              <a:rPr lang="en-US" altLang="en-US" sz="1800" dirty="0">
                <a:latin typeface="+mn-lt"/>
              </a:rPr>
              <a:t> are protected by </a:t>
            </a:r>
            <a:r>
              <a:rPr lang="en-US" altLang="en-US" sz="1800" b="1" dirty="0">
                <a:latin typeface="+mn-lt"/>
              </a:rPr>
              <a:t>Laws &amp; Regulations </a:t>
            </a:r>
            <a:r>
              <a:rPr lang="en-US" altLang="en-US" sz="1800" dirty="0">
                <a:latin typeface="+mn-lt"/>
              </a:rPr>
              <a:t>against the risk of </a:t>
            </a:r>
            <a:r>
              <a:rPr lang="en-US" altLang="en-US" sz="1800" b="1" dirty="0">
                <a:solidFill>
                  <a:srgbClr val="C00000"/>
                </a:solidFill>
                <a:latin typeface="+mn-lt"/>
              </a:rPr>
              <a:t>Major Accident </a:t>
            </a:r>
            <a:r>
              <a:rPr lang="en-US" altLang="en-US" sz="1800" dirty="0">
                <a:latin typeface="+mn-lt"/>
              </a:rPr>
              <a:t>in the hazardous facilities.</a:t>
            </a:r>
          </a:p>
          <a:p>
            <a:pPr eaLnBrk="1" hangingPunct="1">
              <a:spcBef>
                <a:spcPct val="0"/>
              </a:spcBef>
              <a:buFontTx/>
              <a:buNone/>
            </a:pPr>
            <a:endParaRPr lang="en-US" altLang="en-US" sz="1800" dirty="0">
              <a:latin typeface="+mn-lt"/>
            </a:endParaRPr>
          </a:p>
          <a:p>
            <a:pPr eaLnBrk="1" hangingPunct="1">
              <a:spcBef>
                <a:spcPct val="0"/>
              </a:spcBef>
              <a:buFontTx/>
              <a:buNone/>
            </a:pPr>
            <a:r>
              <a:rPr lang="en-US" altLang="en-US" sz="1800" dirty="0">
                <a:latin typeface="+mn-lt"/>
              </a:rPr>
              <a:t>The duty holders are the ultimate </a:t>
            </a:r>
            <a:r>
              <a:rPr lang="en-US" altLang="en-US" sz="1800" b="1" dirty="0">
                <a:solidFill>
                  <a:srgbClr val="0070C0"/>
                </a:solidFill>
                <a:latin typeface="+mn-lt"/>
              </a:rPr>
              <a:t>responsible</a:t>
            </a:r>
            <a:r>
              <a:rPr lang="en-US" altLang="en-US" sz="1800" dirty="0">
                <a:latin typeface="+mn-lt"/>
              </a:rPr>
              <a:t> of the accidents. They can be criminally prosecuted if their negligence about safety and environmental laws is proved.</a:t>
            </a:r>
          </a:p>
          <a:p>
            <a:pPr eaLnBrk="1" hangingPunct="1">
              <a:spcBef>
                <a:spcPct val="0"/>
              </a:spcBef>
              <a:buFontTx/>
              <a:buNone/>
            </a:pPr>
            <a:endParaRPr lang="en-US" altLang="en-US" sz="1800" dirty="0">
              <a:latin typeface="+mn-lt"/>
            </a:endParaRPr>
          </a:p>
        </p:txBody>
      </p:sp>
      <p:sp>
        <p:nvSpPr>
          <p:cNvPr id="17" name="Rectangle 16">
            <a:extLst>
              <a:ext uri="{FF2B5EF4-FFF2-40B4-BE49-F238E27FC236}">
                <a16:creationId xmlns:a16="http://schemas.microsoft.com/office/drawing/2014/main" id="{FAF4456A-8109-4850-9EB8-6382A0861758}"/>
              </a:ext>
            </a:extLst>
          </p:cNvPr>
          <p:cNvSpPr/>
          <p:nvPr/>
        </p:nvSpPr>
        <p:spPr>
          <a:xfrm>
            <a:off x="331989" y="227707"/>
            <a:ext cx="8553047" cy="1077218"/>
          </a:xfrm>
          <a:prstGeom prst="rect">
            <a:avLst/>
          </a:prstGeom>
        </p:spPr>
        <p:txBody>
          <a:bodyPr wrap="square">
            <a:spAutoFit/>
          </a:bodyPr>
          <a:lstStyle/>
          <a:p>
            <a:pPr algn="ctr"/>
            <a:r>
              <a:rPr lang="en-GB" sz="3200" b="1" dirty="0">
                <a:solidFill>
                  <a:srgbClr val="006600"/>
                </a:solidFill>
                <a:effectLst>
                  <a:outerShdw blurRad="38100" dist="38100" dir="2700000" algn="tl">
                    <a:srgbClr val="000000">
                      <a:alpha val="43137"/>
                    </a:srgbClr>
                  </a:outerShdw>
                </a:effectLst>
              </a:rPr>
              <a:t>Why is it important?</a:t>
            </a:r>
          </a:p>
          <a:p>
            <a:pPr algn="ctr"/>
            <a:r>
              <a:rPr lang="en-GB" sz="3200" b="1" dirty="0">
                <a:solidFill>
                  <a:srgbClr val="C00000"/>
                </a:solidFill>
                <a:effectLst>
                  <a:outerShdw blurRad="38100" dist="38100" dir="2700000" algn="tl">
                    <a:srgbClr val="000000">
                      <a:alpha val="43137"/>
                    </a:srgbClr>
                  </a:outerShdw>
                </a:effectLst>
              </a:rPr>
              <a:t>Duty Holder Challenges</a:t>
            </a:r>
          </a:p>
        </p:txBody>
      </p:sp>
    </p:spTree>
    <p:custDataLst>
      <p:tags r:id="rId1"/>
    </p:custDataLst>
    <p:extLst>
      <p:ext uri="{BB962C8B-B14F-4D97-AF65-F5344CB8AC3E}">
        <p14:creationId xmlns:p14="http://schemas.microsoft.com/office/powerpoint/2010/main" val="864288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04E3270-4FD9-43F1-B269-EB2C0B1CE683}"/>
              </a:ext>
            </a:extLst>
          </p:cNvPr>
          <p:cNvSpPr txBox="1"/>
          <p:nvPr/>
        </p:nvSpPr>
        <p:spPr>
          <a:xfrm>
            <a:off x="457200" y="2564001"/>
            <a:ext cx="8229600" cy="2031325"/>
          </a:xfrm>
          <a:prstGeom prst="rect">
            <a:avLst/>
          </a:prstGeom>
          <a:noFill/>
        </p:spPr>
        <p:txBody>
          <a:bodyPr wrap="square" rtlCol="0">
            <a:spAutoFit/>
          </a:bodyPr>
          <a:lstStyle/>
          <a:p>
            <a:pPr algn="ctr"/>
            <a:r>
              <a:rPr lang="en-GB" dirty="0">
                <a:sym typeface="Symbol" panose="05050102010706020507" pitchFamily="18" charset="2"/>
              </a:rPr>
              <a:t></a:t>
            </a:r>
            <a:r>
              <a:rPr lang="en-GB" dirty="0"/>
              <a:t>2018 Copyright. No part of this course may be copied or broad cast unless authorised.  ADEPP is protected by </a:t>
            </a:r>
            <a:r>
              <a:rPr lang="en-GB" b="1" dirty="0"/>
              <a:t>APP</a:t>
            </a:r>
            <a:r>
              <a:rPr lang="en-GB" dirty="0"/>
              <a:t> (https://www.app.asso.fr/). </a:t>
            </a:r>
          </a:p>
          <a:p>
            <a:pPr algn="ctr"/>
            <a:r>
              <a:rPr lang="en-GB" dirty="0">
                <a:solidFill>
                  <a:srgbClr val="C00000"/>
                </a:solidFill>
              </a:rPr>
              <a:t>Copying is illegal and subject to prosecution.</a:t>
            </a:r>
          </a:p>
          <a:p>
            <a:pPr algn="ctr"/>
            <a:endParaRPr lang="en-GB" dirty="0">
              <a:solidFill>
                <a:srgbClr val="C00000"/>
              </a:solidFill>
            </a:endParaRPr>
          </a:p>
          <a:p>
            <a:pPr algn="ctr" fontAlgn="base"/>
            <a:r>
              <a:rPr lang="en-GB" b="1" dirty="0"/>
              <a:t>Note: </a:t>
            </a:r>
            <a:r>
              <a:rPr lang="en-GB" dirty="0"/>
              <a:t>The CCPS PSM Roadmap slides are used with permission of </a:t>
            </a:r>
          </a:p>
          <a:p>
            <a:pPr algn="ctr" fontAlgn="base"/>
            <a:r>
              <a:rPr lang="en-GB" dirty="0">
                <a:hlinkClick r:id="rId3"/>
              </a:rPr>
              <a:t>Mr Cesar Puma Medina </a:t>
            </a:r>
            <a:r>
              <a:rPr lang="en-GB" dirty="0"/>
              <a:t>who originated them.</a:t>
            </a:r>
          </a:p>
          <a:p>
            <a:pPr algn="ctr"/>
            <a:endParaRPr lang="en-GB" dirty="0">
              <a:solidFill>
                <a:srgbClr val="C00000"/>
              </a:solidFill>
            </a:endParaRPr>
          </a:p>
        </p:txBody>
      </p:sp>
      <p:sp>
        <p:nvSpPr>
          <p:cNvPr id="5" name="Text Box 7">
            <a:extLst>
              <a:ext uri="{FF2B5EF4-FFF2-40B4-BE49-F238E27FC236}">
                <a16:creationId xmlns:a16="http://schemas.microsoft.com/office/drawing/2014/main" id="{86345CD7-507A-47C5-918F-D2DF5D085DB7}"/>
              </a:ext>
            </a:extLst>
          </p:cNvPr>
          <p:cNvSpPr txBox="1">
            <a:spLocks noChangeArrowheads="1"/>
          </p:cNvSpPr>
          <p:nvPr/>
        </p:nvSpPr>
        <p:spPr bwMode="auto">
          <a:xfrm>
            <a:off x="6726211" y="270778"/>
            <a:ext cx="226466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defRPr/>
            </a:pPr>
            <a:r>
              <a:rPr lang="en-US" sz="1200" b="1" dirty="0">
                <a:solidFill>
                  <a:srgbClr val="4C004C"/>
                </a:solidFill>
              </a:rPr>
              <a:t>PSM Training Course </a:t>
            </a:r>
          </a:p>
          <a:p>
            <a:pPr>
              <a:defRPr/>
            </a:pPr>
            <a:r>
              <a:rPr lang="en-GB" sz="1200" b="1" dirty="0">
                <a:solidFill>
                  <a:srgbClr val="006600"/>
                </a:solidFill>
              </a:rPr>
              <a:t>TRW-PSM-RFPC-2018-E10</a:t>
            </a:r>
          </a:p>
        </p:txBody>
      </p:sp>
    </p:spTree>
    <p:custDataLst>
      <p:tags r:id="rId1"/>
    </p:custDataLst>
    <p:extLst>
      <p:ext uri="{BB962C8B-B14F-4D97-AF65-F5344CB8AC3E}">
        <p14:creationId xmlns:p14="http://schemas.microsoft.com/office/powerpoint/2010/main" val="14764928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53916" y="1132313"/>
            <a:ext cx="5222630" cy="2031325"/>
          </a:xfrm>
          <a:prstGeom prst="rect">
            <a:avLst/>
          </a:prstGeom>
        </p:spPr>
        <p:txBody>
          <a:bodyPr wrap="square">
            <a:spAutoFit/>
          </a:bodyPr>
          <a:lstStyle/>
          <a:p>
            <a:pPr marL="285750" indent="-285750">
              <a:buFont typeface="Arial" panose="020B0604020202020204" pitchFamily="34" charset="0"/>
              <a:buChar char="•"/>
            </a:pPr>
            <a:r>
              <a:rPr lang="en-GB" b="1" dirty="0">
                <a:solidFill>
                  <a:srgbClr val="000000"/>
                </a:solidFill>
              </a:rPr>
              <a:t>Concept of duty holder</a:t>
            </a:r>
          </a:p>
          <a:p>
            <a:pPr marL="285750" indent="-285750">
              <a:buFont typeface="Arial" panose="020B0604020202020204" pitchFamily="34" charset="0"/>
              <a:buChar char="•"/>
            </a:pPr>
            <a:r>
              <a:rPr lang="en-GB" dirty="0">
                <a:solidFill>
                  <a:srgbClr val="000000"/>
                </a:solidFill>
              </a:rPr>
              <a:t>Safety Case</a:t>
            </a:r>
          </a:p>
          <a:p>
            <a:pPr marL="285750" indent="-285750">
              <a:buFont typeface="Arial" panose="020B0604020202020204" pitchFamily="34" charset="0"/>
              <a:buChar char="•"/>
            </a:pPr>
            <a:r>
              <a:rPr lang="en-GB" dirty="0">
                <a:solidFill>
                  <a:srgbClr val="000000"/>
                </a:solidFill>
              </a:rPr>
              <a:t>Identification of major accident hazards</a:t>
            </a:r>
          </a:p>
          <a:p>
            <a:pPr marL="285750" indent="-285750">
              <a:buFont typeface="Arial" panose="020B0604020202020204" pitchFamily="34" charset="0"/>
              <a:buChar char="•"/>
            </a:pPr>
            <a:r>
              <a:rPr lang="en-GB" dirty="0">
                <a:solidFill>
                  <a:srgbClr val="000000"/>
                </a:solidFill>
              </a:rPr>
              <a:t>Identification of safety critical elements (SCEs)</a:t>
            </a:r>
          </a:p>
          <a:p>
            <a:pPr marL="285750" indent="-285750">
              <a:buFont typeface="Arial" panose="020B0604020202020204" pitchFamily="34" charset="0"/>
              <a:buChar char="•"/>
            </a:pPr>
            <a:r>
              <a:rPr lang="en-GB" dirty="0">
                <a:solidFill>
                  <a:srgbClr val="000000"/>
                </a:solidFill>
              </a:rPr>
              <a:t>Setting of performance standards for SCEs</a:t>
            </a:r>
          </a:p>
          <a:p>
            <a:pPr marL="285750" indent="-285750">
              <a:buFont typeface="Arial" panose="020B0604020202020204" pitchFamily="34" charset="0"/>
              <a:buChar char="•"/>
            </a:pPr>
            <a:r>
              <a:rPr lang="en-GB" dirty="0">
                <a:solidFill>
                  <a:srgbClr val="000000"/>
                </a:solidFill>
              </a:rPr>
              <a:t>Written schemes of examination</a:t>
            </a:r>
          </a:p>
          <a:p>
            <a:pPr marL="285750" indent="-285750">
              <a:buFont typeface="Arial" panose="020B0604020202020204" pitchFamily="34" charset="0"/>
              <a:buChar char="•"/>
            </a:pPr>
            <a:r>
              <a:rPr lang="en-GB" dirty="0">
                <a:solidFill>
                  <a:srgbClr val="000000"/>
                </a:solidFill>
              </a:rPr>
              <a:t>Independent verification requirements</a:t>
            </a:r>
            <a:endParaRPr lang="en-GB" dirty="0"/>
          </a:p>
        </p:txBody>
      </p:sp>
      <p:sp>
        <p:nvSpPr>
          <p:cNvPr id="5" name="Rectangle 4"/>
          <p:cNvSpPr/>
          <p:nvPr/>
        </p:nvSpPr>
        <p:spPr>
          <a:xfrm>
            <a:off x="1186960" y="252380"/>
            <a:ext cx="6945923" cy="677108"/>
          </a:xfrm>
          <a:prstGeom prst="rect">
            <a:avLst/>
          </a:prstGeom>
        </p:spPr>
        <p:txBody>
          <a:bodyPr wrap="square">
            <a:spAutoFit/>
          </a:bodyPr>
          <a:lstStyle/>
          <a:p>
            <a:pPr algn="ctr"/>
            <a:r>
              <a:rPr lang="en-GB" sz="2800" b="1" dirty="0">
                <a:solidFill>
                  <a:srgbClr val="006600"/>
                </a:solidFill>
                <a:effectLst>
                  <a:outerShdw blurRad="38100" dist="38100" dir="2700000" algn="tl">
                    <a:srgbClr val="000000">
                      <a:alpha val="43137"/>
                    </a:srgbClr>
                  </a:outerShdw>
                </a:effectLst>
              </a:rPr>
              <a:t>Safety Case Regulation– Key Features</a:t>
            </a:r>
          </a:p>
          <a:p>
            <a:pPr algn="ctr"/>
            <a:r>
              <a:rPr lang="en-GB" sz="1000" b="1" dirty="0"/>
              <a:t>From: </a:t>
            </a:r>
            <a:r>
              <a:rPr lang="en-GB" sz="1000" dirty="0">
                <a:solidFill>
                  <a:srgbClr val="006600"/>
                </a:solidFill>
                <a:hlinkClick r:id="rId3"/>
              </a:rPr>
              <a:t>The basics of verification</a:t>
            </a:r>
            <a:endParaRPr lang="en-GB" sz="1000" dirty="0">
              <a:solidFill>
                <a:srgbClr val="006600"/>
              </a:solidFill>
            </a:endParaRPr>
          </a:p>
        </p:txBody>
      </p:sp>
      <p:grpSp>
        <p:nvGrpSpPr>
          <p:cNvPr id="10" name="Group 9"/>
          <p:cNvGrpSpPr/>
          <p:nvPr/>
        </p:nvGrpSpPr>
        <p:grpSpPr>
          <a:xfrm>
            <a:off x="2661961" y="3163638"/>
            <a:ext cx="5079968" cy="3141726"/>
            <a:chOff x="3585415" y="3077355"/>
            <a:chExt cx="5079968" cy="3141726"/>
          </a:xfrm>
        </p:grpSpPr>
        <p:pic>
          <p:nvPicPr>
            <p:cNvPr id="3" name="Picture 2"/>
            <p:cNvPicPr>
              <a:picLocks noChangeAspect="1"/>
            </p:cNvPicPr>
            <p:nvPr/>
          </p:nvPicPr>
          <p:blipFill>
            <a:blip r:embed="rId4"/>
            <a:stretch>
              <a:fillRect/>
            </a:stretch>
          </p:blipFill>
          <p:spPr>
            <a:xfrm>
              <a:off x="3585415" y="3077355"/>
              <a:ext cx="5079968" cy="3141726"/>
            </a:xfrm>
            <a:prstGeom prst="rect">
              <a:avLst/>
            </a:prstGeom>
          </p:spPr>
        </p:pic>
        <p:cxnSp>
          <p:nvCxnSpPr>
            <p:cNvPr id="6" name="Straight Arrow Connector 5"/>
            <p:cNvCxnSpPr/>
            <p:nvPr/>
          </p:nvCxnSpPr>
          <p:spPr>
            <a:xfrm>
              <a:off x="5363308" y="3727938"/>
              <a:ext cx="0" cy="29014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5339862" y="4504592"/>
              <a:ext cx="0" cy="29014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5316416" y="5281246"/>
              <a:ext cx="0" cy="29014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17529075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41563" y="1876199"/>
            <a:ext cx="8403771" cy="2585323"/>
          </a:xfrm>
          <a:prstGeom prst="rect">
            <a:avLst/>
          </a:prstGeom>
        </p:spPr>
        <p:txBody>
          <a:bodyPr wrap="square">
            <a:spAutoFit/>
          </a:bodyPr>
          <a:lstStyle/>
          <a:p>
            <a:pPr marL="285750" indent="-285750">
              <a:buFont typeface="Arial" panose="020B0604020202020204" pitchFamily="34" charset="0"/>
              <a:buChar char="•"/>
            </a:pPr>
            <a:r>
              <a:rPr lang="en-GB" dirty="0"/>
              <a:t>Has </a:t>
            </a:r>
            <a:r>
              <a:rPr lang="en-GB" b="1" dirty="0">
                <a:solidFill>
                  <a:srgbClr val="C00000"/>
                </a:solidFill>
              </a:rPr>
              <a:t>overall responsibility</a:t>
            </a:r>
            <a:r>
              <a:rPr lang="en-GB" dirty="0"/>
              <a:t> for Safety Case Regulation compliance</a:t>
            </a:r>
          </a:p>
          <a:p>
            <a:pPr marL="285750" indent="-285750">
              <a:buFont typeface="Arial" panose="020B0604020202020204" pitchFamily="34" charset="0"/>
              <a:buChar char="•"/>
            </a:pPr>
            <a:r>
              <a:rPr lang="en-GB" dirty="0"/>
              <a:t>Is subject to </a:t>
            </a:r>
            <a:r>
              <a:rPr lang="en-GB" b="1" dirty="0">
                <a:solidFill>
                  <a:srgbClr val="C00000"/>
                </a:solidFill>
              </a:rPr>
              <a:t>criminal sanctions </a:t>
            </a:r>
            <a:r>
              <a:rPr lang="en-GB" dirty="0"/>
              <a:t>under both “Safety Case Regulation”</a:t>
            </a:r>
          </a:p>
          <a:p>
            <a:pPr marL="285750" indent="-285750">
              <a:buFont typeface="Arial" panose="020B0604020202020204" pitchFamily="34" charset="0"/>
              <a:buChar char="•"/>
            </a:pPr>
            <a:r>
              <a:rPr lang="en-GB" dirty="0"/>
              <a:t>Production and submission of the Safety Case to </a:t>
            </a:r>
            <a:r>
              <a:rPr lang="en-GB" b="1" dirty="0">
                <a:solidFill>
                  <a:srgbClr val="006600"/>
                </a:solidFill>
              </a:rPr>
              <a:t>regulatory bodies</a:t>
            </a:r>
          </a:p>
          <a:p>
            <a:pPr marL="285750" indent="-285750">
              <a:buFont typeface="Arial" panose="020B0604020202020204" pitchFamily="34" charset="0"/>
              <a:buChar char="•"/>
            </a:pPr>
            <a:r>
              <a:rPr lang="en-GB" dirty="0"/>
              <a:t>Identification of MAHs and SCEs</a:t>
            </a:r>
          </a:p>
          <a:p>
            <a:pPr marL="285750" indent="-285750">
              <a:buFont typeface="Arial" panose="020B0604020202020204" pitchFamily="34" charset="0"/>
              <a:buChar char="•"/>
            </a:pPr>
            <a:r>
              <a:rPr lang="en-GB" dirty="0"/>
              <a:t>Setting appropriate performance standards for SCEs and specified plant</a:t>
            </a:r>
          </a:p>
          <a:p>
            <a:pPr marL="285750" indent="-285750">
              <a:buFont typeface="Arial" panose="020B0604020202020204" pitchFamily="34" charset="0"/>
              <a:buChar char="•"/>
            </a:pPr>
            <a:r>
              <a:rPr lang="en-GB" dirty="0"/>
              <a:t>Implementation of the verification scheme</a:t>
            </a:r>
          </a:p>
          <a:p>
            <a:pPr marL="285750" indent="-285750">
              <a:buFont typeface="Arial" panose="020B0604020202020204" pitchFamily="34" charset="0"/>
              <a:buChar char="•"/>
            </a:pPr>
            <a:r>
              <a:rPr lang="en-GB" dirty="0"/>
              <a:t>Selection of an appropriate ICP</a:t>
            </a:r>
          </a:p>
          <a:p>
            <a:pPr marL="285750" indent="-285750">
              <a:buFont typeface="Arial" panose="020B0604020202020204" pitchFamily="34" charset="0"/>
              <a:buChar char="•"/>
            </a:pPr>
            <a:r>
              <a:rPr lang="en-GB" dirty="0"/>
              <a:t>Recording and acting on the results of examinations under the scheme</a:t>
            </a:r>
          </a:p>
          <a:p>
            <a:pPr marL="285750" indent="-285750">
              <a:buFont typeface="Arial" panose="020B0604020202020204" pitchFamily="34" charset="0"/>
              <a:buChar char="•"/>
            </a:pPr>
            <a:r>
              <a:rPr lang="en-GB" dirty="0"/>
              <a:t>Review and revision of the scheme</a:t>
            </a:r>
          </a:p>
        </p:txBody>
      </p:sp>
      <p:sp>
        <p:nvSpPr>
          <p:cNvPr id="5" name="Rectangle 4"/>
          <p:cNvSpPr/>
          <p:nvPr/>
        </p:nvSpPr>
        <p:spPr>
          <a:xfrm>
            <a:off x="1037492" y="369305"/>
            <a:ext cx="7288823" cy="1107996"/>
          </a:xfrm>
          <a:prstGeom prst="rect">
            <a:avLst/>
          </a:prstGeom>
        </p:spPr>
        <p:txBody>
          <a:bodyPr wrap="square">
            <a:spAutoFit/>
          </a:bodyPr>
          <a:lstStyle/>
          <a:p>
            <a:pPr algn="ctr"/>
            <a:r>
              <a:rPr lang="en-GB" sz="2800" b="1" dirty="0">
                <a:solidFill>
                  <a:srgbClr val="006600"/>
                </a:solidFill>
                <a:effectLst>
                  <a:outerShdw blurRad="38100" dist="38100" dir="2700000" algn="tl">
                    <a:srgbClr val="000000">
                      <a:alpha val="43137"/>
                    </a:srgbClr>
                  </a:outerShdw>
                </a:effectLst>
              </a:rPr>
              <a:t>Duty Holder Responsible for </a:t>
            </a:r>
          </a:p>
          <a:p>
            <a:pPr algn="ctr"/>
            <a:r>
              <a:rPr lang="en-GB" sz="2800" b="1" dirty="0">
                <a:solidFill>
                  <a:srgbClr val="C00000"/>
                </a:solidFill>
                <a:effectLst>
                  <a:outerShdw blurRad="38100" dist="38100" dir="2700000" algn="tl">
                    <a:srgbClr val="000000">
                      <a:alpha val="43137"/>
                    </a:srgbClr>
                  </a:outerShdw>
                </a:effectLst>
              </a:rPr>
              <a:t>Safety Case Regulation Compliance</a:t>
            </a:r>
          </a:p>
          <a:p>
            <a:pPr algn="ctr"/>
            <a:r>
              <a:rPr lang="en-GB" sz="1000" b="1" dirty="0"/>
              <a:t>From: </a:t>
            </a:r>
            <a:r>
              <a:rPr lang="en-GB" sz="1000" dirty="0">
                <a:solidFill>
                  <a:srgbClr val="006600"/>
                </a:solidFill>
                <a:hlinkClick r:id="rId3"/>
              </a:rPr>
              <a:t>The basics of verification</a:t>
            </a:r>
            <a:endParaRPr lang="en-GB" sz="1000" dirty="0">
              <a:solidFill>
                <a:srgbClr val="006600"/>
              </a:solidFill>
            </a:endParaRPr>
          </a:p>
        </p:txBody>
      </p:sp>
    </p:spTree>
    <p:custDataLst>
      <p:tags r:id="rId1"/>
    </p:custDataLst>
    <p:extLst>
      <p:ext uri="{BB962C8B-B14F-4D97-AF65-F5344CB8AC3E}">
        <p14:creationId xmlns:p14="http://schemas.microsoft.com/office/powerpoint/2010/main" val="13097706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ED1880B-3D88-44B3-808D-6B2A5AEDD485}"/>
              </a:ext>
            </a:extLst>
          </p:cNvPr>
          <p:cNvSpPr/>
          <p:nvPr/>
        </p:nvSpPr>
        <p:spPr>
          <a:xfrm>
            <a:off x="268615" y="264220"/>
            <a:ext cx="8553047" cy="1077218"/>
          </a:xfrm>
          <a:prstGeom prst="rect">
            <a:avLst/>
          </a:prstGeom>
        </p:spPr>
        <p:txBody>
          <a:bodyPr wrap="square">
            <a:spAutoFit/>
          </a:bodyPr>
          <a:lstStyle/>
          <a:p>
            <a:pPr algn="ctr">
              <a:defRPr/>
            </a:pPr>
            <a:r>
              <a:rPr lang="en-GB" sz="3200" b="1" dirty="0">
                <a:solidFill>
                  <a:srgbClr val="C00000"/>
                </a:solidFill>
                <a:effectLst>
                  <a:outerShdw blurRad="38100" dist="38100" dir="2700000" algn="tl">
                    <a:srgbClr val="000000">
                      <a:alpha val="43137"/>
                    </a:srgbClr>
                  </a:outerShdw>
                </a:effectLst>
              </a:rPr>
              <a:t>E10: Asset Integrity</a:t>
            </a:r>
          </a:p>
          <a:p>
            <a:pPr algn="ctr"/>
            <a:r>
              <a:rPr lang="en-GB" sz="3200" b="1" dirty="0">
                <a:solidFill>
                  <a:srgbClr val="006600"/>
                </a:solidFill>
                <a:effectLst>
                  <a:outerShdw blurRad="38100" dist="38100" dir="2700000" algn="tl">
                    <a:srgbClr val="000000">
                      <a:alpha val="43137"/>
                    </a:srgbClr>
                  </a:outerShdw>
                </a:effectLst>
              </a:rPr>
              <a:t>Where / When is it done?</a:t>
            </a:r>
          </a:p>
        </p:txBody>
      </p:sp>
      <p:sp>
        <p:nvSpPr>
          <p:cNvPr id="5" name="Rectangle 4">
            <a:extLst>
              <a:ext uri="{FF2B5EF4-FFF2-40B4-BE49-F238E27FC236}">
                <a16:creationId xmlns:a16="http://schemas.microsoft.com/office/drawing/2014/main" id="{005D8FA5-1136-46D6-9A6C-C9E612ED1536}"/>
              </a:ext>
            </a:extLst>
          </p:cNvPr>
          <p:cNvSpPr/>
          <p:nvPr/>
        </p:nvSpPr>
        <p:spPr>
          <a:xfrm>
            <a:off x="380246" y="1418304"/>
            <a:ext cx="8441416" cy="4247317"/>
          </a:xfrm>
          <a:prstGeom prst="rect">
            <a:avLst/>
          </a:prstGeom>
        </p:spPr>
        <p:txBody>
          <a:bodyPr wrap="square">
            <a:spAutoFit/>
          </a:bodyPr>
          <a:lstStyle/>
          <a:p>
            <a:r>
              <a:rPr lang="en-US" i="1" dirty="0"/>
              <a:t>Asset integrity </a:t>
            </a:r>
            <a:r>
              <a:rPr lang="en-US" dirty="0"/>
              <a:t>activities range from </a:t>
            </a:r>
            <a:r>
              <a:rPr lang="en-US" b="1" dirty="0">
                <a:solidFill>
                  <a:srgbClr val="FF6600"/>
                </a:solidFill>
              </a:rPr>
              <a:t>technical meetings </a:t>
            </a:r>
            <a:r>
              <a:rPr lang="en-US" dirty="0"/>
              <a:t>involving experts seeking to advance the </a:t>
            </a:r>
            <a:r>
              <a:rPr lang="en-US" b="1" dirty="0">
                <a:solidFill>
                  <a:srgbClr val="FF6600"/>
                </a:solidFill>
              </a:rPr>
              <a:t>state-of-the-art </a:t>
            </a:r>
            <a:r>
              <a:rPr lang="en-US" dirty="0"/>
              <a:t>in equipment </a:t>
            </a:r>
            <a:r>
              <a:rPr lang="en-US" u="sng" dirty="0"/>
              <a:t>design</a:t>
            </a:r>
            <a:r>
              <a:rPr lang="en-US" dirty="0"/>
              <a:t>, </a:t>
            </a:r>
            <a:r>
              <a:rPr lang="en-US" u="sng" dirty="0"/>
              <a:t>inspection</a:t>
            </a:r>
            <a:r>
              <a:rPr lang="en-US" dirty="0"/>
              <a:t>, </a:t>
            </a:r>
            <a:r>
              <a:rPr lang="en-US" u="sng" dirty="0"/>
              <a:t>testing</a:t>
            </a:r>
            <a:r>
              <a:rPr lang="en-US" dirty="0"/>
              <a:t>, or </a:t>
            </a:r>
            <a:r>
              <a:rPr lang="en-US" u="sng" dirty="0"/>
              <a:t>reliability</a:t>
            </a:r>
            <a:r>
              <a:rPr lang="en-US" dirty="0"/>
              <a:t>, to a plant operator on routine rounds spotting leaks, unusual noises or odors, or detecting other abnormal conditions. </a:t>
            </a:r>
          </a:p>
          <a:p>
            <a:endParaRPr lang="en-US" dirty="0"/>
          </a:p>
          <a:p>
            <a:r>
              <a:rPr lang="en-US" dirty="0"/>
              <a:t>However, this element primarily involves:</a:t>
            </a:r>
          </a:p>
          <a:p>
            <a:pPr marL="342900" indent="-342900">
              <a:buFont typeface="+mj-lt"/>
              <a:buAutoNum type="arabicPeriod"/>
            </a:pPr>
            <a:r>
              <a:rPr lang="en-US" dirty="0"/>
              <a:t>inspections, tests, preventive maintenance, predictive maintenance, and repair activities that are performed by </a:t>
            </a:r>
            <a:r>
              <a:rPr lang="en-US" b="1" dirty="0">
                <a:solidFill>
                  <a:srgbClr val="FF6600"/>
                </a:solidFill>
              </a:rPr>
              <a:t>maintenance</a:t>
            </a:r>
            <a:r>
              <a:rPr lang="en-US" dirty="0"/>
              <a:t> and </a:t>
            </a:r>
            <a:r>
              <a:rPr lang="en-US" b="1" dirty="0">
                <a:solidFill>
                  <a:srgbClr val="FF6600"/>
                </a:solidFill>
              </a:rPr>
              <a:t>contractor </a:t>
            </a:r>
            <a:r>
              <a:rPr lang="en-US" dirty="0"/>
              <a:t>personnel at operating facilities and </a:t>
            </a:r>
          </a:p>
          <a:p>
            <a:pPr marL="342900" indent="-342900">
              <a:buFont typeface="+mj-lt"/>
              <a:buAutoNum type="arabicPeriod"/>
            </a:pPr>
            <a:endParaRPr lang="en-US" dirty="0"/>
          </a:p>
          <a:p>
            <a:pPr marL="342900" indent="-342900">
              <a:buFont typeface="+mj-lt"/>
              <a:buAutoNum type="arabicPeriod"/>
            </a:pPr>
            <a:r>
              <a:rPr lang="en-US" dirty="0"/>
              <a:t>quality assurance processes, including procedures and training, that underpin these activities. </a:t>
            </a:r>
          </a:p>
          <a:p>
            <a:pPr marL="342900" indent="-342900">
              <a:buFont typeface="+mj-lt"/>
              <a:buAutoNum type="arabicPeriod"/>
            </a:pPr>
            <a:endParaRPr lang="en-US" i="1" dirty="0"/>
          </a:p>
          <a:p>
            <a:r>
              <a:rPr lang="en-US" i="1" dirty="0"/>
              <a:t>Asset integrity </a:t>
            </a:r>
            <a:r>
              <a:rPr lang="en-US" dirty="0"/>
              <a:t>element activities occur at many places and extend throughout the life of the facility.</a:t>
            </a:r>
            <a:endParaRPr lang="en-GB" dirty="0"/>
          </a:p>
        </p:txBody>
      </p:sp>
    </p:spTree>
    <p:custDataLst>
      <p:tags r:id="rId1"/>
    </p:custDataLst>
    <p:extLst>
      <p:ext uri="{BB962C8B-B14F-4D97-AF65-F5344CB8AC3E}">
        <p14:creationId xmlns:p14="http://schemas.microsoft.com/office/powerpoint/2010/main" val="34530285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ED1880B-3D88-44B3-808D-6B2A5AEDD485}"/>
              </a:ext>
            </a:extLst>
          </p:cNvPr>
          <p:cNvSpPr/>
          <p:nvPr/>
        </p:nvSpPr>
        <p:spPr>
          <a:xfrm>
            <a:off x="268615" y="264220"/>
            <a:ext cx="8553047" cy="1077218"/>
          </a:xfrm>
          <a:prstGeom prst="rect">
            <a:avLst/>
          </a:prstGeom>
        </p:spPr>
        <p:txBody>
          <a:bodyPr wrap="square">
            <a:spAutoFit/>
          </a:bodyPr>
          <a:lstStyle/>
          <a:p>
            <a:pPr algn="ctr">
              <a:defRPr/>
            </a:pPr>
            <a:r>
              <a:rPr lang="en-GB" sz="3200" b="1" dirty="0">
                <a:solidFill>
                  <a:srgbClr val="C00000"/>
                </a:solidFill>
                <a:effectLst>
                  <a:outerShdw blurRad="38100" dist="38100" dir="2700000" algn="tl">
                    <a:srgbClr val="000000">
                      <a:alpha val="43137"/>
                    </a:srgbClr>
                  </a:outerShdw>
                </a:effectLst>
              </a:rPr>
              <a:t>E10: Asset Integrity</a:t>
            </a:r>
          </a:p>
          <a:p>
            <a:pPr algn="ctr"/>
            <a:r>
              <a:rPr lang="en-GB" sz="3200" b="1" dirty="0">
                <a:solidFill>
                  <a:srgbClr val="006600"/>
                </a:solidFill>
                <a:effectLst>
                  <a:outerShdw blurRad="38100" dist="38100" dir="2700000" algn="tl">
                    <a:srgbClr val="000000">
                      <a:alpha val="43137"/>
                    </a:srgbClr>
                  </a:outerShdw>
                </a:effectLst>
              </a:rPr>
              <a:t>Who does it?</a:t>
            </a:r>
          </a:p>
        </p:txBody>
      </p:sp>
      <p:sp>
        <p:nvSpPr>
          <p:cNvPr id="5" name="Rectangle 4">
            <a:extLst>
              <a:ext uri="{FF2B5EF4-FFF2-40B4-BE49-F238E27FC236}">
                <a16:creationId xmlns:a16="http://schemas.microsoft.com/office/drawing/2014/main" id="{005D8FA5-1136-46D6-9A6C-C9E612ED1536}"/>
              </a:ext>
            </a:extLst>
          </p:cNvPr>
          <p:cNvSpPr/>
          <p:nvPr/>
        </p:nvSpPr>
        <p:spPr>
          <a:xfrm>
            <a:off x="344032" y="1429455"/>
            <a:ext cx="8477630" cy="5078313"/>
          </a:xfrm>
          <a:prstGeom prst="rect">
            <a:avLst/>
          </a:prstGeom>
        </p:spPr>
        <p:txBody>
          <a:bodyPr wrap="square">
            <a:spAutoFit/>
          </a:bodyPr>
          <a:lstStyle/>
          <a:p>
            <a:r>
              <a:rPr lang="en-US" i="1" dirty="0"/>
              <a:t>Asset integrity </a:t>
            </a:r>
            <a:r>
              <a:rPr lang="en-US" dirty="0"/>
              <a:t>activities occur at  several organizational levels. </a:t>
            </a:r>
          </a:p>
          <a:p>
            <a:endParaRPr lang="en-US" dirty="0"/>
          </a:p>
          <a:p>
            <a:r>
              <a:rPr lang="en-US" dirty="0"/>
              <a:t>Industry sponsored technical committees and organizations are continuously working to advance the state of knowledge regarding proper design and inspection, test, and preventive maintenance (</a:t>
            </a:r>
            <a:r>
              <a:rPr lang="en-US" b="1" dirty="0">
                <a:solidFill>
                  <a:srgbClr val="FF6600"/>
                </a:solidFill>
              </a:rPr>
              <a:t>ITPM</a:t>
            </a:r>
            <a:r>
              <a:rPr lang="en-US" dirty="0"/>
              <a:t>) practices to help ensure that equipment is </a:t>
            </a:r>
            <a:r>
              <a:rPr lang="en-US" b="1" dirty="0">
                <a:solidFill>
                  <a:srgbClr val="FF6600"/>
                </a:solidFill>
              </a:rPr>
              <a:t>fit for service </a:t>
            </a:r>
            <a:r>
              <a:rPr lang="en-US" dirty="0"/>
              <a:t>at commissioning, and </a:t>
            </a:r>
            <a:r>
              <a:rPr lang="en-US" b="1" dirty="0">
                <a:solidFill>
                  <a:srgbClr val="FF6600"/>
                </a:solidFill>
              </a:rPr>
              <a:t>remains fit for service </a:t>
            </a:r>
            <a:r>
              <a:rPr lang="en-US" dirty="0"/>
              <a:t>throughout its life. </a:t>
            </a:r>
          </a:p>
          <a:p>
            <a:endParaRPr lang="en-US" dirty="0"/>
          </a:p>
          <a:p>
            <a:r>
              <a:rPr lang="en-US" dirty="0"/>
              <a:t>Companies (or business units) often establish centers of excellence in the </a:t>
            </a:r>
            <a:r>
              <a:rPr lang="en-US" i="1" dirty="0"/>
              <a:t>asset integrity </a:t>
            </a:r>
            <a:r>
              <a:rPr lang="en-US" dirty="0"/>
              <a:t>field, establish corporate standards, and  promote efforts to continuously improve the safety and reliability of process equipment. </a:t>
            </a:r>
          </a:p>
          <a:p>
            <a:endParaRPr lang="en-US" dirty="0"/>
          </a:p>
          <a:p>
            <a:r>
              <a:rPr lang="en-US" dirty="0"/>
              <a:t>At an operating facility, the </a:t>
            </a:r>
            <a:r>
              <a:rPr lang="en-US" i="1" dirty="0"/>
              <a:t>asset integrity </a:t>
            </a:r>
            <a:r>
              <a:rPr lang="en-US" dirty="0"/>
              <a:t>element activities are an integral part of day-to-day operation involving operators, maintenance employees, inspectors, contractors, engineers, and others involved in designing, specifying, installing, operating, or maintaining equipment.</a:t>
            </a:r>
            <a:endParaRPr lang="en-GB" dirty="0"/>
          </a:p>
          <a:p>
            <a:endParaRPr lang="en-GB" dirty="0"/>
          </a:p>
          <a:p>
            <a:r>
              <a:rPr lang="en-US" dirty="0"/>
              <a:t> </a:t>
            </a:r>
            <a:endParaRPr lang="en-GB" dirty="0"/>
          </a:p>
          <a:p>
            <a:r>
              <a:rPr lang="en-US" dirty="0"/>
              <a:t>.</a:t>
            </a:r>
            <a:endParaRPr lang="en-GB" dirty="0"/>
          </a:p>
        </p:txBody>
      </p:sp>
    </p:spTree>
    <p:custDataLst>
      <p:tags r:id="rId1"/>
    </p:custDataLst>
    <p:extLst>
      <p:ext uri="{BB962C8B-B14F-4D97-AF65-F5344CB8AC3E}">
        <p14:creationId xmlns:p14="http://schemas.microsoft.com/office/powerpoint/2010/main" val="11692187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ED1880B-3D88-44B3-808D-6B2A5AEDD485}"/>
              </a:ext>
            </a:extLst>
          </p:cNvPr>
          <p:cNvSpPr/>
          <p:nvPr/>
        </p:nvSpPr>
        <p:spPr>
          <a:xfrm>
            <a:off x="331989" y="137472"/>
            <a:ext cx="8553047" cy="1077218"/>
          </a:xfrm>
          <a:prstGeom prst="rect">
            <a:avLst/>
          </a:prstGeom>
        </p:spPr>
        <p:txBody>
          <a:bodyPr wrap="square">
            <a:spAutoFit/>
          </a:bodyPr>
          <a:lstStyle/>
          <a:p>
            <a:pPr algn="ctr">
              <a:defRPr/>
            </a:pPr>
            <a:r>
              <a:rPr lang="en-GB" sz="3200" b="1" dirty="0">
                <a:solidFill>
                  <a:srgbClr val="C00000"/>
                </a:solidFill>
                <a:effectLst>
                  <a:outerShdw blurRad="38100" dist="38100" dir="2700000" algn="tl">
                    <a:srgbClr val="000000">
                      <a:alpha val="43137"/>
                    </a:srgbClr>
                  </a:outerShdw>
                </a:effectLst>
              </a:rPr>
              <a:t>E10: Asset Integrity</a:t>
            </a:r>
          </a:p>
          <a:p>
            <a:pPr algn="ctr"/>
            <a:r>
              <a:rPr lang="en-GB" sz="3200" b="1" dirty="0">
                <a:solidFill>
                  <a:srgbClr val="006600"/>
                </a:solidFill>
                <a:effectLst>
                  <a:outerShdw blurRad="38100" dist="38100" dir="2700000" algn="tl">
                    <a:srgbClr val="000000">
                      <a:alpha val="43137"/>
                    </a:srgbClr>
                  </a:outerShdw>
                </a:effectLst>
              </a:rPr>
              <a:t>What is the Anticipated Work Product?</a:t>
            </a:r>
          </a:p>
        </p:txBody>
      </p:sp>
      <p:sp>
        <p:nvSpPr>
          <p:cNvPr id="5" name="Rectangle 4">
            <a:extLst>
              <a:ext uri="{FF2B5EF4-FFF2-40B4-BE49-F238E27FC236}">
                <a16:creationId xmlns:a16="http://schemas.microsoft.com/office/drawing/2014/main" id="{005D8FA5-1136-46D6-9A6C-C9E612ED1536}"/>
              </a:ext>
            </a:extLst>
          </p:cNvPr>
          <p:cNvSpPr/>
          <p:nvPr/>
        </p:nvSpPr>
        <p:spPr>
          <a:xfrm>
            <a:off x="331989" y="1304925"/>
            <a:ext cx="8630942" cy="4739759"/>
          </a:xfrm>
          <a:prstGeom prst="rect">
            <a:avLst/>
          </a:prstGeom>
        </p:spPr>
        <p:txBody>
          <a:bodyPr wrap="square">
            <a:spAutoFit/>
          </a:bodyPr>
          <a:lstStyle/>
          <a:p>
            <a:r>
              <a:rPr lang="en-US" i="1" dirty="0"/>
              <a:t>Asset integrity </a:t>
            </a:r>
            <a:r>
              <a:rPr lang="en-US" dirty="0"/>
              <a:t>element work products include:</a:t>
            </a:r>
            <a:endParaRPr lang="en-GB" sz="2000" dirty="0"/>
          </a:p>
          <a:p>
            <a:endParaRPr lang="en-GB" sz="1400" dirty="0"/>
          </a:p>
          <a:p>
            <a:pPr marL="625475" lvl="3" indent="-444500">
              <a:buFont typeface="Arial" panose="020B0604020202020204" pitchFamily="34" charset="0"/>
              <a:buChar char="•"/>
            </a:pPr>
            <a:r>
              <a:rPr lang="en-US" dirty="0"/>
              <a:t>Reports and data from initial inspections, tests, and other activities to verify that equipment is fabricated and installed in accordance with design specifications and is fit for service at startup.</a:t>
            </a:r>
            <a:endParaRPr lang="en-GB" dirty="0"/>
          </a:p>
          <a:p>
            <a:pPr marL="625475" lvl="3" indent="-444500">
              <a:buFont typeface="Arial" panose="020B0604020202020204" pitchFamily="34" charset="0"/>
              <a:buChar char="•"/>
            </a:pPr>
            <a:r>
              <a:rPr lang="en-US" dirty="0"/>
              <a:t>Results from ongoing ITPM tasks, performed by trained or certified personnel and based on written procedures that conform to generally accepted standards, that help ensure that equipment remains fit for service.</a:t>
            </a:r>
            <a:endParaRPr lang="en-GB" dirty="0"/>
          </a:p>
          <a:p>
            <a:pPr marL="625475" lvl="3" indent="-444500">
              <a:buFont typeface="Arial" panose="020B0604020202020204" pitchFamily="34" charset="0"/>
              <a:buChar char="•"/>
            </a:pPr>
            <a:r>
              <a:rPr lang="en-US" dirty="0"/>
              <a:t>Controlled repairs and adjustments to equipment by trained personnel using appropriate written procedures and instructions.</a:t>
            </a:r>
            <a:endParaRPr lang="en-GB" dirty="0"/>
          </a:p>
          <a:p>
            <a:pPr marL="625475" lvl="3" indent="-444500">
              <a:buFont typeface="Arial" panose="020B0604020202020204" pitchFamily="34" charset="0"/>
              <a:buChar char="•"/>
            </a:pPr>
            <a:r>
              <a:rPr lang="en-US" dirty="0"/>
              <a:t>A system to control maintenance work, repair parts, and maintenance materials needed for the work to help ensure that equipment remains fit for service.</a:t>
            </a:r>
            <a:endParaRPr lang="en-GB" dirty="0"/>
          </a:p>
          <a:p>
            <a:pPr marL="625475" lvl="3" indent="-444500">
              <a:buFont typeface="Arial" panose="020B0604020202020204" pitchFamily="34" charset="0"/>
              <a:buChar char="•"/>
            </a:pPr>
            <a:r>
              <a:rPr lang="en-US" dirty="0"/>
              <a:t>A quality assurance program that helps prevent equipment failures that could result from:</a:t>
            </a:r>
          </a:p>
          <a:p>
            <a:pPr marL="968375" lvl="3" indent="-342900">
              <a:buFont typeface="+mj-lt"/>
              <a:buAutoNum type="arabicPeriod"/>
            </a:pPr>
            <a:r>
              <a:rPr lang="en-US" dirty="0"/>
              <a:t>use of faulty parts/materials or </a:t>
            </a:r>
          </a:p>
          <a:p>
            <a:pPr marL="968375" lvl="3" indent="-342900">
              <a:buFont typeface="+mj-lt"/>
              <a:buAutoNum type="arabicPeriod"/>
            </a:pPr>
            <a:r>
              <a:rPr lang="en-US" dirty="0"/>
              <a:t>improper fabrication, installation, or repair methods (e.g., improperly supporting the engine as discussed at the start of this chapter).</a:t>
            </a:r>
            <a:endParaRPr lang="en-GB" dirty="0"/>
          </a:p>
        </p:txBody>
      </p:sp>
    </p:spTree>
    <p:custDataLst>
      <p:tags r:id="rId1"/>
    </p:custDataLst>
    <p:extLst>
      <p:ext uri="{BB962C8B-B14F-4D97-AF65-F5344CB8AC3E}">
        <p14:creationId xmlns:p14="http://schemas.microsoft.com/office/powerpoint/2010/main" val="1702063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ED1880B-3D88-44B3-808D-6B2A5AEDD485}"/>
              </a:ext>
            </a:extLst>
          </p:cNvPr>
          <p:cNvSpPr/>
          <p:nvPr/>
        </p:nvSpPr>
        <p:spPr>
          <a:xfrm>
            <a:off x="331989" y="137472"/>
            <a:ext cx="8553047" cy="1077218"/>
          </a:xfrm>
          <a:prstGeom prst="rect">
            <a:avLst/>
          </a:prstGeom>
        </p:spPr>
        <p:txBody>
          <a:bodyPr wrap="square">
            <a:spAutoFit/>
          </a:bodyPr>
          <a:lstStyle/>
          <a:p>
            <a:pPr algn="ctr">
              <a:defRPr/>
            </a:pPr>
            <a:r>
              <a:rPr lang="en-GB" sz="3200" b="1" dirty="0">
                <a:solidFill>
                  <a:srgbClr val="C00000"/>
                </a:solidFill>
                <a:effectLst>
                  <a:outerShdw blurRad="38100" dist="38100" dir="2700000" algn="tl">
                    <a:srgbClr val="000000">
                      <a:alpha val="43137"/>
                    </a:srgbClr>
                  </a:outerShdw>
                </a:effectLst>
              </a:rPr>
              <a:t>E10: Asset Integrity</a:t>
            </a:r>
          </a:p>
          <a:p>
            <a:pPr algn="ctr"/>
            <a:r>
              <a:rPr lang="en-GB" sz="3200" b="1" dirty="0">
                <a:solidFill>
                  <a:srgbClr val="006600"/>
                </a:solidFill>
                <a:effectLst>
                  <a:outerShdw blurRad="38100" dist="38100" dir="2700000" algn="tl">
                    <a:srgbClr val="000000">
                      <a:alpha val="43137"/>
                    </a:srgbClr>
                  </a:outerShdw>
                </a:effectLst>
              </a:rPr>
              <a:t>What is the Anticipated Work Product?</a:t>
            </a:r>
          </a:p>
        </p:txBody>
      </p:sp>
      <p:sp>
        <p:nvSpPr>
          <p:cNvPr id="5" name="Rectangle 4">
            <a:extLst>
              <a:ext uri="{FF2B5EF4-FFF2-40B4-BE49-F238E27FC236}">
                <a16:creationId xmlns:a16="http://schemas.microsoft.com/office/drawing/2014/main" id="{005D8FA5-1136-46D6-9A6C-C9E612ED1536}"/>
              </a:ext>
            </a:extLst>
          </p:cNvPr>
          <p:cNvSpPr/>
          <p:nvPr/>
        </p:nvSpPr>
        <p:spPr>
          <a:xfrm>
            <a:off x="331989" y="1304925"/>
            <a:ext cx="8630942" cy="2308324"/>
          </a:xfrm>
          <a:prstGeom prst="rect">
            <a:avLst/>
          </a:prstGeom>
        </p:spPr>
        <p:txBody>
          <a:bodyPr wrap="square">
            <a:spAutoFit/>
          </a:bodyPr>
          <a:lstStyle/>
          <a:p>
            <a:r>
              <a:rPr lang="en-US" dirty="0"/>
              <a:t> The primary  objective of the </a:t>
            </a:r>
            <a:r>
              <a:rPr lang="en-US" i="1" dirty="0"/>
              <a:t>asset integrity </a:t>
            </a:r>
            <a:r>
              <a:rPr lang="en-US" dirty="0"/>
              <a:t>element is to help ensure </a:t>
            </a:r>
            <a:r>
              <a:rPr lang="en-US" b="1" dirty="0">
                <a:solidFill>
                  <a:srgbClr val="FF6600"/>
                </a:solidFill>
              </a:rPr>
              <a:t>reliable performance </a:t>
            </a:r>
            <a:r>
              <a:rPr lang="en-US" dirty="0"/>
              <a:t>of equipment designed to contain, </a:t>
            </a:r>
            <a:r>
              <a:rPr lang="en-US" u="sng" dirty="0"/>
              <a:t>prevent</a:t>
            </a:r>
            <a:r>
              <a:rPr lang="en-US" dirty="0"/>
              <a:t>, or </a:t>
            </a:r>
            <a:r>
              <a:rPr lang="en-US" u="sng" dirty="0"/>
              <a:t>mitigate</a:t>
            </a:r>
            <a:r>
              <a:rPr lang="en-US" dirty="0"/>
              <a:t> the consequences of a release of hazardous materials or energy. </a:t>
            </a:r>
          </a:p>
          <a:p>
            <a:endParaRPr lang="en-US" dirty="0"/>
          </a:p>
          <a:p>
            <a:r>
              <a:rPr lang="en-US" dirty="0"/>
              <a:t>Although proper execution of work activities associated with this element requires a high level of human performance, the ultimate work product for this element is </a:t>
            </a:r>
            <a:r>
              <a:rPr lang="en-US" b="1" dirty="0">
                <a:solidFill>
                  <a:srgbClr val="FF6600"/>
                </a:solidFill>
              </a:rPr>
              <a:t>reliable and predictable</a:t>
            </a:r>
            <a:r>
              <a:rPr lang="en-US" dirty="0"/>
              <a:t> equipment operation.</a:t>
            </a:r>
            <a:endParaRPr lang="en-GB" dirty="0"/>
          </a:p>
          <a:p>
            <a:endParaRPr lang="en-GB" dirty="0"/>
          </a:p>
        </p:txBody>
      </p:sp>
    </p:spTree>
    <p:custDataLst>
      <p:tags r:id="rId1"/>
    </p:custDataLst>
    <p:extLst>
      <p:ext uri="{BB962C8B-B14F-4D97-AF65-F5344CB8AC3E}">
        <p14:creationId xmlns:p14="http://schemas.microsoft.com/office/powerpoint/2010/main" val="11573442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7" name="Rectangle 3">
            <a:extLst>
              <a:ext uri="{FF2B5EF4-FFF2-40B4-BE49-F238E27FC236}">
                <a16:creationId xmlns:a16="http://schemas.microsoft.com/office/drawing/2014/main" id="{4991F2AF-20F3-452C-AD44-E321BCC73D08}"/>
              </a:ext>
            </a:extLst>
          </p:cNvPr>
          <p:cNvSpPr>
            <a:spLocks noChangeArrowheads="1"/>
          </p:cNvSpPr>
          <p:nvPr/>
        </p:nvSpPr>
        <p:spPr bwMode="auto">
          <a:xfrm>
            <a:off x="9036050" y="0"/>
            <a:ext cx="107950" cy="6858000"/>
          </a:xfrm>
          <a:prstGeom prst="rect">
            <a:avLst/>
          </a:prstGeom>
          <a:solidFill>
            <a:srgbClr val="800080">
              <a:alpha val="70195"/>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b="1"/>
          </a:p>
        </p:txBody>
      </p:sp>
      <p:sp>
        <p:nvSpPr>
          <p:cNvPr id="11268" name="Line 4">
            <a:extLst>
              <a:ext uri="{FF2B5EF4-FFF2-40B4-BE49-F238E27FC236}">
                <a16:creationId xmlns:a16="http://schemas.microsoft.com/office/drawing/2014/main" id="{B92C6D91-0160-404E-A1AA-EC2C0CDA96BA}"/>
              </a:ext>
            </a:extLst>
          </p:cNvPr>
          <p:cNvSpPr>
            <a:spLocks noChangeShapeType="1"/>
          </p:cNvSpPr>
          <p:nvPr/>
        </p:nvSpPr>
        <p:spPr bwMode="auto">
          <a:xfrm>
            <a:off x="9036050" y="0"/>
            <a:ext cx="0" cy="6858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269" name="Rectangle 5">
            <a:extLst>
              <a:ext uri="{FF2B5EF4-FFF2-40B4-BE49-F238E27FC236}">
                <a16:creationId xmlns:a16="http://schemas.microsoft.com/office/drawing/2014/main" id="{E1414C8C-6EA2-4C76-9377-EB9AEF10E61F}"/>
              </a:ext>
            </a:extLst>
          </p:cNvPr>
          <p:cNvSpPr>
            <a:spLocks noChangeArrowheads="1"/>
          </p:cNvSpPr>
          <p:nvPr/>
        </p:nvSpPr>
        <p:spPr bwMode="auto">
          <a:xfrm rot="-5400000">
            <a:off x="4891881" y="-4136231"/>
            <a:ext cx="115888" cy="8388350"/>
          </a:xfrm>
          <a:prstGeom prst="rect">
            <a:avLst/>
          </a:prstGeom>
          <a:solidFill>
            <a:srgbClr val="800080">
              <a:alpha val="70195"/>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b="1"/>
          </a:p>
        </p:txBody>
      </p:sp>
      <p:sp>
        <p:nvSpPr>
          <p:cNvPr id="11278" name="Text Box 7">
            <a:extLst>
              <a:ext uri="{FF2B5EF4-FFF2-40B4-BE49-F238E27FC236}">
                <a16:creationId xmlns:a16="http://schemas.microsoft.com/office/drawing/2014/main" id="{9096D687-0209-4102-8115-D43A20F9B34B}"/>
              </a:ext>
            </a:extLst>
          </p:cNvPr>
          <p:cNvSpPr txBox="1">
            <a:spLocks noChangeArrowheads="1"/>
          </p:cNvSpPr>
          <p:nvPr/>
        </p:nvSpPr>
        <p:spPr bwMode="auto">
          <a:xfrm>
            <a:off x="1282440" y="123826"/>
            <a:ext cx="6357831"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2800" b="1" dirty="0">
                <a:solidFill>
                  <a:srgbClr val="C00000"/>
                </a:solidFill>
                <a:effectLst>
                  <a:outerShdw blurRad="38100" dist="38100" dir="2700000" algn="tl">
                    <a:srgbClr val="000000">
                      <a:alpha val="43137"/>
                    </a:srgbClr>
                  </a:outerShdw>
                </a:effectLst>
              </a:rPr>
              <a:t>Critical Elements Risk Management </a:t>
            </a:r>
          </a:p>
          <a:p>
            <a:pPr algn="ctr" eaLnBrk="1" hangingPunct="1"/>
            <a:r>
              <a:rPr lang="en-GB" altLang="en-US" sz="2800" b="1" dirty="0">
                <a:solidFill>
                  <a:srgbClr val="009900"/>
                </a:solidFill>
                <a:effectLst>
                  <a:outerShdw blurRad="38100" dist="38100" dir="2700000" algn="tl">
                    <a:srgbClr val="000000">
                      <a:alpha val="43137"/>
                    </a:srgbClr>
                  </a:outerShdw>
                </a:effectLst>
              </a:rPr>
              <a:t>General Process</a:t>
            </a:r>
          </a:p>
        </p:txBody>
      </p:sp>
      <p:grpSp>
        <p:nvGrpSpPr>
          <p:cNvPr id="2" name="Group 1">
            <a:extLst>
              <a:ext uri="{FF2B5EF4-FFF2-40B4-BE49-F238E27FC236}">
                <a16:creationId xmlns:a16="http://schemas.microsoft.com/office/drawing/2014/main" id="{0D0FA93B-E6CB-4BDB-BC0B-1AABE0BDAD13}"/>
              </a:ext>
            </a:extLst>
          </p:cNvPr>
          <p:cNvGrpSpPr/>
          <p:nvPr/>
        </p:nvGrpSpPr>
        <p:grpSpPr>
          <a:xfrm>
            <a:off x="621507" y="1452343"/>
            <a:ext cx="7974012" cy="4735304"/>
            <a:chOff x="610402" y="1216953"/>
            <a:chExt cx="7974012" cy="4735304"/>
          </a:xfrm>
        </p:grpSpPr>
        <p:sp>
          <p:nvSpPr>
            <p:cNvPr id="11271" name="Text Box 7">
              <a:extLst>
                <a:ext uri="{FF2B5EF4-FFF2-40B4-BE49-F238E27FC236}">
                  <a16:creationId xmlns:a16="http://schemas.microsoft.com/office/drawing/2014/main" id="{A62D9C9D-63C6-46BF-A16E-339A0863C9D6}"/>
                </a:ext>
              </a:extLst>
            </p:cNvPr>
            <p:cNvSpPr txBox="1">
              <a:spLocks noChangeArrowheads="1"/>
            </p:cNvSpPr>
            <p:nvPr/>
          </p:nvSpPr>
          <p:spPr bwMode="auto">
            <a:xfrm>
              <a:off x="610402" y="1216953"/>
              <a:ext cx="2736850" cy="865187"/>
            </a:xfrm>
            <a:prstGeom prst="rect">
              <a:avLst/>
            </a:prstGeom>
            <a:noFill/>
            <a:ln w="28575" algn="ctr">
              <a:solidFill>
                <a:srgbClr val="C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GB" altLang="en-US" sz="1400" b="1" dirty="0">
                  <a:latin typeface="+mn-lt"/>
                </a:rPr>
                <a:t>Risk Assessment &amp; Screening</a:t>
              </a:r>
            </a:p>
            <a:p>
              <a:pPr algn="ctr" eaLnBrk="1" hangingPunct="1">
                <a:spcBef>
                  <a:spcPct val="50000"/>
                </a:spcBef>
              </a:pPr>
              <a:r>
                <a:rPr lang="en-GB" altLang="en-US" sz="1400" dirty="0">
                  <a:latin typeface="+mn-lt"/>
                </a:rPr>
                <a:t>Identify Major Accident</a:t>
              </a:r>
            </a:p>
            <a:p>
              <a:pPr algn="ctr" eaLnBrk="1" hangingPunct="1"/>
              <a:endParaRPr lang="en-GB" altLang="en-US" sz="1400" b="1" dirty="0">
                <a:latin typeface="+mn-lt"/>
              </a:endParaRPr>
            </a:p>
          </p:txBody>
        </p:sp>
        <p:sp>
          <p:nvSpPr>
            <p:cNvPr id="11272" name="Text Box 9">
              <a:extLst>
                <a:ext uri="{FF2B5EF4-FFF2-40B4-BE49-F238E27FC236}">
                  <a16:creationId xmlns:a16="http://schemas.microsoft.com/office/drawing/2014/main" id="{3A17C67A-B826-45F1-AC8C-3800F19B1C9C}"/>
                </a:ext>
              </a:extLst>
            </p:cNvPr>
            <p:cNvSpPr txBox="1">
              <a:spLocks noChangeArrowheads="1"/>
            </p:cNvSpPr>
            <p:nvPr/>
          </p:nvSpPr>
          <p:spPr bwMode="auto">
            <a:xfrm>
              <a:off x="3706027" y="1216953"/>
              <a:ext cx="2087562" cy="865187"/>
            </a:xfrm>
            <a:prstGeom prst="rect">
              <a:avLst/>
            </a:prstGeom>
            <a:noFill/>
            <a:ln w="28575" algn="ctr">
              <a:solidFill>
                <a:srgbClr val="C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GB" altLang="en-US" sz="1400" b="1" dirty="0">
                  <a:latin typeface="+mn-lt"/>
                </a:rPr>
                <a:t>Bow-Tie analysis</a:t>
              </a:r>
            </a:p>
            <a:p>
              <a:pPr algn="ctr" eaLnBrk="1" hangingPunct="1">
                <a:spcBef>
                  <a:spcPct val="50000"/>
                </a:spcBef>
              </a:pPr>
              <a:r>
                <a:rPr lang="en-GB" altLang="en-US" sz="1400" dirty="0">
                  <a:latin typeface="+mn-lt"/>
                </a:rPr>
                <a:t>Safety Barrier Category &amp; Hierarchy</a:t>
              </a:r>
            </a:p>
          </p:txBody>
        </p:sp>
        <p:sp>
          <p:nvSpPr>
            <p:cNvPr id="11273" name="Text Box 10">
              <a:extLst>
                <a:ext uri="{FF2B5EF4-FFF2-40B4-BE49-F238E27FC236}">
                  <a16:creationId xmlns:a16="http://schemas.microsoft.com/office/drawing/2014/main" id="{C275E065-6002-4B80-9861-70C9CD6E74AE}"/>
                </a:ext>
              </a:extLst>
            </p:cNvPr>
            <p:cNvSpPr txBox="1">
              <a:spLocks noChangeArrowheads="1"/>
            </p:cNvSpPr>
            <p:nvPr/>
          </p:nvSpPr>
          <p:spPr bwMode="auto">
            <a:xfrm>
              <a:off x="610402" y="2612365"/>
              <a:ext cx="2736850" cy="1673225"/>
            </a:xfrm>
            <a:prstGeom prst="rect">
              <a:avLst/>
            </a:prstGeom>
            <a:noFill/>
            <a:ln w="28575" algn="ctr">
              <a:solidFill>
                <a:srgbClr val="C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GB" altLang="en-US" sz="1400" b="1" dirty="0">
                  <a:latin typeface="+mn-lt"/>
                </a:rPr>
                <a:t>Performance Standards</a:t>
              </a:r>
            </a:p>
            <a:p>
              <a:pPr eaLnBrk="1" hangingPunct="1">
                <a:spcBef>
                  <a:spcPct val="30000"/>
                </a:spcBef>
              </a:pPr>
              <a:r>
                <a:rPr lang="en-GB" altLang="en-US" sz="1400" b="1" dirty="0">
                  <a:latin typeface="+mn-lt"/>
                </a:rPr>
                <a:t>Define: </a:t>
              </a:r>
            </a:p>
            <a:p>
              <a:pPr eaLnBrk="1" hangingPunct="1">
                <a:buFontTx/>
                <a:buChar char="-"/>
              </a:pPr>
              <a:r>
                <a:rPr lang="en-GB" altLang="en-US" sz="1400" dirty="0">
                  <a:latin typeface="+mn-lt"/>
                </a:rPr>
                <a:t> Goals &amp; objectives</a:t>
              </a:r>
            </a:p>
            <a:p>
              <a:pPr eaLnBrk="1" hangingPunct="1">
                <a:buFontTx/>
                <a:buChar char="-"/>
              </a:pPr>
              <a:r>
                <a:rPr lang="en-GB" altLang="en-US" sz="1400" dirty="0">
                  <a:latin typeface="+mn-lt"/>
                </a:rPr>
                <a:t> Functionalities</a:t>
              </a:r>
            </a:p>
            <a:p>
              <a:pPr eaLnBrk="1" hangingPunct="1">
                <a:buFontTx/>
                <a:buChar char="-"/>
              </a:pPr>
              <a:r>
                <a:rPr lang="en-GB" altLang="en-US" sz="1400" dirty="0">
                  <a:latin typeface="+mn-lt"/>
                </a:rPr>
                <a:t> Reliability/availability</a:t>
              </a:r>
            </a:p>
            <a:p>
              <a:pPr eaLnBrk="1" hangingPunct="1">
                <a:buFontTx/>
                <a:buChar char="-"/>
              </a:pPr>
              <a:r>
                <a:rPr lang="en-GB" altLang="en-US" sz="1400" dirty="0">
                  <a:latin typeface="+mn-lt"/>
                </a:rPr>
                <a:t> Survivability</a:t>
              </a:r>
            </a:p>
            <a:p>
              <a:pPr eaLnBrk="1" hangingPunct="1">
                <a:spcAft>
                  <a:spcPct val="50000"/>
                </a:spcAft>
                <a:buFontTx/>
                <a:buChar char="-"/>
              </a:pPr>
              <a:r>
                <a:rPr lang="en-GB" altLang="en-US" sz="1400" dirty="0">
                  <a:latin typeface="+mn-lt"/>
                </a:rPr>
                <a:t> Interfaces</a:t>
              </a:r>
            </a:p>
          </p:txBody>
        </p:sp>
        <p:sp>
          <p:nvSpPr>
            <p:cNvPr id="11274" name="Text Box 11">
              <a:extLst>
                <a:ext uri="{FF2B5EF4-FFF2-40B4-BE49-F238E27FC236}">
                  <a16:creationId xmlns:a16="http://schemas.microsoft.com/office/drawing/2014/main" id="{70284384-D4F2-4055-80A1-F518317CF385}"/>
                </a:ext>
              </a:extLst>
            </p:cNvPr>
            <p:cNvSpPr txBox="1">
              <a:spLocks noChangeArrowheads="1"/>
            </p:cNvSpPr>
            <p:nvPr/>
          </p:nvSpPr>
          <p:spPr bwMode="auto">
            <a:xfrm>
              <a:off x="6082514" y="2590140"/>
              <a:ext cx="2447925" cy="1716088"/>
            </a:xfrm>
            <a:prstGeom prst="rect">
              <a:avLst/>
            </a:prstGeom>
            <a:noFill/>
            <a:ln w="28575" algn="ctr">
              <a:solidFill>
                <a:srgbClr val="C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GB" altLang="en-US" sz="1400" b="1" dirty="0">
                  <a:latin typeface="+mn-lt"/>
                </a:rPr>
                <a:t>Fault Tree Analysis</a:t>
              </a:r>
              <a:r>
                <a:rPr lang="en-GB" altLang="en-US" sz="1400" dirty="0">
                  <a:latin typeface="+mn-lt"/>
                </a:rPr>
                <a:t> </a:t>
              </a:r>
            </a:p>
            <a:p>
              <a:pPr algn="ctr" eaLnBrk="1" hangingPunct="1">
                <a:spcBef>
                  <a:spcPct val="50000"/>
                </a:spcBef>
              </a:pPr>
              <a:r>
                <a:rPr lang="en-GB" altLang="en-US" sz="1400" dirty="0">
                  <a:latin typeface="+mn-lt"/>
                </a:rPr>
                <a:t>Create Safety Critical Elements (SCE)</a:t>
              </a:r>
            </a:p>
            <a:p>
              <a:pPr algn="ctr" eaLnBrk="1" hangingPunct="1">
                <a:spcBef>
                  <a:spcPct val="50000"/>
                </a:spcBef>
              </a:pPr>
              <a:endParaRPr lang="en-GB" altLang="en-US" sz="1400" b="1" dirty="0">
                <a:latin typeface="+mn-lt"/>
              </a:endParaRPr>
            </a:p>
            <a:p>
              <a:pPr algn="ctr" eaLnBrk="1" hangingPunct="1">
                <a:spcBef>
                  <a:spcPct val="50000"/>
                </a:spcBef>
              </a:pPr>
              <a:endParaRPr lang="en-GB" altLang="en-US" sz="1400" b="1" dirty="0">
                <a:latin typeface="+mn-lt"/>
              </a:endParaRPr>
            </a:p>
            <a:p>
              <a:pPr algn="ctr" eaLnBrk="1" hangingPunct="1"/>
              <a:endParaRPr lang="en-GB" altLang="en-US" sz="1400" b="1" dirty="0">
                <a:latin typeface="+mn-lt"/>
              </a:endParaRPr>
            </a:p>
          </p:txBody>
        </p:sp>
        <p:sp>
          <p:nvSpPr>
            <p:cNvPr id="11275" name="Text Box 12">
              <a:extLst>
                <a:ext uri="{FF2B5EF4-FFF2-40B4-BE49-F238E27FC236}">
                  <a16:creationId xmlns:a16="http://schemas.microsoft.com/office/drawing/2014/main" id="{B43C8863-94B8-4C28-B75C-1C20228D754D}"/>
                </a:ext>
              </a:extLst>
            </p:cNvPr>
            <p:cNvSpPr txBox="1">
              <a:spLocks noChangeArrowheads="1"/>
            </p:cNvSpPr>
            <p:nvPr/>
          </p:nvSpPr>
          <p:spPr bwMode="auto">
            <a:xfrm>
              <a:off x="3706027" y="2590140"/>
              <a:ext cx="2087562" cy="1716088"/>
            </a:xfrm>
            <a:prstGeom prst="rect">
              <a:avLst/>
            </a:prstGeom>
            <a:noFill/>
            <a:ln w="28575" algn="ctr">
              <a:solidFill>
                <a:srgbClr val="C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400" b="1" dirty="0">
                  <a:latin typeface="+mn-lt"/>
                </a:rPr>
                <a:t>Survivability Analysis</a:t>
              </a:r>
            </a:p>
            <a:p>
              <a:pPr algn="ctr" eaLnBrk="1" hangingPunct="1">
                <a:spcBef>
                  <a:spcPct val="50000"/>
                </a:spcBef>
              </a:pPr>
              <a:r>
                <a:rPr lang="en-GB" altLang="en-US" sz="1400" dirty="0">
                  <a:latin typeface="+mn-lt"/>
                </a:rPr>
                <a:t>Confirm that SCE will be functional during accidental conditions</a:t>
              </a:r>
            </a:p>
            <a:p>
              <a:pPr algn="ctr" eaLnBrk="1" hangingPunct="1">
                <a:spcBef>
                  <a:spcPct val="50000"/>
                </a:spcBef>
              </a:pPr>
              <a:endParaRPr lang="en-GB" altLang="en-US" sz="1400" b="1" dirty="0">
                <a:latin typeface="+mn-lt"/>
              </a:endParaRPr>
            </a:p>
            <a:p>
              <a:pPr algn="ctr" eaLnBrk="1" hangingPunct="1">
                <a:spcBef>
                  <a:spcPct val="50000"/>
                </a:spcBef>
              </a:pPr>
              <a:endParaRPr lang="en-GB" altLang="en-US" sz="1400" b="1" dirty="0">
                <a:latin typeface="+mn-lt"/>
              </a:endParaRPr>
            </a:p>
          </p:txBody>
        </p:sp>
        <p:sp>
          <p:nvSpPr>
            <p:cNvPr id="11276" name="Text Box 13">
              <a:extLst>
                <a:ext uri="{FF2B5EF4-FFF2-40B4-BE49-F238E27FC236}">
                  <a16:creationId xmlns:a16="http://schemas.microsoft.com/office/drawing/2014/main" id="{7B6E3A01-E534-435C-9F53-579566E4619D}"/>
                </a:ext>
              </a:extLst>
            </p:cNvPr>
            <p:cNvSpPr txBox="1">
              <a:spLocks noChangeArrowheads="1"/>
            </p:cNvSpPr>
            <p:nvPr/>
          </p:nvSpPr>
          <p:spPr bwMode="auto">
            <a:xfrm>
              <a:off x="6099977" y="1216953"/>
              <a:ext cx="2411412" cy="865187"/>
            </a:xfrm>
            <a:prstGeom prst="rect">
              <a:avLst/>
            </a:prstGeom>
            <a:noFill/>
            <a:ln w="28575" algn="ctr">
              <a:solidFill>
                <a:srgbClr val="C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spcAft>
                  <a:spcPct val="50000"/>
                </a:spcAft>
              </a:pPr>
              <a:r>
                <a:rPr lang="en-GB" altLang="en-US" sz="1400" b="1" dirty="0">
                  <a:latin typeface="+mn-lt"/>
                </a:rPr>
                <a:t>Criticality Test</a:t>
              </a:r>
              <a:r>
                <a:rPr lang="en-GB" altLang="en-US" sz="1400" dirty="0">
                  <a:latin typeface="+mn-lt"/>
                </a:rPr>
                <a:t> </a:t>
              </a:r>
            </a:p>
            <a:p>
              <a:pPr algn="ctr" eaLnBrk="1" hangingPunct="1">
                <a:spcAft>
                  <a:spcPct val="50000"/>
                </a:spcAft>
              </a:pPr>
              <a:r>
                <a:rPr lang="en-GB" altLang="en-US" sz="1400" dirty="0">
                  <a:latin typeface="+mn-lt"/>
                </a:rPr>
                <a:t>Identification of Safety Critical Systems (SCS)</a:t>
              </a:r>
            </a:p>
          </p:txBody>
        </p:sp>
        <p:sp>
          <p:nvSpPr>
            <p:cNvPr id="11277" name="Text Box 15">
              <a:extLst>
                <a:ext uri="{FF2B5EF4-FFF2-40B4-BE49-F238E27FC236}">
                  <a16:creationId xmlns:a16="http://schemas.microsoft.com/office/drawing/2014/main" id="{8A18CFD6-E9E5-4F02-B211-223914DA6DB8}"/>
                </a:ext>
              </a:extLst>
            </p:cNvPr>
            <p:cNvSpPr txBox="1">
              <a:spLocks noChangeArrowheads="1"/>
            </p:cNvSpPr>
            <p:nvPr/>
          </p:nvSpPr>
          <p:spPr bwMode="auto">
            <a:xfrm>
              <a:off x="610402" y="4890428"/>
              <a:ext cx="2736850" cy="1061829"/>
            </a:xfrm>
            <a:prstGeom prst="rect">
              <a:avLst/>
            </a:prstGeom>
            <a:noFill/>
            <a:ln w="28575" algn="ctr">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GB" altLang="en-US" sz="1400" b="1" dirty="0">
                  <a:latin typeface="+mn-lt"/>
                </a:rPr>
                <a:t>Written Schemes </a:t>
              </a:r>
            </a:p>
            <a:p>
              <a:pPr eaLnBrk="1" hangingPunct="1">
                <a:spcBef>
                  <a:spcPct val="50000"/>
                </a:spcBef>
              </a:pPr>
              <a:r>
                <a:rPr lang="en-GB" altLang="en-US" sz="1400" dirty="0">
                  <a:latin typeface="+mn-lt"/>
                </a:rPr>
                <a:t>- Assurance activities &amp; tasks</a:t>
              </a:r>
            </a:p>
            <a:p>
              <a:pPr eaLnBrk="1" hangingPunct="1"/>
              <a:r>
                <a:rPr lang="en-GB" altLang="en-US" sz="1400" dirty="0">
                  <a:latin typeface="+mn-lt"/>
                </a:rPr>
                <a:t>- Inspection/test time</a:t>
              </a:r>
            </a:p>
            <a:p>
              <a:pPr eaLnBrk="1" hangingPunct="1">
                <a:buFontTx/>
                <a:buChar char="-"/>
              </a:pPr>
              <a:endParaRPr lang="en-GB" altLang="en-US" sz="1400" b="1" dirty="0">
                <a:latin typeface="+mn-lt"/>
              </a:endParaRPr>
            </a:p>
          </p:txBody>
        </p:sp>
        <p:sp>
          <p:nvSpPr>
            <p:cNvPr id="11279" name="Text Box 37">
              <a:extLst>
                <a:ext uri="{FF2B5EF4-FFF2-40B4-BE49-F238E27FC236}">
                  <a16:creationId xmlns:a16="http://schemas.microsoft.com/office/drawing/2014/main" id="{6FAC3D20-9DBE-4741-847D-898E70429D62}"/>
                </a:ext>
              </a:extLst>
            </p:cNvPr>
            <p:cNvSpPr txBox="1">
              <a:spLocks noChangeArrowheads="1"/>
            </p:cNvSpPr>
            <p:nvPr/>
          </p:nvSpPr>
          <p:spPr bwMode="auto">
            <a:xfrm>
              <a:off x="3706027" y="4890428"/>
              <a:ext cx="4878387" cy="1061829"/>
            </a:xfrm>
            <a:prstGeom prst="rect">
              <a:avLst/>
            </a:prstGeom>
            <a:noFill/>
            <a:ln w="28575" algn="ctr">
              <a:solidFill>
                <a:srgbClr val="0066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GB" altLang="en-US" sz="1400" b="1" dirty="0">
                  <a:latin typeface="+mn-lt"/>
                </a:rPr>
                <a:t>Create SCE Register</a:t>
              </a:r>
            </a:p>
            <a:p>
              <a:pPr eaLnBrk="1" hangingPunct="1">
                <a:spcBef>
                  <a:spcPct val="50000"/>
                </a:spcBef>
              </a:pPr>
              <a:r>
                <a:rPr lang="en-GB" altLang="en-US" sz="1400" dirty="0">
                  <a:latin typeface="+mn-lt"/>
                </a:rPr>
                <a:t>Input to:</a:t>
              </a:r>
            </a:p>
            <a:p>
              <a:pPr eaLnBrk="1" hangingPunct="1"/>
              <a:r>
                <a:rPr lang="en-GB" altLang="en-US" sz="1400" dirty="0">
                  <a:latin typeface="+mn-lt"/>
                </a:rPr>
                <a:t>- Computerised Maintenance Management System (CMMS)</a:t>
              </a:r>
            </a:p>
            <a:p>
              <a:pPr eaLnBrk="1" hangingPunct="1"/>
              <a:r>
                <a:rPr lang="en-GB" altLang="en-US" sz="1400" dirty="0">
                  <a:latin typeface="+mn-lt"/>
                </a:rPr>
                <a:t>- Risk based Inspection (RBI)</a:t>
              </a:r>
            </a:p>
          </p:txBody>
        </p:sp>
        <p:sp>
          <p:nvSpPr>
            <p:cNvPr id="11280" name="Line 40">
              <a:extLst>
                <a:ext uri="{FF2B5EF4-FFF2-40B4-BE49-F238E27FC236}">
                  <a16:creationId xmlns:a16="http://schemas.microsoft.com/office/drawing/2014/main" id="{A5CE9D54-D5E9-4E55-B368-9D1E962564A0}"/>
                </a:ext>
              </a:extLst>
            </p:cNvPr>
            <p:cNvSpPr>
              <a:spLocks noChangeShapeType="1"/>
            </p:cNvSpPr>
            <p:nvPr/>
          </p:nvSpPr>
          <p:spPr bwMode="auto">
            <a:xfrm>
              <a:off x="3418689" y="1648753"/>
              <a:ext cx="287338" cy="0"/>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281" name="Line 41">
              <a:extLst>
                <a:ext uri="{FF2B5EF4-FFF2-40B4-BE49-F238E27FC236}">
                  <a16:creationId xmlns:a16="http://schemas.microsoft.com/office/drawing/2014/main" id="{585461F9-7D46-4476-9F2D-D2BE7F6E5A24}"/>
                </a:ext>
              </a:extLst>
            </p:cNvPr>
            <p:cNvSpPr>
              <a:spLocks noChangeShapeType="1"/>
            </p:cNvSpPr>
            <p:nvPr/>
          </p:nvSpPr>
          <p:spPr bwMode="auto">
            <a:xfrm>
              <a:off x="5795177" y="1648753"/>
              <a:ext cx="287337" cy="0"/>
            </a:xfrm>
            <a:prstGeom prst="line">
              <a:avLst/>
            </a:prstGeom>
            <a:noFill/>
            <a:ln w="57150">
              <a:solidFill>
                <a:srgbClr val="C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282" name="Line 42">
              <a:extLst>
                <a:ext uri="{FF2B5EF4-FFF2-40B4-BE49-F238E27FC236}">
                  <a16:creationId xmlns:a16="http://schemas.microsoft.com/office/drawing/2014/main" id="{B1F39D3C-64F8-4099-8028-B862B489B535}"/>
                </a:ext>
              </a:extLst>
            </p:cNvPr>
            <p:cNvSpPr>
              <a:spLocks noChangeShapeType="1"/>
            </p:cNvSpPr>
            <p:nvPr/>
          </p:nvSpPr>
          <p:spPr bwMode="auto">
            <a:xfrm>
              <a:off x="3345664" y="1648753"/>
              <a:ext cx="360363" cy="0"/>
            </a:xfrm>
            <a:prstGeom prst="line">
              <a:avLst/>
            </a:prstGeom>
            <a:noFill/>
            <a:ln w="57150">
              <a:solidFill>
                <a:srgbClr val="C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283" name="Line 44">
              <a:extLst>
                <a:ext uri="{FF2B5EF4-FFF2-40B4-BE49-F238E27FC236}">
                  <a16:creationId xmlns:a16="http://schemas.microsoft.com/office/drawing/2014/main" id="{3813BD03-B02F-4200-ADD5-B922B874C068}"/>
                </a:ext>
              </a:extLst>
            </p:cNvPr>
            <p:cNvSpPr>
              <a:spLocks noChangeShapeType="1"/>
            </p:cNvSpPr>
            <p:nvPr/>
          </p:nvSpPr>
          <p:spPr bwMode="auto">
            <a:xfrm>
              <a:off x="3345664" y="3448978"/>
              <a:ext cx="360363" cy="0"/>
            </a:xfrm>
            <a:prstGeom prst="line">
              <a:avLst/>
            </a:prstGeom>
            <a:noFill/>
            <a:ln w="57150">
              <a:solidFill>
                <a:srgbClr val="C0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284" name="Line 45">
              <a:extLst>
                <a:ext uri="{FF2B5EF4-FFF2-40B4-BE49-F238E27FC236}">
                  <a16:creationId xmlns:a16="http://schemas.microsoft.com/office/drawing/2014/main" id="{7B937C7A-9A28-4700-BAE8-36D55517F5C9}"/>
                </a:ext>
              </a:extLst>
            </p:cNvPr>
            <p:cNvSpPr>
              <a:spLocks noChangeShapeType="1"/>
            </p:cNvSpPr>
            <p:nvPr/>
          </p:nvSpPr>
          <p:spPr bwMode="auto">
            <a:xfrm>
              <a:off x="5795177" y="3448978"/>
              <a:ext cx="287337" cy="0"/>
            </a:xfrm>
            <a:prstGeom prst="line">
              <a:avLst/>
            </a:prstGeom>
            <a:noFill/>
            <a:ln w="57150">
              <a:solidFill>
                <a:srgbClr val="C00000"/>
              </a:solidFill>
              <a:round/>
              <a:headEnd type="triangle"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285" name="Line 46">
              <a:extLst>
                <a:ext uri="{FF2B5EF4-FFF2-40B4-BE49-F238E27FC236}">
                  <a16:creationId xmlns:a16="http://schemas.microsoft.com/office/drawing/2014/main" id="{C4CFFDD3-7CF3-4736-800B-BF1D65D7CBE3}"/>
                </a:ext>
              </a:extLst>
            </p:cNvPr>
            <p:cNvSpPr>
              <a:spLocks noChangeShapeType="1"/>
            </p:cNvSpPr>
            <p:nvPr/>
          </p:nvSpPr>
          <p:spPr bwMode="auto">
            <a:xfrm>
              <a:off x="7306477" y="2082140"/>
              <a:ext cx="0" cy="504825"/>
            </a:xfrm>
            <a:prstGeom prst="line">
              <a:avLst/>
            </a:prstGeom>
            <a:noFill/>
            <a:ln w="57150">
              <a:solidFill>
                <a:srgbClr val="C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286" name="Line 47">
              <a:extLst>
                <a:ext uri="{FF2B5EF4-FFF2-40B4-BE49-F238E27FC236}">
                  <a16:creationId xmlns:a16="http://schemas.microsoft.com/office/drawing/2014/main" id="{84579FBC-2696-47EB-B48E-F858739B0DAA}"/>
                </a:ext>
              </a:extLst>
            </p:cNvPr>
            <p:cNvSpPr>
              <a:spLocks noChangeShapeType="1"/>
            </p:cNvSpPr>
            <p:nvPr/>
          </p:nvSpPr>
          <p:spPr bwMode="auto">
            <a:xfrm>
              <a:off x="1978827" y="4306228"/>
              <a:ext cx="0" cy="576263"/>
            </a:xfrm>
            <a:prstGeom prst="line">
              <a:avLst/>
            </a:prstGeom>
            <a:noFill/>
            <a:ln w="57150">
              <a:solidFill>
                <a:srgbClr val="C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1287" name="Line 48">
              <a:extLst>
                <a:ext uri="{FF2B5EF4-FFF2-40B4-BE49-F238E27FC236}">
                  <a16:creationId xmlns:a16="http://schemas.microsoft.com/office/drawing/2014/main" id="{1EB20746-ED8B-46BD-82CC-B9FE9867B526}"/>
                </a:ext>
              </a:extLst>
            </p:cNvPr>
            <p:cNvSpPr>
              <a:spLocks noChangeShapeType="1"/>
            </p:cNvSpPr>
            <p:nvPr/>
          </p:nvSpPr>
          <p:spPr bwMode="auto">
            <a:xfrm>
              <a:off x="3345664" y="5538128"/>
              <a:ext cx="360363" cy="0"/>
            </a:xfrm>
            <a:prstGeom prst="line">
              <a:avLst/>
            </a:prstGeom>
            <a:noFill/>
            <a:ln w="57150">
              <a:solidFill>
                <a:srgbClr val="C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grpSp>
    </p:spTree>
    <p:custDataLst>
      <p:tags r:id="rId1"/>
    </p:custDataLst>
    <p:extLst>
      <p:ext uri="{BB962C8B-B14F-4D97-AF65-F5344CB8AC3E}">
        <p14:creationId xmlns:p14="http://schemas.microsoft.com/office/powerpoint/2010/main" val="2132026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5" name="Rectangle 3">
            <a:extLst>
              <a:ext uri="{FF2B5EF4-FFF2-40B4-BE49-F238E27FC236}">
                <a16:creationId xmlns:a16="http://schemas.microsoft.com/office/drawing/2014/main" id="{FA7C4E66-6815-4B97-9392-87E7634F700D}"/>
              </a:ext>
            </a:extLst>
          </p:cNvPr>
          <p:cNvSpPr>
            <a:spLocks noChangeArrowheads="1"/>
          </p:cNvSpPr>
          <p:nvPr/>
        </p:nvSpPr>
        <p:spPr bwMode="auto">
          <a:xfrm>
            <a:off x="9036050" y="0"/>
            <a:ext cx="107950" cy="6858000"/>
          </a:xfrm>
          <a:prstGeom prst="rect">
            <a:avLst/>
          </a:prstGeom>
          <a:solidFill>
            <a:srgbClr val="800080">
              <a:alpha val="70195"/>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3316" name="Line 4">
            <a:extLst>
              <a:ext uri="{FF2B5EF4-FFF2-40B4-BE49-F238E27FC236}">
                <a16:creationId xmlns:a16="http://schemas.microsoft.com/office/drawing/2014/main" id="{B9074293-CE30-44B6-A5A2-7D2B07EA5A5C}"/>
              </a:ext>
            </a:extLst>
          </p:cNvPr>
          <p:cNvSpPr>
            <a:spLocks noChangeShapeType="1"/>
          </p:cNvSpPr>
          <p:nvPr/>
        </p:nvSpPr>
        <p:spPr bwMode="auto">
          <a:xfrm>
            <a:off x="9036050" y="0"/>
            <a:ext cx="0" cy="6858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3317" name="Rectangle 5">
            <a:extLst>
              <a:ext uri="{FF2B5EF4-FFF2-40B4-BE49-F238E27FC236}">
                <a16:creationId xmlns:a16="http://schemas.microsoft.com/office/drawing/2014/main" id="{AE4E1874-A30D-41AF-A738-9BC940B3D6DD}"/>
              </a:ext>
            </a:extLst>
          </p:cNvPr>
          <p:cNvSpPr>
            <a:spLocks noChangeArrowheads="1"/>
          </p:cNvSpPr>
          <p:nvPr/>
        </p:nvSpPr>
        <p:spPr bwMode="auto">
          <a:xfrm rot="-5400000">
            <a:off x="4891881" y="-4136231"/>
            <a:ext cx="115888" cy="8388350"/>
          </a:xfrm>
          <a:prstGeom prst="rect">
            <a:avLst/>
          </a:prstGeom>
          <a:solidFill>
            <a:srgbClr val="800080">
              <a:alpha val="70195"/>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pic>
        <p:nvPicPr>
          <p:cNvPr id="13318" name="Picture 6" descr="ADEPP_Academy">
            <a:extLst>
              <a:ext uri="{FF2B5EF4-FFF2-40B4-BE49-F238E27FC236}">
                <a16:creationId xmlns:a16="http://schemas.microsoft.com/office/drawing/2014/main" id="{1F2EAA26-EE51-4AD7-8EEF-A004081ED65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650" y="6311900"/>
            <a:ext cx="2093913" cy="54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5" name="Text Box 7">
            <a:extLst>
              <a:ext uri="{FF2B5EF4-FFF2-40B4-BE49-F238E27FC236}">
                <a16:creationId xmlns:a16="http://schemas.microsoft.com/office/drawing/2014/main" id="{40F688E2-843F-45DF-848B-54B7F389D748}"/>
              </a:ext>
            </a:extLst>
          </p:cNvPr>
          <p:cNvSpPr txBox="1">
            <a:spLocks noChangeArrowheads="1"/>
          </p:cNvSpPr>
          <p:nvPr/>
        </p:nvSpPr>
        <p:spPr bwMode="auto">
          <a:xfrm>
            <a:off x="755650" y="188912"/>
            <a:ext cx="7705725"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US" sz="3200" b="1" dirty="0">
                <a:solidFill>
                  <a:srgbClr val="006600"/>
                </a:solidFill>
                <a:effectLst>
                  <a:outerShdw blurRad="38100" dist="38100" dir="2700000" algn="tl">
                    <a:srgbClr val="000000">
                      <a:alpha val="43137"/>
                    </a:srgbClr>
                  </a:outerShdw>
                </a:effectLst>
                <a:latin typeface="+mn-lt"/>
              </a:rPr>
              <a:t>Typical Generic list of </a:t>
            </a:r>
          </a:p>
          <a:p>
            <a:pPr algn="ctr" eaLnBrk="1" hangingPunct="1">
              <a:defRPr/>
            </a:pPr>
            <a:r>
              <a:rPr lang="en-US" sz="3200" b="1" dirty="0">
                <a:solidFill>
                  <a:srgbClr val="C00000"/>
                </a:solidFill>
                <a:effectLst>
                  <a:outerShdw blurRad="38100" dist="38100" dir="2700000" algn="tl">
                    <a:srgbClr val="000000">
                      <a:alpha val="43137"/>
                    </a:srgbClr>
                  </a:outerShdw>
                </a:effectLst>
                <a:latin typeface="+mn-lt"/>
              </a:rPr>
              <a:t>Safety Critical Systems (SCE)</a:t>
            </a:r>
          </a:p>
        </p:txBody>
      </p:sp>
      <p:grpSp>
        <p:nvGrpSpPr>
          <p:cNvPr id="2" name="Group 1">
            <a:extLst>
              <a:ext uri="{FF2B5EF4-FFF2-40B4-BE49-F238E27FC236}">
                <a16:creationId xmlns:a16="http://schemas.microsoft.com/office/drawing/2014/main" id="{A2A99F53-33B6-451D-8D75-47722E0A2E56}"/>
              </a:ext>
            </a:extLst>
          </p:cNvPr>
          <p:cNvGrpSpPr/>
          <p:nvPr/>
        </p:nvGrpSpPr>
        <p:grpSpPr>
          <a:xfrm>
            <a:off x="872355" y="1481038"/>
            <a:ext cx="7293990" cy="4616648"/>
            <a:chOff x="827088" y="1387376"/>
            <a:chExt cx="7293990" cy="4616648"/>
          </a:xfrm>
        </p:grpSpPr>
        <p:sp>
          <p:nvSpPr>
            <p:cNvPr id="13320" name="Rectangle 7">
              <a:extLst>
                <a:ext uri="{FF2B5EF4-FFF2-40B4-BE49-F238E27FC236}">
                  <a16:creationId xmlns:a16="http://schemas.microsoft.com/office/drawing/2014/main" id="{3DB4D4D2-BC8F-4296-BE8B-EE487CEC8DD4}"/>
                </a:ext>
              </a:extLst>
            </p:cNvPr>
            <p:cNvSpPr>
              <a:spLocks noChangeArrowheads="1"/>
            </p:cNvSpPr>
            <p:nvPr/>
          </p:nvSpPr>
          <p:spPr bwMode="auto">
            <a:xfrm>
              <a:off x="827088" y="1387376"/>
              <a:ext cx="4032250" cy="4616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400" dirty="0">
                  <a:latin typeface="+mn-lt"/>
                </a:rPr>
                <a:t>A1/A – Hydrocarbon Processing Systems</a:t>
              </a:r>
            </a:p>
            <a:p>
              <a:pPr eaLnBrk="1" hangingPunct="1"/>
              <a:r>
                <a:rPr lang="en-US" altLang="en-US" sz="1400" dirty="0">
                  <a:latin typeface="+mn-lt"/>
                </a:rPr>
                <a:t>A1/B – Fuel Gas System</a:t>
              </a:r>
            </a:p>
            <a:p>
              <a:pPr eaLnBrk="1" hangingPunct="1"/>
              <a:r>
                <a:rPr lang="en-US" altLang="en-US" sz="1400" dirty="0">
                  <a:latin typeface="+mn-lt"/>
                </a:rPr>
                <a:t>A1/C – Closed Drain System</a:t>
              </a:r>
            </a:p>
            <a:p>
              <a:pPr eaLnBrk="1" hangingPunct="1"/>
              <a:r>
                <a:rPr lang="en-US" altLang="en-US" sz="1400" dirty="0">
                  <a:latin typeface="+mn-lt"/>
                </a:rPr>
                <a:t>A4    – Control of Ignition Sources</a:t>
              </a:r>
            </a:p>
            <a:p>
              <a:pPr eaLnBrk="1" hangingPunct="1"/>
              <a:r>
                <a:rPr lang="en-US" altLang="en-US" sz="1400" dirty="0">
                  <a:latin typeface="+mn-lt"/>
                </a:rPr>
                <a:t>A6    – Inert Gas System</a:t>
              </a:r>
            </a:p>
            <a:p>
              <a:pPr eaLnBrk="1" hangingPunct="1"/>
              <a:r>
                <a:rPr lang="en-US" altLang="en-US" sz="1400" dirty="0">
                  <a:latin typeface="+mn-lt"/>
                </a:rPr>
                <a:t>A8    – Crane and Lifting Systems</a:t>
              </a:r>
            </a:p>
            <a:p>
              <a:pPr eaLnBrk="1" hangingPunct="1"/>
              <a:r>
                <a:rPr lang="en-US" altLang="en-US" sz="1400" dirty="0">
                  <a:latin typeface="+mn-lt"/>
                </a:rPr>
                <a:t>A9    – ESD&amp; EDP System</a:t>
              </a:r>
            </a:p>
            <a:p>
              <a:pPr eaLnBrk="1" hangingPunct="1"/>
              <a:r>
                <a:rPr lang="en-US" altLang="en-US" sz="1400" dirty="0">
                  <a:latin typeface="+mn-lt"/>
                </a:rPr>
                <a:t>A10  – Fire &amp; Gas Detection System</a:t>
              </a:r>
            </a:p>
            <a:p>
              <a:pPr eaLnBrk="1" hangingPunct="1"/>
              <a:r>
                <a:rPr lang="en-US" altLang="en-US" sz="1400" dirty="0">
                  <a:latin typeface="+mn-lt"/>
                </a:rPr>
                <a:t>A12  – Flare &amp; Ignition Systems</a:t>
              </a:r>
            </a:p>
            <a:p>
              <a:pPr eaLnBrk="1" hangingPunct="1"/>
              <a:endParaRPr lang="en-US" altLang="en-US" sz="1400" dirty="0">
                <a:latin typeface="+mn-lt"/>
              </a:endParaRPr>
            </a:p>
            <a:p>
              <a:pPr eaLnBrk="1" hangingPunct="1"/>
              <a:r>
                <a:rPr lang="en-US" altLang="en-US" sz="1400" dirty="0">
                  <a:latin typeface="+mn-lt"/>
                </a:rPr>
                <a:t>B1  – Egress/Evacuation Routes</a:t>
              </a:r>
            </a:p>
            <a:p>
              <a:pPr eaLnBrk="1" hangingPunct="1"/>
              <a:r>
                <a:rPr lang="en-US" altLang="en-US" sz="1400" dirty="0">
                  <a:latin typeface="+mn-lt"/>
                </a:rPr>
                <a:t>B2  – Personnel Refuge (PR)</a:t>
              </a:r>
            </a:p>
            <a:p>
              <a:pPr eaLnBrk="1" hangingPunct="1"/>
              <a:r>
                <a:rPr lang="en-US" altLang="en-US" sz="1400" dirty="0">
                  <a:latin typeface="+mn-lt"/>
                </a:rPr>
                <a:t>B3  – Emergency (Escape) Lighting</a:t>
              </a:r>
            </a:p>
            <a:p>
              <a:pPr eaLnBrk="1" hangingPunct="1"/>
              <a:r>
                <a:rPr lang="en-US" altLang="en-US" sz="1400" dirty="0">
                  <a:latin typeface="+mn-lt"/>
                </a:rPr>
                <a:t>B4  – Emergency Communications</a:t>
              </a:r>
            </a:p>
            <a:p>
              <a:pPr eaLnBrk="1" hangingPunct="1"/>
              <a:r>
                <a:rPr lang="en-US" altLang="en-US" sz="1400" dirty="0">
                  <a:latin typeface="+mn-lt"/>
                </a:rPr>
                <a:t>B5  – Personal Protective Equipment (PPE)</a:t>
              </a:r>
            </a:p>
            <a:p>
              <a:pPr eaLnBrk="1" hangingPunct="1"/>
              <a:endParaRPr lang="en-US" altLang="en-US" sz="1400" dirty="0">
                <a:latin typeface="+mn-lt"/>
              </a:endParaRPr>
            </a:p>
            <a:p>
              <a:pPr eaLnBrk="1" hangingPunct="1"/>
              <a:r>
                <a:rPr lang="en-US" altLang="en-US" sz="1400" dirty="0">
                  <a:latin typeface="+mn-lt"/>
                </a:rPr>
                <a:t>C1  – Primary Means of Evacuation</a:t>
              </a:r>
            </a:p>
            <a:p>
              <a:pPr eaLnBrk="1" hangingPunct="1"/>
              <a:r>
                <a:rPr lang="en-US" altLang="en-US" sz="1400" dirty="0">
                  <a:latin typeface="+mn-lt"/>
                </a:rPr>
                <a:t>C4  – Rescue Facilities</a:t>
              </a:r>
            </a:p>
            <a:p>
              <a:pPr eaLnBrk="1" hangingPunct="1"/>
              <a:endParaRPr lang="en-US" altLang="en-US" sz="1400" dirty="0">
                <a:latin typeface="+mn-lt"/>
              </a:endParaRPr>
            </a:p>
            <a:p>
              <a:pPr eaLnBrk="1" hangingPunct="1"/>
              <a:r>
                <a:rPr lang="en-US" altLang="en-US" sz="1400" dirty="0">
                  <a:latin typeface="+mn-lt"/>
                </a:rPr>
                <a:t>D7  – Export Pipeline Safety Valves</a:t>
              </a:r>
            </a:p>
            <a:p>
              <a:pPr eaLnBrk="1" hangingPunct="1"/>
              <a:r>
                <a:rPr lang="en-US" altLang="en-US" sz="1400" dirty="0">
                  <a:latin typeface="+mn-lt"/>
                </a:rPr>
                <a:t>D8  – HVAC Systems</a:t>
              </a:r>
            </a:p>
          </p:txBody>
        </p:sp>
        <p:sp>
          <p:nvSpPr>
            <p:cNvPr id="13321" name="Rectangle 7">
              <a:extLst>
                <a:ext uri="{FF2B5EF4-FFF2-40B4-BE49-F238E27FC236}">
                  <a16:creationId xmlns:a16="http://schemas.microsoft.com/office/drawing/2014/main" id="{9031E5AA-428B-4F37-B9C2-2F1CC3370FE6}"/>
                </a:ext>
              </a:extLst>
            </p:cNvPr>
            <p:cNvSpPr>
              <a:spLocks noChangeArrowheads="1"/>
            </p:cNvSpPr>
            <p:nvPr/>
          </p:nvSpPr>
          <p:spPr bwMode="auto">
            <a:xfrm>
              <a:off x="4608513" y="1387376"/>
              <a:ext cx="3512565"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hlink"/>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1400" dirty="0">
                  <a:latin typeface="+mn-lt"/>
                </a:rPr>
                <a:t>E1   – Blast Resistant Construction</a:t>
              </a:r>
              <a:endParaRPr lang="fr-FR" altLang="en-US" sz="1400" dirty="0">
                <a:latin typeface="+mn-lt"/>
              </a:endParaRPr>
            </a:p>
            <a:p>
              <a:pPr eaLnBrk="1" hangingPunct="1"/>
              <a:r>
                <a:rPr lang="en-US" altLang="en-US" sz="1400" dirty="0">
                  <a:latin typeface="+mn-lt"/>
                </a:rPr>
                <a:t>E2   – Fixed Firewater Protection Systems</a:t>
              </a:r>
              <a:endParaRPr lang="fr-FR" altLang="en-US" sz="1400" dirty="0">
                <a:latin typeface="+mn-lt"/>
              </a:endParaRPr>
            </a:p>
            <a:p>
              <a:pPr eaLnBrk="1" hangingPunct="1"/>
              <a:r>
                <a:rPr lang="en-US" altLang="en-US" sz="1400" dirty="0">
                  <a:latin typeface="+mn-lt"/>
                </a:rPr>
                <a:t>E5   – Essential Power Generation</a:t>
              </a:r>
              <a:endParaRPr lang="fr-FR" altLang="en-US" sz="1400" dirty="0">
                <a:latin typeface="+mn-lt"/>
              </a:endParaRPr>
            </a:p>
            <a:p>
              <a:pPr eaLnBrk="1" hangingPunct="1"/>
              <a:r>
                <a:rPr lang="en-US" altLang="en-US" sz="1400" dirty="0">
                  <a:latin typeface="+mn-lt"/>
                </a:rPr>
                <a:t>E6   – Firewater Supply Systems</a:t>
              </a:r>
              <a:endParaRPr lang="fr-FR" altLang="en-US" sz="1400" dirty="0">
                <a:latin typeface="+mn-lt"/>
              </a:endParaRPr>
            </a:p>
            <a:p>
              <a:pPr eaLnBrk="1" hangingPunct="1"/>
              <a:r>
                <a:rPr lang="en-US" altLang="en-US" sz="1400" dirty="0">
                  <a:latin typeface="+mn-lt"/>
                </a:rPr>
                <a:t>E7   – Fixed CO2 Fire Extinguishing Systems</a:t>
              </a:r>
              <a:endParaRPr lang="fr-FR" altLang="en-US" sz="1400" dirty="0">
                <a:latin typeface="+mn-lt"/>
              </a:endParaRPr>
            </a:p>
            <a:p>
              <a:pPr eaLnBrk="1" hangingPunct="1"/>
              <a:r>
                <a:rPr lang="en-US" altLang="en-US" sz="1400" dirty="0">
                  <a:latin typeface="+mn-lt"/>
                </a:rPr>
                <a:t>E10 – Open Drain System</a:t>
              </a:r>
              <a:endParaRPr lang="fr-FR" altLang="en-US" sz="1400" dirty="0">
                <a:latin typeface="+mn-lt"/>
              </a:endParaRPr>
            </a:p>
            <a:p>
              <a:pPr eaLnBrk="1" hangingPunct="1"/>
              <a:r>
                <a:rPr lang="en-US" altLang="en-US" sz="1400" dirty="0">
                  <a:latin typeface="+mn-lt"/>
                </a:rPr>
                <a:t>E12 – Passive Fire Protection</a:t>
              </a:r>
              <a:endParaRPr lang="fr-FR" altLang="en-US" sz="1400" dirty="0">
                <a:latin typeface="+mn-lt"/>
              </a:endParaRPr>
            </a:p>
            <a:p>
              <a:pPr eaLnBrk="1" hangingPunct="1"/>
              <a:r>
                <a:rPr lang="en-US" altLang="en-US" sz="1400" dirty="0">
                  <a:latin typeface="+mn-lt"/>
                </a:rPr>
                <a:t>E13 – Uninterruptible Power Supplies (UPS)</a:t>
              </a:r>
              <a:endParaRPr lang="fr-FR" altLang="en-US" sz="1400" dirty="0">
                <a:latin typeface="+mn-lt"/>
              </a:endParaRPr>
            </a:p>
            <a:p>
              <a:pPr eaLnBrk="1" hangingPunct="1"/>
              <a:r>
                <a:rPr lang="en-US" altLang="en-US" sz="1400" dirty="0">
                  <a:latin typeface="+mn-lt"/>
                </a:rPr>
                <a:t>E14 – Fixed FM200 Fire Extinguishing Systems</a:t>
              </a:r>
            </a:p>
          </p:txBody>
        </p:sp>
      </p:grpSp>
    </p:spTree>
    <p:custDataLst>
      <p:tags r:id="rId1"/>
    </p:custDataLst>
    <p:extLst>
      <p:ext uri="{BB962C8B-B14F-4D97-AF65-F5344CB8AC3E}">
        <p14:creationId xmlns:p14="http://schemas.microsoft.com/office/powerpoint/2010/main" val="15448625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1161" y="2345363"/>
            <a:ext cx="8141677" cy="1446550"/>
          </a:xfrm>
          <a:prstGeom prst="rect">
            <a:avLst/>
          </a:prstGeom>
        </p:spPr>
        <p:txBody>
          <a:bodyPr wrap="square">
            <a:spAutoFit/>
          </a:bodyPr>
          <a:lstStyle/>
          <a:p>
            <a:pPr algn="ctr"/>
            <a:r>
              <a:rPr lang="en-GB" sz="4400" b="1" dirty="0">
                <a:solidFill>
                  <a:srgbClr val="006600"/>
                </a:solidFill>
                <a:effectLst>
                  <a:outerShdw blurRad="38100" dist="38100" dir="2700000" algn="tl">
                    <a:srgbClr val="000000">
                      <a:alpha val="43137"/>
                    </a:srgbClr>
                  </a:outerShdw>
                </a:effectLst>
                <a:latin typeface="Arial" panose="020B0604020202020204" pitchFamily="34" charset="0"/>
              </a:rPr>
              <a:t>Wishing You the </a:t>
            </a:r>
          </a:p>
          <a:p>
            <a:pPr algn="ctr"/>
            <a:r>
              <a:rPr lang="en-GB" sz="4400" b="1" dirty="0">
                <a:solidFill>
                  <a:srgbClr val="C00000"/>
                </a:solidFill>
                <a:effectLst>
                  <a:outerShdw blurRad="38100" dist="38100" dir="2700000" algn="tl">
                    <a:srgbClr val="000000">
                      <a:alpha val="43137"/>
                    </a:srgbClr>
                  </a:outerShdw>
                </a:effectLst>
                <a:latin typeface="Arial" panose="020B0604020202020204" pitchFamily="34" charset="0"/>
              </a:rPr>
              <a:t>Reliable &amp; Safe Operations!</a:t>
            </a:r>
            <a:endParaRPr lang="en-GB" sz="4400" dirty="0">
              <a:solidFill>
                <a:srgbClr val="C00000"/>
              </a:solidFill>
              <a:effectLst>
                <a:outerShdw blurRad="38100" dist="38100" dir="2700000" algn="tl">
                  <a:srgbClr val="000000">
                    <a:alpha val="43137"/>
                  </a:srgbClr>
                </a:outerShdw>
              </a:effectLst>
            </a:endParaRPr>
          </a:p>
        </p:txBody>
      </p:sp>
    </p:spTree>
    <p:custDataLst>
      <p:tags r:id="rId1"/>
    </p:custDataLst>
    <p:extLst>
      <p:ext uri="{BB962C8B-B14F-4D97-AF65-F5344CB8AC3E}">
        <p14:creationId xmlns:p14="http://schemas.microsoft.com/office/powerpoint/2010/main" val="3077448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7"/>
          <p:cNvSpPr txBox="1">
            <a:spLocks noChangeArrowheads="1"/>
          </p:cNvSpPr>
          <p:nvPr/>
        </p:nvSpPr>
        <p:spPr bwMode="auto">
          <a:xfrm>
            <a:off x="167787" y="115888"/>
            <a:ext cx="8881449"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defRPr/>
            </a:pPr>
            <a:r>
              <a:rPr lang="en-US" sz="2800" b="1" dirty="0">
                <a:solidFill>
                  <a:srgbClr val="006600"/>
                </a:solidFill>
                <a:effectLst>
                  <a:outerShdw blurRad="38100" dist="38100" dir="2700000" algn="tl">
                    <a:srgbClr val="000000">
                      <a:alpha val="43137"/>
                    </a:srgbClr>
                  </a:outerShdw>
                </a:effectLst>
                <a:latin typeface="Arial" charset="0"/>
                <a:cs typeface="Arial" charset="0"/>
              </a:rPr>
              <a:t>Learning Objectives</a:t>
            </a:r>
          </a:p>
          <a:p>
            <a:pPr algn="ctr">
              <a:defRPr/>
            </a:pPr>
            <a:r>
              <a:rPr lang="en-GB" sz="2800" b="1" dirty="0">
                <a:solidFill>
                  <a:srgbClr val="C00000"/>
                </a:solidFill>
                <a:effectLst>
                  <a:outerShdw blurRad="38100" dist="38100" dir="2700000" algn="tl">
                    <a:srgbClr val="000000">
                      <a:alpha val="43137"/>
                    </a:srgbClr>
                  </a:outerShdw>
                </a:effectLst>
              </a:rPr>
              <a:t>E10: Asset Integrity</a:t>
            </a:r>
          </a:p>
        </p:txBody>
      </p:sp>
      <p:sp>
        <p:nvSpPr>
          <p:cNvPr id="4" name="Rectangle 3">
            <a:extLst>
              <a:ext uri="{FF2B5EF4-FFF2-40B4-BE49-F238E27FC236}">
                <a16:creationId xmlns:a16="http://schemas.microsoft.com/office/drawing/2014/main" id="{B9756886-5BE9-464B-9163-956A4B583410}"/>
              </a:ext>
            </a:extLst>
          </p:cNvPr>
          <p:cNvSpPr/>
          <p:nvPr/>
        </p:nvSpPr>
        <p:spPr>
          <a:xfrm>
            <a:off x="401393" y="1323331"/>
            <a:ext cx="8414239" cy="4524315"/>
          </a:xfrm>
          <a:prstGeom prst="rect">
            <a:avLst/>
          </a:prstGeom>
        </p:spPr>
        <p:txBody>
          <a:bodyPr wrap="square">
            <a:spAutoFit/>
          </a:bodyPr>
          <a:lstStyle/>
          <a:p>
            <a:r>
              <a:rPr lang="en-US" dirty="0"/>
              <a:t>Developing, sustaining, and enhancing the organization's process safety culture is one of five elements in the RBPS pillar of </a:t>
            </a:r>
            <a:r>
              <a:rPr lang="en-US" i="1" dirty="0"/>
              <a:t>committing to process safety. </a:t>
            </a:r>
            <a:r>
              <a:rPr lang="en-US" dirty="0"/>
              <a:t>This course aims to provide a solid basis for this element by covering:</a:t>
            </a:r>
            <a:endParaRPr lang="en-US" b="1" dirty="0"/>
          </a:p>
          <a:p>
            <a:endParaRPr lang="en-US" b="1" dirty="0"/>
          </a:p>
          <a:p>
            <a:pPr marL="447675" indent="-447675">
              <a:buFont typeface="+mj-lt"/>
              <a:buAutoNum type="arabicPeriod"/>
            </a:pPr>
            <a:r>
              <a:rPr lang="en-US" b="1" dirty="0"/>
              <a:t>Basic Concept</a:t>
            </a:r>
          </a:p>
          <a:p>
            <a:pPr marL="715963" indent="-273050">
              <a:buFont typeface="Arial" panose="020B0604020202020204" pitchFamily="34" charset="0"/>
              <a:buChar char="•"/>
              <a:tabLst>
                <a:tab pos="441325" algn="l"/>
              </a:tabLst>
            </a:pPr>
            <a:r>
              <a:rPr lang="en-GB" dirty="0"/>
              <a:t>Overview</a:t>
            </a:r>
          </a:p>
          <a:p>
            <a:pPr marL="715963" indent="-273050">
              <a:buFont typeface="Arial" panose="020B0604020202020204" pitchFamily="34" charset="0"/>
              <a:buChar char="•"/>
              <a:tabLst>
                <a:tab pos="441325" algn="l"/>
              </a:tabLst>
            </a:pPr>
            <a:r>
              <a:rPr lang="en-GB" dirty="0"/>
              <a:t>What is it?</a:t>
            </a:r>
          </a:p>
          <a:p>
            <a:pPr marL="715963" indent="-273050">
              <a:buFont typeface="Arial" panose="020B0604020202020204" pitchFamily="34" charset="0"/>
              <a:buChar char="•"/>
              <a:tabLst>
                <a:tab pos="441325" algn="l"/>
              </a:tabLst>
            </a:pPr>
            <a:r>
              <a:rPr lang="en-GB" dirty="0"/>
              <a:t>Why is it important?</a:t>
            </a:r>
          </a:p>
          <a:p>
            <a:pPr marL="715963" indent="-273050">
              <a:buFont typeface="Arial" panose="020B0604020202020204" pitchFamily="34" charset="0"/>
              <a:buChar char="•"/>
              <a:tabLst>
                <a:tab pos="441325" algn="l"/>
              </a:tabLst>
            </a:pPr>
            <a:r>
              <a:rPr lang="en-GB" dirty="0"/>
              <a:t>Where / When is it done?</a:t>
            </a:r>
          </a:p>
          <a:p>
            <a:pPr marL="715963" indent="-273050">
              <a:buFont typeface="Arial" panose="020B0604020202020204" pitchFamily="34" charset="0"/>
              <a:buChar char="•"/>
              <a:tabLst>
                <a:tab pos="441325" algn="l"/>
              </a:tabLst>
            </a:pPr>
            <a:r>
              <a:rPr lang="en-GB" dirty="0"/>
              <a:t>Who does it?</a:t>
            </a:r>
          </a:p>
          <a:p>
            <a:pPr marL="715963" indent="-273050">
              <a:buFont typeface="Arial" panose="020B0604020202020204" pitchFamily="34" charset="0"/>
              <a:buChar char="•"/>
              <a:tabLst>
                <a:tab pos="441325" algn="l"/>
              </a:tabLst>
            </a:pPr>
            <a:r>
              <a:rPr lang="en-GB" dirty="0"/>
              <a:t>What is the Anticipated Work Product?</a:t>
            </a:r>
          </a:p>
          <a:p>
            <a:pPr marL="715963" indent="-273050">
              <a:buFont typeface="Arial" panose="020B0604020202020204" pitchFamily="34" charset="0"/>
              <a:buChar char="•"/>
              <a:tabLst>
                <a:tab pos="441325" algn="l"/>
              </a:tabLst>
            </a:pPr>
            <a:r>
              <a:rPr lang="en-GB" dirty="0"/>
              <a:t>How is it done?</a:t>
            </a:r>
            <a:endParaRPr lang="en-US" dirty="0"/>
          </a:p>
          <a:p>
            <a:pPr>
              <a:tabLst>
                <a:tab pos="441325" algn="l"/>
              </a:tabLst>
            </a:pPr>
            <a:endParaRPr lang="en-US" dirty="0"/>
          </a:p>
          <a:p>
            <a:pPr marL="342900" indent="-342900" defTabSz="441325">
              <a:buAutoNum type="arabicPeriod" startAt="2"/>
            </a:pPr>
            <a:r>
              <a:rPr lang="en-US" b="1" dirty="0"/>
              <a:t>Self-Assessment</a:t>
            </a:r>
          </a:p>
          <a:p>
            <a:pPr marL="342900" indent="-342900" defTabSz="441325">
              <a:buAutoNum type="arabicPeriod" startAt="2"/>
            </a:pPr>
            <a:r>
              <a:rPr lang="en-US" b="1" dirty="0"/>
              <a:t>Gap Analysis</a:t>
            </a:r>
          </a:p>
          <a:p>
            <a:pPr marL="342900" indent="-342900" defTabSz="441325">
              <a:buFontTx/>
              <a:buAutoNum type="arabicPeriod" startAt="2"/>
            </a:pPr>
            <a:r>
              <a:rPr lang="en-US" b="1" dirty="0"/>
              <a:t>Implementation Roadmap</a:t>
            </a:r>
          </a:p>
        </p:txBody>
      </p:sp>
    </p:spTree>
    <p:custDataLst>
      <p:tags r:id="rId1"/>
    </p:custDataLst>
    <p:extLst>
      <p:ext uri="{BB962C8B-B14F-4D97-AF65-F5344CB8AC3E}">
        <p14:creationId xmlns:p14="http://schemas.microsoft.com/office/powerpoint/2010/main" val="3579527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ED1880B-3D88-44B3-808D-6B2A5AEDD485}"/>
              </a:ext>
            </a:extLst>
          </p:cNvPr>
          <p:cNvSpPr/>
          <p:nvPr/>
        </p:nvSpPr>
        <p:spPr>
          <a:xfrm>
            <a:off x="185895" y="118326"/>
            <a:ext cx="8845236" cy="1077218"/>
          </a:xfrm>
          <a:prstGeom prst="rect">
            <a:avLst/>
          </a:prstGeom>
        </p:spPr>
        <p:txBody>
          <a:bodyPr wrap="square">
            <a:spAutoFit/>
          </a:bodyPr>
          <a:lstStyle/>
          <a:p>
            <a:pPr algn="ctr">
              <a:defRPr/>
            </a:pPr>
            <a:r>
              <a:rPr lang="en-GB" sz="3200" b="1" dirty="0">
                <a:solidFill>
                  <a:srgbClr val="C00000"/>
                </a:solidFill>
                <a:effectLst>
                  <a:outerShdw blurRad="38100" dist="38100" dir="2700000" algn="tl">
                    <a:srgbClr val="000000">
                      <a:alpha val="43137"/>
                    </a:srgbClr>
                  </a:outerShdw>
                </a:effectLst>
              </a:rPr>
              <a:t>E10: Asset Integrity</a:t>
            </a:r>
          </a:p>
          <a:p>
            <a:pPr algn="ctr"/>
            <a:r>
              <a:rPr lang="en-GB" sz="3200" b="1" dirty="0">
                <a:solidFill>
                  <a:srgbClr val="006600"/>
                </a:solidFill>
                <a:effectLst>
                  <a:outerShdw blurRad="38100" dist="38100" dir="2700000" algn="tl">
                    <a:srgbClr val="000000">
                      <a:alpha val="43137"/>
                    </a:srgbClr>
                  </a:outerShdw>
                </a:effectLst>
              </a:rPr>
              <a:t>Overview</a:t>
            </a:r>
          </a:p>
        </p:txBody>
      </p:sp>
      <p:grpSp>
        <p:nvGrpSpPr>
          <p:cNvPr id="6" name="Group 5">
            <a:extLst>
              <a:ext uri="{FF2B5EF4-FFF2-40B4-BE49-F238E27FC236}">
                <a16:creationId xmlns:a16="http://schemas.microsoft.com/office/drawing/2014/main" id="{0E0644DF-8DF0-442E-9570-B87EC226006D}"/>
              </a:ext>
            </a:extLst>
          </p:cNvPr>
          <p:cNvGrpSpPr/>
          <p:nvPr/>
        </p:nvGrpSpPr>
        <p:grpSpPr>
          <a:xfrm>
            <a:off x="1156985" y="1548467"/>
            <a:ext cx="7265194" cy="4294268"/>
            <a:chOff x="1202252" y="1548467"/>
            <a:chExt cx="7265194" cy="4294268"/>
          </a:xfrm>
        </p:grpSpPr>
        <p:pic>
          <p:nvPicPr>
            <p:cNvPr id="4" name="Picture 3">
              <a:extLst>
                <a:ext uri="{FF2B5EF4-FFF2-40B4-BE49-F238E27FC236}">
                  <a16:creationId xmlns:a16="http://schemas.microsoft.com/office/drawing/2014/main" id="{BF35359E-F979-4F18-A995-02A02938735B}"/>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202252" y="1548467"/>
              <a:ext cx="7265194" cy="4294268"/>
            </a:xfrm>
            <a:prstGeom prst="rect">
              <a:avLst/>
            </a:prstGeom>
            <a:noFill/>
            <a:ln>
              <a:noFill/>
            </a:ln>
          </p:spPr>
        </p:pic>
        <p:sp>
          <p:nvSpPr>
            <p:cNvPr id="2" name="Rectangle 1">
              <a:extLst>
                <a:ext uri="{FF2B5EF4-FFF2-40B4-BE49-F238E27FC236}">
                  <a16:creationId xmlns:a16="http://schemas.microsoft.com/office/drawing/2014/main" id="{86572606-5E10-455D-9951-7E14F89255A9}"/>
                </a:ext>
              </a:extLst>
            </p:cNvPr>
            <p:cNvSpPr/>
            <p:nvPr/>
          </p:nvSpPr>
          <p:spPr>
            <a:xfrm>
              <a:off x="4445551" y="2245259"/>
              <a:ext cx="208229" cy="261645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C0CDB2FE-8810-48E8-A604-5D39F47C248F}"/>
                </a:ext>
              </a:extLst>
            </p:cNvPr>
            <p:cNvSpPr/>
            <p:nvPr/>
          </p:nvSpPr>
          <p:spPr>
            <a:xfrm>
              <a:off x="3793400" y="4861710"/>
              <a:ext cx="2779415" cy="45267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custDataLst>
      <p:tags r:id="rId1"/>
    </p:custDataLst>
    <p:extLst>
      <p:ext uri="{BB962C8B-B14F-4D97-AF65-F5344CB8AC3E}">
        <p14:creationId xmlns:p14="http://schemas.microsoft.com/office/powerpoint/2010/main" val="2263288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ED1880B-3D88-44B3-808D-6B2A5AEDD485}"/>
              </a:ext>
            </a:extLst>
          </p:cNvPr>
          <p:cNvSpPr/>
          <p:nvPr/>
        </p:nvSpPr>
        <p:spPr>
          <a:xfrm>
            <a:off x="331989" y="2372962"/>
            <a:ext cx="8553047" cy="2123658"/>
          </a:xfrm>
          <a:prstGeom prst="rect">
            <a:avLst/>
          </a:prstGeom>
        </p:spPr>
        <p:txBody>
          <a:bodyPr wrap="square">
            <a:spAutoFit/>
          </a:bodyPr>
          <a:lstStyle/>
          <a:p>
            <a:pPr algn="ctr">
              <a:defRPr/>
            </a:pPr>
            <a:r>
              <a:rPr lang="en-GB" sz="3600" b="1" dirty="0">
                <a:solidFill>
                  <a:srgbClr val="C00000"/>
                </a:solidFill>
                <a:effectLst>
                  <a:outerShdw blurRad="38100" dist="38100" dir="2700000" algn="tl">
                    <a:srgbClr val="000000">
                      <a:alpha val="43137"/>
                    </a:srgbClr>
                  </a:outerShdw>
                </a:effectLst>
              </a:rPr>
              <a:t>E10: Asset Integrity</a:t>
            </a:r>
          </a:p>
          <a:p>
            <a:pPr algn="ctr"/>
            <a:r>
              <a:rPr lang="en-GB" sz="3600" b="1" dirty="0">
                <a:solidFill>
                  <a:srgbClr val="006600"/>
                </a:solidFill>
                <a:effectLst>
                  <a:outerShdw blurRad="38100" dist="38100" dir="2700000" algn="tl">
                    <a:srgbClr val="000000">
                      <a:alpha val="43137"/>
                    </a:srgbClr>
                  </a:outerShdw>
                </a:effectLst>
              </a:rPr>
              <a:t>What, Why, Where/When, Who, How? </a:t>
            </a:r>
          </a:p>
          <a:p>
            <a:pPr algn="ctr"/>
            <a:endParaRPr lang="en-GB" sz="1200" b="1" dirty="0">
              <a:solidFill>
                <a:srgbClr val="0070C0"/>
              </a:solidFill>
              <a:effectLst>
                <a:outerShdw blurRad="38100" dist="38100" dir="2700000" algn="tl">
                  <a:srgbClr val="000000">
                    <a:alpha val="43137"/>
                  </a:srgbClr>
                </a:outerShdw>
              </a:effectLst>
            </a:endParaRPr>
          </a:p>
          <a:p>
            <a:pPr algn="ctr"/>
            <a:r>
              <a:rPr lang="en-GB" sz="1200" b="1" dirty="0">
                <a:solidFill>
                  <a:srgbClr val="C00000"/>
                </a:solidFill>
                <a:hlinkClick r:id="rId3"/>
              </a:rPr>
              <a:t>CCPS RBPS Book – Introduction</a:t>
            </a:r>
            <a:endParaRPr lang="en-GB" sz="1200" b="1" dirty="0">
              <a:solidFill>
                <a:srgbClr val="C00000"/>
              </a:solidFill>
            </a:endParaRPr>
          </a:p>
          <a:p>
            <a:pPr algn="ctr"/>
            <a:r>
              <a:rPr lang="en-GB" sz="1200" b="1" dirty="0">
                <a:solidFill>
                  <a:srgbClr val="C00000"/>
                </a:solidFill>
                <a:hlinkClick r:id="rId4"/>
              </a:rPr>
              <a:t>CCPS: </a:t>
            </a:r>
            <a:r>
              <a:rPr lang="en-GB" sz="1200" b="1" dirty="0">
                <a:hlinkClick r:id="rId4"/>
              </a:rPr>
              <a:t>Process Equipment Reliability Database (PERD)</a:t>
            </a:r>
            <a:endParaRPr lang="en-GB" sz="1200" b="1" dirty="0">
              <a:solidFill>
                <a:srgbClr val="C00000"/>
              </a:solidFill>
            </a:endParaRPr>
          </a:p>
          <a:p>
            <a:pPr algn="ctr">
              <a:tabLst>
                <a:tab pos="3232150" algn="l"/>
              </a:tabLst>
            </a:pPr>
            <a:r>
              <a:rPr lang="en-GB" sz="1200" b="1" u="sng" dirty="0">
                <a:solidFill>
                  <a:srgbClr val="C00000"/>
                </a:solidFill>
              </a:rPr>
              <a:t>HSE: </a:t>
            </a:r>
            <a:r>
              <a:rPr lang="en-GB" sz="1200" b="1" dirty="0">
                <a:hlinkClick r:id="rId5"/>
              </a:rPr>
              <a:t>Key Asset Integrity programmes</a:t>
            </a:r>
            <a:endParaRPr lang="en-GB" sz="1200" b="1" dirty="0"/>
          </a:p>
          <a:p>
            <a:pPr algn="ctr">
              <a:tabLst>
                <a:tab pos="3232150" algn="l"/>
              </a:tabLst>
            </a:pPr>
            <a:endParaRPr lang="en-GB" sz="1200" b="1" dirty="0">
              <a:solidFill>
                <a:srgbClr val="C00000"/>
              </a:solidFill>
              <a:effectLst>
                <a:outerShdw blurRad="38100" dist="38100" dir="2700000" algn="tl">
                  <a:srgbClr val="000000">
                    <a:alpha val="43137"/>
                  </a:srgbClr>
                </a:outerShdw>
              </a:effectLst>
            </a:endParaRPr>
          </a:p>
        </p:txBody>
      </p:sp>
    </p:spTree>
    <p:custDataLst>
      <p:tags r:id="rId1"/>
    </p:custDataLst>
    <p:extLst>
      <p:ext uri="{BB962C8B-B14F-4D97-AF65-F5344CB8AC3E}">
        <p14:creationId xmlns:p14="http://schemas.microsoft.com/office/powerpoint/2010/main" val="7141768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ED1880B-3D88-44B3-808D-6B2A5AEDD485}"/>
              </a:ext>
            </a:extLst>
          </p:cNvPr>
          <p:cNvSpPr/>
          <p:nvPr/>
        </p:nvSpPr>
        <p:spPr>
          <a:xfrm>
            <a:off x="268615" y="264220"/>
            <a:ext cx="8553047" cy="1077218"/>
          </a:xfrm>
          <a:prstGeom prst="rect">
            <a:avLst/>
          </a:prstGeom>
        </p:spPr>
        <p:txBody>
          <a:bodyPr wrap="square">
            <a:spAutoFit/>
          </a:bodyPr>
          <a:lstStyle/>
          <a:p>
            <a:pPr algn="ctr">
              <a:defRPr/>
            </a:pPr>
            <a:r>
              <a:rPr lang="en-GB" sz="3200" b="1" dirty="0">
                <a:solidFill>
                  <a:srgbClr val="C00000"/>
                </a:solidFill>
                <a:effectLst>
                  <a:outerShdw blurRad="38100" dist="38100" dir="2700000" algn="tl">
                    <a:srgbClr val="000000">
                      <a:alpha val="43137"/>
                    </a:srgbClr>
                  </a:outerShdw>
                </a:effectLst>
              </a:rPr>
              <a:t>E10: Asset Integrity</a:t>
            </a:r>
          </a:p>
          <a:p>
            <a:pPr algn="ctr"/>
            <a:r>
              <a:rPr lang="en-GB" sz="3200" b="1" dirty="0">
                <a:solidFill>
                  <a:srgbClr val="006600"/>
                </a:solidFill>
                <a:effectLst>
                  <a:outerShdw blurRad="38100" dist="38100" dir="2700000" algn="tl">
                    <a:srgbClr val="000000">
                      <a:alpha val="43137"/>
                    </a:srgbClr>
                  </a:outerShdw>
                </a:effectLst>
              </a:rPr>
              <a:t>What is it?</a:t>
            </a:r>
          </a:p>
        </p:txBody>
      </p:sp>
      <p:sp>
        <p:nvSpPr>
          <p:cNvPr id="4" name="Rectangle 3">
            <a:extLst>
              <a:ext uri="{FF2B5EF4-FFF2-40B4-BE49-F238E27FC236}">
                <a16:creationId xmlns:a16="http://schemas.microsoft.com/office/drawing/2014/main" id="{524A4F5A-D22F-4582-A625-DB598BC05973}"/>
              </a:ext>
            </a:extLst>
          </p:cNvPr>
          <p:cNvSpPr/>
          <p:nvPr/>
        </p:nvSpPr>
        <p:spPr>
          <a:xfrm>
            <a:off x="407423" y="1754033"/>
            <a:ext cx="8414239" cy="3139321"/>
          </a:xfrm>
          <a:prstGeom prst="rect">
            <a:avLst/>
          </a:prstGeom>
        </p:spPr>
        <p:txBody>
          <a:bodyPr wrap="square">
            <a:spAutoFit/>
          </a:bodyPr>
          <a:lstStyle/>
          <a:p>
            <a:r>
              <a:rPr lang="en-US" dirty="0"/>
              <a:t>The </a:t>
            </a:r>
            <a:r>
              <a:rPr lang="en-US" i="1" dirty="0"/>
              <a:t>asset integrity </a:t>
            </a:r>
            <a:r>
              <a:rPr lang="en-US" dirty="0"/>
              <a:t>element is the systematic implementation of activities, such as inspections and tests necessary to ensure that important equipment will be suitable for its intended application throughout its life. </a:t>
            </a:r>
          </a:p>
          <a:p>
            <a:endParaRPr lang="en-US" dirty="0"/>
          </a:p>
          <a:p>
            <a:r>
              <a:rPr lang="en-US" dirty="0"/>
              <a:t>Specifically, work activities related to this element focus on:</a:t>
            </a:r>
          </a:p>
          <a:p>
            <a:pPr marL="342900" indent="-342900">
              <a:buFont typeface="+mj-lt"/>
              <a:buAutoNum type="arabicPeriod"/>
            </a:pPr>
            <a:r>
              <a:rPr lang="en-US" dirty="0"/>
              <a:t>preventing a </a:t>
            </a:r>
            <a:r>
              <a:rPr lang="en-US" b="1" dirty="0">
                <a:solidFill>
                  <a:srgbClr val="FF6600"/>
                </a:solidFill>
              </a:rPr>
              <a:t>catastrophic release </a:t>
            </a:r>
            <a:r>
              <a:rPr lang="en-US" dirty="0"/>
              <a:t>of a hazardous material or a sudden release of energy and </a:t>
            </a:r>
          </a:p>
          <a:p>
            <a:pPr marL="342900" indent="-342900">
              <a:buFont typeface="+mj-lt"/>
              <a:buAutoNum type="arabicPeriod"/>
            </a:pPr>
            <a:endParaRPr lang="en-US" dirty="0"/>
          </a:p>
          <a:p>
            <a:pPr marL="342900" indent="-342900">
              <a:buFont typeface="+mj-lt"/>
              <a:buAutoNum type="arabicPeriod"/>
            </a:pPr>
            <a:r>
              <a:rPr lang="en-US" dirty="0"/>
              <a:t>ensuring </a:t>
            </a:r>
            <a:r>
              <a:rPr lang="en-US" b="1" dirty="0">
                <a:solidFill>
                  <a:srgbClr val="FF6600"/>
                </a:solidFill>
              </a:rPr>
              <a:t>high availability </a:t>
            </a:r>
            <a:r>
              <a:rPr lang="en-US" dirty="0"/>
              <a:t>(or dependability) of </a:t>
            </a:r>
            <a:r>
              <a:rPr lang="en-US" b="1" dirty="0">
                <a:solidFill>
                  <a:srgbClr val="FF6600"/>
                </a:solidFill>
              </a:rPr>
              <a:t>critical safety </a:t>
            </a:r>
            <a:r>
              <a:rPr lang="en-US" dirty="0"/>
              <a:t>or </a:t>
            </a:r>
            <a:r>
              <a:rPr lang="en-US" b="1" dirty="0">
                <a:solidFill>
                  <a:srgbClr val="FF6600"/>
                </a:solidFill>
              </a:rPr>
              <a:t>utility systems </a:t>
            </a:r>
            <a:r>
              <a:rPr lang="en-US" dirty="0"/>
              <a:t>that prevent or mitigate the effects of these types of events.</a:t>
            </a:r>
            <a:endParaRPr lang="en-GB" dirty="0"/>
          </a:p>
          <a:p>
            <a:endParaRPr lang="en-GB" dirty="0"/>
          </a:p>
        </p:txBody>
      </p:sp>
    </p:spTree>
    <p:custDataLst>
      <p:tags r:id="rId1"/>
    </p:custDataLst>
    <p:extLst>
      <p:ext uri="{BB962C8B-B14F-4D97-AF65-F5344CB8AC3E}">
        <p14:creationId xmlns:p14="http://schemas.microsoft.com/office/powerpoint/2010/main" val="221447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9" name="Rectangle 3">
            <a:extLst>
              <a:ext uri="{FF2B5EF4-FFF2-40B4-BE49-F238E27FC236}">
                <a16:creationId xmlns:a16="http://schemas.microsoft.com/office/drawing/2014/main" id="{E10E8BB7-B68A-4E60-A04D-EC34581821F8}"/>
              </a:ext>
            </a:extLst>
          </p:cNvPr>
          <p:cNvSpPr>
            <a:spLocks noChangeArrowheads="1"/>
          </p:cNvSpPr>
          <p:nvPr/>
        </p:nvSpPr>
        <p:spPr bwMode="auto">
          <a:xfrm>
            <a:off x="9036050" y="0"/>
            <a:ext cx="107950" cy="6858000"/>
          </a:xfrm>
          <a:prstGeom prst="rect">
            <a:avLst/>
          </a:prstGeom>
          <a:solidFill>
            <a:srgbClr val="800080">
              <a:alpha val="70195"/>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9460" name="Line 4">
            <a:extLst>
              <a:ext uri="{FF2B5EF4-FFF2-40B4-BE49-F238E27FC236}">
                <a16:creationId xmlns:a16="http://schemas.microsoft.com/office/drawing/2014/main" id="{8EACE9B4-F79B-491A-8C49-A1E97616073F}"/>
              </a:ext>
            </a:extLst>
          </p:cNvPr>
          <p:cNvSpPr>
            <a:spLocks noChangeShapeType="1"/>
          </p:cNvSpPr>
          <p:nvPr/>
        </p:nvSpPr>
        <p:spPr bwMode="auto">
          <a:xfrm>
            <a:off x="9036050" y="0"/>
            <a:ext cx="0" cy="6858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9461" name="Rectangle 5">
            <a:extLst>
              <a:ext uri="{FF2B5EF4-FFF2-40B4-BE49-F238E27FC236}">
                <a16:creationId xmlns:a16="http://schemas.microsoft.com/office/drawing/2014/main" id="{93F5EC88-85D3-4428-AB92-857F63F368C8}"/>
              </a:ext>
            </a:extLst>
          </p:cNvPr>
          <p:cNvSpPr>
            <a:spLocks noChangeArrowheads="1"/>
          </p:cNvSpPr>
          <p:nvPr/>
        </p:nvSpPr>
        <p:spPr bwMode="auto">
          <a:xfrm rot="-5400000">
            <a:off x="4891881" y="-4136231"/>
            <a:ext cx="115888" cy="8388350"/>
          </a:xfrm>
          <a:prstGeom prst="rect">
            <a:avLst/>
          </a:prstGeom>
          <a:solidFill>
            <a:srgbClr val="800080">
              <a:alpha val="70195"/>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pic>
        <p:nvPicPr>
          <p:cNvPr id="19464" name="Picture 2">
            <a:extLst>
              <a:ext uri="{FF2B5EF4-FFF2-40B4-BE49-F238E27FC236}">
                <a16:creationId xmlns:a16="http://schemas.microsoft.com/office/drawing/2014/main" id="{03592FF2-E122-4623-B4F8-B8DB2E8A68F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09071" y="1405739"/>
            <a:ext cx="6198884" cy="46381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8">
            <a:extLst>
              <a:ext uri="{FF2B5EF4-FFF2-40B4-BE49-F238E27FC236}">
                <a16:creationId xmlns:a16="http://schemas.microsoft.com/office/drawing/2014/main" id="{74D5D358-C610-4FC7-AD99-10264B5DD3F6}"/>
              </a:ext>
            </a:extLst>
          </p:cNvPr>
          <p:cNvSpPr/>
          <p:nvPr/>
        </p:nvSpPr>
        <p:spPr>
          <a:xfrm>
            <a:off x="250508" y="115889"/>
            <a:ext cx="8553047" cy="1077218"/>
          </a:xfrm>
          <a:prstGeom prst="rect">
            <a:avLst/>
          </a:prstGeom>
        </p:spPr>
        <p:txBody>
          <a:bodyPr wrap="square">
            <a:spAutoFit/>
          </a:bodyPr>
          <a:lstStyle/>
          <a:p>
            <a:pPr algn="ctr"/>
            <a:r>
              <a:rPr lang="en-GB" sz="3200" b="1" dirty="0">
                <a:solidFill>
                  <a:srgbClr val="006600"/>
                </a:solidFill>
                <a:effectLst>
                  <a:outerShdw blurRad="38100" dist="38100" dir="2700000" algn="tl">
                    <a:srgbClr val="000000">
                      <a:alpha val="43137"/>
                    </a:srgbClr>
                  </a:outerShdw>
                </a:effectLst>
              </a:rPr>
              <a:t>What is it?</a:t>
            </a:r>
          </a:p>
          <a:p>
            <a:pPr algn="ctr"/>
            <a:r>
              <a:rPr lang="en-GB" sz="3200" b="1" dirty="0">
                <a:solidFill>
                  <a:srgbClr val="C00000"/>
                </a:solidFill>
                <a:effectLst>
                  <a:outerShdw blurRad="38100" dist="38100" dir="2700000" algn="tl">
                    <a:srgbClr val="000000">
                      <a:alpha val="43137"/>
                    </a:srgbClr>
                  </a:outerShdw>
                </a:effectLst>
              </a:rPr>
              <a:t>Type of Assets</a:t>
            </a:r>
          </a:p>
        </p:txBody>
      </p:sp>
    </p:spTree>
    <p:custDataLst>
      <p:tags r:id="rId1"/>
    </p:custDataLst>
    <p:extLst>
      <p:ext uri="{BB962C8B-B14F-4D97-AF65-F5344CB8AC3E}">
        <p14:creationId xmlns:p14="http://schemas.microsoft.com/office/powerpoint/2010/main" val="3358374510"/>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9" name="Rectangle 3">
            <a:extLst>
              <a:ext uri="{FF2B5EF4-FFF2-40B4-BE49-F238E27FC236}">
                <a16:creationId xmlns:a16="http://schemas.microsoft.com/office/drawing/2014/main" id="{E10E8BB7-B68A-4E60-A04D-EC34581821F8}"/>
              </a:ext>
            </a:extLst>
          </p:cNvPr>
          <p:cNvSpPr>
            <a:spLocks noChangeArrowheads="1"/>
          </p:cNvSpPr>
          <p:nvPr/>
        </p:nvSpPr>
        <p:spPr bwMode="auto">
          <a:xfrm>
            <a:off x="9036050" y="0"/>
            <a:ext cx="107950" cy="6858000"/>
          </a:xfrm>
          <a:prstGeom prst="rect">
            <a:avLst/>
          </a:prstGeom>
          <a:solidFill>
            <a:srgbClr val="800080">
              <a:alpha val="70195"/>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19460" name="Line 4">
            <a:extLst>
              <a:ext uri="{FF2B5EF4-FFF2-40B4-BE49-F238E27FC236}">
                <a16:creationId xmlns:a16="http://schemas.microsoft.com/office/drawing/2014/main" id="{8EACE9B4-F79B-491A-8C49-A1E97616073F}"/>
              </a:ext>
            </a:extLst>
          </p:cNvPr>
          <p:cNvSpPr>
            <a:spLocks noChangeShapeType="1"/>
          </p:cNvSpPr>
          <p:nvPr/>
        </p:nvSpPr>
        <p:spPr bwMode="auto">
          <a:xfrm>
            <a:off x="9036050" y="0"/>
            <a:ext cx="0" cy="68580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19461" name="Rectangle 5">
            <a:extLst>
              <a:ext uri="{FF2B5EF4-FFF2-40B4-BE49-F238E27FC236}">
                <a16:creationId xmlns:a16="http://schemas.microsoft.com/office/drawing/2014/main" id="{93F5EC88-85D3-4428-AB92-857F63F368C8}"/>
              </a:ext>
            </a:extLst>
          </p:cNvPr>
          <p:cNvSpPr>
            <a:spLocks noChangeArrowheads="1"/>
          </p:cNvSpPr>
          <p:nvPr/>
        </p:nvSpPr>
        <p:spPr bwMode="auto">
          <a:xfrm rot="-5400000">
            <a:off x="4891881" y="-4136231"/>
            <a:ext cx="115888" cy="8388350"/>
          </a:xfrm>
          <a:prstGeom prst="rect">
            <a:avLst/>
          </a:prstGeom>
          <a:solidFill>
            <a:srgbClr val="800080">
              <a:alpha val="70195"/>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9" name="Rectangle 8">
            <a:extLst>
              <a:ext uri="{FF2B5EF4-FFF2-40B4-BE49-F238E27FC236}">
                <a16:creationId xmlns:a16="http://schemas.microsoft.com/office/drawing/2014/main" id="{74D5D358-C610-4FC7-AD99-10264B5DD3F6}"/>
              </a:ext>
            </a:extLst>
          </p:cNvPr>
          <p:cNvSpPr/>
          <p:nvPr/>
        </p:nvSpPr>
        <p:spPr>
          <a:xfrm>
            <a:off x="250508" y="115889"/>
            <a:ext cx="8553047" cy="1077218"/>
          </a:xfrm>
          <a:prstGeom prst="rect">
            <a:avLst/>
          </a:prstGeom>
        </p:spPr>
        <p:txBody>
          <a:bodyPr wrap="square">
            <a:spAutoFit/>
          </a:bodyPr>
          <a:lstStyle/>
          <a:p>
            <a:pPr algn="ctr"/>
            <a:r>
              <a:rPr lang="en-GB" sz="3200" b="1" dirty="0">
                <a:solidFill>
                  <a:srgbClr val="006600"/>
                </a:solidFill>
                <a:effectLst>
                  <a:outerShdw blurRad="38100" dist="38100" dir="2700000" algn="tl">
                    <a:srgbClr val="000000">
                      <a:alpha val="43137"/>
                    </a:srgbClr>
                  </a:outerShdw>
                </a:effectLst>
              </a:rPr>
              <a:t>What is it?</a:t>
            </a:r>
          </a:p>
          <a:p>
            <a:pPr algn="ctr"/>
            <a:r>
              <a:rPr lang="en-GB" sz="3200" b="1" dirty="0">
                <a:solidFill>
                  <a:srgbClr val="C00000"/>
                </a:solidFill>
                <a:effectLst>
                  <a:outerShdw blurRad="38100" dist="38100" dir="2700000" algn="tl">
                    <a:srgbClr val="000000">
                      <a:alpha val="43137"/>
                    </a:srgbClr>
                  </a:outerShdw>
                </a:effectLst>
              </a:rPr>
              <a:t>Type of Assets</a:t>
            </a:r>
          </a:p>
        </p:txBody>
      </p:sp>
      <p:sp>
        <p:nvSpPr>
          <p:cNvPr id="7" name="TextBox 6">
            <a:extLst>
              <a:ext uri="{FF2B5EF4-FFF2-40B4-BE49-F238E27FC236}">
                <a16:creationId xmlns:a16="http://schemas.microsoft.com/office/drawing/2014/main" id="{25194B32-D06C-40CA-8C26-01CD471289D6}"/>
              </a:ext>
            </a:extLst>
          </p:cNvPr>
          <p:cNvSpPr txBox="1"/>
          <p:nvPr/>
        </p:nvSpPr>
        <p:spPr>
          <a:xfrm>
            <a:off x="458268" y="1304925"/>
            <a:ext cx="8133471" cy="4862870"/>
          </a:xfrm>
          <a:prstGeom prst="rect">
            <a:avLst/>
          </a:prstGeom>
          <a:noFill/>
        </p:spPr>
        <p:txBody>
          <a:bodyPr wrap="square">
            <a:spAutoFit/>
          </a:bodyPr>
          <a:lstStyle/>
          <a:p>
            <a:pPr>
              <a:defRPr/>
            </a:pPr>
            <a:r>
              <a:rPr lang="en-GB" b="1" dirty="0">
                <a:cs typeface="Arial" charset="0"/>
              </a:rPr>
              <a:t>ISO 55000 </a:t>
            </a:r>
            <a:r>
              <a:rPr lang="en-GB" dirty="0">
                <a:cs typeface="Arial" charset="0"/>
              </a:rPr>
              <a:t>is focussed primarily on the management of </a:t>
            </a:r>
            <a:r>
              <a:rPr lang="en-GB" b="1" dirty="0">
                <a:solidFill>
                  <a:srgbClr val="0070C0"/>
                </a:solidFill>
                <a:cs typeface="Arial" charset="0"/>
              </a:rPr>
              <a:t>Physical assets</a:t>
            </a:r>
            <a:r>
              <a:rPr lang="en-GB" dirty="0">
                <a:cs typeface="Arial" charset="0"/>
              </a:rPr>
              <a:t>, and other asset types are therefore only considered as they affect the optimal management of the physical assets. </a:t>
            </a:r>
          </a:p>
          <a:p>
            <a:pPr>
              <a:defRPr/>
            </a:pPr>
            <a:endParaRPr lang="en-GB" sz="1000" dirty="0">
              <a:cs typeface="Arial" charset="0"/>
            </a:endParaRPr>
          </a:p>
          <a:p>
            <a:pPr>
              <a:defRPr/>
            </a:pPr>
            <a:r>
              <a:rPr lang="en-GB" dirty="0">
                <a:cs typeface="Arial" charset="0"/>
              </a:rPr>
              <a:t>These interdependences are extremely important in the holistic delivery of asset management objectives and, ultimately, the organizational strategic plan. The other assets are:</a:t>
            </a:r>
          </a:p>
          <a:p>
            <a:pPr>
              <a:defRPr/>
            </a:pPr>
            <a:endParaRPr lang="en-GB" sz="800" dirty="0">
              <a:cs typeface="Arial" charset="0"/>
            </a:endParaRPr>
          </a:p>
          <a:p>
            <a:pPr marL="285750" indent="-285750">
              <a:buFont typeface="Arial" pitchFamily="34" charset="0"/>
              <a:buChar char="•"/>
              <a:defRPr/>
            </a:pPr>
            <a:r>
              <a:rPr lang="en-GB" b="1" dirty="0">
                <a:solidFill>
                  <a:srgbClr val="C00000"/>
                </a:solidFill>
                <a:cs typeface="Arial" charset="0"/>
              </a:rPr>
              <a:t>Human assets</a:t>
            </a:r>
            <a:r>
              <a:rPr lang="en-GB" dirty="0">
                <a:cs typeface="Arial" charset="0"/>
              </a:rPr>
              <a:t>: the behaviours, knowledge and competence of the workforce have a fundamental influence on the performance of the physical assets;</a:t>
            </a:r>
          </a:p>
          <a:p>
            <a:pPr marL="285750" indent="-285750">
              <a:buFont typeface="Arial" pitchFamily="34" charset="0"/>
              <a:buChar char="•"/>
              <a:defRPr/>
            </a:pPr>
            <a:endParaRPr lang="en-GB" sz="1000" dirty="0">
              <a:cs typeface="Arial" charset="0"/>
            </a:endParaRPr>
          </a:p>
          <a:p>
            <a:pPr marL="285750" indent="-285750">
              <a:buFont typeface="Arial" pitchFamily="34" charset="0"/>
              <a:buChar char="•"/>
              <a:defRPr/>
            </a:pPr>
            <a:r>
              <a:rPr lang="en-GB" b="1" dirty="0">
                <a:solidFill>
                  <a:srgbClr val="FF6600"/>
                </a:solidFill>
                <a:cs typeface="Arial" charset="0"/>
              </a:rPr>
              <a:t>Financial assets</a:t>
            </a:r>
            <a:r>
              <a:rPr lang="en-GB" dirty="0">
                <a:cs typeface="Arial" charset="0"/>
              </a:rPr>
              <a:t>: financial resources are required for infrastructure investments, operation, maintenance and materials;</a:t>
            </a:r>
          </a:p>
          <a:p>
            <a:pPr marL="285750" indent="-285750">
              <a:buFont typeface="Arial" pitchFamily="34" charset="0"/>
              <a:buChar char="•"/>
              <a:defRPr/>
            </a:pPr>
            <a:endParaRPr lang="en-GB" sz="1000" dirty="0">
              <a:cs typeface="Arial" charset="0"/>
            </a:endParaRPr>
          </a:p>
          <a:p>
            <a:pPr marL="285750" indent="-285750">
              <a:buFont typeface="Arial" pitchFamily="34" charset="0"/>
              <a:buChar char="•"/>
              <a:defRPr/>
            </a:pPr>
            <a:r>
              <a:rPr lang="en-GB" b="1" dirty="0">
                <a:solidFill>
                  <a:srgbClr val="006600"/>
                </a:solidFill>
                <a:cs typeface="Arial" charset="0"/>
              </a:rPr>
              <a:t>Information assets</a:t>
            </a:r>
            <a:r>
              <a:rPr lang="en-GB" dirty="0">
                <a:cs typeface="Arial" charset="0"/>
              </a:rPr>
              <a:t>: good quality data and information are essential to develop, optimize and implement asset management plan(s);</a:t>
            </a:r>
          </a:p>
          <a:p>
            <a:pPr marL="285750" indent="-285750">
              <a:buFont typeface="Arial" pitchFamily="34" charset="0"/>
              <a:buChar char="•"/>
              <a:defRPr/>
            </a:pPr>
            <a:endParaRPr lang="en-GB" sz="1000" dirty="0">
              <a:cs typeface="Arial" charset="0"/>
            </a:endParaRPr>
          </a:p>
          <a:p>
            <a:pPr marL="285750" indent="-285750">
              <a:buFont typeface="Arial" pitchFamily="34" charset="0"/>
              <a:buChar char="•"/>
              <a:defRPr/>
            </a:pPr>
            <a:r>
              <a:rPr lang="en-GB" b="1" dirty="0">
                <a:solidFill>
                  <a:srgbClr val="5C005C"/>
                </a:solidFill>
                <a:cs typeface="Arial" charset="0"/>
              </a:rPr>
              <a:t>Intangible assets</a:t>
            </a:r>
            <a:r>
              <a:rPr lang="en-GB" dirty="0">
                <a:cs typeface="Arial" charset="0"/>
              </a:rPr>
              <a:t>: the organization’s reputation and image can have a significant impact on infrastructure investment, operating strategies and associated costs.</a:t>
            </a:r>
          </a:p>
        </p:txBody>
      </p:sp>
    </p:spTree>
    <p:custDataLst>
      <p:tags r:id="rId1"/>
    </p:custDataLst>
    <p:extLst>
      <p:ext uri="{BB962C8B-B14F-4D97-AF65-F5344CB8AC3E}">
        <p14:creationId xmlns:p14="http://schemas.microsoft.com/office/powerpoint/2010/main" val="2677422667"/>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7"/>
          <p:cNvSpPr txBox="1">
            <a:spLocks noChangeArrowheads="1"/>
          </p:cNvSpPr>
          <p:nvPr/>
        </p:nvSpPr>
        <p:spPr bwMode="auto">
          <a:xfrm>
            <a:off x="393302" y="229906"/>
            <a:ext cx="8357416"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GB" sz="3200" b="1" dirty="0">
                <a:solidFill>
                  <a:srgbClr val="006600"/>
                </a:solidFill>
                <a:effectLst>
                  <a:outerShdw blurRad="38100" dist="38100" dir="2700000" algn="tl">
                    <a:srgbClr val="000000">
                      <a:alpha val="43137"/>
                    </a:srgbClr>
                  </a:outerShdw>
                </a:effectLst>
              </a:rPr>
              <a:t>Asset Integrity Management</a:t>
            </a:r>
          </a:p>
          <a:p>
            <a:pPr algn="ctr"/>
            <a:r>
              <a:rPr lang="en-GB" sz="2400" b="1" dirty="0">
                <a:solidFill>
                  <a:srgbClr val="C00000"/>
                </a:solidFill>
                <a:effectLst>
                  <a:outerShdw blurRad="38100" dist="38100" dir="2700000" algn="tl">
                    <a:srgbClr val="000000">
                      <a:alpha val="43137"/>
                    </a:srgbClr>
                  </a:outerShdw>
                </a:effectLst>
              </a:rPr>
              <a:t>Life Cycle Approach for Management of Safety Critical Elements </a:t>
            </a:r>
            <a:endParaRPr lang="en-GB" sz="2400" dirty="0">
              <a:solidFill>
                <a:srgbClr val="C00000"/>
              </a:solidFill>
              <a:effectLst>
                <a:outerShdw blurRad="38100" dist="38100" dir="2700000" algn="tl">
                  <a:srgbClr val="000000">
                    <a:alpha val="43137"/>
                  </a:srgbClr>
                </a:outerShdw>
              </a:effectLst>
            </a:endParaRPr>
          </a:p>
        </p:txBody>
      </p:sp>
      <p:grpSp>
        <p:nvGrpSpPr>
          <p:cNvPr id="11" name="Group 10"/>
          <p:cNvGrpSpPr/>
          <p:nvPr/>
        </p:nvGrpSpPr>
        <p:grpSpPr>
          <a:xfrm>
            <a:off x="2516633" y="2011225"/>
            <a:ext cx="4110734" cy="3268599"/>
            <a:chOff x="413329" y="1826586"/>
            <a:chExt cx="4110734" cy="3268599"/>
          </a:xfrm>
        </p:grpSpPr>
        <p:grpSp>
          <p:nvGrpSpPr>
            <p:cNvPr id="12" name="Group 11"/>
            <p:cNvGrpSpPr/>
            <p:nvPr/>
          </p:nvGrpSpPr>
          <p:grpSpPr>
            <a:xfrm>
              <a:off x="413329" y="1826586"/>
              <a:ext cx="4110734" cy="3268599"/>
              <a:chOff x="413329" y="1826586"/>
              <a:chExt cx="4110734" cy="3268599"/>
            </a:xfrm>
          </p:grpSpPr>
          <p:sp>
            <p:nvSpPr>
              <p:cNvPr id="19" name="Oval 18"/>
              <p:cNvSpPr/>
              <p:nvPr/>
            </p:nvSpPr>
            <p:spPr>
              <a:xfrm rot="1886249">
                <a:off x="413329" y="1868239"/>
                <a:ext cx="2600325" cy="1457325"/>
              </a:xfrm>
              <a:prstGeom prst="ellipse">
                <a:avLst/>
              </a:prstGeom>
              <a:noFill/>
              <a:ln w="57150">
                <a:solidFill>
                  <a:srgbClr val="00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rot="8747196">
                <a:off x="1895789" y="1826586"/>
                <a:ext cx="2628274" cy="1457325"/>
              </a:xfrm>
              <a:prstGeom prst="ellipse">
                <a:avLst/>
              </a:prstGeom>
              <a:noFill/>
              <a:ln w="5715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rot="16200000">
                <a:off x="1171574" y="3066360"/>
                <a:ext cx="2600325" cy="1457325"/>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1976436" y="2494859"/>
                <a:ext cx="1014413" cy="1005579"/>
              </a:xfrm>
              <a:prstGeom prst="ellipse">
                <a:avLst/>
              </a:prstGeom>
              <a:solidFill>
                <a:srgbClr val="FF66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50" b="1" dirty="0"/>
              </a:p>
            </p:txBody>
          </p:sp>
        </p:grpSp>
        <p:sp>
          <p:nvSpPr>
            <p:cNvPr id="15" name="TextBox 14"/>
            <p:cNvSpPr txBox="1"/>
            <p:nvPr/>
          </p:nvSpPr>
          <p:spPr>
            <a:xfrm>
              <a:off x="2649254" y="1914598"/>
              <a:ext cx="1741054" cy="538609"/>
            </a:xfrm>
            <a:prstGeom prst="rect">
              <a:avLst/>
            </a:prstGeom>
            <a:noFill/>
          </p:spPr>
          <p:txBody>
            <a:bodyPr wrap="none" rtlCol="0">
              <a:spAutoFit/>
            </a:bodyPr>
            <a:lstStyle/>
            <a:p>
              <a:pPr algn="ctr"/>
              <a:r>
                <a:rPr lang="en-GB" b="1" dirty="0"/>
                <a:t>Sustain Integrity</a:t>
              </a:r>
            </a:p>
            <a:p>
              <a:pPr algn="ctr"/>
              <a:r>
                <a:rPr lang="en-GB" sz="1100" dirty="0"/>
                <a:t>Maintain the Barriers</a:t>
              </a:r>
            </a:p>
          </p:txBody>
        </p:sp>
        <p:sp>
          <p:nvSpPr>
            <p:cNvPr id="16" name="TextBox 15"/>
            <p:cNvSpPr txBox="1"/>
            <p:nvPr/>
          </p:nvSpPr>
          <p:spPr>
            <a:xfrm>
              <a:off x="535765" y="1914598"/>
              <a:ext cx="1645607" cy="984885"/>
            </a:xfrm>
            <a:prstGeom prst="rect">
              <a:avLst/>
            </a:prstGeom>
            <a:noFill/>
          </p:spPr>
          <p:txBody>
            <a:bodyPr wrap="square" rtlCol="0">
              <a:spAutoFit/>
            </a:bodyPr>
            <a:lstStyle/>
            <a:p>
              <a:pPr algn="ctr"/>
              <a:r>
                <a:rPr lang="en-GB" b="1" dirty="0"/>
                <a:t>Design &amp; Build Integrity</a:t>
              </a:r>
            </a:p>
            <a:p>
              <a:pPr algn="ctr"/>
              <a:r>
                <a:rPr lang="en-GB" sz="1100" dirty="0"/>
                <a:t>Identify &amp; create</a:t>
              </a:r>
            </a:p>
            <a:p>
              <a:pPr algn="ctr"/>
              <a:r>
                <a:rPr lang="en-GB" sz="1100" dirty="0"/>
                <a:t> Barriers</a:t>
              </a:r>
            </a:p>
          </p:txBody>
        </p:sp>
        <p:sp>
          <p:nvSpPr>
            <p:cNvPr id="17" name="TextBox 16"/>
            <p:cNvSpPr txBox="1"/>
            <p:nvPr/>
          </p:nvSpPr>
          <p:spPr>
            <a:xfrm>
              <a:off x="1672746" y="3713336"/>
              <a:ext cx="1645607" cy="984885"/>
            </a:xfrm>
            <a:prstGeom prst="rect">
              <a:avLst/>
            </a:prstGeom>
            <a:noFill/>
          </p:spPr>
          <p:txBody>
            <a:bodyPr wrap="square" rtlCol="0">
              <a:spAutoFit/>
            </a:bodyPr>
            <a:lstStyle/>
            <a:p>
              <a:pPr algn="ctr"/>
              <a:r>
                <a:rPr lang="en-GB" b="1" dirty="0"/>
                <a:t>Operate with Integrity</a:t>
              </a:r>
            </a:p>
            <a:p>
              <a:pPr algn="ctr"/>
              <a:r>
                <a:rPr lang="en-GB" sz="1100" dirty="0"/>
                <a:t>Working within the</a:t>
              </a:r>
            </a:p>
            <a:p>
              <a:pPr algn="ctr"/>
              <a:r>
                <a:rPr lang="en-GB" sz="1100" dirty="0"/>
                <a:t> Barriers</a:t>
              </a:r>
            </a:p>
          </p:txBody>
        </p:sp>
        <p:sp>
          <p:nvSpPr>
            <p:cNvPr id="18" name="TextBox 17"/>
            <p:cNvSpPr txBox="1"/>
            <p:nvPr/>
          </p:nvSpPr>
          <p:spPr>
            <a:xfrm>
              <a:off x="2024775" y="2637391"/>
              <a:ext cx="995657" cy="646331"/>
            </a:xfrm>
            <a:prstGeom prst="rect">
              <a:avLst/>
            </a:prstGeom>
            <a:noFill/>
          </p:spPr>
          <p:txBody>
            <a:bodyPr wrap="none" rtlCol="0">
              <a:spAutoFit/>
            </a:bodyPr>
            <a:lstStyle/>
            <a:p>
              <a:pPr algn="ctr"/>
              <a:r>
                <a:rPr lang="en-GB" b="1" dirty="0">
                  <a:solidFill>
                    <a:schemeClr val="bg1"/>
                  </a:solidFill>
                </a:rPr>
                <a:t>Asset </a:t>
              </a:r>
            </a:p>
            <a:p>
              <a:pPr algn="ctr"/>
              <a:r>
                <a:rPr lang="en-GB" b="1" dirty="0">
                  <a:solidFill>
                    <a:schemeClr val="bg1"/>
                  </a:solidFill>
                </a:rPr>
                <a:t>Integrity</a:t>
              </a:r>
            </a:p>
          </p:txBody>
        </p:sp>
      </p:grpSp>
    </p:spTree>
    <p:custDataLst>
      <p:tags r:id="rId1"/>
    </p:custDataLst>
    <p:extLst>
      <p:ext uri="{BB962C8B-B14F-4D97-AF65-F5344CB8AC3E}">
        <p14:creationId xmlns:p14="http://schemas.microsoft.com/office/powerpoint/2010/main" val="320407246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21"/>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Custom Design">
  <a:themeElements>
    <a:clrScheme name="Custom 10">
      <a:dk1>
        <a:sysClr val="windowText" lastClr="000000"/>
      </a:dk1>
      <a:lt1>
        <a:sysClr val="window" lastClr="FFFFFF"/>
      </a:lt1>
      <a:dk2>
        <a:srgbClr val="44546A"/>
      </a:dk2>
      <a:lt2>
        <a:srgbClr val="E7E6E6"/>
      </a:lt2>
      <a:accent1>
        <a:srgbClr val="5B9BD5"/>
      </a:accent1>
      <a:accent2>
        <a:srgbClr val="DD4211"/>
      </a:accent2>
      <a:accent3>
        <a:srgbClr val="A5A5A5"/>
      </a:accent3>
      <a:accent4>
        <a:srgbClr val="FFC000"/>
      </a:accent4>
      <a:accent5>
        <a:srgbClr val="4472C4"/>
      </a:accent5>
      <a:accent6>
        <a:srgbClr val="008000"/>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36271</TotalTime>
  <Words>1946</Words>
  <Application>Microsoft Office PowerPoint</Application>
  <PresentationFormat>Affichage à l'écran (4:3)</PresentationFormat>
  <Paragraphs>273</Paragraphs>
  <Slides>28</Slides>
  <Notes>4</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28</vt:i4>
      </vt:variant>
    </vt:vector>
  </HeadingPairs>
  <TitlesOfParts>
    <vt:vector size="38" baseType="lpstr">
      <vt:lpstr>Arial</vt:lpstr>
      <vt:lpstr>Calibri</vt:lpstr>
      <vt:lpstr>Calibri Light</vt:lpstr>
      <vt:lpstr>Courier New</vt:lpstr>
      <vt:lpstr>FrutigerLT-Roman</vt:lpstr>
      <vt:lpstr>Helvetica</vt:lpstr>
      <vt:lpstr>Symbol</vt:lpstr>
      <vt:lpstr>Tahoma</vt:lpstr>
      <vt:lpstr>Times New Roman</vt:lpstr>
      <vt:lpstr>Custom Design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Fabienne Salimi</dc:creator>
  <cp:lastModifiedBy>Frederic SALIMI</cp:lastModifiedBy>
  <cp:revision>1039</cp:revision>
  <dcterms:created xsi:type="dcterms:W3CDTF">2014-07-06T07:52:21Z</dcterms:created>
  <dcterms:modified xsi:type="dcterms:W3CDTF">2018-08-24T11:17:16Z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16A30DA7-2AF4-4648-A395-6D18D3BC308D</vt:lpwstr>
  </property>
  <property fmtid="{D5CDD505-2E9C-101B-9397-08002B2CF9AE}" pid="3" name="ArticulatePath">
    <vt:lpwstr>PEDEC HAZOP Workshop_Day 1</vt:lpwstr>
  </property>
</Properties>
</file>