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webextensions/webextension1.xml" ContentType="application/vnd.ms-office.webextension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4"/>
  </p:sldMasterIdLst>
  <p:notesMasterIdLst>
    <p:notesMasterId r:id="rId36"/>
  </p:notesMasterIdLst>
  <p:handoutMasterIdLst>
    <p:handoutMasterId r:id="rId37"/>
  </p:handoutMasterIdLst>
  <p:sldIdLst>
    <p:sldId id="256" r:id="rId5"/>
    <p:sldId id="321" r:id="rId6"/>
    <p:sldId id="292" r:id="rId7"/>
    <p:sldId id="293" r:id="rId8"/>
    <p:sldId id="294" r:id="rId9"/>
    <p:sldId id="308" r:id="rId10"/>
    <p:sldId id="295" r:id="rId11"/>
    <p:sldId id="296" r:id="rId12"/>
    <p:sldId id="312" r:id="rId13"/>
    <p:sldId id="297" r:id="rId14"/>
    <p:sldId id="298" r:id="rId15"/>
    <p:sldId id="299" r:id="rId16"/>
    <p:sldId id="314" r:id="rId17"/>
    <p:sldId id="315" r:id="rId18"/>
    <p:sldId id="316" r:id="rId19"/>
    <p:sldId id="317" r:id="rId20"/>
    <p:sldId id="318" r:id="rId21"/>
    <p:sldId id="300" r:id="rId22"/>
    <p:sldId id="307" r:id="rId23"/>
    <p:sldId id="305" r:id="rId24"/>
    <p:sldId id="306" r:id="rId25"/>
    <p:sldId id="301" r:id="rId26"/>
    <p:sldId id="319" r:id="rId27"/>
    <p:sldId id="302" r:id="rId28"/>
    <p:sldId id="304" r:id="rId29"/>
    <p:sldId id="310" r:id="rId30"/>
    <p:sldId id="311" r:id="rId31"/>
    <p:sldId id="313" r:id="rId32"/>
    <p:sldId id="309" r:id="rId33"/>
    <p:sldId id="320" r:id="rId34"/>
    <p:sldId id="32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  <a:srgbClr val="96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A48CCB-7D88-4EB2-A6E0-D766B31EE3AE}" v="4" dt="2025-11-04T18:01:17.402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6" autoAdjust="0"/>
    <p:restoredTop sz="95388" autoAdjust="0"/>
  </p:normalViewPr>
  <p:slideViewPr>
    <p:cSldViewPr snapToGrid="0" showGuides="1">
      <p:cViewPr varScale="1">
        <p:scale>
          <a:sx n="91" d="100"/>
          <a:sy n="91" d="100"/>
        </p:scale>
        <p:origin x="224" y="2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98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man Moser" userId="94b5554e4d850fb4" providerId="LiveId" clId="{1ED5E908-5D26-419A-8109-C5A9C9BBBA0D}"/>
    <pc:docChg chg="custSel addSld delSld modSld">
      <pc:chgData name="Norman Moser" userId="94b5554e4d850fb4" providerId="LiveId" clId="{1ED5E908-5D26-419A-8109-C5A9C9BBBA0D}" dt="2025-11-04T17:56:13.196" v="564"/>
      <pc:docMkLst>
        <pc:docMk/>
      </pc:docMkLst>
      <pc:sldChg chg="modSp del mod">
        <pc:chgData name="Norman Moser" userId="94b5554e4d850fb4" providerId="LiveId" clId="{1ED5E908-5D26-419A-8109-C5A9C9BBBA0D}" dt="2025-10-31T17:35:27.970" v="500" actId="47"/>
        <pc:sldMkLst>
          <pc:docMk/>
          <pc:sldMk cId="1569728208" sldId="303"/>
        </pc:sldMkLst>
      </pc:sldChg>
      <pc:sldChg chg="modSp mod">
        <pc:chgData name="Norman Moser" userId="94b5554e4d850fb4" providerId="LiveId" clId="{1ED5E908-5D26-419A-8109-C5A9C9BBBA0D}" dt="2025-10-25T14:21:52.248" v="144" actId="20577"/>
        <pc:sldMkLst>
          <pc:docMk/>
          <pc:sldMk cId="3397844731" sldId="307"/>
        </pc:sldMkLst>
        <pc:spChg chg="mod">
          <ac:chgData name="Norman Moser" userId="94b5554e4d850fb4" providerId="LiveId" clId="{1ED5E908-5D26-419A-8109-C5A9C9BBBA0D}" dt="2025-10-25T14:21:52.248" v="144" actId="20577"/>
          <ac:spMkLst>
            <pc:docMk/>
            <pc:sldMk cId="3397844731" sldId="307"/>
            <ac:spMk id="5" creationId="{EFE7D107-F8D7-AD51-4EA7-4D7DE4366322}"/>
          </ac:spMkLst>
        </pc:spChg>
      </pc:sldChg>
      <pc:sldChg chg="modSp mod">
        <pc:chgData name="Norman Moser" userId="94b5554e4d850fb4" providerId="LiveId" clId="{1ED5E908-5D26-419A-8109-C5A9C9BBBA0D}" dt="2025-10-31T17:36:19.620" v="506" actId="14100"/>
        <pc:sldMkLst>
          <pc:docMk/>
          <pc:sldMk cId="3437491011" sldId="311"/>
        </pc:sldMkLst>
        <pc:spChg chg="mod">
          <ac:chgData name="Norman Moser" userId="94b5554e4d850fb4" providerId="LiveId" clId="{1ED5E908-5D26-419A-8109-C5A9C9BBBA0D}" dt="2025-10-31T17:36:13.682" v="505" actId="1076"/>
          <ac:spMkLst>
            <pc:docMk/>
            <pc:sldMk cId="3437491011" sldId="311"/>
            <ac:spMk id="5" creationId="{9BADEE41-3D90-3619-7403-6563A9D620FB}"/>
          </ac:spMkLst>
        </pc:spChg>
        <pc:picChg chg="mod">
          <ac:chgData name="Norman Moser" userId="94b5554e4d850fb4" providerId="LiveId" clId="{1ED5E908-5D26-419A-8109-C5A9C9BBBA0D}" dt="2025-10-31T17:36:19.620" v="506" actId="14100"/>
          <ac:picMkLst>
            <pc:docMk/>
            <pc:sldMk cId="3437491011" sldId="311"/>
            <ac:picMk id="3" creationId="{02EF1E32-9BD4-8DF9-3C40-764A0574A1A3}"/>
          </ac:picMkLst>
        </pc:picChg>
      </pc:sldChg>
      <pc:sldChg chg="modSp mod">
        <pc:chgData name="Norman Moser" userId="94b5554e4d850fb4" providerId="LiveId" clId="{1ED5E908-5D26-419A-8109-C5A9C9BBBA0D}" dt="2025-10-25T14:14:21.001" v="89" actId="1076"/>
        <pc:sldMkLst>
          <pc:docMk/>
          <pc:sldMk cId="2585155073" sldId="313"/>
        </pc:sldMkLst>
        <pc:picChg chg="mod">
          <ac:chgData name="Norman Moser" userId="94b5554e4d850fb4" providerId="LiveId" clId="{1ED5E908-5D26-419A-8109-C5A9C9BBBA0D}" dt="2025-10-25T14:14:21.001" v="89" actId="1076"/>
          <ac:picMkLst>
            <pc:docMk/>
            <pc:sldMk cId="2585155073" sldId="313"/>
            <ac:picMk id="3" creationId="{DDA76E58-F12C-0F36-A5EA-5288A01990F1}"/>
          </ac:picMkLst>
        </pc:picChg>
      </pc:sldChg>
      <pc:sldChg chg="modSp mod">
        <pc:chgData name="Norman Moser" userId="94b5554e4d850fb4" providerId="LiveId" clId="{1ED5E908-5D26-419A-8109-C5A9C9BBBA0D}" dt="2025-10-31T17:37:23.515" v="562" actId="20577"/>
        <pc:sldMkLst>
          <pc:docMk/>
          <pc:sldMk cId="4149571512" sldId="320"/>
        </pc:sldMkLst>
        <pc:spChg chg="mod">
          <ac:chgData name="Norman Moser" userId="94b5554e4d850fb4" providerId="LiveId" clId="{1ED5E908-5D26-419A-8109-C5A9C9BBBA0D}" dt="2025-10-31T17:37:23.515" v="562" actId="20577"/>
          <ac:spMkLst>
            <pc:docMk/>
            <pc:sldMk cId="4149571512" sldId="320"/>
            <ac:spMk id="6" creationId="{DF647004-A153-135F-11C5-C56B3113432D}"/>
          </ac:spMkLst>
        </pc:spChg>
      </pc:sldChg>
      <pc:sldChg chg="addSp delSp modSp add mod">
        <pc:chgData name="Norman Moser" userId="94b5554e4d850fb4" providerId="LiveId" clId="{1ED5E908-5D26-419A-8109-C5A9C9BBBA0D}" dt="2025-10-25T14:58:31.957" v="499" actId="1076"/>
        <pc:sldMkLst>
          <pc:docMk/>
          <pc:sldMk cId="4135095506" sldId="321"/>
        </pc:sldMkLst>
        <pc:spChg chg="add mod">
          <ac:chgData name="Norman Moser" userId="94b5554e4d850fb4" providerId="LiveId" clId="{1ED5E908-5D26-419A-8109-C5A9C9BBBA0D}" dt="2025-10-25T14:58:31.957" v="499" actId="1076"/>
          <ac:spMkLst>
            <pc:docMk/>
            <pc:sldMk cId="4135095506" sldId="321"/>
            <ac:spMk id="2" creationId="{3F048DB5-DB27-FEF7-E7E9-8A86990349FC}"/>
          </ac:spMkLst>
        </pc:spChg>
        <pc:picChg chg="add mod">
          <ac:chgData name="Norman Moser" userId="94b5554e4d850fb4" providerId="LiveId" clId="{1ED5E908-5D26-419A-8109-C5A9C9BBBA0D}" dt="2025-10-25T14:58:26.387" v="498" actId="1076"/>
          <ac:picMkLst>
            <pc:docMk/>
            <pc:sldMk cId="4135095506" sldId="321"/>
            <ac:picMk id="7" creationId="{662144DC-F87B-2098-FF45-AB94C089E1CB}"/>
          </ac:picMkLst>
        </pc:picChg>
      </pc:sldChg>
      <pc:sldChg chg="delSp add del mod">
        <pc:chgData name="Norman Moser" userId="94b5554e4d850fb4" providerId="LiveId" clId="{1ED5E908-5D26-419A-8109-C5A9C9BBBA0D}" dt="2025-10-25T14:54:15.406" v="150" actId="47"/>
        <pc:sldMkLst>
          <pc:docMk/>
          <pc:sldMk cId="769880626" sldId="322"/>
        </pc:sldMkLst>
      </pc:sldChg>
      <pc:sldChg chg="addSp new">
        <pc:chgData name="Norman Moser" userId="94b5554e4d850fb4" providerId="LiveId" clId="{1ED5E908-5D26-419A-8109-C5A9C9BBBA0D}" dt="2025-11-04T17:56:13.196" v="564"/>
        <pc:sldMkLst>
          <pc:docMk/>
          <pc:sldMk cId="1988190250" sldId="322"/>
        </pc:sldMkLst>
        <pc:graphicFrameChg chg="add">
          <ac:chgData name="Norman Moser" userId="94b5554e4d850fb4" providerId="LiveId" clId="{1ED5E908-5D26-419A-8109-C5A9C9BBBA0D}" dt="2025-11-04T17:56:13.196" v="564"/>
          <ac:graphicFrameMkLst>
            <pc:docMk/>
            <pc:sldMk cId="1988190250" sldId="322"/>
            <ac:graphicFrameMk id="2" creationId="{62B0D377-13A1-0EEF-6C9B-54AB2F8899E1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C3C3A6-B337-4D83-9CDB-B9C35780FF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79A68-3D73-4695-8C1E-3CDBCB53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7C6B7-F63D-48F8-8C65-A57506B0F13B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5045C-A7CE-41D4-85C5-0E9ACEEF9B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ABD0F-F8EA-4B9F-8647-FC7D4AE3D8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B78DD-9481-4863-BCCC-946573546D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4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9A0FA-2191-4F92-A1E4-6EB4598AC4EC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359F2-43EF-4812-9DC0-98C0B1A40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2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8AEB9-E727-E80B-D4DD-34B8EBC7C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2E61D5-9F78-07D6-5E4F-90BB3B12B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48E63-CD57-F4E5-1B14-9A66A42A0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A9D28-2B2E-109F-37D0-3C79B7020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59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BFC9D-88B3-8CB9-BE51-B4EE48C68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2E34D-E886-62AF-CE0A-78F22BBF0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B61B0-E005-1697-193C-3EA29DC21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392CF-2B59-9DDB-E708-5C67866E7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05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CFAE3-5B43-76E1-C0D8-B67781077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562B4-7E1E-A6B3-DE7B-4256AA3FA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7B52F3-4CE5-9547-0F63-85D914085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B5FE3-AD8E-95E0-5C3B-DAB97D9FF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99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F5F04-A024-1C69-028F-8EE0054BE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86626-8201-E9FD-C6EE-4239F0F16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693EE8-34B3-B0FD-3B60-EC28B52E1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92FBB-CF3B-4C7C-2727-860A3B3ED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400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07EDC-2D1E-20F0-6FDE-44163CA0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EC8D7-91B1-3A13-74B9-E30186122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47716-7B36-7B0A-EE60-167F8BFA6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52171-B1C6-5B46-7A9E-D2EE0A3A9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53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43F10-F10C-F471-0177-7B9146CD5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7564DE-27EC-5C88-7F6F-92434DFF0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4EA3F-31BA-9F5E-FEEB-D7DB067D1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A0308-0DCC-BB7E-A281-61EFEEC5E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8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986E8-58C9-614B-1A20-728D410B8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6BD38B-7840-6ECE-C89F-0AA9FFA3D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E89DE9-4237-DE32-41AC-B63B90720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DC620-9B9D-BB4D-36AE-9CA34B7DA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62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44F70-F4DC-C64B-90F9-7F868F6D7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3E992-B8CF-7355-D974-90C02E84E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790BA-11AE-0A95-8E6A-8B26DA8C5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9487C-D8A6-E85C-0795-98245F16F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73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56A44-D1D9-8A5E-4A2A-8B73C0C2D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E230D-F2F2-B7F6-1D75-B8DD4E8C32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3F8EF4-F072-6ABB-BB64-F92182857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898E2-3E80-CEFF-4173-ACBC821A1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87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85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D3A3A-30AD-C130-479A-0392010F5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879EF5-F9B2-9B0A-0F7A-82ED8CC2F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8FCDF-7636-54AE-35B7-F2AA1C483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24F53-9928-9316-4228-BA315248D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65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3C9F9-234C-D53E-4EC9-A11762607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70FD9-EB5E-D03F-0FC1-448B91C8E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2B71C-F884-B34B-C626-1EE53229D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35393-9195-3129-0740-413DCDFCB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8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1E3C2-38F0-B5F0-17E3-D99CAC692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F26E9-A5DB-5801-6509-3D887DA6B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EB582-AB55-221A-EBFD-959D37452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220FC-7438-EAB2-A617-4A556CAF6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2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C496F-02B4-40CB-C08E-D0EA4A243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9018C-B6DF-4D3A-FD5E-BADE49CE1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CA6B2-4F8E-A169-24CC-78E50C005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5161D-7090-F161-E788-6A02A956A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75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4BD66-6E12-1AD1-341C-ABB1ED9A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E512C4-591F-AADC-566E-D240434DC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53ABC7-4402-AD21-EC6A-CCA5494A2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950E6-00C1-1644-A1E2-E10D1939A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90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821CF-DFA1-0390-202B-7D94E04A5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51302-2D0E-20BF-8436-72C8CD6C8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4CDDE-2379-193D-7197-737097687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83A0F-021B-1C83-1148-E7D9F4B22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80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FD160-8F44-AAFC-A464-8C099A07C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DBA05E-5939-B97A-05FC-EB85D1B02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77A97-4E05-9E49-D0C1-AA08E7504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221E1-75FF-C0FC-A8BC-AE8263228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359F2-43EF-4812-9DC0-98C0B1A4068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0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15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330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988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070901"/>
            <a:ext cx="11265407" cy="149961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8055" y="3103684"/>
            <a:ext cx="11274551" cy="3287971"/>
          </a:xfrm>
          <a:solidFill>
            <a:schemeClr val="accent2"/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819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79"/>
            <a:ext cx="3657600" cy="2100851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C87D77D-2EA4-028B-1ACF-E1120CE8F0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7201" y="2862470"/>
            <a:ext cx="3657600" cy="3510898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FA45C0-9EBE-13AF-9B5D-9D5F4BF223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2815" y="640080"/>
            <a:ext cx="7491984" cy="5751576"/>
          </a:xfrm>
          <a:custGeom>
            <a:avLst/>
            <a:gdLst>
              <a:gd name="connsiteX0" fmla="*/ 3800341 w 7491984"/>
              <a:gd name="connsiteY0" fmla="*/ 0 h 5751576"/>
              <a:gd name="connsiteX1" fmla="*/ 7491984 w 7491984"/>
              <a:gd name="connsiteY1" fmla="*/ 0 h 5751576"/>
              <a:gd name="connsiteX2" fmla="*/ 7491984 w 7491984"/>
              <a:gd name="connsiteY2" fmla="*/ 5751576 h 5751576"/>
              <a:gd name="connsiteX3" fmla="*/ 3800341 w 7491984"/>
              <a:gd name="connsiteY3" fmla="*/ 5751576 h 5751576"/>
              <a:gd name="connsiteX4" fmla="*/ 0 w 7491984"/>
              <a:gd name="connsiteY4" fmla="*/ 0 h 5751576"/>
              <a:gd name="connsiteX5" fmla="*/ 3696432 w 7491984"/>
              <a:gd name="connsiteY5" fmla="*/ 0 h 5751576"/>
              <a:gd name="connsiteX6" fmla="*/ 3696432 w 7491984"/>
              <a:gd name="connsiteY6" fmla="*/ 5751576 h 5751576"/>
              <a:gd name="connsiteX7" fmla="*/ 0 w 7491984"/>
              <a:gd name="connsiteY7" fmla="*/ 5751576 h 575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91984" h="5751576">
                <a:moveTo>
                  <a:pt x="3800341" y="0"/>
                </a:moveTo>
                <a:lnTo>
                  <a:pt x="7491984" y="0"/>
                </a:lnTo>
                <a:lnTo>
                  <a:pt x="7491984" y="5751576"/>
                </a:lnTo>
                <a:lnTo>
                  <a:pt x="3800341" y="5751576"/>
                </a:lnTo>
                <a:close/>
                <a:moveTo>
                  <a:pt x="0" y="0"/>
                </a:moveTo>
                <a:lnTo>
                  <a:pt x="3696432" y="0"/>
                </a:lnTo>
                <a:lnTo>
                  <a:pt x="3696432" y="5751576"/>
                </a:lnTo>
                <a:lnTo>
                  <a:pt x="0" y="575157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5DDC5FA-EEDB-898F-533E-4094ADA899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79B0359-4B55-D899-E584-A8E6B2ED91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B916D02-76FE-EAED-CC51-A50448811F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82289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1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753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4896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149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155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753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0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907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64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57D222-120F-E222-DE7E-B44B0BC1863F}"/>
              </a:ext>
            </a:extLst>
          </p:cNvPr>
          <p:cNvGrpSpPr/>
          <p:nvPr userDrawn="1"/>
        </p:nvGrpSpPr>
        <p:grpSpPr>
          <a:xfrm>
            <a:off x="428696" y="482137"/>
            <a:ext cx="11301155" cy="81191"/>
            <a:chOff x="428696" y="482137"/>
            <a:chExt cx="11301155" cy="811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DF259B-1168-B954-21F8-A08A3C462F3C}"/>
                </a:ext>
              </a:extLst>
            </p:cNvPr>
            <p:cNvSpPr/>
            <p:nvPr/>
          </p:nvSpPr>
          <p:spPr>
            <a:xfrm flipV="1">
              <a:off x="428696" y="482137"/>
              <a:ext cx="3703321" cy="81191"/>
            </a:xfrm>
            <a:prstGeom prst="rect">
              <a:avLst/>
            </a:prstGeom>
            <a:solidFill>
              <a:schemeClr val="accent3"/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5A595C-AA3A-9D82-01BB-7810CE5F7A5E}"/>
                </a:ext>
              </a:extLst>
            </p:cNvPr>
            <p:cNvSpPr/>
            <p:nvPr/>
          </p:nvSpPr>
          <p:spPr>
            <a:xfrm flipV="1">
              <a:off x="4235926" y="482137"/>
              <a:ext cx="3703321" cy="81191"/>
            </a:xfrm>
            <a:prstGeom prst="rect">
              <a:avLst/>
            </a:prstGeom>
            <a:solidFill>
              <a:schemeClr val="accent1"/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78CB63-8F78-566B-8120-9DC73FB7B23B}"/>
                </a:ext>
              </a:extLst>
            </p:cNvPr>
            <p:cNvSpPr/>
            <p:nvPr/>
          </p:nvSpPr>
          <p:spPr>
            <a:xfrm flipV="1">
              <a:off x="8026530" y="482137"/>
              <a:ext cx="3703321" cy="81191"/>
            </a:xfrm>
            <a:prstGeom prst="rect">
              <a:avLst/>
            </a:prstGeom>
            <a:solidFill>
              <a:schemeClr val="accent4"/>
            </a:solidFill>
            <a:ln w="539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91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79F0267-9D1C-BDA9-A152-B01CD379F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09405"/>
            <a:ext cx="11265407" cy="1542613"/>
          </a:xfrm>
        </p:spPr>
        <p:txBody>
          <a:bodyPr/>
          <a:lstStyle/>
          <a:p>
            <a:pPr algn="ctr"/>
            <a:r>
              <a:rPr lang="en-US" dirty="0"/>
              <a:t>The discovery of GLP-1 and the subsequent development of the GLP-1 analogs, their use and side effects</a:t>
            </a:r>
          </a:p>
        </p:txBody>
      </p:sp>
      <p:pic>
        <p:nvPicPr>
          <p:cNvPr id="10" name="Picture Placeholder 9" descr="A stethoscope on a clipboard">
            <a:extLst>
              <a:ext uri="{FF2B5EF4-FFF2-40B4-BE49-F238E27FC236}">
                <a16:creationId xmlns:a16="http://schemas.microsoft.com/office/drawing/2014/main" id="{CC4B82FA-2EA0-5319-6B9C-8D78349FCB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/>
          </a:blip>
          <a:srcRect t="28164" b="28164"/>
          <a:stretch/>
        </p:blipFill>
        <p:spPr>
          <a:xfrm>
            <a:off x="448055" y="2156868"/>
            <a:ext cx="11274551" cy="42347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02FD4-326B-4D19-8CA0-93B7F6240AE5}"/>
              </a:ext>
            </a:extLst>
          </p:cNvPr>
          <p:cNvSpPr txBox="1"/>
          <p:nvPr/>
        </p:nvSpPr>
        <p:spPr>
          <a:xfrm>
            <a:off x="2634853" y="5074420"/>
            <a:ext cx="6922294" cy="954107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12700"/>
          </a:effectLst>
          <a:scene3d>
            <a:camera prst="orthographicFront"/>
            <a:lightRig rig="threePt" dir="t"/>
          </a:scene3d>
          <a:sp3d extrusionH="76200" contourW="12700" prstMaterial="flat">
            <a:bevelT w="25400"/>
            <a:extrusionClr>
              <a:schemeClr val="tx1"/>
            </a:extrusionClr>
            <a:contourClr>
              <a:schemeClr val="bg1"/>
            </a:contourClr>
          </a:sp3d>
        </p:spPr>
        <p:txBody>
          <a:bodyPr wrap="square" rtlCol="0">
            <a:spAutoFit/>
            <a:sp3d>
              <a:bevelT w="25400"/>
            </a:sp3d>
          </a:bodyPr>
          <a:lstStyle/>
          <a:p>
            <a:pPr algn="ctr"/>
            <a:r>
              <a:rPr lang="en-US" sz="2800" dirty="0">
                <a:gradFill>
                  <a:gsLst>
                    <a:gs pos="37000">
                      <a:srgbClr val="00B0F0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Norman O. Moser, DO, Pharm.D., </a:t>
            </a:r>
            <a:r>
              <a:rPr lang="en-US" sz="2800" dirty="0" err="1">
                <a:gradFill>
                  <a:gsLst>
                    <a:gs pos="37000">
                      <a:srgbClr val="00B0F0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R.Ph</a:t>
            </a:r>
            <a:r>
              <a:rPr lang="en-US" sz="2800" dirty="0">
                <a:gradFill>
                  <a:gsLst>
                    <a:gs pos="37000">
                      <a:srgbClr val="00B0F0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. PGY35</a:t>
            </a:r>
          </a:p>
          <a:p>
            <a:pPr algn="ctr"/>
            <a:r>
              <a:rPr lang="en-US" sz="2800" dirty="0">
                <a:gradFill>
                  <a:gsLst>
                    <a:gs pos="37000">
                      <a:srgbClr val="00B0F0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Nephrology, Lima, Ohio</a:t>
            </a:r>
          </a:p>
        </p:txBody>
      </p:sp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FD304-B1D5-8450-6216-50C4278AB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DC21AC8-7B8C-06B6-FCAD-F3DC62289D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A35333-53A8-7544-9DFA-019E49B9B6B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8854" y="892878"/>
            <a:ext cx="6933652" cy="283040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Svetlana </a:t>
            </a:r>
            <a:r>
              <a:rPr lang="en-US" dirty="0" err="1"/>
              <a:t>Mojsov</a:t>
            </a:r>
            <a:r>
              <a:rPr lang="en-US" dirty="0"/>
              <a:t> found the sequence and makeup of the peptide.</a:t>
            </a:r>
          </a:p>
          <a:p>
            <a:r>
              <a:rPr lang="en-US" dirty="0"/>
              <a:t>She also found that GLP-1 is produced by the “L” cells of the intestines and published this data in September 1986.</a:t>
            </a:r>
          </a:p>
          <a:p>
            <a:r>
              <a:rPr lang="en-US" dirty="0"/>
              <a:t>Novo Nordisk formed a team to begin working on this peptide to treat diabetes and obesity.</a:t>
            </a:r>
          </a:p>
          <a:p>
            <a:endParaRPr lang="en-US" dirty="0"/>
          </a:p>
        </p:txBody>
      </p:sp>
      <p:pic>
        <p:nvPicPr>
          <p:cNvPr id="1026" name="Picture 2" descr="Lasker awardee Svetlana Mojsov describes a yearlong journey out of ...">
            <a:extLst>
              <a:ext uri="{FF2B5EF4-FFF2-40B4-BE49-F238E27FC236}">
                <a16:creationId xmlns:a16="http://schemas.microsoft.com/office/drawing/2014/main" id="{66F927F0-5E02-42E3-C6A0-978D714F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034" y="639763"/>
            <a:ext cx="4669077" cy="30869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01E6AF-4517-C8E3-285E-A14C5B159564}"/>
              </a:ext>
            </a:extLst>
          </p:cNvPr>
          <p:cNvSpPr/>
          <p:nvPr/>
        </p:nvSpPr>
        <p:spPr>
          <a:xfrm>
            <a:off x="7128416" y="3886758"/>
            <a:ext cx="48836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Svetlana </a:t>
            </a:r>
            <a:r>
              <a:rPr lang="en-US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Mojsov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9DB3CF-D4F3-2DF8-8BA2-894B1FA47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15" y="3552111"/>
            <a:ext cx="6380621" cy="308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3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E26A1-9995-3B23-0BB2-012CF3FB9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839FB43-A8BD-29FA-7F3F-2D4B429256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758C90-87AB-8B71-7FCA-3B4F13D0731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C78C6-A902-CF5D-3028-2D589BA76299}"/>
              </a:ext>
            </a:extLst>
          </p:cNvPr>
          <p:cNvSpPr/>
          <p:nvPr/>
        </p:nvSpPr>
        <p:spPr>
          <a:xfrm>
            <a:off x="7128416" y="3595510"/>
            <a:ext cx="48836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John Eng</a:t>
            </a:r>
          </a:p>
        </p:txBody>
      </p:sp>
      <p:pic>
        <p:nvPicPr>
          <p:cNvPr id="4" name="Picture 3" descr="A person in a lab coat&#10;&#10;AI-generated content may be incorrect.">
            <a:extLst>
              <a:ext uri="{FF2B5EF4-FFF2-40B4-BE49-F238E27FC236}">
                <a16:creationId xmlns:a16="http://schemas.microsoft.com/office/drawing/2014/main" id="{50FAD46C-275A-BF7C-A92B-26259474F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018" y="893458"/>
            <a:ext cx="4305154" cy="27297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E4C715B-2D76-1CA2-ECC7-DD03985A3B0F}"/>
              </a:ext>
            </a:extLst>
          </p:cNvPr>
          <p:cNvSpPr txBox="1">
            <a:spLocks/>
          </p:cNvSpPr>
          <p:nvPr/>
        </p:nvSpPr>
        <p:spPr>
          <a:xfrm>
            <a:off x="0" y="1300163"/>
            <a:ext cx="6933652" cy="383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John Eng was studying bioactive peptides from the venom of the </a:t>
            </a:r>
            <a:r>
              <a:rPr lang="en-US" dirty="0" err="1"/>
              <a:t>gila</a:t>
            </a:r>
            <a:r>
              <a:rPr lang="en-US" dirty="0"/>
              <a:t> monster.</a:t>
            </a:r>
          </a:p>
          <a:p>
            <a:r>
              <a:rPr lang="en-US" dirty="0"/>
              <a:t>He found a peptide called Exendin-4 that was similar enough to human GLP-1 to work but different enough to not be metabolized readily by Dipeptidyl Peptidase-4.</a:t>
            </a:r>
          </a:p>
          <a:p>
            <a:r>
              <a:rPr lang="en-US" dirty="0"/>
              <a:t>Other companies began developing drugs to inhibit DPP-4 (the DPP-4 inhibitors).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B9428-41C6-0CB2-2FA6-46ED36940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286" y="4416914"/>
            <a:ext cx="3226036" cy="2145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23134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E559C-BF6A-1891-BE15-BA81D838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A0C7637-F8A5-5781-043E-0C1D8EF050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6F6C52-0B24-C50A-3E8A-7D8A8AFDB99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9707549C-C732-1EFC-B156-81D19206FE84}"/>
              </a:ext>
            </a:extLst>
          </p:cNvPr>
          <p:cNvSpPr txBox="1">
            <a:spLocks/>
          </p:cNvSpPr>
          <p:nvPr/>
        </p:nvSpPr>
        <p:spPr>
          <a:xfrm>
            <a:off x="85242" y="1239863"/>
            <a:ext cx="5408654" cy="6121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Secreted by the “L” cells of the small intestine in response to a nutrient load.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311DD-F899-B114-927A-E40338C2E277}"/>
              </a:ext>
            </a:extLst>
          </p:cNvPr>
          <p:cNvSpPr txBox="1"/>
          <p:nvPr/>
        </p:nvSpPr>
        <p:spPr>
          <a:xfrm>
            <a:off x="678917" y="639763"/>
            <a:ext cx="11249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does human GLP-1 do?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5C822-FCA1-ED01-22D8-A8DFEC79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160" y="2492212"/>
            <a:ext cx="5727397" cy="38816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783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BAF540EB-5960-938B-71D4-D2D2A0A81AF0}"/>
              </a:ext>
            </a:extLst>
          </p:cNvPr>
          <p:cNvSpPr txBox="1">
            <a:spLocks/>
          </p:cNvSpPr>
          <p:nvPr/>
        </p:nvSpPr>
        <p:spPr>
          <a:xfrm>
            <a:off x="85241" y="1239864"/>
            <a:ext cx="5273743" cy="361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Stimulates insulin release by the pancreas gland.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6A9B8-A50F-280A-E8FF-733DDF4ED047}"/>
              </a:ext>
            </a:extLst>
          </p:cNvPr>
          <p:cNvSpPr txBox="1"/>
          <p:nvPr/>
        </p:nvSpPr>
        <p:spPr>
          <a:xfrm>
            <a:off x="678917" y="639763"/>
            <a:ext cx="11249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does human GLP-1 do?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E776A-6AB9-EAF5-5FB9-5D2AAACC7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300" y="1906211"/>
            <a:ext cx="5883197" cy="4569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59909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01E1B5B-F900-6771-0BFD-839751F8AA3F}"/>
              </a:ext>
            </a:extLst>
          </p:cNvPr>
          <p:cNvSpPr txBox="1">
            <a:spLocks/>
          </p:cNvSpPr>
          <p:nvPr/>
        </p:nvSpPr>
        <p:spPr>
          <a:xfrm>
            <a:off x="85241" y="1239863"/>
            <a:ext cx="5348693" cy="5453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Inhibits the release of glucagon by the pancreas (glucagon will raise blood glucose).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ADB80-D3AD-8E11-9122-BE7EE07931C9}"/>
              </a:ext>
            </a:extLst>
          </p:cNvPr>
          <p:cNvSpPr txBox="1"/>
          <p:nvPr/>
        </p:nvSpPr>
        <p:spPr>
          <a:xfrm>
            <a:off x="678917" y="639763"/>
            <a:ext cx="11249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does human GLP-1 do?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16FB3-1B08-7BAD-C74E-D751CE64A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952" y="2332031"/>
            <a:ext cx="6710766" cy="41352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69441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972759-BDBE-7F7A-A9EB-E5AE592AC8E4}"/>
              </a:ext>
            </a:extLst>
          </p:cNvPr>
          <p:cNvSpPr txBox="1"/>
          <p:nvPr/>
        </p:nvSpPr>
        <p:spPr>
          <a:xfrm>
            <a:off x="6007714" y="1746927"/>
            <a:ext cx="570741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Maintains normal gastric emptying (normal GI transit time is 36-72 hours). </a:t>
            </a:r>
          </a:p>
          <a:p>
            <a:endParaRPr lang="en-US" sz="2400" dirty="0"/>
          </a:p>
          <a:p>
            <a:r>
              <a:rPr lang="en-US" sz="2400" dirty="0"/>
              <a:t>If GLP-1 is not being made or is not working correctly, GI transit time speeds up to 24-36 hours. This increases hunger.</a:t>
            </a:r>
          </a:p>
          <a:p>
            <a:endParaRPr lang="en-US" sz="2400" dirty="0"/>
          </a:p>
          <a:p>
            <a:r>
              <a:rPr lang="en-US" sz="2400" dirty="0"/>
              <a:t>In response to this speeding up of the intestines, patients develop more hunger and eat more. </a:t>
            </a:r>
          </a:p>
          <a:p>
            <a:endParaRPr lang="en-US" sz="2400" dirty="0"/>
          </a:p>
          <a:p>
            <a:r>
              <a:rPr lang="en-US" sz="2400" dirty="0"/>
              <a:t>Once you start a patient on a GLP-1 analog, bowel transit time returns to normal.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BB934-B119-2940-E208-7BEE0E61ECFD}"/>
              </a:ext>
            </a:extLst>
          </p:cNvPr>
          <p:cNvSpPr txBox="1"/>
          <p:nvPr/>
        </p:nvSpPr>
        <p:spPr>
          <a:xfrm>
            <a:off x="678917" y="639763"/>
            <a:ext cx="11249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does human GLP-1 do?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1AA7C-6A4D-0717-B864-697DFD8AA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19" y="3138984"/>
            <a:ext cx="5564579" cy="363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375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D7BC7E-70DE-D7E4-A96D-E102E6C8F23F}"/>
              </a:ext>
            </a:extLst>
          </p:cNvPr>
          <p:cNvSpPr txBox="1"/>
          <p:nvPr/>
        </p:nvSpPr>
        <p:spPr>
          <a:xfrm>
            <a:off x="3754582" y="1721458"/>
            <a:ext cx="4682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Stimulates the satiety center in the brain to reduce appetite.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23764-B6E3-AB5C-29AA-1509497E2921}"/>
              </a:ext>
            </a:extLst>
          </p:cNvPr>
          <p:cNvSpPr txBox="1"/>
          <p:nvPr/>
        </p:nvSpPr>
        <p:spPr>
          <a:xfrm>
            <a:off x="678917" y="639763"/>
            <a:ext cx="11249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does human GLP-1 do?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93E8C-7542-A179-4877-7769D374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273" y="2588821"/>
            <a:ext cx="7595087" cy="3844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08531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33D87-6C21-1C41-5BEA-4AAA96D02199}"/>
              </a:ext>
            </a:extLst>
          </p:cNvPr>
          <p:cNvSpPr txBox="1"/>
          <p:nvPr/>
        </p:nvSpPr>
        <p:spPr>
          <a:xfrm>
            <a:off x="390141" y="1060414"/>
            <a:ext cx="81750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Neuroprotection. Reduces damage and inflammation in the brain. Improves the movement disorders in Parkinson‘s disease and Alzheimer’s disease.</a:t>
            </a:r>
          </a:p>
          <a:p>
            <a:endParaRPr lang="en-US" sz="2400" dirty="0"/>
          </a:p>
          <a:p>
            <a:r>
              <a:rPr lang="en-US" sz="2400" dirty="0"/>
              <a:t>Remember Michael J. Fox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AEF84-2ED6-774B-9C90-8EB39CCDA640}"/>
              </a:ext>
            </a:extLst>
          </p:cNvPr>
          <p:cNvSpPr txBox="1"/>
          <p:nvPr/>
        </p:nvSpPr>
        <p:spPr>
          <a:xfrm>
            <a:off x="552059" y="431640"/>
            <a:ext cx="11249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does human GLP-1 do?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F594D-C48E-D774-AAD2-DC5D0373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99" y="5818131"/>
            <a:ext cx="11249801" cy="800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CCE0F2-8618-47B7-56AD-057C09DE0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0" y="3176124"/>
            <a:ext cx="11503515" cy="2642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AF01E-8368-FEAA-73A9-468424A58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238" y="1269683"/>
            <a:ext cx="3155662" cy="16611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95269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13465-78E4-0893-127F-502BCBB27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A5EA91D-46DE-1B87-0FA2-33D2FA9678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36166E-C220-F3DD-907B-CF7FA9C172F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AF2CB76-1CF6-816B-2005-DBB74A5A5C59}"/>
              </a:ext>
            </a:extLst>
          </p:cNvPr>
          <p:cNvSpPr txBox="1">
            <a:spLocks/>
          </p:cNvSpPr>
          <p:nvPr/>
        </p:nvSpPr>
        <p:spPr>
          <a:xfrm>
            <a:off x="85241" y="250165"/>
            <a:ext cx="11980189" cy="7211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Enhances myocardial function and is cardioprotective.</a:t>
            </a:r>
          </a:p>
          <a:p>
            <a:r>
              <a:rPr lang="en-US" dirty="0"/>
              <a:t>GLP-1 acts on the immune system to suppress inflammation.</a:t>
            </a:r>
          </a:p>
          <a:p>
            <a:r>
              <a:rPr lang="en-US" dirty="0"/>
              <a:t>Stimulates beta cell proliferation and neogenesis (actually improves the function of the pancreas gland).</a:t>
            </a:r>
          </a:p>
          <a:p>
            <a:r>
              <a:rPr lang="en-US" dirty="0"/>
              <a:t>Inhibits beta cell apoptosis (cell death).</a:t>
            </a:r>
          </a:p>
          <a:p>
            <a:r>
              <a:rPr lang="en-US" dirty="0"/>
              <a:t>Reduces addiction proneness.</a:t>
            </a:r>
          </a:p>
          <a:p>
            <a:r>
              <a:rPr lang="en-US" dirty="0"/>
              <a:t>Influences food reward by modulating the brains award pathways which curbs cravings.</a:t>
            </a:r>
          </a:p>
          <a:p>
            <a:r>
              <a:rPr lang="en-US" dirty="0"/>
              <a:t>Enhances the activity of brown adipose tissue.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B69AE5-6A04-EB4E-A31E-7C923B08AFA6}"/>
              </a:ext>
            </a:extLst>
          </p:cNvPr>
          <p:cNvSpPr txBox="1"/>
          <p:nvPr/>
        </p:nvSpPr>
        <p:spPr>
          <a:xfrm>
            <a:off x="726821" y="483543"/>
            <a:ext cx="11249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does human GLP-1 do?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94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5E858-77BE-EC84-4A43-94B75B4F1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0BCA9A8-6FD6-4530-901B-484B0251D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C7BB88-5C2B-18D4-7E0D-5B11E3D35F5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EFE7D107-F8D7-AD51-4EA7-4D7DE4366322}"/>
              </a:ext>
            </a:extLst>
          </p:cNvPr>
          <p:cNvSpPr txBox="1">
            <a:spLocks/>
          </p:cNvSpPr>
          <p:nvPr/>
        </p:nvSpPr>
        <p:spPr>
          <a:xfrm>
            <a:off x="85241" y="250165"/>
            <a:ext cx="11980189" cy="7211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Helps lower the blood pressure.</a:t>
            </a:r>
          </a:p>
          <a:p>
            <a:r>
              <a:rPr lang="en-US" dirty="0"/>
              <a:t>Improves endothelial function.</a:t>
            </a:r>
          </a:p>
          <a:p>
            <a:r>
              <a:rPr lang="en-US" dirty="0"/>
              <a:t>Reduces heart failure hospitalizations. </a:t>
            </a:r>
          </a:p>
          <a:p>
            <a:r>
              <a:rPr lang="en-US" dirty="0"/>
              <a:t>Reduces anxiety and depression.</a:t>
            </a:r>
          </a:p>
          <a:p>
            <a:r>
              <a:rPr lang="en-US" dirty="0"/>
              <a:t>Supports learning and memory.</a:t>
            </a:r>
          </a:p>
          <a:p>
            <a:r>
              <a:rPr lang="en-US" dirty="0"/>
              <a:t>Helps with sleep apnea syndrome.</a:t>
            </a:r>
          </a:p>
          <a:p>
            <a:r>
              <a:rPr lang="en-US" dirty="0"/>
              <a:t>Helps with liver fibrosis.</a:t>
            </a:r>
          </a:p>
          <a:p>
            <a:r>
              <a:rPr lang="en-US" dirty="0"/>
              <a:t>Improves some symptoms of </a:t>
            </a:r>
            <a:r>
              <a:rPr lang="en-US"/>
              <a:t>Ehler’s-Danlos syndrome.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42562-5D8A-587A-8186-5BBADAF3F271}"/>
              </a:ext>
            </a:extLst>
          </p:cNvPr>
          <p:cNvSpPr txBox="1"/>
          <p:nvPr/>
        </p:nvSpPr>
        <p:spPr>
          <a:xfrm>
            <a:off x="726821" y="483543"/>
            <a:ext cx="11249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does human GLP-1 do?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784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C7C10-BDF6-EE29-A197-FE0DD8982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3F048DB5-DB27-FEF7-E7E9-8A86990349FC}"/>
              </a:ext>
            </a:extLst>
          </p:cNvPr>
          <p:cNvSpPr txBox="1">
            <a:spLocks/>
          </p:cNvSpPr>
          <p:nvPr/>
        </p:nvSpPr>
        <p:spPr>
          <a:xfrm>
            <a:off x="1537361" y="2909010"/>
            <a:ext cx="8920635" cy="466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There will be a 10 question Kahoot quiz at the end of the lecture.</a:t>
            </a:r>
          </a:p>
          <a:p>
            <a:pPr marL="0" indent="0" algn="ctr">
              <a:buNone/>
            </a:pPr>
            <a:r>
              <a:rPr lang="en-US" sz="4000" dirty="0"/>
              <a:t>Have your cell phones ready.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144DC-F87B-2098-FF45-AB94C089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789" y="699257"/>
            <a:ext cx="5763429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95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E8406-AD7B-04DB-A55F-69FD7A7C2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9BA4CDA-A8E3-2924-EC4A-EA5A4BC5C4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BC7B79-38E4-AF9D-FA2A-0A7916B7F34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9808558F-EF46-14F9-2EB7-26EB5A6874D3}"/>
              </a:ext>
            </a:extLst>
          </p:cNvPr>
          <p:cNvSpPr txBox="1">
            <a:spLocks/>
          </p:cNvSpPr>
          <p:nvPr/>
        </p:nvSpPr>
        <p:spPr>
          <a:xfrm>
            <a:off x="85241" y="1456383"/>
            <a:ext cx="11980189" cy="5013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Nausea (from overeating the drug).</a:t>
            </a:r>
          </a:p>
          <a:p>
            <a:r>
              <a:rPr lang="en-US" dirty="0"/>
              <a:t>Diarrhea</a:t>
            </a:r>
          </a:p>
          <a:p>
            <a:r>
              <a:rPr lang="en-US" dirty="0"/>
              <a:t>Constipation.</a:t>
            </a:r>
          </a:p>
          <a:p>
            <a:r>
              <a:rPr lang="en-US" dirty="0"/>
              <a:t>Stomach pain.</a:t>
            </a:r>
          </a:p>
          <a:p>
            <a:r>
              <a:rPr lang="en-US" dirty="0"/>
              <a:t>Headaches.</a:t>
            </a:r>
          </a:p>
          <a:p>
            <a:r>
              <a:rPr lang="en-US" dirty="0"/>
              <a:t>Fatigue.</a:t>
            </a:r>
          </a:p>
          <a:p>
            <a:r>
              <a:rPr lang="en-US" dirty="0"/>
              <a:t>Acute pancreatitis.</a:t>
            </a:r>
          </a:p>
          <a:p>
            <a:r>
              <a:rPr lang="en-US" dirty="0"/>
              <a:t>Hypoglycemia</a:t>
            </a:r>
          </a:p>
          <a:p>
            <a:r>
              <a:rPr lang="en-US" dirty="0"/>
              <a:t>Gallbladder disease.</a:t>
            </a:r>
          </a:p>
          <a:p>
            <a:r>
              <a:rPr lang="en-US" dirty="0"/>
              <a:t>Kidney disease.</a:t>
            </a:r>
          </a:p>
          <a:p>
            <a:r>
              <a:rPr lang="en-US" dirty="0"/>
              <a:t>Allergic reactions.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93927-FABA-4C31-F86A-4F283D802BFF}"/>
              </a:ext>
            </a:extLst>
          </p:cNvPr>
          <p:cNvSpPr txBox="1"/>
          <p:nvPr/>
        </p:nvSpPr>
        <p:spPr>
          <a:xfrm>
            <a:off x="726821" y="483543"/>
            <a:ext cx="11249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Known Side Effects of GLP-1 Analogs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284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79317-69CC-E276-32A3-C3B6A70D8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C5F3F50-BDF4-FF09-2D39-DAA20CB229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CB767F-7C13-EDAF-1E18-8B793B0BD0C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6453856-AF79-F0E0-64B5-535FA6322CC0}"/>
              </a:ext>
            </a:extLst>
          </p:cNvPr>
          <p:cNvSpPr txBox="1">
            <a:spLocks/>
          </p:cNvSpPr>
          <p:nvPr/>
        </p:nvSpPr>
        <p:spPr>
          <a:xfrm>
            <a:off x="85241" y="2513013"/>
            <a:ext cx="6010759" cy="454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Anorexia.</a:t>
            </a:r>
          </a:p>
          <a:p>
            <a:r>
              <a:rPr lang="en-US" dirty="0"/>
              <a:t>Injection site reactions.</a:t>
            </a:r>
          </a:p>
          <a:p>
            <a:r>
              <a:rPr lang="en-US" dirty="0"/>
              <a:t>Tachycardia.</a:t>
            </a:r>
          </a:p>
          <a:p>
            <a:r>
              <a:rPr lang="en-US" dirty="0"/>
              <a:t>Bowel obstruction.</a:t>
            </a:r>
          </a:p>
          <a:p>
            <a:r>
              <a:rPr lang="en-US" dirty="0"/>
              <a:t>Sagging and wrinkled skin on the face (“Ozempic face”).</a:t>
            </a:r>
          </a:p>
          <a:p>
            <a:r>
              <a:rPr lang="en-US" dirty="0"/>
              <a:t>Worsening of diabetic retinopathy.</a:t>
            </a:r>
          </a:p>
          <a:p>
            <a:r>
              <a:rPr lang="en-US" dirty="0"/>
              <a:t>Neovascular age related macular degeneration.</a:t>
            </a:r>
          </a:p>
          <a:p>
            <a:r>
              <a:rPr lang="en-US" dirty="0"/>
              <a:t>Non-</a:t>
            </a:r>
            <a:r>
              <a:rPr lang="en-US" dirty="0" err="1"/>
              <a:t>arteritic</a:t>
            </a:r>
            <a:r>
              <a:rPr lang="en-US" dirty="0"/>
              <a:t> anterior ischemic optic neuropathy.</a:t>
            </a:r>
          </a:p>
          <a:p>
            <a:r>
              <a:rPr lang="en-US" dirty="0"/>
              <a:t>Macular edema.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706D9-7D14-371E-06D8-22C36552B7D5}"/>
              </a:ext>
            </a:extLst>
          </p:cNvPr>
          <p:cNvSpPr txBox="1"/>
          <p:nvPr/>
        </p:nvSpPr>
        <p:spPr>
          <a:xfrm>
            <a:off x="726821" y="483543"/>
            <a:ext cx="11249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Known Side Effects of GLP-1 Analogs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 descr="Diagram of diabetic retinopathy&#10;&#10;AI-generated content may be incorrect.">
            <a:extLst>
              <a:ext uri="{FF2B5EF4-FFF2-40B4-BE49-F238E27FC236}">
                <a16:creationId xmlns:a16="http://schemas.microsoft.com/office/drawing/2014/main" id="{041C255E-F2D1-AE85-6CD3-2AE2F4D3F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294" y="1191429"/>
            <a:ext cx="2378854" cy="26431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  <p:pic>
        <p:nvPicPr>
          <p:cNvPr id="10" name="Picture 9" descr="A close up of a red and yellow sphere&#10;&#10;AI-generated content may be incorrect.">
            <a:extLst>
              <a:ext uri="{FF2B5EF4-FFF2-40B4-BE49-F238E27FC236}">
                <a16:creationId xmlns:a16="http://schemas.microsoft.com/office/drawing/2014/main" id="{6898B893-CB9C-BBFB-291B-15CA78177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69111"/>
            <a:ext cx="5917721" cy="27122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516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DB227-D96C-8C02-01B2-E43D73208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731DC80-80D7-9730-3F52-EE5B6119B9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EFC737-D81F-CBA6-1286-1806831AE92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7ACCF38-F91F-B840-B3C9-DBF0AC2EEFDB}"/>
              </a:ext>
            </a:extLst>
          </p:cNvPr>
          <p:cNvSpPr txBox="1">
            <a:spLocks/>
          </p:cNvSpPr>
          <p:nvPr/>
        </p:nvSpPr>
        <p:spPr>
          <a:xfrm>
            <a:off x="85241" y="250166"/>
            <a:ext cx="11980189" cy="2984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A1C. (averages glucose levels of the last 90 days)</a:t>
            </a:r>
          </a:p>
          <a:p>
            <a:r>
              <a:rPr lang="en-US" dirty="0"/>
              <a:t>C-peptide (tells you what the pancreas is doing in relation to insulin production(normal=1.1-4.4)).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A681D-E693-3669-3FE0-AA6883675D69}"/>
              </a:ext>
            </a:extLst>
          </p:cNvPr>
          <p:cNvSpPr txBox="1"/>
          <p:nvPr/>
        </p:nvSpPr>
        <p:spPr>
          <a:xfrm>
            <a:off x="726821" y="483543"/>
            <a:ext cx="11249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Patient Assessment of Pancreatic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9CFA8-4022-D7CF-9D24-9882BEE7D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304" y="2291137"/>
            <a:ext cx="6716062" cy="40849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123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E6A61-0A58-31DD-63EC-0CB59ABD4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9" y="66205"/>
            <a:ext cx="11984122" cy="67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48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2D45D-FE0D-818D-B3BC-09D95700D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21A3131-FFE6-B56E-F266-D19CC09AB5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B3325E-9623-69D9-6A49-1432E4D3A8C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60768F8A-AC53-E31D-3243-E9F635948880}"/>
              </a:ext>
            </a:extLst>
          </p:cNvPr>
          <p:cNvSpPr txBox="1">
            <a:spLocks/>
          </p:cNvSpPr>
          <p:nvPr/>
        </p:nvSpPr>
        <p:spPr>
          <a:xfrm>
            <a:off x="85241" y="1456383"/>
            <a:ext cx="11980189" cy="5013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Effects of high insulin levels on humans (insulin resistance).</a:t>
            </a:r>
          </a:p>
          <a:p>
            <a:pPr lvl="1"/>
            <a:r>
              <a:rPr lang="en-US" dirty="0"/>
              <a:t>Makes cells become less responsive to insulin requiring the pancreas to make even more insulin.</a:t>
            </a:r>
          </a:p>
          <a:p>
            <a:pPr lvl="1"/>
            <a:r>
              <a:rPr lang="en-US" dirty="0"/>
              <a:t>May cause beta cell burnout.</a:t>
            </a:r>
          </a:p>
          <a:p>
            <a:pPr lvl="1"/>
            <a:r>
              <a:rPr lang="en-US" dirty="0"/>
              <a:t>Increases the conversion of free carbohydrate in the blood stream into storage fat.</a:t>
            </a:r>
          </a:p>
          <a:p>
            <a:pPr lvl="1"/>
            <a:r>
              <a:rPr lang="en-US" dirty="0"/>
              <a:t>High insulin levels lead to coronary artery endothelial lining dysfunction causing CAD.</a:t>
            </a:r>
          </a:p>
          <a:p>
            <a:pPr lvl="1"/>
            <a:r>
              <a:rPr lang="en-US" dirty="0"/>
              <a:t>Causes metabolic syndrome.</a:t>
            </a:r>
          </a:p>
          <a:p>
            <a:pPr lvl="1"/>
            <a:r>
              <a:rPr lang="en-US" dirty="0"/>
              <a:t>Increases the risk of stroke.</a:t>
            </a:r>
          </a:p>
          <a:p>
            <a:pPr lvl="1"/>
            <a:r>
              <a:rPr lang="en-US" dirty="0"/>
              <a:t>High insulin levels are associated with polycystic ovarian syndrome. Can affect fertility.</a:t>
            </a:r>
          </a:p>
          <a:p>
            <a:pPr lvl="1"/>
            <a:r>
              <a:rPr lang="en-US" dirty="0"/>
              <a:t>May lead to increased triglyceride levels. </a:t>
            </a:r>
          </a:p>
          <a:p>
            <a:pPr lvl="1"/>
            <a:r>
              <a:rPr lang="en-US" dirty="0"/>
              <a:t>Causes hypertension.</a:t>
            </a:r>
          </a:p>
          <a:p>
            <a:pPr lvl="1"/>
            <a:r>
              <a:rPr lang="en-US" dirty="0"/>
              <a:t>Increases uric acid levels. </a:t>
            </a:r>
          </a:p>
          <a:p>
            <a:pPr lvl="1"/>
            <a:r>
              <a:rPr lang="en-US" dirty="0"/>
              <a:t>Can cause Acanthosis Nigricans.</a:t>
            </a:r>
          </a:p>
          <a:p>
            <a:pPr lvl="1"/>
            <a:r>
              <a:rPr lang="en-US" dirty="0"/>
              <a:t>Increases risk of breast, prostate and colorectal cancer.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2C999-8FF5-2E70-6526-334DA1016335}"/>
              </a:ext>
            </a:extLst>
          </p:cNvPr>
          <p:cNvSpPr txBox="1"/>
          <p:nvPr/>
        </p:nvSpPr>
        <p:spPr>
          <a:xfrm>
            <a:off x="726821" y="483543"/>
            <a:ext cx="11249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Effects of </a:t>
            </a:r>
            <a:r>
              <a:rPr lang="en-US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High Insulin Levels on Humans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785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79F6E-A941-E9D4-5FC5-D654AFE96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7D7034E-6A94-C9D7-3A22-6838BE7DD4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25E976-4D1D-2A9F-8D79-1E2591CD7FE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42AE7D7-1565-1DB2-F633-A0439ADDE7AD}"/>
              </a:ext>
            </a:extLst>
          </p:cNvPr>
          <p:cNvSpPr txBox="1">
            <a:spLocks/>
          </p:cNvSpPr>
          <p:nvPr/>
        </p:nvSpPr>
        <p:spPr>
          <a:xfrm>
            <a:off x="85241" y="1767840"/>
            <a:ext cx="11980189" cy="435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Risk factors contributing to high insulin levels.</a:t>
            </a:r>
          </a:p>
          <a:p>
            <a:pPr lvl="1"/>
            <a:r>
              <a:rPr lang="en-US" dirty="0"/>
              <a:t>High intake of refined sugars and processed foods.</a:t>
            </a:r>
          </a:p>
          <a:p>
            <a:pPr lvl="1"/>
            <a:r>
              <a:rPr lang="en-US" dirty="0"/>
              <a:t>Obesity with excess abdominal fat.</a:t>
            </a:r>
          </a:p>
          <a:p>
            <a:pPr lvl="1"/>
            <a:r>
              <a:rPr lang="en-US" dirty="0"/>
              <a:t>Sedentary lifestyle.</a:t>
            </a:r>
          </a:p>
          <a:p>
            <a:pPr lvl="1"/>
            <a:r>
              <a:rPr lang="en-US" dirty="0"/>
              <a:t>Genetics.</a:t>
            </a:r>
          </a:p>
          <a:p>
            <a:pPr lvl="1"/>
            <a:r>
              <a:rPr lang="en-US" dirty="0"/>
              <a:t>Advancing age.</a:t>
            </a:r>
          </a:p>
          <a:p>
            <a:pPr lvl="1"/>
            <a:r>
              <a:rPr lang="en-US" dirty="0"/>
              <a:t>Hypertension.</a:t>
            </a:r>
          </a:p>
          <a:p>
            <a:pPr lvl="1"/>
            <a:r>
              <a:rPr lang="en-US" dirty="0"/>
              <a:t>High cholesterol.</a:t>
            </a:r>
          </a:p>
          <a:p>
            <a:pPr lvl="1"/>
            <a:r>
              <a:rPr lang="en-US" dirty="0"/>
              <a:t>Polycystic ovarian syndrome.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BA1CC-A862-B931-DD0A-FC08F065D3D6}"/>
              </a:ext>
            </a:extLst>
          </p:cNvPr>
          <p:cNvSpPr txBox="1"/>
          <p:nvPr/>
        </p:nvSpPr>
        <p:spPr>
          <a:xfrm>
            <a:off x="726821" y="483543"/>
            <a:ext cx="11249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Risk Factors of Developing High Insulin Levels</a:t>
            </a:r>
          </a:p>
        </p:txBody>
      </p:sp>
    </p:spTree>
    <p:extLst>
      <p:ext uri="{BB962C8B-B14F-4D97-AF65-F5344CB8AC3E}">
        <p14:creationId xmlns:p14="http://schemas.microsoft.com/office/powerpoint/2010/main" val="8325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8F2B7-1071-89F6-009A-A391505B6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0E39507-9FE1-1C96-E4C9-52E942AA6D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0B5174-C0AC-00B1-A360-92DD5AC7B9F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F43973F-C448-14EA-AE40-6FFAC0EA39A6}"/>
              </a:ext>
            </a:extLst>
          </p:cNvPr>
          <p:cNvSpPr txBox="1">
            <a:spLocks/>
          </p:cNvSpPr>
          <p:nvPr/>
        </p:nvSpPr>
        <p:spPr>
          <a:xfrm>
            <a:off x="85241" y="1767840"/>
            <a:ext cx="11980189" cy="435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Educate the patient.</a:t>
            </a:r>
          </a:p>
          <a:p>
            <a:pPr lvl="1"/>
            <a:r>
              <a:rPr lang="en-US" dirty="0"/>
              <a:t>Small meals (the MOM effect).</a:t>
            </a:r>
          </a:p>
          <a:p>
            <a:pPr lvl="1"/>
            <a:r>
              <a:rPr lang="en-US" dirty="0"/>
              <a:t>Educate the patient about the change in gastric emptying time that the medicine will induce.</a:t>
            </a:r>
          </a:p>
          <a:p>
            <a:pPr lvl="1"/>
            <a:r>
              <a:rPr lang="en-US" dirty="0"/>
              <a:t>If the patient uses insulin, reduce the dose of long acting about 20%. Reduce short acting about the same.</a:t>
            </a:r>
          </a:p>
          <a:p>
            <a:pPr lvl="1"/>
            <a:r>
              <a:rPr lang="en-US" dirty="0"/>
              <a:t>Do what it takes to keep glucose 140-180.</a:t>
            </a:r>
          </a:p>
          <a:p>
            <a:pPr lvl="1"/>
            <a:r>
              <a:rPr lang="en-US" dirty="0"/>
              <a:t>Try to wean insulin to off first.</a:t>
            </a:r>
          </a:p>
          <a:p>
            <a:pPr lvl="1"/>
            <a:r>
              <a:rPr lang="en-US" dirty="0"/>
              <a:t>If the patient is taking a sulfonylurea, wean this to off (</a:t>
            </a:r>
            <a:r>
              <a:rPr lang="en-US" dirty="0" err="1"/>
              <a:t>sulfonylyureas</a:t>
            </a:r>
            <a:r>
              <a:rPr lang="en-US" dirty="0"/>
              <a:t> have been shown to promote beta cell burnout).</a:t>
            </a:r>
          </a:p>
          <a:p>
            <a:pPr lvl="1"/>
            <a:r>
              <a:rPr lang="en-US" dirty="0"/>
              <a:t>Try to remove all other diabetic drugs as indicated.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05134-3B4D-B4BC-3B6A-2DA087160A72}"/>
              </a:ext>
            </a:extLst>
          </p:cNvPr>
          <p:cNvSpPr txBox="1"/>
          <p:nvPr/>
        </p:nvSpPr>
        <p:spPr>
          <a:xfrm>
            <a:off x="726821" y="483543"/>
            <a:ext cx="11249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How to Cope With the Side Effects of GLP-1 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72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B956E-8049-95F7-4DEE-93183BB15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E5073FD-5F5D-54D9-043E-ECE26F073E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B5F9ED-60EA-816A-831F-FF5FA1580FB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9BADEE41-3D90-3619-7403-6563A9D620FB}"/>
              </a:ext>
            </a:extLst>
          </p:cNvPr>
          <p:cNvSpPr txBox="1">
            <a:spLocks/>
          </p:cNvSpPr>
          <p:nvPr/>
        </p:nvSpPr>
        <p:spPr>
          <a:xfrm>
            <a:off x="0" y="1530992"/>
            <a:ext cx="8243035" cy="509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900" dirty="0"/>
          </a:p>
          <a:p>
            <a:r>
              <a:rPr lang="en-US" sz="1900" dirty="0"/>
              <a:t>Educate the patient.</a:t>
            </a:r>
          </a:p>
          <a:p>
            <a:pPr lvl="1"/>
            <a:r>
              <a:rPr lang="en-US" sz="1900" dirty="0"/>
              <a:t>Remember that the most common side effect of GLP-1 analog use is gastric with nausea, stomach pain and distention.</a:t>
            </a:r>
          </a:p>
          <a:p>
            <a:pPr lvl="2"/>
            <a:r>
              <a:rPr lang="en-US" sz="1900" dirty="0"/>
              <a:t>Lack of production of native GLP-1 or failure of it to work causes increased gastric emptying and bowel transit. </a:t>
            </a:r>
          </a:p>
          <a:p>
            <a:pPr lvl="2"/>
            <a:r>
              <a:rPr lang="en-US" sz="1900" dirty="0"/>
              <a:t>This makes the stomach empty faster and increases appetite.</a:t>
            </a:r>
          </a:p>
          <a:p>
            <a:pPr lvl="2"/>
            <a:r>
              <a:rPr lang="en-US" sz="1900" dirty="0"/>
              <a:t>Patients respond to this by eating more and more often.</a:t>
            </a:r>
          </a:p>
          <a:p>
            <a:pPr lvl="2"/>
            <a:r>
              <a:rPr lang="en-US" sz="1900" dirty="0"/>
              <a:t>Once they are started on a GLP-1 analog, gastric emptying returns to normal. </a:t>
            </a:r>
          </a:p>
          <a:p>
            <a:pPr lvl="2"/>
            <a:r>
              <a:rPr lang="en-US" sz="1900" dirty="0"/>
              <a:t>If we don’t educate the patient, they will continue to eat too much and overeat the GLP-1 analog.</a:t>
            </a:r>
          </a:p>
          <a:p>
            <a:pPr lvl="2"/>
            <a:r>
              <a:rPr lang="en-US" sz="1900" dirty="0"/>
              <a:t>The stomach will empty slower while taking a GLP-1 analog. </a:t>
            </a:r>
          </a:p>
          <a:p>
            <a:pPr lvl="2"/>
            <a:r>
              <a:rPr lang="en-US" sz="1900" dirty="0"/>
              <a:t>The patient will add food on top of food already in the stomach.</a:t>
            </a:r>
          </a:p>
          <a:p>
            <a:pPr lvl="2"/>
            <a:r>
              <a:rPr lang="en-US" sz="1900" dirty="0"/>
              <a:t>This provides more food for bacteria in the stomach to eat. </a:t>
            </a:r>
          </a:p>
          <a:p>
            <a:pPr lvl="2"/>
            <a:r>
              <a:rPr lang="en-US" sz="1900" dirty="0"/>
              <a:t>The bacteria produce gas as a byproduct of their metabolism.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98B2E1-144C-2455-86D9-9A3668AC1E48}"/>
              </a:ext>
            </a:extLst>
          </p:cNvPr>
          <p:cNvSpPr txBox="1"/>
          <p:nvPr/>
        </p:nvSpPr>
        <p:spPr>
          <a:xfrm>
            <a:off x="726821" y="483543"/>
            <a:ext cx="11249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How to Cope With the Side Effects of GLP-1 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 descr="A person holding his stomach&#10;&#10;AI-generated content may be incorrect.">
            <a:extLst>
              <a:ext uri="{FF2B5EF4-FFF2-40B4-BE49-F238E27FC236}">
                <a16:creationId xmlns:a16="http://schemas.microsoft.com/office/drawing/2014/main" id="{02EF1E32-9BD4-8DF9-3C40-764A0574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076" y="3766098"/>
            <a:ext cx="3825124" cy="28550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374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73747-A244-9331-C665-A7EB69159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D3A9B9C-7264-9E34-29CF-4A8DEB29D3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27EAA7-408D-F67A-BAA2-69A4FCDFF9B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3092BAA-60E9-9484-6605-CBCE19E8C13A}"/>
              </a:ext>
            </a:extLst>
          </p:cNvPr>
          <p:cNvSpPr txBox="1">
            <a:spLocks/>
          </p:cNvSpPr>
          <p:nvPr/>
        </p:nvSpPr>
        <p:spPr>
          <a:xfrm>
            <a:off x="217865" y="1602591"/>
            <a:ext cx="6933652" cy="542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Improved stimulation of the pancreas with improved glucose control.</a:t>
            </a:r>
          </a:p>
          <a:p>
            <a:r>
              <a:rPr lang="en-US" dirty="0"/>
              <a:t>Stimulation of the satiety center to promote weight loss.</a:t>
            </a:r>
          </a:p>
          <a:p>
            <a:r>
              <a:rPr lang="en-US" dirty="0"/>
              <a:t>Decreased gastric emptying. </a:t>
            </a:r>
          </a:p>
          <a:p>
            <a:r>
              <a:rPr lang="en-US" dirty="0"/>
              <a:t>Improvement in Beta cell health. </a:t>
            </a:r>
          </a:p>
          <a:p>
            <a:r>
              <a:rPr lang="en-US" dirty="0"/>
              <a:t>Decreased Beta cell apoptosis.</a:t>
            </a:r>
          </a:p>
          <a:p>
            <a:r>
              <a:rPr lang="en-US" dirty="0"/>
              <a:t>Reduced cardiovascular risk.</a:t>
            </a:r>
          </a:p>
          <a:p>
            <a:r>
              <a:rPr lang="en-US" dirty="0"/>
              <a:t>Improved blood pressure control by influencing sodium reabsorption.</a:t>
            </a:r>
          </a:p>
          <a:p>
            <a:r>
              <a:rPr lang="en-US" dirty="0"/>
              <a:t>Reduces inflammation of atherosclerosis and improves endothelial lining.</a:t>
            </a:r>
          </a:p>
          <a:p>
            <a:r>
              <a:rPr lang="en-US" dirty="0"/>
              <a:t>Reduces proteinuria.</a:t>
            </a:r>
          </a:p>
          <a:p>
            <a:r>
              <a:rPr lang="en-US" dirty="0"/>
              <a:t>Improves the movement disorder of Alzheimer's disease and Parkinson’s disease. </a:t>
            </a:r>
          </a:p>
          <a:p>
            <a:r>
              <a:rPr lang="en-US" dirty="0"/>
              <a:t>Reduces general inflammation.</a:t>
            </a:r>
          </a:p>
          <a:p>
            <a:r>
              <a:rPr lang="en-US" dirty="0"/>
              <a:t>Helps manage moderate to severe obstructive sleep apnea.</a:t>
            </a:r>
          </a:p>
          <a:p>
            <a:r>
              <a:rPr lang="en-US" dirty="0"/>
              <a:t>Improves the pain of osteoarthritis.</a:t>
            </a:r>
          </a:p>
          <a:p>
            <a:r>
              <a:rPr lang="en-US" dirty="0"/>
              <a:t>Will reduce elevated intracranial pressure. </a:t>
            </a:r>
          </a:p>
          <a:p>
            <a:r>
              <a:rPr lang="en-US" dirty="0"/>
              <a:t>Reduces addiction proneness.</a:t>
            </a:r>
          </a:p>
          <a:p>
            <a:r>
              <a:rPr lang="en-US" dirty="0"/>
              <a:t>Reduced stroke incidence.</a:t>
            </a:r>
          </a:p>
          <a:p>
            <a:r>
              <a:rPr lang="en-US" dirty="0" err="1"/>
              <a:t>Semaglutide</a:t>
            </a:r>
            <a:r>
              <a:rPr lang="en-US" dirty="0"/>
              <a:t> has recently been shown to improve the dementia of Alzheimer’s disease (Sept. </a:t>
            </a:r>
            <a:r>
              <a:rPr lang="en-US"/>
              <a:t>2025)</a:t>
            </a:r>
            <a:endParaRPr lang="en-US" dirty="0"/>
          </a:p>
          <a:p>
            <a:endParaRPr lang="en-US" dirty="0"/>
          </a:p>
          <a:p>
            <a:pPr marL="324000" lvl="1" indent="0">
              <a:buNone/>
            </a:pPr>
            <a:endParaRPr lang="en-US" dirty="0"/>
          </a:p>
          <a:p>
            <a:pPr marL="6300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C15D4-3785-4128-DC28-3C110C80FDDD}"/>
              </a:ext>
            </a:extLst>
          </p:cNvPr>
          <p:cNvSpPr txBox="1"/>
          <p:nvPr/>
        </p:nvSpPr>
        <p:spPr>
          <a:xfrm>
            <a:off x="425790" y="483543"/>
            <a:ext cx="11314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Known Benefits of GLP-1 Analog Use 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 descr="A person holding his stomach&#10;&#10;AI-generated content may be incorrect.">
            <a:extLst>
              <a:ext uri="{FF2B5EF4-FFF2-40B4-BE49-F238E27FC236}">
                <a16:creationId xmlns:a16="http://schemas.microsoft.com/office/drawing/2014/main" id="{DDA76E58-F12C-0F36-A5EA-5288A0199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382" y="2316440"/>
            <a:ext cx="4291322" cy="28550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851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9C10A-D9D6-13FE-2498-430B26AD1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B4F6A7E-21A9-F32A-BBB1-FBEA5DD7E6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A17F68-46D1-9394-972D-7373281D9CE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63E5B57-3F7F-1704-07F6-7F7845AFB318}"/>
              </a:ext>
            </a:extLst>
          </p:cNvPr>
          <p:cNvSpPr txBox="1">
            <a:spLocks/>
          </p:cNvSpPr>
          <p:nvPr/>
        </p:nvSpPr>
        <p:spPr>
          <a:xfrm>
            <a:off x="85242" y="1767840"/>
            <a:ext cx="5703765" cy="2883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SGLT-1 reabsorbs about 10% of filtered glucose.</a:t>
            </a:r>
          </a:p>
          <a:p>
            <a:r>
              <a:rPr lang="en-US" dirty="0"/>
              <a:t>SGLT-2 reabsorbs about 90% of filtered glucose.</a:t>
            </a:r>
          </a:p>
          <a:p>
            <a:r>
              <a:rPr lang="en-US" dirty="0"/>
              <a:t>SGLT-3 (AKA: SLC5A4). A protein that functions as a glucose sensor rather than a glucose transporter.</a:t>
            </a:r>
          </a:p>
          <a:p>
            <a:r>
              <a:rPr lang="en-US" dirty="0"/>
              <a:t>SGLT-4 sodium dependent glucose transporter that reabsorbs some glucose.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B3CC1-A576-E1B4-BB25-0DA96660137F}"/>
              </a:ext>
            </a:extLst>
          </p:cNvPr>
          <p:cNvSpPr txBox="1"/>
          <p:nvPr/>
        </p:nvSpPr>
        <p:spPr>
          <a:xfrm>
            <a:off x="726821" y="483543"/>
            <a:ext cx="11249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Brief Comment About SGLT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 descr="A diagram of a blood glucose reaction&#10;&#10;AI-generated content may be incorrect.">
            <a:extLst>
              <a:ext uri="{FF2B5EF4-FFF2-40B4-BE49-F238E27FC236}">
                <a16:creationId xmlns:a16="http://schemas.microsoft.com/office/drawing/2014/main" id="{07176B53-7495-8024-0371-CBD8A3BF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780" y="1300162"/>
            <a:ext cx="5996841" cy="44976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6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23E1E4-7CB2-923B-9D41-672CB85E05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3657600" cy="660400"/>
          </a:xfrm>
        </p:spPr>
        <p:txBody>
          <a:bodyPr/>
          <a:lstStyle/>
          <a:p>
            <a:r>
              <a:rPr lang="en-US" dirty="0"/>
              <a:t>Agenda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667A9A-3428-68BE-D555-0DE1859FDF8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3657600" cy="4662488"/>
          </a:xfrm>
        </p:spPr>
        <p:txBody>
          <a:bodyPr/>
          <a:lstStyle/>
          <a:p>
            <a:r>
              <a:rPr lang="en-US" dirty="0"/>
              <a:t>How were GLP-1 and GLP-2 discovered?</a:t>
            </a:r>
          </a:p>
          <a:p>
            <a:r>
              <a:rPr lang="en-US" dirty="0"/>
              <a:t>What does human GLP-1 do?</a:t>
            </a:r>
          </a:p>
          <a:p>
            <a:r>
              <a:rPr lang="en-US" dirty="0"/>
              <a:t>How were GLP-1 analogs developed?</a:t>
            </a:r>
          </a:p>
          <a:p>
            <a:r>
              <a:rPr lang="en-US" dirty="0"/>
              <a:t>How are GLP-1 analogs best used?</a:t>
            </a:r>
          </a:p>
          <a:p>
            <a:r>
              <a:rPr lang="en-US" dirty="0"/>
              <a:t>How to avoid gastric side effects?</a:t>
            </a:r>
          </a:p>
          <a:p>
            <a:r>
              <a:rPr lang="en-US" dirty="0"/>
              <a:t>SGLT-1, SGLT-2, SGLT-3, SGLT-4</a:t>
            </a:r>
          </a:p>
        </p:txBody>
      </p:sp>
      <p:pic>
        <p:nvPicPr>
          <p:cNvPr id="34" name="Picture Placeholder 21" descr="A close-up of a stethoscope">
            <a:extLst>
              <a:ext uri="{FF2B5EF4-FFF2-40B4-BE49-F238E27FC236}">
                <a16:creationId xmlns:a16="http://schemas.microsoft.com/office/drawing/2014/main" id="{63F55FD3-B051-BD22-347E-065B72C87E1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48" r="148"/>
          <a:stretch/>
        </p:blipFill>
        <p:spPr>
          <a:xfrm>
            <a:off x="4700588" y="639763"/>
            <a:ext cx="7491412" cy="5751512"/>
          </a:xfrm>
        </p:spPr>
      </p:pic>
    </p:spTree>
    <p:extLst>
      <p:ext uri="{BB962C8B-B14F-4D97-AF65-F5344CB8AC3E}">
        <p14:creationId xmlns:p14="http://schemas.microsoft.com/office/powerpoint/2010/main" val="2201125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647004-A153-135F-11C5-C56B3113432D}"/>
              </a:ext>
            </a:extLst>
          </p:cNvPr>
          <p:cNvSpPr txBox="1"/>
          <p:nvPr/>
        </p:nvSpPr>
        <p:spPr>
          <a:xfrm>
            <a:off x="89824" y="2610294"/>
            <a:ext cx="112498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Best Way to Treat Disease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 Prevent Disease</a:t>
            </a:r>
          </a:p>
          <a:p>
            <a:pPr algn="ctr"/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Time for Kahoot.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Get your </a:t>
            </a:r>
            <a:r>
              <a:rPr lang="en-US" sz="4000" b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cellphones out.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571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Add-in 1" title="Kahoot! for PowerPoint">
                <a:extLst>
                  <a:ext uri="{FF2B5EF4-FFF2-40B4-BE49-F238E27FC236}">
                    <a16:creationId xmlns:a16="http://schemas.microsoft.com/office/drawing/2014/main" id="{62B0D377-13A1-0EEF-6C9B-54AB2F8899E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86000" y="1142999"/>
              <a:ext cx="7620000" cy="4572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" name="Add-in 1" title="Kahoot! for PowerPoint">
                <a:extLst>
                  <a:ext uri="{FF2B5EF4-FFF2-40B4-BE49-F238E27FC236}">
                    <a16:creationId xmlns:a16="http://schemas.microsoft.com/office/drawing/2014/main" id="{62B0D377-13A1-0EEF-6C9B-54AB2F8899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86000" y="1142999"/>
                <a:ext cx="7620000" cy="45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819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radio and a person holding a radio&#10;&#10;AI-generated content may be incorrect.">
            <a:extLst>
              <a:ext uri="{FF2B5EF4-FFF2-40B4-BE49-F238E27FC236}">
                <a16:creationId xmlns:a16="http://schemas.microsoft.com/office/drawing/2014/main" id="{DD5A8839-6610-C418-8147-18F9FD91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537" y="1277495"/>
            <a:ext cx="6566609" cy="4564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011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circular pattern&#10;&#10;AI-generated content may be incorrect.">
            <a:extLst>
              <a:ext uri="{FF2B5EF4-FFF2-40B4-BE49-F238E27FC236}">
                <a16:creationId xmlns:a16="http://schemas.microsoft.com/office/drawing/2014/main" id="{D0B28C1A-4AA8-C1C5-2831-8C7255D01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425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7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7DE8AC-D721-83EE-FE67-8A4515A5C9BF}"/>
              </a:ext>
            </a:extLst>
          </p:cNvPr>
          <p:cNvSpPr txBox="1"/>
          <p:nvPr/>
        </p:nvSpPr>
        <p:spPr>
          <a:xfrm>
            <a:off x="370036" y="1268573"/>
            <a:ext cx="609490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Once insulin was discovered, scientists began to wonder how the pancreas gland knew when to release insulin.</a:t>
            </a:r>
          </a:p>
          <a:p>
            <a:endParaRPr lang="en-US" dirty="0"/>
          </a:p>
          <a:p>
            <a:r>
              <a:rPr lang="en-US" dirty="0"/>
              <a:t>They postulated that there must be a signaling molecule from the intestines that was telling the pancreas when to release insulin. </a:t>
            </a:r>
          </a:p>
          <a:p>
            <a:endParaRPr lang="en-US" dirty="0"/>
          </a:p>
          <a:p>
            <a:r>
              <a:rPr lang="en-US" dirty="0"/>
              <a:t>So they began searching for such a peptide. </a:t>
            </a:r>
          </a:p>
          <a:p>
            <a:endParaRPr lang="en-US" dirty="0"/>
          </a:p>
          <a:p>
            <a:r>
              <a:rPr lang="en-US" dirty="0"/>
              <a:t>In humans, the insulin producing beta cells reside in the pancreas.</a:t>
            </a:r>
          </a:p>
          <a:p>
            <a:endParaRPr lang="en-US" dirty="0"/>
          </a:p>
          <a:p>
            <a:r>
              <a:rPr lang="en-US" dirty="0"/>
              <a:t>In fish, the insulin producing beta cells are located in separate organs called Brockman’s bodies. </a:t>
            </a:r>
          </a:p>
          <a:p>
            <a:endParaRPr lang="en-US" dirty="0"/>
          </a:p>
          <a:p>
            <a:r>
              <a:rPr lang="en-US" dirty="0"/>
              <a:t>This provided a much higher and enriched source of glucagon and insulin producing cells. </a:t>
            </a:r>
          </a:p>
        </p:txBody>
      </p:sp>
      <p:pic>
        <p:nvPicPr>
          <p:cNvPr id="7" name="Picture 6" descr="A diagram of a pancreas&#10;&#10;AI-generated content may be incorrect.">
            <a:extLst>
              <a:ext uri="{FF2B5EF4-FFF2-40B4-BE49-F238E27FC236}">
                <a16:creationId xmlns:a16="http://schemas.microsoft.com/office/drawing/2014/main" id="{6B2871A3-BD4D-5B5A-491E-5318D8A81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385" y="760545"/>
            <a:ext cx="3962400" cy="2816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  <p:pic>
        <p:nvPicPr>
          <p:cNvPr id="9" name="Picture 8" descr="A diagram of a shark&#10;&#10;AI-generated content may be incorrect.">
            <a:extLst>
              <a:ext uri="{FF2B5EF4-FFF2-40B4-BE49-F238E27FC236}">
                <a16:creationId xmlns:a16="http://schemas.microsoft.com/office/drawing/2014/main" id="{A79991DD-B459-8190-0594-A94AC814A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755" y="3758890"/>
            <a:ext cx="2923659" cy="3059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9946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C3BC7-8892-C6CB-1539-404C6AF93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0AD733-F3DE-5988-963F-17B5715842B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994278"/>
            <a:ext cx="6692900" cy="4662488"/>
          </a:xfrm>
        </p:spPr>
        <p:txBody>
          <a:bodyPr/>
          <a:lstStyle/>
          <a:p>
            <a:r>
              <a:rPr lang="en-US" dirty="0"/>
              <a:t>In 1986 Joel </a:t>
            </a:r>
            <a:r>
              <a:rPr lang="en-US" dirty="0" err="1"/>
              <a:t>Habener</a:t>
            </a:r>
            <a:r>
              <a:rPr lang="en-US" dirty="0"/>
              <a:t> studied fish and discovered GLP-1.</a:t>
            </a:r>
          </a:p>
          <a:p>
            <a:r>
              <a:rPr lang="en-US" dirty="0"/>
              <a:t>GLP-1 is a pro-hormone. </a:t>
            </a:r>
          </a:p>
          <a:p>
            <a:r>
              <a:rPr lang="en-US" dirty="0"/>
              <a:t>Svetlana </a:t>
            </a:r>
            <a:r>
              <a:rPr lang="en-US" dirty="0" err="1"/>
              <a:t>Mojsov</a:t>
            </a:r>
            <a:r>
              <a:rPr lang="en-US" dirty="0"/>
              <a:t> found that GLP-1 was made in the intestines by the “L” cells and published her findings. </a:t>
            </a:r>
          </a:p>
          <a:p>
            <a:r>
              <a:rPr lang="en-US" dirty="0"/>
              <a:t>In 1987, seven human volunteers received IV GLP-1 that subsequently increased insulin levels and reduced glucose levels. </a:t>
            </a:r>
          </a:p>
          <a:p>
            <a:r>
              <a:rPr lang="en-US" dirty="0"/>
              <a:t>Unfortunately, native GLP-1 is metabolized by Dipeptidyl peptidase-4 in less than 2 minutes.</a:t>
            </a:r>
          </a:p>
          <a:p>
            <a:r>
              <a:rPr lang="en-US" dirty="0"/>
              <a:t>They also found that transplanting GLP-1 producing tumors caused anorexia in lab animals. </a:t>
            </a:r>
          </a:p>
          <a:p>
            <a:r>
              <a:rPr lang="en-US" dirty="0"/>
              <a:t>This led to the thought that a GLP-1 analog could also be used to treat obesity.</a:t>
            </a:r>
          </a:p>
        </p:txBody>
      </p:sp>
      <p:pic>
        <p:nvPicPr>
          <p:cNvPr id="3" name="Picture 2" descr="A person in a suit and tie">
            <a:extLst>
              <a:ext uri="{FF2B5EF4-FFF2-40B4-BE49-F238E27FC236}">
                <a16:creationId xmlns:a16="http://schemas.microsoft.com/office/drawing/2014/main" id="{2A8B67F2-EFBE-A3E2-B47B-163C6C81B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652" y="639763"/>
            <a:ext cx="4745178" cy="2478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D2EB4B-2282-3146-9235-06702F917FC3}"/>
              </a:ext>
            </a:extLst>
          </p:cNvPr>
          <p:cNvSpPr/>
          <p:nvPr/>
        </p:nvSpPr>
        <p:spPr>
          <a:xfrm>
            <a:off x="6933652" y="2967335"/>
            <a:ext cx="48836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Joel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Habener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375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2ECDF-A693-1A47-F0F1-9752D15C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AB948D-58D6-AE31-A258-22522DF1A37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711325"/>
            <a:ext cx="6933652" cy="4662488"/>
          </a:xfrm>
        </p:spPr>
        <p:txBody>
          <a:bodyPr/>
          <a:lstStyle/>
          <a:p>
            <a:r>
              <a:rPr lang="en-US" dirty="0"/>
              <a:t>In 1906 a group in Liverpool, England wondered how the pancreas knew when to secrete insulin in relationship to intake of food.</a:t>
            </a:r>
          </a:p>
          <a:p>
            <a:r>
              <a:rPr lang="en-US" dirty="0"/>
              <a:t>After researching, they found that an extract from the intestine could lower blood glucose. This was dubbed “the Incretin Effect”.</a:t>
            </a:r>
          </a:p>
          <a:p>
            <a:r>
              <a:rPr lang="en-US" dirty="0"/>
              <a:t>In 1960 they showed that orally given glucose increased serum insulin concentration and lowered blood glucose to a greater degree than when the glucose was given IV.</a:t>
            </a:r>
          </a:p>
          <a:p>
            <a:r>
              <a:rPr lang="en-US" dirty="0"/>
              <a:t>This led to the postulation that there has to be a signaling peptide from the gut to signal the pancreas.</a:t>
            </a:r>
          </a:p>
          <a:p>
            <a:r>
              <a:rPr lang="en-US" dirty="0"/>
              <a:t>Thus, the search was on. </a:t>
            </a:r>
          </a:p>
          <a:p>
            <a:endParaRPr lang="en-US" dirty="0"/>
          </a:p>
        </p:txBody>
      </p:sp>
      <p:pic>
        <p:nvPicPr>
          <p:cNvPr id="34" name="Picture Placeholder 21" descr="A close-up of a stethoscope">
            <a:extLst>
              <a:ext uri="{FF2B5EF4-FFF2-40B4-BE49-F238E27FC236}">
                <a16:creationId xmlns:a16="http://schemas.microsoft.com/office/drawing/2014/main" id="{4737255D-DF33-CB9E-AE79-9875CCDCC1D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48" r="148"/>
          <a:stretch/>
        </p:blipFill>
        <p:spPr>
          <a:xfrm>
            <a:off x="6933652" y="725281"/>
            <a:ext cx="4749617" cy="3646506"/>
          </a:xfr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88221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80324C3-8762-DCFE-703F-66DC7053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430" y="870856"/>
            <a:ext cx="3586027" cy="57128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47692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webextensions/webextension1.xml><?xml version="1.0" encoding="utf-8"?>
<we:webextension xmlns:we="http://schemas.microsoft.com/office/webextensions/webextension/2010/11" id="{4CCB4E0C-640F-4DE3-88AF-06EE75E1397C}">
  <we:reference id="wa200002908" version="1.1.0.0" store="en-US" storeType="OMEX"/>
  <we:alternateReferences>
    <we:reference id="wa200002908" version="1.1.0.0" store="wa200002908" storeType="OMEX"/>
  </we:alternateReferences>
  <we:properties>
    <we:property name="kahoot_content_add_in_322" value="&quot;https://create.kahoot.it/share/glp-1-analog-discovery/17e82a89-6509-4d98-89d4-8882e89ec9d5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37C456-A6DA-4DEE-A3FB-4EC3058FD08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00B2AC-C335-4100-B8B3-2D9F49A72906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9D1F84C-D1FD-4B1B-9CFD-8E0D96AC4D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{006A01F3-D4BC-4308-8498-AEB1D1B5C4ED}TF44327b14-72fa-4a42-8e82-8afcf10927fa9096c001_win32-283260f3ca19</Template>
  <TotalTime>2038</TotalTime>
  <Words>1609</Words>
  <Application>Microsoft Office PowerPoint</Application>
  <PresentationFormat>Widescreen</PresentationFormat>
  <Paragraphs>313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Gill Sans MT</vt:lpstr>
      <vt:lpstr>Wingdings 2</vt:lpstr>
      <vt:lpstr>DividendVTI</vt:lpstr>
      <vt:lpstr>The discovery of GLP-1 and the subsequent development of the GLP-1 analogs, their use and side effects</vt:lpstr>
      <vt:lpstr>PowerPoint Presentation</vt:lpstr>
      <vt:lpstr>Agenda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discovery of GLP-1 and the subsequent development of the GLP-1 analogs, their use and side effects</dc:title>
  <dc:creator>Norman Moser</dc:creator>
  <cp:lastModifiedBy>Norman Moser</cp:lastModifiedBy>
  <cp:revision>2</cp:revision>
  <dcterms:created xsi:type="dcterms:W3CDTF">2025-07-23T16:56:59Z</dcterms:created>
  <dcterms:modified xsi:type="dcterms:W3CDTF">2025-11-04T18:01:28Z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