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20" r:id="rId2"/>
    <p:sldId id="735" r:id="rId3"/>
    <p:sldId id="663" r:id="rId4"/>
    <p:sldId id="664" r:id="rId5"/>
    <p:sldId id="665" r:id="rId6"/>
    <p:sldId id="726" r:id="rId7"/>
    <p:sldId id="677" r:id="rId8"/>
    <p:sldId id="704" r:id="rId9"/>
    <p:sldId id="732" r:id="rId10"/>
    <p:sldId id="734" r:id="rId11"/>
    <p:sldId id="733" r:id="rId12"/>
    <p:sldId id="736" r:id="rId13"/>
    <p:sldId id="721" r:id="rId14"/>
    <p:sldId id="722" r:id="rId15"/>
    <p:sldId id="727" r:id="rId16"/>
    <p:sldId id="728" r:id="rId17"/>
    <p:sldId id="729" r:id="rId18"/>
    <p:sldId id="730" r:id="rId19"/>
    <p:sldId id="731" r:id="rId20"/>
    <p:sldId id="723" r:id="rId21"/>
    <p:sldId id="724" r:id="rId22"/>
    <p:sldId id="72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9E864-F802-4C99-871F-E786A9BF9527}" v="5" dt="2025-11-07T21:30:45.9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6120"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Irwin" userId="03269d8a49bbd72e" providerId="LiveId" clId="{1B285533-2C9F-4C61-BACD-EC078E4628B6}"/>
    <pc:docChg chg="custSel addSld delSld modSld sldOrd">
      <pc:chgData name="John Irwin" userId="03269d8a49bbd72e" providerId="LiveId" clId="{1B285533-2C9F-4C61-BACD-EC078E4628B6}" dt="2025-11-07T21:31:04.987" v="508" actId="5793"/>
      <pc:docMkLst>
        <pc:docMk/>
      </pc:docMkLst>
      <pc:sldChg chg="add del">
        <pc:chgData name="John Irwin" userId="03269d8a49bbd72e" providerId="LiveId" clId="{1B285533-2C9F-4C61-BACD-EC078E4628B6}" dt="2025-11-07T19:50:46.562" v="2"/>
        <pc:sldMkLst>
          <pc:docMk/>
          <pc:sldMk cId="4031166175" sldId="663"/>
        </pc:sldMkLst>
      </pc:sldChg>
      <pc:sldChg chg="add del">
        <pc:chgData name="John Irwin" userId="03269d8a49bbd72e" providerId="LiveId" clId="{1B285533-2C9F-4C61-BACD-EC078E4628B6}" dt="2025-11-07T19:50:46.562" v="2"/>
        <pc:sldMkLst>
          <pc:docMk/>
          <pc:sldMk cId="4005663260" sldId="664"/>
        </pc:sldMkLst>
      </pc:sldChg>
      <pc:sldChg chg="add del">
        <pc:chgData name="John Irwin" userId="03269d8a49bbd72e" providerId="LiveId" clId="{1B285533-2C9F-4C61-BACD-EC078E4628B6}" dt="2025-11-07T19:50:46.562" v="2"/>
        <pc:sldMkLst>
          <pc:docMk/>
          <pc:sldMk cId="2879937958" sldId="665"/>
        </pc:sldMkLst>
      </pc:sldChg>
      <pc:sldChg chg="modSp add del mod">
        <pc:chgData name="John Irwin" userId="03269d8a49bbd72e" providerId="LiveId" clId="{1B285533-2C9F-4C61-BACD-EC078E4628B6}" dt="2025-11-07T21:24:21.644" v="296" actId="20577"/>
        <pc:sldMkLst>
          <pc:docMk/>
          <pc:sldMk cId="2450451599" sldId="677"/>
        </pc:sldMkLst>
        <pc:spChg chg="mod">
          <ac:chgData name="John Irwin" userId="03269d8a49bbd72e" providerId="LiveId" clId="{1B285533-2C9F-4C61-BACD-EC078E4628B6}" dt="2025-11-07T21:24:21.644" v="296" actId="20577"/>
          <ac:spMkLst>
            <pc:docMk/>
            <pc:sldMk cId="2450451599" sldId="677"/>
            <ac:spMk id="2" creationId="{53C1D291-B123-47E4-AA30-D1D7587DC121}"/>
          </ac:spMkLst>
        </pc:spChg>
      </pc:sldChg>
      <pc:sldChg chg="modSp add del mod ord">
        <pc:chgData name="John Irwin" userId="03269d8a49bbd72e" providerId="LiveId" clId="{1B285533-2C9F-4C61-BACD-EC078E4628B6}" dt="2025-11-07T21:28:20.258" v="458" actId="20577"/>
        <pc:sldMkLst>
          <pc:docMk/>
          <pc:sldMk cId="115470536" sldId="704"/>
        </pc:sldMkLst>
        <pc:spChg chg="mod">
          <ac:chgData name="John Irwin" userId="03269d8a49bbd72e" providerId="LiveId" clId="{1B285533-2C9F-4C61-BACD-EC078E4628B6}" dt="2025-11-07T21:28:20.258" v="458" actId="20577"/>
          <ac:spMkLst>
            <pc:docMk/>
            <pc:sldMk cId="115470536" sldId="704"/>
            <ac:spMk id="2" creationId="{92CF2144-71D7-DD3F-5EC3-B665354E8A5F}"/>
          </ac:spMkLst>
        </pc:spChg>
        <pc:spChg chg="mod">
          <ac:chgData name="John Irwin" userId="03269d8a49bbd72e" providerId="LiveId" clId="{1B285533-2C9F-4C61-BACD-EC078E4628B6}" dt="2025-11-07T21:25:01.142" v="311" actId="122"/>
          <ac:spMkLst>
            <pc:docMk/>
            <pc:sldMk cId="115470536" sldId="704"/>
            <ac:spMk id="3" creationId="{79B94A0F-78F5-38C4-17CC-B53051E220F4}"/>
          </ac:spMkLst>
        </pc:spChg>
      </pc:sldChg>
      <pc:sldChg chg="modSp add del mod">
        <pc:chgData name="John Irwin" userId="03269d8a49bbd72e" providerId="LiveId" clId="{1B285533-2C9F-4C61-BACD-EC078E4628B6}" dt="2025-11-07T19:52:04.238" v="7" actId="27636"/>
        <pc:sldMkLst>
          <pc:docMk/>
          <pc:sldMk cId="3770903264" sldId="721"/>
        </pc:sldMkLst>
        <pc:spChg chg="mod">
          <ac:chgData name="John Irwin" userId="03269d8a49bbd72e" providerId="LiveId" clId="{1B285533-2C9F-4C61-BACD-EC078E4628B6}" dt="2025-11-07T19:52:04.238" v="7" actId="27636"/>
          <ac:spMkLst>
            <pc:docMk/>
            <pc:sldMk cId="3770903264" sldId="721"/>
            <ac:spMk id="2" creationId="{2E9C54B8-F356-D571-C3C8-CF89FE6F8F16}"/>
          </ac:spMkLst>
        </pc:spChg>
      </pc:sldChg>
      <pc:sldChg chg="modSp add del mod">
        <pc:chgData name="John Irwin" userId="03269d8a49bbd72e" providerId="LiveId" clId="{1B285533-2C9F-4C61-BACD-EC078E4628B6}" dt="2025-11-07T19:52:04.247" v="8" actId="27636"/>
        <pc:sldMkLst>
          <pc:docMk/>
          <pc:sldMk cId="2920576932" sldId="722"/>
        </pc:sldMkLst>
        <pc:spChg chg="mod">
          <ac:chgData name="John Irwin" userId="03269d8a49bbd72e" providerId="LiveId" clId="{1B285533-2C9F-4C61-BACD-EC078E4628B6}" dt="2025-11-07T19:52:04.247" v="8" actId="27636"/>
          <ac:spMkLst>
            <pc:docMk/>
            <pc:sldMk cId="2920576932" sldId="722"/>
            <ac:spMk id="3" creationId="{DB10C2C0-AD35-5EEA-2EB4-ED098E083FE6}"/>
          </ac:spMkLst>
        </pc:spChg>
      </pc:sldChg>
      <pc:sldChg chg="add del">
        <pc:chgData name="John Irwin" userId="03269d8a49bbd72e" providerId="LiveId" clId="{1B285533-2C9F-4C61-BACD-EC078E4628B6}" dt="2025-11-07T19:50:46.562" v="2"/>
        <pc:sldMkLst>
          <pc:docMk/>
          <pc:sldMk cId="1498357641" sldId="723"/>
        </pc:sldMkLst>
      </pc:sldChg>
      <pc:sldChg chg="add del">
        <pc:chgData name="John Irwin" userId="03269d8a49bbd72e" providerId="LiveId" clId="{1B285533-2C9F-4C61-BACD-EC078E4628B6}" dt="2025-11-07T19:50:46.562" v="2"/>
        <pc:sldMkLst>
          <pc:docMk/>
          <pc:sldMk cId="347339632" sldId="724"/>
        </pc:sldMkLst>
      </pc:sldChg>
      <pc:sldChg chg="add del">
        <pc:chgData name="John Irwin" userId="03269d8a49bbd72e" providerId="LiveId" clId="{1B285533-2C9F-4C61-BACD-EC078E4628B6}" dt="2025-11-07T19:50:46.562" v="2"/>
        <pc:sldMkLst>
          <pc:docMk/>
          <pc:sldMk cId="736656763" sldId="725"/>
        </pc:sldMkLst>
      </pc:sldChg>
      <pc:sldChg chg="add del">
        <pc:chgData name="John Irwin" userId="03269d8a49bbd72e" providerId="LiveId" clId="{1B285533-2C9F-4C61-BACD-EC078E4628B6}" dt="2025-11-07T19:50:46.562" v="2"/>
        <pc:sldMkLst>
          <pc:docMk/>
          <pc:sldMk cId="485295413" sldId="726"/>
        </pc:sldMkLst>
      </pc:sldChg>
      <pc:sldChg chg="modSp add mod">
        <pc:chgData name="John Irwin" userId="03269d8a49bbd72e" providerId="LiveId" clId="{1B285533-2C9F-4C61-BACD-EC078E4628B6}" dt="2025-11-07T19:52:04.264" v="9" actId="27636"/>
        <pc:sldMkLst>
          <pc:docMk/>
          <pc:sldMk cId="2437450932" sldId="727"/>
        </pc:sldMkLst>
        <pc:spChg chg="mod">
          <ac:chgData name="John Irwin" userId="03269d8a49bbd72e" providerId="LiveId" clId="{1B285533-2C9F-4C61-BACD-EC078E4628B6}" dt="2025-11-07T19:52:04.264" v="9" actId="27636"/>
          <ac:spMkLst>
            <pc:docMk/>
            <pc:sldMk cId="2437450932" sldId="727"/>
            <ac:spMk id="2" creationId="{7123BDFB-0C50-5572-77EC-0BE9D52512BE}"/>
          </ac:spMkLst>
        </pc:spChg>
      </pc:sldChg>
      <pc:sldChg chg="del">
        <pc:chgData name="John Irwin" userId="03269d8a49bbd72e" providerId="LiveId" clId="{1B285533-2C9F-4C61-BACD-EC078E4628B6}" dt="2025-11-07T19:49:50.086" v="0" actId="47"/>
        <pc:sldMkLst>
          <pc:docMk/>
          <pc:sldMk cId="3883174380" sldId="727"/>
        </pc:sldMkLst>
      </pc:sldChg>
      <pc:sldChg chg="del">
        <pc:chgData name="John Irwin" userId="03269d8a49bbd72e" providerId="LiveId" clId="{1B285533-2C9F-4C61-BACD-EC078E4628B6}" dt="2025-11-07T19:49:50.086" v="0" actId="47"/>
        <pc:sldMkLst>
          <pc:docMk/>
          <pc:sldMk cId="2433487549" sldId="728"/>
        </pc:sldMkLst>
      </pc:sldChg>
      <pc:sldChg chg="modSp add mod">
        <pc:chgData name="John Irwin" userId="03269d8a49bbd72e" providerId="LiveId" clId="{1B285533-2C9F-4C61-BACD-EC078E4628B6}" dt="2025-11-07T19:52:04.282" v="10" actId="27636"/>
        <pc:sldMkLst>
          <pc:docMk/>
          <pc:sldMk cId="3700269902" sldId="728"/>
        </pc:sldMkLst>
        <pc:spChg chg="mod">
          <ac:chgData name="John Irwin" userId="03269d8a49bbd72e" providerId="LiveId" clId="{1B285533-2C9F-4C61-BACD-EC078E4628B6}" dt="2025-11-07T19:52:04.282" v="10" actId="27636"/>
          <ac:spMkLst>
            <pc:docMk/>
            <pc:sldMk cId="3700269902" sldId="728"/>
            <ac:spMk id="2" creationId="{C4778958-9CEA-17BE-5ABA-D75BEC41E253}"/>
          </ac:spMkLst>
        </pc:spChg>
      </pc:sldChg>
      <pc:sldChg chg="modSp add mod">
        <pc:chgData name="John Irwin" userId="03269d8a49bbd72e" providerId="LiveId" clId="{1B285533-2C9F-4C61-BACD-EC078E4628B6}" dt="2025-11-07T19:52:04.302" v="11" actId="27636"/>
        <pc:sldMkLst>
          <pc:docMk/>
          <pc:sldMk cId="1241401186" sldId="729"/>
        </pc:sldMkLst>
        <pc:spChg chg="mod">
          <ac:chgData name="John Irwin" userId="03269d8a49bbd72e" providerId="LiveId" clId="{1B285533-2C9F-4C61-BACD-EC078E4628B6}" dt="2025-11-07T19:52:04.302" v="11" actId="27636"/>
          <ac:spMkLst>
            <pc:docMk/>
            <pc:sldMk cId="1241401186" sldId="729"/>
            <ac:spMk id="2" creationId="{25C3AD0D-F845-5EE6-49EA-58D435551D21}"/>
          </ac:spMkLst>
        </pc:spChg>
      </pc:sldChg>
      <pc:sldChg chg="del">
        <pc:chgData name="John Irwin" userId="03269d8a49bbd72e" providerId="LiveId" clId="{1B285533-2C9F-4C61-BACD-EC078E4628B6}" dt="2025-11-07T19:49:50.086" v="0" actId="47"/>
        <pc:sldMkLst>
          <pc:docMk/>
          <pc:sldMk cId="2204765790" sldId="729"/>
        </pc:sldMkLst>
      </pc:sldChg>
      <pc:sldChg chg="modSp add mod">
        <pc:chgData name="John Irwin" userId="03269d8a49bbd72e" providerId="LiveId" clId="{1B285533-2C9F-4C61-BACD-EC078E4628B6}" dt="2025-11-07T19:52:04.331" v="12" actId="27636"/>
        <pc:sldMkLst>
          <pc:docMk/>
          <pc:sldMk cId="215891640" sldId="730"/>
        </pc:sldMkLst>
        <pc:spChg chg="mod">
          <ac:chgData name="John Irwin" userId="03269d8a49bbd72e" providerId="LiveId" clId="{1B285533-2C9F-4C61-BACD-EC078E4628B6}" dt="2025-11-07T19:52:04.331" v="12" actId="27636"/>
          <ac:spMkLst>
            <pc:docMk/>
            <pc:sldMk cId="215891640" sldId="730"/>
            <ac:spMk id="2" creationId="{65EF041B-02AC-BA4B-1F7C-C91D06025624}"/>
          </ac:spMkLst>
        </pc:spChg>
      </pc:sldChg>
      <pc:sldChg chg="modSp add mod">
        <pc:chgData name="John Irwin" userId="03269d8a49bbd72e" providerId="LiveId" clId="{1B285533-2C9F-4C61-BACD-EC078E4628B6}" dt="2025-11-07T19:52:04.346" v="13" actId="27636"/>
        <pc:sldMkLst>
          <pc:docMk/>
          <pc:sldMk cId="2212466032" sldId="731"/>
        </pc:sldMkLst>
        <pc:spChg chg="mod">
          <ac:chgData name="John Irwin" userId="03269d8a49bbd72e" providerId="LiveId" clId="{1B285533-2C9F-4C61-BACD-EC078E4628B6}" dt="2025-11-07T19:52:04.346" v="13" actId="27636"/>
          <ac:spMkLst>
            <pc:docMk/>
            <pc:sldMk cId="2212466032" sldId="731"/>
            <ac:spMk id="2" creationId="{317F69BD-DD5A-3D6F-D25C-296832BCEAAF}"/>
          </ac:spMkLst>
        </pc:spChg>
      </pc:sldChg>
      <pc:sldChg chg="modSp add mod">
        <pc:chgData name="John Irwin" userId="03269d8a49bbd72e" providerId="LiveId" clId="{1B285533-2C9F-4C61-BACD-EC078E4628B6}" dt="2025-11-07T21:31:04.987" v="508" actId="5793"/>
        <pc:sldMkLst>
          <pc:docMk/>
          <pc:sldMk cId="1742127278" sldId="732"/>
        </pc:sldMkLst>
        <pc:spChg chg="mod">
          <ac:chgData name="John Irwin" userId="03269d8a49bbd72e" providerId="LiveId" clId="{1B285533-2C9F-4C61-BACD-EC078E4628B6}" dt="2025-11-07T21:31:04.987" v="508" actId="5793"/>
          <ac:spMkLst>
            <pc:docMk/>
            <pc:sldMk cId="1742127278" sldId="732"/>
            <ac:spMk id="2" creationId="{1EBE349A-D40C-2726-30C4-887079463854}"/>
          </ac:spMkLst>
        </pc:spChg>
        <pc:spChg chg="mod">
          <ac:chgData name="John Irwin" userId="03269d8a49bbd72e" providerId="LiveId" clId="{1B285533-2C9F-4C61-BACD-EC078E4628B6}" dt="2025-11-07T21:16:22.726" v="260" actId="122"/>
          <ac:spMkLst>
            <pc:docMk/>
            <pc:sldMk cId="1742127278" sldId="732"/>
            <ac:spMk id="3" creationId="{E0946F1A-E640-3969-C902-0661E1145FE7}"/>
          </ac:spMkLst>
        </pc:spChg>
      </pc:sldChg>
      <pc:sldChg chg="modSp add mod">
        <pc:chgData name="John Irwin" userId="03269d8a49bbd72e" providerId="LiveId" clId="{1B285533-2C9F-4C61-BACD-EC078E4628B6}" dt="2025-11-07T21:30:37.848" v="505" actId="21"/>
        <pc:sldMkLst>
          <pc:docMk/>
          <pc:sldMk cId="491033891" sldId="733"/>
        </pc:sldMkLst>
        <pc:spChg chg="mod">
          <ac:chgData name="John Irwin" userId="03269d8a49bbd72e" providerId="LiveId" clId="{1B285533-2C9F-4C61-BACD-EC078E4628B6}" dt="2025-11-07T21:30:37.848" v="505" actId="21"/>
          <ac:spMkLst>
            <pc:docMk/>
            <pc:sldMk cId="491033891" sldId="733"/>
            <ac:spMk id="2" creationId="{B3871927-FFF9-17FA-143B-969988AB9592}"/>
          </ac:spMkLst>
        </pc:spChg>
        <pc:spChg chg="mod">
          <ac:chgData name="John Irwin" userId="03269d8a49bbd72e" providerId="LiveId" clId="{1B285533-2C9F-4C61-BACD-EC078E4628B6}" dt="2025-11-07T19:57:11.657" v="67" actId="6549"/>
          <ac:spMkLst>
            <pc:docMk/>
            <pc:sldMk cId="491033891" sldId="733"/>
            <ac:spMk id="3" creationId="{E60D660B-7818-F705-D5A1-361E77D46AAB}"/>
          </ac:spMkLst>
        </pc:spChg>
      </pc:sldChg>
      <pc:sldChg chg="modSp add mod ord">
        <pc:chgData name="John Irwin" userId="03269d8a49bbd72e" providerId="LiveId" clId="{1B285533-2C9F-4C61-BACD-EC078E4628B6}" dt="2025-11-07T21:29:09.246" v="460"/>
        <pc:sldMkLst>
          <pc:docMk/>
          <pc:sldMk cId="1442059209" sldId="734"/>
        </pc:sldMkLst>
        <pc:spChg chg="mod">
          <ac:chgData name="John Irwin" userId="03269d8a49bbd72e" providerId="LiveId" clId="{1B285533-2C9F-4C61-BACD-EC078E4628B6}" dt="2025-11-07T19:52:42.661" v="17" actId="14100"/>
          <ac:spMkLst>
            <pc:docMk/>
            <pc:sldMk cId="1442059209" sldId="734"/>
            <ac:spMk id="2" creationId="{924CFC58-A8A5-9751-E05F-0E4FB5CEAF60}"/>
          </ac:spMkLst>
        </pc:spChg>
        <pc:spChg chg="mod">
          <ac:chgData name="John Irwin" userId="03269d8a49bbd72e" providerId="LiveId" clId="{1B285533-2C9F-4C61-BACD-EC078E4628B6}" dt="2025-11-07T19:52:04.222" v="6" actId="27636"/>
          <ac:spMkLst>
            <pc:docMk/>
            <pc:sldMk cId="1442059209" sldId="734"/>
            <ac:spMk id="3" creationId="{65ED0937-4702-0280-4524-250456CE7353}"/>
          </ac:spMkLst>
        </pc:spChg>
        <pc:picChg chg="mod">
          <ac:chgData name="John Irwin" userId="03269d8a49bbd72e" providerId="LiveId" clId="{1B285533-2C9F-4C61-BACD-EC078E4628B6}" dt="2025-11-07T19:52:28.968" v="15" actId="1076"/>
          <ac:picMkLst>
            <pc:docMk/>
            <pc:sldMk cId="1442059209" sldId="734"/>
            <ac:picMk id="7" creationId="{E1E1ED74-E30F-5682-EFC1-79D95099C7FF}"/>
          </ac:picMkLst>
        </pc:picChg>
      </pc:sldChg>
      <pc:sldChg chg="add">
        <pc:chgData name="John Irwin" userId="03269d8a49bbd72e" providerId="LiveId" clId="{1B285533-2C9F-4C61-BACD-EC078E4628B6}" dt="2025-11-07T19:50:46.562" v="2"/>
        <pc:sldMkLst>
          <pc:docMk/>
          <pc:sldMk cId="2501959526" sldId="735"/>
        </pc:sldMkLst>
      </pc:sldChg>
      <pc:sldChg chg="addSp delSp modSp new mod">
        <pc:chgData name="John Irwin" userId="03269d8a49bbd72e" providerId="LiveId" clId="{1B285533-2C9F-4C61-BACD-EC078E4628B6}" dt="2025-11-07T21:14:40.434" v="218" actId="14100"/>
        <pc:sldMkLst>
          <pc:docMk/>
          <pc:sldMk cId="2965026729" sldId="736"/>
        </pc:sldMkLst>
        <pc:spChg chg="mod">
          <ac:chgData name="John Irwin" userId="03269d8a49bbd72e" providerId="LiveId" clId="{1B285533-2C9F-4C61-BACD-EC078E4628B6}" dt="2025-11-07T21:13:44.262" v="215" actId="20577"/>
          <ac:spMkLst>
            <pc:docMk/>
            <pc:sldMk cId="2965026729" sldId="736"/>
            <ac:spMk id="2" creationId="{A0B91F44-63D5-20B1-15F3-006599923F41}"/>
          </ac:spMkLst>
        </pc:spChg>
        <pc:spChg chg="del">
          <ac:chgData name="John Irwin" userId="03269d8a49bbd72e" providerId="LiveId" clId="{1B285533-2C9F-4C61-BACD-EC078E4628B6}" dt="2025-11-07T21:14:28.487" v="216"/>
          <ac:spMkLst>
            <pc:docMk/>
            <pc:sldMk cId="2965026729" sldId="736"/>
            <ac:spMk id="3" creationId="{EBAE2AEE-0906-ED53-4C95-7F2FC63A8EC2}"/>
          </ac:spMkLst>
        </pc:spChg>
        <pc:graphicFrameChg chg="add mod modGraphic">
          <ac:chgData name="John Irwin" userId="03269d8a49bbd72e" providerId="LiveId" clId="{1B285533-2C9F-4C61-BACD-EC078E4628B6}" dt="2025-11-07T21:14:40.434" v="218" actId="14100"/>
          <ac:graphicFrameMkLst>
            <pc:docMk/>
            <pc:sldMk cId="2965026729" sldId="736"/>
            <ac:graphicFrameMk id="4" creationId="{5ED78F18-512C-5FF1-5B29-F89102BDB0E5}"/>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91357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27087-E733-4385-8356-85BA7354C936}"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370424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977589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8435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3686530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15502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830404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1610528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108104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424774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42607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27087-E733-4385-8356-85BA7354C936}"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15595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27087-E733-4385-8356-85BA7354C936}"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411824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4567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3339813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BC27087-E733-4385-8356-85BA7354C936}" type="datetimeFigureOut">
              <a:rPr lang="en-US" smtClean="0"/>
              <a:t>11/7/2025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1268353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27087-E733-4385-8356-85BA7354C936}"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75F2-B4F2-4FE1-8211-10109984C4FD}" type="slidenum">
              <a:rPr lang="en-US" smtClean="0"/>
              <a:t>‹#›</a:t>
            </a:fld>
            <a:endParaRPr lang="en-US"/>
          </a:p>
        </p:txBody>
      </p:sp>
    </p:spTree>
    <p:extLst>
      <p:ext uri="{BB962C8B-B14F-4D97-AF65-F5344CB8AC3E}">
        <p14:creationId xmlns:p14="http://schemas.microsoft.com/office/powerpoint/2010/main" val="425911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BC27087-E733-4385-8356-85BA7354C936}" type="datetimeFigureOut">
              <a:rPr lang="en-US" smtClean="0"/>
              <a:t>11/7/2025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FAF75F2-B4F2-4FE1-8211-10109984C4FD}" type="slidenum">
              <a:rPr lang="en-US" smtClean="0"/>
              <a:t>‹#›</a:t>
            </a:fld>
            <a:endParaRPr lang="en-US"/>
          </a:p>
        </p:txBody>
      </p:sp>
    </p:spTree>
    <p:extLst>
      <p:ext uri="{BB962C8B-B14F-4D97-AF65-F5344CB8AC3E}">
        <p14:creationId xmlns:p14="http://schemas.microsoft.com/office/powerpoint/2010/main" val="2024759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tomshardware.com/news/nvidia-geforce-rtx-3060-ti-specifications?utm_source=chatgpt.com" TargetMode="External"/><Relationship Id="rId3" Type="http://schemas.openxmlformats.org/officeDocument/2006/relationships/hyperlink" Target="https://www.walmart.com/ip/8GB-nVIDIA-GeForce-Rtx-3060-TI-Founders-Edition-PCIE-40-Graphics-Card-9001G1422520000/509508891?wmlspartner=wlpa&amp;selectedSellerId=1488&amp;utm_source=chatgpt.com" TargetMode="External"/><Relationship Id="rId7" Type="http://schemas.openxmlformats.org/officeDocument/2006/relationships/hyperlink" Target="https://www.notebookcheck.net/NVIDIA-GeForce-RTX-3060-Ti-GPU-Benchmarks-and-Specs.513792.0.html?utm_source=chatgpt.com" TargetMode="External"/><Relationship Id="rId2" Type="http://schemas.openxmlformats.org/officeDocument/2006/relationships/hyperlink" Target="https://www.bestbuy.com/product/msi-nvidia-geforce-geforcertx-5090-32g-ventus-3x-oc-32gb-gddr7-pci-express-gen-5-graphics-card-black/J3P7TX6KKS/sku/10207969?loc=marketplace&amp;utm_source=chatgpt.com" TargetMode="External"/><Relationship Id="rId1" Type="http://schemas.openxmlformats.org/officeDocument/2006/relationships/slideLayout" Target="../slideLayouts/slideLayout2.xml"/><Relationship Id="rId6" Type="http://schemas.openxmlformats.org/officeDocument/2006/relationships/hyperlink" Target="https://vast.ai/article/nvidia-geforce-rtx-5090-specs-everything-you-need-to-know?utm_source=chatgpt.com" TargetMode="External"/><Relationship Id="rId5" Type="http://schemas.openxmlformats.org/officeDocument/2006/relationships/hyperlink" Target="https://www.nvidia.com/en-us/geforce/graphics-cards/30-series/rtx-3060-3060ti/?utm_source=chatgpt.com" TargetMode="External"/><Relationship Id="rId4" Type="http://schemas.openxmlformats.org/officeDocument/2006/relationships/hyperlink" Target="https://www.nvidia.com/en-us/geforce/graphics-cards/50-series/rtx-5090/?utm_source=chatgpt.com" TargetMode="External"/><Relationship Id="rId9" Type="http://schemas.openxmlformats.org/officeDocument/2006/relationships/hyperlink" Target="https://www.gigabyte.com/Graphics-Card/GV-N306TGAMING-OC-8GD-rev-10?utm_source=chatgp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log.chartnote.com/10-best-ai-medical-scribes-a-complete-comparison-gui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eepscribe.ai/?utm_source=chatgpt.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idihealth.com/?utm_source=chatgpt.com" TargetMode="External"/><Relationship Id="rId2" Type="http://schemas.openxmlformats.org/officeDocument/2006/relationships/hyperlink" Target="https://www.getfreed.ai/resources/best-ai-scribes?utm_source=chatgpt.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roscribe.com/?utm_source=chatgpt.com" TargetMode="External"/><Relationship Id="rId2" Type="http://schemas.openxmlformats.org/officeDocument/2006/relationships/hyperlink" Target="https://sunoh.ai/?utm_source=chatgpt.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ma-assn.org/practice-management/digital-health/ai-scribes-clinicians-how-ambient-listening-medicine-works-and?utm_source=chatgpt.com" TargetMode="External"/><Relationship Id="rId2" Type="http://schemas.openxmlformats.org/officeDocument/2006/relationships/hyperlink" Target="https://innovaccer.com/resources/blogs/top-6-medical-scribes-for-provider-workflows-2025-buyer-guide?utm_source=chatgpt.com" TargetMode="External"/><Relationship Id="rId1" Type="http://schemas.openxmlformats.org/officeDocument/2006/relationships/slideLayout" Target="../slideLayouts/slideLayout2.xml"/><Relationship Id="rId5" Type="http://schemas.openxmlformats.org/officeDocument/2006/relationships/hyperlink" Target="https://www.axios.com/2025/03/27/ai-scribes-reduce-burnout-financial-improvement?utm_source=chatgpt.com" TargetMode="External"/><Relationship Id="rId4" Type="http://schemas.openxmlformats.org/officeDocument/2006/relationships/hyperlink" Target="https://www.deepscribe.ai/?utm_source=chatgpt.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10.1370/afm.21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ma-assn.org/practice-management/digital-health/ai-scribes-save-15000-hours-and-restore-human-side-medicin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574ED-8A2B-A02C-2F93-8181FA8BEC40}"/>
              </a:ext>
            </a:extLst>
          </p:cNvPr>
          <p:cNvSpPr>
            <a:spLocks noGrp="1"/>
          </p:cNvSpPr>
          <p:nvPr>
            <p:ph type="title"/>
          </p:nvPr>
        </p:nvSpPr>
        <p:spPr/>
        <p:txBody>
          <a:bodyPr>
            <a:normAutofit/>
          </a:bodyPr>
          <a:lstStyle/>
          <a:p>
            <a:pPr algn="ctr"/>
            <a:r>
              <a:rPr lang="en-US" sz="2800" dirty="0"/>
              <a:t>Northwest Ohio Osteopathic Association</a:t>
            </a:r>
            <a:br>
              <a:rPr lang="en-US" sz="2800" dirty="0"/>
            </a:br>
            <a:r>
              <a:rPr lang="en-US" sz="2800" dirty="0"/>
              <a:t> November 8, 2025  Continuing Medical Education</a:t>
            </a:r>
          </a:p>
        </p:txBody>
      </p:sp>
      <p:sp>
        <p:nvSpPr>
          <p:cNvPr id="2" name="Content Placeholder 1">
            <a:extLst>
              <a:ext uri="{FF2B5EF4-FFF2-40B4-BE49-F238E27FC236}">
                <a16:creationId xmlns:a16="http://schemas.microsoft.com/office/drawing/2014/main" id="{D39BA29B-F81F-111F-6B2D-DFAB3348525C}"/>
              </a:ext>
            </a:extLst>
          </p:cNvPr>
          <p:cNvSpPr>
            <a:spLocks noGrp="1"/>
          </p:cNvSpPr>
          <p:nvPr>
            <p:ph idx="1"/>
          </p:nvPr>
        </p:nvSpPr>
        <p:spPr/>
        <p:txBody>
          <a:bodyPr/>
          <a:lstStyle/>
          <a:p>
            <a:r>
              <a:rPr lang="en-US" sz="3200" dirty="0"/>
              <a:t>Scribing, A.I., and Technology</a:t>
            </a:r>
          </a:p>
          <a:p>
            <a:r>
              <a:rPr lang="en-US" sz="3200" dirty="0"/>
              <a:t>Overview of Methodologies</a:t>
            </a:r>
          </a:p>
          <a:p>
            <a:r>
              <a:rPr lang="en-US" sz="3200" dirty="0"/>
              <a:t>Advantages and Dangers</a:t>
            </a:r>
          </a:p>
          <a:p>
            <a:endParaRPr lang="en-US" sz="3200" dirty="0"/>
          </a:p>
          <a:p>
            <a:r>
              <a:rPr lang="en-US" sz="3200" dirty="0"/>
              <a:t>John R. Irwin, J.D., M.D.</a:t>
            </a:r>
          </a:p>
          <a:p>
            <a:endParaRPr lang="en-US" sz="3200" dirty="0"/>
          </a:p>
          <a:p>
            <a:endParaRPr lang="en-US" sz="3200" dirty="0"/>
          </a:p>
          <a:p>
            <a:endParaRPr lang="en-US" sz="3200" dirty="0"/>
          </a:p>
        </p:txBody>
      </p:sp>
      <p:sp>
        <p:nvSpPr>
          <p:cNvPr id="4" name="Date Placeholder 3">
            <a:extLst>
              <a:ext uri="{FF2B5EF4-FFF2-40B4-BE49-F238E27FC236}">
                <a16:creationId xmlns:a16="http://schemas.microsoft.com/office/drawing/2014/main" id="{AFA12865-696F-BE7B-32F0-3550DB22F83A}"/>
              </a:ext>
            </a:extLst>
          </p:cNvPr>
          <p:cNvSpPr>
            <a:spLocks noGrp="1"/>
          </p:cNvSpPr>
          <p:nvPr>
            <p:ph type="dt" sz="half" idx="10"/>
          </p:nvPr>
        </p:nvSpPr>
        <p:spPr/>
        <p:txBody>
          <a:bodyPr/>
          <a:lstStyle/>
          <a:p>
            <a:pPr>
              <a:defRPr/>
            </a:pPr>
            <a:fld id="{7604CDE2-353E-4EB2-8E04-2FF6BA17C494}" type="datetime8">
              <a:rPr lang="en-US" smtClean="0"/>
              <a:t>11/7/2025 2:48 PM</a:t>
            </a:fld>
            <a:endParaRPr lang="en-US" dirty="0"/>
          </a:p>
        </p:txBody>
      </p:sp>
      <p:sp>
        <p:nvSpPr>
          <p:cNvPr id="5" name="Footer Placeholder 4">
            <a:extLst>
              <a:ext uri="{FF2B5EF4-FFF2-40B4-BE49-F238E27FC236}">
                <a16:creationId xmlns:a16="http://schemas.microsoft.com/office/drawing/2014/main" id="{3D5F3350-0AC0-4C54-FF4F-FD4F9B811133}"/>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36E0532B-4831-0998-B2A5-CD334E23A4D7}"/>
              </a:ext>
            </a:extLst>
          </p:cNvPr>
          <p:cNvSpPr>
            <a:spLocks noGrp="1"/>
          </p:cNvSpPr>
          <p:nvPr>
            <p:ph type="sldNum" sz="quarter" idx="12"/>
          </p:nvPr>
        </p:nvSpPr>
        <p:spPr/>
        <p:txBody>
          <a:bodyPr/>
          <a:lstStyle/>
          <a:p>
            <a:pPr>
              <a:defRPr/>
            </a:pPr>
            <a:fld id="{D8BAA527-43F9-403D-A21C-DD898D801240}" type="slidenum">
              <a:rPr lang="en-US" smtClean="0"/>
              <a:pPr>
                <a:defRPr/>
              </a:pPr>
              <a:t>1</a:t>
            </a:fld>
            <a:endParaRPr lang="en-US" dirty="0"/>
          </a:p>
        </p:txBody>
      </p:sp>
    </p:spTree>
    <p:extLst>
      <p:ext uri="{BB962C8B-B14F-4D97-AF65-F5344CB8AC3E}">
        <p14:creationId xmlns:p14="http://schemas.microsoft.com/office/powerpoint/2010/main" val="319827093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4CFC58-A8A5-9751-E05F-0E4FB5CEAF60}"/>
              </a:ext>
            </a:extLst>
          </p:cNvPr>
          <p:cNvSpPr>
            <a:spLocks noGrp="1"/>
          </p:cNvSpPr>
          <p:nvPr>
            <p:ph idx="1"/>
          </p:nvPr>
        </p:nvSpPr>
        <p:spPr>
          <a:xfrm>
            <a:off x="3203713" y="1977888"/>
            <a:ext cx="5943600" cy="4037430"/>
          </a:xfrm>
        </p:spPr>
        <p:txBody>
          <a:bodyPr/>
          <a:lstStyle/>
          <a:p>
            <a:endParaRPr lang="en-US" dirty="0"/>
          </a:p>
        </p:txBody>
      </p:sp>
      <p:sp>
        <p:nvSpPr>
          <p:cNvPr id="3" name="Title 2">
            <a:extLst>
              <a:ext uri="{FF2B5EF4-FFF2-40B4-BE49-F238E27FC236}">
                <a16:creationId xmlns:a16="http://schemas.microsoft.com/office/drawing/2014/main" id="{65ED0937-4702-0280-4524-250456CE7353}"/>
              </a:ext>
            </a:extLst>
          </p:cNvPr>
          <p:cNvSpPr>
            <a:spLocks noGrp="1"/>
          </p:cNvSpPr>
          <p:nvPr>
            <p:ph type="title"/>
          </p:nvPr>
        </p:nvSpPr>
        <p:spPr/>
        <p:txBody>
          <a:bodyPr>
            <a:normAutofit/>
          </a:bodyPr>
          <a:lstStyle/>
          <a:p>
            <a:r>
              <a:rPr lang="en-US" dirty="0"/>
              <a:t>GPU calculations for each pixel on my screen</a:t>
            </a:r>
          </a:p>
        </p:txBody>
      </p:sp>
      <p:sp>
        <p:nvSpPr>
          <p:cNvPr id="4" name="Date Placeholder 3">
            <a:extLst>
              <a:ext uri="{FF2B5EF4-FFF2-40B4-BE49-F238E27FC236}">
                <a16:creationId xmlns:a16="http://schemas.microsoft.com/office/drawing/2014/main" id="{59C97FB1-A585-4A30-B110-08DDDD4AD742}"/>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21739F95-F7F7-2C52-1156-EDCEB35FE375}"/>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7CAE0222-1990-3711-4B2D-A996154E7A52}"/>
              </a:ext>
            </a:extLst>
          </p:cNvPr>
          <p:cNvSpPr>
            <a:spLocks noGrp="1"/>
          </p:cNvSpPr>
          <p:nvPr>
            <p:ph type="sldNum" sz="quarter" idx="12"/>
          </p:nvPr>
        </p:nvSpPr>
        <p:spPr/>
        <p:txBody>
          <a:bodyPr/>
          <a:lstStyle/>
          <a:p>
            <a:pPr>
              <a:defRPr/>
            </a:pPr>
            <a:fld id="{D8BAA527-43F9-403D-A21C-DD898D801240}" type="slidenum">
              <a:rPr lang="en-US" smtClean="0"/>
              <a:pPr>
                <a:defRPr/>
              </a:pPr>
              <a:t>10</a:t>
            </a:fld>
            <a:endParaRPr lang="en-US" dirty="0"/>
          </a:p>
        </p:txBody>
      </p:sp>
      <p:pic>
        <p:nvPicPr>
          <p:cNvPr id="7" name="Picture 6">
            <a:extLst>
              <a:ext uri="{FF2B5EF4-FFF2-40B4-BE49-F238E27FC236}">
                <a16:creationId xmlns:a16="http://schemas.microsoft.com/office/drawing/2014/main" id="{E1E1ED74-E30F-5682-EFC1-79D95099C7FF}"/>
              </a:ext>
            </a:extLst>
          </p:cNvPr>
          <p:cNvPicPr>
            <a:picLocks noChangeAspect="1"/>
          </p:cNvPicPr>
          <p:nvPr/>
        </p:nvPicPr>
        <p:blipFill>
          <a:blip r:embed="rId2"/>
          <a:stretch>
            <a:fillRect/>
          </a:stretch>
        </p:blipFill>
        <p:spPr>
          <a:xfrm>
            <a:off x="3203713" y="2052918"/>
            <a:ext cx="5943600" cy="3962400"/>
          </a:xfrm>
          <a:prstGeom prst="rect">
            <a:avLst/>
          </a:prstGeom>
        </p:spPr>
      </p:pic>
    </p:spTree>
    <p:extLst>
      <p:ext uri="{BB962C8B-B14F-4D97-AF65-F5344CB8AC3E}">
        <p14:creationId xmlns:p14="http://schemas.microsoft.com/office/powerpoint/2010/main" val="144205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71927-FFF9-17FA-143B-969988AB9592}"/>
              </a:ext>
            </a:extLst>
          </p:cNvPr>
          <p:cNvSpPr>
            <a:spLocks noGrp="1"/>
          </p:cNvSpPr>
          <p:nvPr>
            <p:ph idx="1"/>
          </p:nvPr>
        </p:nvSpPr>
        <p:spPr>
          <a:xfrm>
            <a:off x="854765" y="1331259"/>
            <a:ext cx="8966977" cy="5074023"/>
          </a:xfrm>
        </p:spPr>
        <p:txBody>
          <a:bodyPr>
            <a:noAutofit/>
          </a:bodyPr>
          <a:lstStyle/>
          <a:p>
            <a:r>
              <a:rPr lang="en-US" sz="1800" b="1" dirty="0"/>
              <a:t>🚀 Example Calculation Load for my Nvidia GeForce RTX 3060 Ti</a:t>
            </a:r>
            <a:endParaRPr lang="en-US" sz="1800" dirty="0"/>
          </a:p>
          <a:p>
            <a:pPr lvl="0"/>
            <a:r>
              <a:rPr lang="en-US" sz="1800" dirty="0"/>
              <a:t>Resolution: </a:t>
            </a:r>
            <a:r>
              <a:rPr lang="en-US" sz="1800" b="1" dirty="0"/>
              <a:t>5120 × 1440 = 7.37 million pixels</a:t>
            </a:r>
            <a:endParaRPr lang="en-US" sz="1800" dirty="0"/>
          </a:p>
          <a:p>
            <a:pPr lvl="0"/>
            <a:r>
              <a:rPr lang="en-US" sz="1800" dirty="0"/>
              <a:t>Refresh rate: </a:t>
            </a:r>
            <a:r>
              <a:rPr lang="en-US" sz="1800" b="1" dirty="0"/>
              <a:t>120 Hz</a:t>
            </a:r>
            <a:endParaRPr lang="en-US" sz="1800" dirty="0"/>
          </a:p>
          <a:p>
            <a:pPr lvl="0"/>
            <a:r>
              <a:rPr lang="en-US" sz="1800" dirty="0"/>
              <a:t>Operations per pixel: </a:t>
            </a:r>
            <a:r>
              <a:rPr lang="en-US" sz="1800" b="1" dirty="0"/>
              <a:t>~200 FLOPs</a:t>
            </a:r>
            <a:r>
              <a:rPr lang="en-US" sz="1800" dirty="0"/>
              <a:t> (floating point ops)</a:t>
            </a:r>
          </a:p>
          <a:p>
            <a:r>
              <a:rPr lang="en-US" sz="1800" dirty="0"/>
              <a:t>7.37M × 120 × 200 = 176.9 billion floating-point operations per second</a:t>
            </a:r>
          </a:p>
          <a:p>
            <a:r>
              <a:rPr lang="en-US" sz="1800" dirty="0"/>
              <a:t>✅ That’s </a:t>
            </a:r>
            <a:r>
              <a:rPr lang="en-US" sz="1800" b="1" dirty="0"/>
              <a:t>~177 GFLOPS</a:t>
            </a:r>
            <a:r>
              <a:rPr lang="en-US" sz="1800" dirty="0"/>
              <a:t> just to draw your desktop or a simple 3D scene —</a:t>
            </a:r>
            <a:br>
              <a:rPr lang="en-US" sz="1800" dirty="0"/>
            </a:br>
            <a:r>
              <a:rPr lang="en-US" sz="1800" dirty="0"/>
              <a:t>modern GPUs handle </a:t>
            </a:r>
            <a:r>
              <a:rPr lang="en-US" sz="1800" b="1" dirty="0"/>
              <a:t>tens of thousands of GFLOPS (TFLOPS)</a:t>
            </a:r>
            <a:r>
              <a:rPr lang="en-US" sz="1800" dirty="0"/>
              <a:t>, so they can easily manage far more complex shading.</a:t>
            </a:r>
          </a:p>
          <a:p>
            <a:r>
              <a:rPr lang="en-US" sz="1800" dirty="0"/>
              <a:t>My screen has 22.1 million transistors</a:t>
            </a:r>
          </a:p>
          <a:p>
            <a:r>
              <a:rPr lang="en-US" sz="1800" dirty="0"/>
              <a:t>All of this takes a lot of electricity</a:t>
            </a:r>
          </a:p>
          <a:p>
            <a:r>
              <a:rPr lang="en-US" sz="1800" dirty="0"/>
              <a:t>Current data centers require the output of one nuclear reactor</a:t>
            </a:r>
          </a:p>
          <a:p>
            <a:r>
              <a:rPr lang="en-US" sz="1800" dirty="0"/>
              <a:t>Northern Virginia (7 GW) would require two nuclear reactors</a:t>
            </a:r>
            <a:br>
              <a:rPr lang="en-US" sz="1800" dirty="0"/>
            </a:br>
            <a:endParaRPr lang="en-US" sz="1800" dirty="0"/>
          </a:p>
        </p:txBody>
      </p:sp>
      <p:sp>
        <p:nvSpPr>
          <p:cNvPr id="3" name="Title 2">
            <a:extLst>
              <a:ext uri="{FF2B5EF4-FFF2-40B4-BE49-F238E27FC236}">
                <a16:creationId xmlns:a16="http://schemas.microsoft.com/office/drawing/2014/main" id="{E60D660B-7818-F705-D5A1-361E77D46AAB}"/>
              </a:ext>
            </a:extLst>
          </p:cNvPr>
          <p:cNvSpPr>
            <a:spLocks noGrp="1"/>
          </p:cNvSpPr>
          <p:nvPr>
            <p:ph type="title"/>
          </p:nvPr>
        </p:nvSpPr>
        <p:spPr>
          <a:xfrm>
            <a:off x="646111" y="452718"/>
            <a:ext cx="9404723" cy="839369"/>
          </a:xfrm>
        </p:spPr>
        <p:txBody>
          <a:bodyPr/>
          <a:lstStyle/>
          <a:p>
            <a:r>
              <a:rPr lang="en-US" dirty="0"/>
              <a:t>My Dell Display 49 inch </a:t>
            </a:r>
            <a:r>
              <a:rPr lang="en-US" dirty="0" err="1"/>
              <a:t>UltraWide</a:t>
            </a:r>
            <a:endParaRPr lang="en-US" dirty="0"/>
          </a:p>
        </p:txBody>
      </p:sp>
      <p:sp>
        <p:nvSpPr>
          <p:cNvPr id="4" name="Date Placeholder 3">
            <a:extLst>
              <a:ext uri="{FF2B5EF4-FFF2-40B4-BE49-F238E27FC236}">
                <a16:creationId xmlns:a16="http://schemas.microsoft.com/office/drawing/2014/main" id="{8241ECA0-0E77-5DB7-A0CF-68412ADD2BC6}"/>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64CBFFEE-45B6-2FF1-7354-5710149A2FF2}"/>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A6B4FEFF-CBA5-F234-4BAC-8CD79659A1C5}"/>
              </a:ext>
            </a:extLst>
          </p:cNvPr>
          <p:cNvSpPr>
            <a:spLocks noGrp="1"/>
          </p:cNvSpPr>
          <p:nvPr>
            <p:ph type="sldNum" sz="quarter" idx="12"/>
          </p:nvPr>
        </p:nvSpPr>
        <p:spPr/>
        <p:txBody>
          <a:bodyPr/>
          <a:lstStyle/>
          <a:p>
            <a:pPr>
              <a:defRPr/>
            </a:pPr>
            <a:fld id="{D8BAA527-43F9-403D-A21C-DD898D801240}" type="slidenum">
              <a:rPr lang="en-US" smtClean="0"/>
              <a:pPr>
                <a:defRPr/>
              </a:pPr>
              <a:t>11</a:t>
            </a:fld>
            <a:endParaRPr lang="en-US" dirty="0"/>
          </a:p>
        </p:txBody>
      </p:sp>
    </p:spTree>
    <p:extLst>
      <p:ext uri="{BB962C8B-B14F-4D97-AF65-F5344CB8AC3E}">
        <p14:creationId xmlns:p14="http://schemas.microsoft.com/office/powerpoint/2010/main" val="49103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1F44-63D5-20B1-15F3-006599923F41}"/>
              </a:ext>
            </a:extLst>
          </p:cNvPr>
          <p:cNvSpPr>
            <a:spLocks noGrp="1"/>
          </p:cNvSpPr>
          <p:nvPr>
            <p:ph type="title"/>
          </p:nvPr>
        </p:nvSpPr>
        <p:spPr/>
        <p:txBody>
          <a:bodyPr/>
          <a:lstStyle/>
          <a:p>
            <a:r>
              <a:rPr lang="en-US" sz="2800" dirty="0"/>
              <a:t>My Nvidia RTX 3060 GPU is 3 years old. What if I replaced it with Nvidia’s current model RTX 5090</a:t>
            </a:r>
          </a:p>
        </p:txBody>
      </p:sp>
      <p:graphicFrame>
        <p:nvGraphicFramePr>
          <p:cNvPr id="4" name="Content Placeholder 3">
            <a:extLst>
              <a:ext uri="{FF2B5EF4-FFF2-40B4-BE49-F238E27FC236}">
                <a16:creationId xmlns:a16="http://schemas.microsoft.com/office/drawing/2014/main" id="{5ED78F18-512C-5FF1-5B29-F89102BDB0E5}"/>
              </a:ext>
            </a:extLst>
          </p:cNvPr>
          <p:cNvGraphicFramePr>
            <a:graphicFrameLocks noGrp="1"/>
          </p:cNvGraphicFramePr>
          <p:nvPr>
            <p:ph idx="1"/>
            <p:extLst>
              <p:ext uri="{D42A27DB-BD31-4B8C-83A1-F6EECF244321}">
                <p14:modId xmlns:p14="http://schemas.microsoft.com/office/powerpoint/2010/main" val="576479632"/>
              </p:ext>
            </p:extLst>
          </p:nvPr>
        </p:nvGraphicFramePr>
        <p:xfrm>
          <a:off x="1103313" y="1580322"/>
          <a:ext cx="8947149" cy="4979504"/>
        </p:xfrm>
        <a:graphic>
          <a:graphicData uri="http://schemas.openxmlformats.org/drawingml/2006/table">
            <a:tbl>
              <a:tblPr firstRow="1" firstCol="1" bandRow="1">
                <a:tableStyleId>{5C22544A-7EE6-4342-B048-85BDC9FD1C3A}</a:tableStyleId>
              </a:tblPr>
              <a:tblGrid>
                <a:gridCol w="2982383">
                  <a:extLst>
                    <a:ext uri="{9D8B030D-6E8A-4147-A177-3AD203B41FA5}">
                      <a16:colId xmlns:a16="http://schemas.microsoft.com/office/drawing/2014/main" val="1095631003"/>
                    </a:ext>
                  </a:extLst>
                </a:gridCol>
                <a:gridCol w="2982383">
                  <a:extLst>
                    <a:ext uri="{9D8B030D-6E8A-4147-A177-3AD203B41FA5}">
                      <a16:colId xmlns:a16="http://schemas.microsoft.com/office/drawing/2014/main" val="2341292917"/>
                    </a:ext>
                  </a:extLst>
                </a:gridCol>
                <a:gridCol w="2982383">
                  <a:extLst>
                    <a:ext uri="{9D8B030D-6E8A-4147-A177-3AD203B41FA5}">
                      <a16:colId xmlns:a16="http://schemas.microsoft.com/office/drawing/2014/main" val="4094276181"/>
                    </a:ext>
                  </a:extLst>
                </a:gridCol>
              </a:tblGrid>
              <a:tr h="461346">
                <a:tc>
                  <a:txBody>
                    <a:bodyPr/>
                    <a:lstStyle/>
                    <a:p>
                      <a:pPr marL="0" marR="0">
                        <a:lnSpc>
                          <a:spcPct val="107000"/>
                        </a:lnSpc>
                        <a:buNone/>
                      </a:pPr>
                      <a:r>
                        <a:rPr lang="en-US" sz="1200" kern="100">
                          <a:effectLst/>
                        </a:rPr>
                        <a:t>Specification</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u="sng" kern="100">
                          <a:effectLst/>
                          <a:hlinkClick r:id="rId2"/>
                        </a:rPr>
                        <a:t>NVIDIA GeForce RTX 5090</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u="sng" kern="100">
                          <a:effectLst/>
                          <a:hlinkClick r:id="rId3"/>
                        </a:rPr>
                        <a:t>NVIDIA GeForce RTX 3060 Ti</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677914504"/>
                  </a:ext>
                </a:extLst>
              </a:tr>
              <a:tr h="898724">
                <a:tc>
                  <a:txBody>
                    <a:bodyPr/>
                    <a:lstStyle/>
                    <a:p>
                      <a:pPr marL="0" marR="0">
                        <a:lnSpc>
                          <a:spcPct val="107000"/>
                        </a:lnSpc>
                        <a:buNone/>
                      </a:pPr>
                      <a:r>
                        <a:rPr lang="en-US" sz="1200" kern="100">
                          <a:effectLst/>
                        </a:rPr>
                        <a:t>Architecture</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Blackwell (latest) (</a:t>
                      </a:r>
                      <a:r>
                        <a:rPr lang="en-US" sz="1200" u="sng" kern="100">
                          <a:effectLst/>
                          <a:hlinkClick r:id="rId4" tooltip="GeForce RTX 5090 Graphics Cards - NVIDIA"/>
                        </a:rPr>
                        <a:t>nvidia.com</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Ampere (2nd-gen RT Cores, 3rd-gen Tensor Cores) (</a:t>
                      </a:r>
                      <a:r>
                        <a:rPr lang="en-US" sz="1200" u="sng" kern="100">
                          <a:effectLst/>
                          <a:hlinkClick r:id="rId5" tooltip="GeForce RTX 3060 Family - NVIDIA"/>
                        </a:rPr>
                        <a:t>nvidia.com</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43677969"/>
                  </a:ext>
                </a:extLst>
              </a:tr>
              <a:tr h="461631">
                <a:tc>
                  <a:txBody>
                    <a:bodyPr/>
                    <a:lstStyle/>
                    <a:p>
                      <a:pPr marL="0" marR="0">
                        <a:lnSpc>
                          <a:spcPct val="107000"/>
                        </a:lnSpc>
                        <a:buNone/>
                      </a:pPr>
                      <a:r>
                        <a:rPr lang="en-US" sz="1200" kern="100">
                          <a:effectLst/>
                        </a:rPr>
                        <a:t>CUDA Cores</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~21,760 (</a:t>
                      </a:r>
                      <a:r>
                        <a:rPr lang="en-US" sz="1200" u="sng" kern="100">
                          <a:effectLst/>
                          <a:hlinkClick r:id="rId6" tooltip="NVIDIA GeForce RTX 5090 Specs: Everything You Need to Know"/>
                        </a:rPr>
                        <a:t>Vast AI</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4,864 (</a:t>
                      </a:r>
                      <a:r>
                        <a:rPr lang="en-US" sz="1200" u="sng" kern="100">
                          <a:effectLst/>
                          <a:hlinkClick r:id="rId7" tooltip="NVIDIA GeForce RTX 3060 Ti GPU - Benchmarks and Specs"/>
                        </a:rPr>
                        <a:t>Notebookcheck</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88861836"/>
                  </a:ext>
                </a:extLst>
              </a:tr>
              <a:tr h="898724">
                <a:tc>
                  <a:txBody>
                    <a:bodyPr/>
                    <a:lstStyle/>
                    <a:p>
                      <a:pPr marL="0" marR="0">
                        <a:lnSpc>
                          <a:spcPct val="107000"/>
                        </a:lnSpc>
                        <a:buNone/>
                      </a:pPr>
                      <a:r>
                        <a:rPr lang="en-US" sz="1200" kern="100">
                          <a:effectLst/>
                        </a:rPr>
                        <a:t>Boost Clock</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~2.4 GHz (2,407 MHz) (</a:t>
                      </a:r>
                      <a:r>
                        <a:rPr lang="en-US" sz="1200" u="sng" kern="100">
                          <a:effectLst/>
                          <a:hlinkClick r:id="rId6" tooltip="NVIDIA GeForce RTX 5090 Specs: Everything You Need to Know"/>
                        </a:rPr>
                        <a:t>Vast AI</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~1.665 GHz (1,665 MHz) reference (</a:t>
                      </a:r>
                      <a:r>
                        <a:rPr lang="en-US" sz="1200" u="sng" kern="100">
                          <a:effectLst/>
                          <a:hlinkClick r:id="rId8" tooltip="GeForce RTX 3060 Ti Specifications Seemingly Confirmed Through ..."/>
                        </a:rPr>
                        <a:t>Tom's Hardware</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00852534"/>
                  </a:ext>
                </a:extLst>
              </a:tr>
              <a:tr h="461631">
                <a:tc>
                  <a:txBody>
                    <a:bodyPr/>
                    <a:lstStyle/>
                    <a:p>
                      <a:pPr marL="0" marR="0">
                        <a:lnSpc>
                          <a:spcPct val="107000"/>
                        </a:lnSpc>
                        <a:buNone/>
                      </a:pPr>
                      <a:r>
                        <a:rPr lang="en-US" sz="1200" kern="100">
                          <a:effectLst/>
                        </a:rPr>
                        <a:t>Memory Size / Type</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32 GB GDDR7, 512-bit bus (</a:t>
                      </a:r>
                      <a:r>
                        <a:rPr lang="en-US" sz="1200" u="sng" kern="100">
                          <a:effectLst/>
                          <a:hlinkClick r:id="rId6" tooltip="NVIDIA GeForce RTX 5090 Specs: Everything You Need to Know"/>
                        </a:rPr>
                        <a:t>Vast AI</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8 GB GDDR6, 256-bit bus (</a:t>
                      </a:r>
                      <a:r>
                        <a:rPr lang="en-US" sz="1200" u="sng" kern="100">
                          <a:effectLst/>
                          <a:hlinkClick r:id="rId9" tooltip="GeForce RTX™ 3060 Ti GAMING OC 8G (rev. 1.0) Key Features"/>
                        </a:rPr>
                        <a:t>GIGABYTE</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86383136"/>
                  </a:ext>
                </a:extLst>
              </a:tr>
              <a:tr h="898724">
                <a:tc>
                  <a:txBody>
                    <a:bodyPr/>
                    <a:lstStyle/>
                    <a:p>
                      <a:pPr marL="0" marR="0">
                        <a:lnSpc>
                          <a:spcPct val="107000"/>
                        </a:lnSpc>
                        <a:buNone/>
                      </a:pPr>
                      <a:r>
                        <a:rPr lang="en-US" sz="1200" kern="100">
                          <a:effectLst/>
                        </a:rPr>
                        <a:t>Memory Bandwidth / Interface</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~1,792 GB/s (</a:t>
                      </a:r>
                      <a:r>
                        <a:rPr lang="en-US" sz="1200" u="sng" kern="100">
                          <a:effectLst/>
                          <a:hlinkClick r:id="rId6" tooltip="NVIDIA GeForce RTX 5090 Specs: Everything You Need to Know"/>
                        </a:rPr>
                        <a:t>Vast AI</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Memory interface 256-bit, 8GB GDDR6 (</a:t>
                      </a:r>
                      <a:r>
                        <a:rPr lang="en-US" sz="1200" u="sng" kern="100">
                          <a:effectLst/>
                          <a:hlinkClick r:id="rId7" tooltip="NVIDIA GeForce RTX 3060 Ti GPU - Benchmarks and Specs"/>
                        </a:rPr>
                        <a:t>Notebookcheck</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19530184"/>
                  </a:ext>
                </a:extLst>
              </a:tr>
              <a:tr h="898724">
                <a:tc>
                  <a:txBody>
                    <a:bodyPr/>
                    <a:lstStyle/>
                    <a:p>
                      <a:pPr marL="0" marR="0">
                        <a:lnSpc>
                          <a:spcPct val="107000"/>
                        </a:lnSpc>
                        <a:buNone/>
                      </a:pPr>
                      <a:r>
                        <a:rPr lang="en-US" sz="1200" kern="100">
                          <a:effectLst/>
                        </a:rPr>
                        <a:t>Total Graphics Power (TGP) / Power Consumption</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a:effectLst/>
                        </a:rPr>
                        <a:t>~575 W TGP (</a:t>
                      </a:r>
                      <a:r>
                        <a:rPr lang="en-US" sz="1200" u="sng" kern="100">
                          <a:effectLst/>
                          <a:hlinkClick r:id="rId6" tooltip="NVIDIA GeForce RTX 5090 Specs: Everything You Need to Know"/>
                        </a:rPr>
                        <a:t>Vast AI</a:t>
                      </a:r>
                      <a:r>
                        <a:rPr lang="en-US" sz="1200" kern="100">
                          <a:effectLst/>
                        </a:rPr>
                        <a:t>)</a:t>
                      </a:r>
                      <a:endParaRPr lang="en-US" sz="1200" kern="10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tc>
                  <a:txBody>
                    <a:bodyPr/>
                    <a:lstStyle/>
                    <a:p>
                      <a:pPr marL="0" marR="0">
                        <a:lnSpc>
                          <a:spcPct val="107000"/>
                        </a:lnSpc>
                        <a:buNone/>
                      </a:pPr>
                      <a:r>
                        <a:rPr lang="en-US" sz="1200" kern="100" dirty="0">
                          <a:effectLst/>
                        </a:rPr>
                        <a:t>~200-220 W typical power consumption (</a:t>
                      </a:r>
                      <a:r>
                        <a:rPr lang="en-US" sz="1200" u="sng" kern="100" dirty="0" err="1">
                          <a:effectLst/>
                          <a:hlinkClick r:id="rId7" tooltip="NVIDIA GeForce RTX 3060 Ti GPU - Benchmarks and Specs"/>
                        </a:rPr>
                        <a:t>Notebookcheck</a:t>
                      </a:r>
                      <a:r>
                        <a:rPr lang="en-US" sz="1200" kern="100" dirty="0">
                          <a:effectLst/>
                        </a:rPr>
                        <a:t>)</a:t>
                      </a:r>
                      <a:endParaRPr lang="en-US" sz="1200" kern="100" dirty="0">
                        <a:effectLst/>
                        <a:latin typeface="Garamond" panose="02020404030301010803" pitchFamily="18"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11227607"/>
                  </a:ext>
                </a:extLst>
              </a:tr>
            </a:tbl>
          </a:graphicData>
        </a:graphic>
      </p:graphicFrame>
    </p:spTree>
    <p:extLst>
      <p:ext uri="{BB962C8B-B14F-4D97-AF65-F5344CB8AC3E}">
        <p14:creationId xmlns:p14="http://schemas.microsoft.com/office/powerpoint/2010/main" val="2965026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9C54B8-F356-D571-C3C8-CF89FE6F8F16}"/>
              </a:ext>
            </a:extLst>
          </p:cNvPr>
          <p:cNvSpPr>
            <a:spLocks noGrp="1"/>
          </p:cNvSpPr>
          <p:nvPr>
            <p:ph idx="1"/>
          </p:nvPr>
        </p:nvSpPr>
        <p:spPr>
          <a:xfrm>
            <a:off x="1981200" y="1219200"/>
            <a:ext cx="8229600" cy="4787900"/>
          </a:xfrm>
        </p:spPr>
        <p:txBody>
          <a:bodyPr>
            <a:normAutofit fontScale="92500" lnSpcReduction="10000"/>
          </a:bodyPr>
          <a:lstStyle/>
          <a:p>
            <a:r>
              <a:rPr lang="en-US" sz="1200" dirty="0"/>
              <a:t>There’s a wave of innovation aimed at freeing physicians from the tyranny of the keyboard. Here are some of the most promising technologies making headway:</a:t>
            </a:r>
          </a:p>
          <a:p>
            <a:r>
              <a:rPr lang="en-US" sz="1200" b="1" dirty="0"/>
              <a:t>🧠 Ambient AI Scribes</a:t>
            </a:r>
            <a:endParaRPr lang="en-US" sz="1200" dirty="0"/>
          </a:p>
          <a:p>
            <a:r>
              <a:rPr lang="en-US" sz="1200" dirty="0"/>
              <a:t>These are perhaps the most transformative. Systems like those used by The Permanente Medical Group passively “listen” to patient-physician conversations and generate draft clinical notes in real time. One such program reportedly saved </a:t>
            </a:r>
            <a:r>
              <a:rPr lang="en-US" sz="1200" b="1" dirty="0"/>
              <a:t>over 15,000 hours of documentation time</a:t>
            </a:r>
            <a:r>
              <a:rPr lang="en-US" sz="1200" dirty="0"/>
              <a:t> in a year, while also improving patient interaction and physician satisfaction.</a:t>
            </a:r>
          </a:p>
          <a:p>
            <a:r>
              <a:rPr lang="en-US" sz="1200" b="1" dirty="0"/>
              <a:t>🎙️ Medical Speech Recognition</a:t>
            </a:r>
            <a:endParaRPr lang="en-US" sz="1200" dirty="0"/>
          </a:p>
          <a:p>
            <a:r>
              <a:rPr lang="en-US" sz="1200" dirty="0"/>
              <a:t>Tools like </a:t>
            </a:r>
            <a:r>
              <a:rPr lang="en-US" sz="1200" b="1" dirty="0"/>
              <a:t>Dragon Medical</a:t>
            </a:r>
            <a:r>
              <a:rPr lang="en-US" sz="1200" dirty="0"/>
              <a:t> and </a:t>
            </a:r>
            <a:r>
              <a:rPr lang="en-US" sz="1200" b="1" dirty="0"/>
              <a:t>M*Modal</a:t>
            </a:r>
            <a:r>
              <a:rPr lang="en-US" sz="1200" dirty="0"/>
              <a:t> let physicians dictate notes instead of typing. While they still require some manual editing, they’ve been shown to improve efficiency and reduce EHR time by up to an hour per day.</a:t>
            </a:r>
          </a:p>
          <a:p>
            <a:r>
              <a:rPr lang="en-US" sz="1200" b="1" dirty="0"/>
              <a:t>👨‍⚕️ Medical &amp; Virtual Scribes</a:t>
            </a:r>
            <a:endParaRPr lang="en-US" sz="1200" dirty="0"/>
          </a:p>
          <a:p>
            <a:pPr lvl="0"/>
            <a:r>
              <a:rPr lang="en-US" sz="1200" b="1" dirty="0"/>
              <a:t>In-person scribes</a:t>
            </a:r>
            <a:r>
              <a:rPr lang="en-US" sz="1200" dirty="0"/>
              <a:t> shadow physicians and handle documentation live, though they can be costly and hard to scale.</a:t>
            </a:r>
          </a:p>
          <a:p>
            <a:pPr lvl="0"/>
            <a:r>
              <a:rPr lang="en-US" sz="1200" b="1" dirty="0"/>
              <a:t>Virtual scribes</a:t>
            </a:r>
            <a:r>
              <a:rPr lang="en-US" sz="1200" dirty="0"/>
              <a:t> work remotely, often transcribing audio recordings. They’re more affordable but may have delays and data security concerns.</a:t>
            </a:r>
          </a:p>
          <a:p>
            <a:r>
              <a:rPr lang="en-US" sz="1200" b="1" dirty="0"/>
              <a:t>🧾 Customizable EHRs &amp; Smart Templates</a:t>
            </a:r>
            <a:endParaRPr lang="en-US" sz="1200" dirty="0"/>
          </a:p>
          <a:p>
            <a:r>
              <a:rPr lang="en-US" sz="1200" dirty="0"/>
              <a:t>Some systems now allow physicians to design workflow-specific templates, automate patient instructions, and integrate drug databases—cutting down on repetitive data entry.</a:t>
            </a:r>
          </a:p>
          <a:p>
            <a:r>
              <a:rPr lang="en-US" sz="1200" b="1" dirty="0"/>
              <a:t>🤖 AI-Powered Documentation Tools</a:t>
            </a:r>
            <a:endParaRPr lang="en-US" sz="1200" dirty="0"/>
          </a:p>
          <a:p>
            <a:r>
              <a:rPr lang="en-US" sz="1200" dirty="0"/>
              <a:t>Emerging platforms like </a:t>
            </a:r>
            <a:r>
              <a:rPr lang="en-US" sz="1200" b="1" dirty="0"/>
              <a:t>PatientNotes.AI</a:t>
            </a:r>
            <a:r>
              <a:rPr lang="en-US" sz="1200" dirty="0"/>
              <a:t> use real-time transcription and intelligent summarization to streamline note-taking. These tools are still evolving but show strong potential to reduce “pajama time” and burnout.</a:t>
            </a:r>
          </a:p>
          <a:p>
            <a:endParaRPr lang="en-US" dirty="0"/>
          </a:p>
        </p:txBody>
      </p:sp>
      <p:sp>
        <p:nvSpPr>
          <p:cNvPr id="3" name="Title 2">
            <a:extLst>
              <a:ext uri="{FF2B5EF4-FFF2-40B4-BE49-F238E27FC236}">
                <a16:creationId xmlns:a16="http://schemas.microsoft.com/office/drawing/2014/main" id="{876E004D-8CC4-03AD-C086-02195F4BBB1E}"/>
              </a:ext>
            </a:extLst>
          </p:cNvPr>
          <p:cNvSpPr>
            <a:spLocks noGrp="1"/>
          </p:cNvSpPr>
          <p:nvPr>
            <p:ph type="title"/>
          </p:nvPr>
        </p:nvSpPr>
        <p:spPr/>
        <p:txBody>
          <a:bodyPr/>
          <a:lstStyle/>
          <a:p>
            <a:r>
              <a:rPr lang="en-US" dirty="0"/>
              <a:t>Copilot A.I.</a:t>
            </a:r>
          </a:p>
        </p:txBody>
      </p:sp>
      <p:sp>
        <p:nvSpPr>
          <p:cNvPr id="4" name="Date Placeholder 3">
            <a:extLst>
              <a:ext uri="{FF2B5EF4-FFF2-40B4-BE49-F238E27FC236}">
                <a16:creationId xmlns:a16="http://schemas.microsoft.com/office/drawing/2014/main" id="{A70F36C1-7C75-5A32-05C0-7B5424451B20}"/>
              </a:ext>
            </a:extLst>
          </p:cNvPr>
          <p:cNvSpPr>
            <a:spLocks noGrp="1"/>
          </p:cNvSpPr>
          <p:nvPr>
            <p:ph type="dt" sz="half" idx="10"/>
          </p:nvPr>
        </p:nvSpPr>
        <p:spPr/>
        <p:txBody>
          <a:bodyPr/>
          <a:lstStyle/>
          <a:p>
            <a:pPr fontAlgn="base">
              <a:spcBef>
                <a:spcPct val="0"/>
              </a:spcBef>
              <a:spcAft>
                <a:spcPct val="0"/>
              </a:spcAft>
              <a:defRPr/>
            </a:pPr>
            <a:fld id="{A2180B8A-297F-4691-B988-681BE04FE649}"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0523E16F-A12C-81F2-9EBE-9CD5496A0DDC}"/>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223830AD-8BDE-079B-AB17-C16074CD03A6}"/>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13</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77090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A823F-0742-7BF0-E8A4-8721CDB40BBB}"/>
              </a:ext>
            </a:extLst>
          </p:cNvPr>
          <p:cNvSpPr>
            <a:spLocks noGrp="1"/>
          </p:cNvSpPr>
          <p:nvPr>
            <p:ph idx="1"/>
          </p:nvPr>
        </p:nvSpPr>
        <p:spPr/>
        <p:txBody>
          <a:bodyPr/>
          <a:lstStyle/>
          <a:p>
            <a:endParaRPr lang="en-US" dirty="0">
              <a:hlinkClick r:id="rId2"/>
            </a:endParaRPr>
          </a:p>
          <a:p>
            <a:r>
              <a:rPr lang="en-US" dirty="0">
                <a:hlinkClick r:id="rId2"/>
              </a:rPr>
              <a:t>https://blog.chartnote.com/10-best-ai-medical-scribes-a-complete-comparison-guide/</a:t>
            </a:r>
            <a:endParaRPr lang="en-US" dirty="0"/>
          </a:p>
          <a:p>
            <a:endParaRPr lang="en-US" dirty="0"/>
          </a:p>
        </p:txBody>
      </p:sp>
      <p:sp>
        <p:nvSpPr>
          <p:cNvPr id="3" name="Title 2">
            <a:extLst>
              <a:ext uri="{FF2B5EF4-FFF2-40B4-BE49-F238E27FC236}">
                <a16:creationId xmlns:a16="http://schemas.microsoft.com/office/drawing/2014/main" id="{DB10C2C0-AD35-5EEA-2EB4-ED098E083FE6}"/>
              </a:ext>
            </a:extLst>
          </p:cNvPr>
          <p:cNvSpPr>
            <a:spLocks noGrp="1"/>
          </p:cNvSpPr>
          <p:nvPr>
            <p:ph type="title"/>
          </p:nvPr>
        </p:nvSpPr>
        <p:spPr/>
        <p:txBody>
          <a:bodyPr>
            <a:normAutofit/>
          </a:bodyPr>
          <a:lstStyle/>
          <a:p>
            <a:r>
              <a:rPr lang="en-US" dirty="0"/>
              <a:t>The 10 Best A.I Medical Scribes:</a:t>
            </a:r>
            <a:br>
              <a:rPr lang="en-US" dirty="0"/>
            </a:br>
            <a:r>
              <a:rPr lang="en-US" dirty="0"/>
              <a:t>According to One Human</a:t>
            </a:r>
          </a:p>
        </p:txBody>
      </p:sp>
      <p:sp>
        <p:nvSpPr>
          <p:cNvPr id="4" name="Date Placeholder 3">
            <a:extLst>
              <a:ext uri="{FF2B5EF4-FFF2-40B4-BE49-F238E27FC236}">
                <a16:creationId xmlns:a16="http://schemas.microsoft.com/office/drawing/2014/main" id="{D8413648-8525-F11C-AC0F-53432F8C1627}"/>
              </a:ext>
            </a:extLst>
          </p:cNvPr>
          <p:cNvSpPr>
            <a:spLocks noGrp="1"/>
          </p:cNvSpPr>
          <p:nvPr>
            <p:ph type="dt" sz="half" idx="10"/>
          </p:nvPr>
        </p:nvSpPr>
        <p:spPr/>
        <p:txBody>
          <a:bodyPr/>
          <a:lstStyle/>
          <a:p>
            <a:pPr fontAlgn="base">
              <a:spcBef>
                <a:spcPct val="0"/>
              </a:spcBef>
              <a:spcAft>
                <a:spcPct val="0"/>
              </a:spcAft>
              <a:defRPr/>
            </a:pPr>
            <a:fld id="{17DB0C35-C3AA-4B66-B1E1-2C007E289099}"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CD21052F-F45F-00DC-A485-4905E4387192}"/>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B1546CBF-9A92-8449-A3F1-3FAC8F3967E5}"/>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14</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292057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697C3-469F-D738-A2DB-3496FBABDA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23BDFB-0C50-5572-77EC-0BE9D52512BE}"/>
              </a:ext>
            </a:extLst>
          </p:cNvPr>
          <p:cNvSpPr>
            <a:spLocks noGrp="1"/>
          </p:cNvSpPr>
          <p:nvPr>
            <p:ph idx="1"/>
          </p:nvPr>
        </p:nvSpPr>
        <p:spPr/>
        <p:txBody>
          <a:bodyPr>
            <a:normAutofit fontScale="92500" lnSpcReduction="20000"/>
          </a:bodyPr>
          <a:lstStyle/>
          <a:p>
            <a:r>
              <a:rPr lang="en-US" sz="2000" dirty="0"/>
              <a:t>Here are several of the leading AI-medical-scribe tools on the market — along with key strengths, considerations, and how they differ — to help you decide which might be the best fit for your organization or practice.</a:t>
            </a:r>
          </a:p>
          <a:p>
            <a:r>
              <a:rPr lang="en-US" sz="2000" b="1" dirty="0"/>
              <a:t>✅ Strong Contenders</a:t>
            </a:r>
            <a:endParaRPr lang="en-US" sz="2000" dirty="0"/>
          </a:p>
          <a:p>
            <a:r>
              <a:rPr lang="en-US" sz="2000" b="1" dirty="0"/>
              <a:t>1. </a:t>
            </a:r>
            <a:r>
              <a:rPr lang="en-US" sz="2000" b="1" dirty="0" err="1"/>
              <a:t>DeepScribe</a:t>
            </a:r>
            <a:endParaRPr lang="en-US" sz="2000" dirty="0"/>
          </a:p>
          <a:p>
            <a:pPr lvl="0"/>
            <a:r>
              <a:rPr lang="en-US" sz="2000" dirty="0"/>
              <a:t>Specializes in </a:t>
            </a:r>
            <a:r>
              <a:rPr lang="en-US" sz="2000" b="1" dirty="0"/>
              <a:t>ambient AI for clinical notes</a:t>
            </a:r>
            <a:r>
              <a:rPr lang="en-US" sz="2000" dirty="0"/>
              <a:t>, converting patient-provider conversations into structured notes. (</a:t>
            </a:r>
            <a:r>
              <a:rPr lang="en-US" sz="2000" u="sng" dirty="0">
                <a:hlinkClick r:id="rId2" tooltip="DeepScribe AI Medical Scribe"/>
              </a:rPr>
              <a:t>deepscribe.ai</a:t>
            </a:r>
            <a:r>
              <a:rPr lang="en-US" sz="2000" dirty="0"/>
              <a:t>)</a:t>
            </a:r>
          </a:p>
          <a:p>
            <a:pPr lvl="0"/>
            <a:r>
              <a:rPr lang="en-US" sz="2000" dirty="0"/>
              <a:t>Notable performance: quoted score of 98.8/100 in a KLAS Research spotlight. (</a:t>
            </a:r>
            <a:r>
              <a:rPr lang="en-US" sz="2000" u="sng" dirty="0">
                <a:hlinkClick r:id="rId2" tooltip="DeepScribe AI Medical Scribe"/>
              </a:rPr>
              <a:t>deepscribe.ai</a:t>
            </a:r>
            <a:r>
              <a:rPr lang="en-US" sz="2000" dirty="0"/>
              <a:t>)</a:t>
            </a:r>
          </a:p>
          <a:p>
            <a:pPr lvl="0"/>
            <a:r>
              <a:rPr lang="en-US" sz="2000" dirty="0"/>
              <a:t>Supports major EHR integrations, and offers features like coding insights (HCC), diagnoses, orders. (</a:t>
            </a:r>
            <a:r>
              <a:rPr lang="en-US" sz="2000" u="sng" dirty="0">
                <a:hlinkClick r:id="rId2" tooltip="DeepScribe AI Medical Scribe"/>
              </a:rPr>
              <a:t>deepscribe.ai</a:t>
            </a:r>
            <a:r>
              <a:rPr lang="en-US" sz="2000" dirty="0"/>
              <a:t>)</a:t>
            </a:r>
          </a:p>
          <a:p>
            <a:pPr lvl="0"/>
            <a:r>
              <a:rPr lang="en-US" sz="2000" b="1" dirty="0"/>
              <a:t>Consider</a:t>
            </a:r>
            <a:r>
              <a:rPr lang="en-US" sz="2000" dirty="0"/>
              <a:t>: May be better suited for larger practices or those with strong EHR integration needs.</a:t>
            </a:r>
          </a:p>
          <a:p>
            <a:endParaRPr lang="en-US" sz="2000" dirty="0"/>
          </a:p>
          <a:p>
            <a:endParaRPr lang="en-US" dirty="0"/>
          </a:p>
        </p:txBody>
      </p:sp>
      <p:sp>
        <p:nvSpPr>
          <p:cNvPr id="3" name="Title 2">
            <a:extLst>
              <a:ext uri="{FF2B5EF4-FFF2-40B4-BE49-F238E27FC236}">
                <a16:creationId xmlns:a16="http://schemas.microsoft.com/office/drawing/2014/main" id="{9EB2F518-3D8B-177E-A7DC-EDE1F7FDA293}"/>
              </a:ext>
            </a:extLst>
          </p:cNvPr>
          <p:cNvSpPr>
            <a:spLocks noGrp="1"/>
          </p:cNvSpPr>
          <p:nvPr>
            <p:ph type="title"/>
          </p:nvPr>
        </p:nvSpPr>
        <p:spPr/>
        <p:txBody>
          <a:bodyPr>
            <a:normAutofit fontScale="90000"/>
          </a:bodyPr>
          <a:lstStyle/>
          <a:p>
            <a:r>
              <a:rPr lang="en-US" dirty="0"/>
              <a:t>The 10 Best A.I Medical Scribes:</a:t>
            </a:r>
            <a:br>
              <a:rPr lang="en-US" dirty="0"/>
            </a:br>
            <a:r>
              <a:rPr lang="en-US" dirty="0"/>
              <a:t>According to One Chatbot (ChatGPT)</a:t>
            </a:r>
          </a:p>
        </p:txBody>
      </p:sp>
      <p:sp>
        <p:nvSpPr>
          <p:cNvPr id="4" name="Date Placeholder 3">
            <a:extLst>
              <a:ext uri="{FF2B5EF4-FFF2-40B4-BE49-F238E27FC236}">
                <a16:creationId xmlns:a16="http://schemas.microsoft.com/office/drawing/2014/main" id="{6969D74A-87DD-476F-F6E5-F5FCF1B179D4}"/>
              </a:ext>
            </a:extLst>
          </p:cNvPr>
          <p:cNvSpPr>
            <a:spLocks noGrp="1"/>
          </p:cNvSpPr>
          <p:nvPr>
            <p:ph type="dt" sz="half" idx="10"/>
          </p:nvPr>
        </p:nvSpPr>
        <p:spPr/>
        <p:txBody>
          <a:bodyPr/>
          <a:lstStyle/>
          <a:p>
            <a:pPr fontAlgn="base">
              <a:spcBef>
                <a:spcPct val="0"/>
              </a:spcBef>
              <a:spcAft>
                <a:spcPct val="0"/>
              </a:spcAft>
              <a:defRPr/>
            </a:pPr>
            <a:fld id="{17DB0C35-C3AA-4B66-B1E1-2C007E289099}"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80A4AE1A-9929-C5FD-95DC-46EED985A736}"/>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AA83A7C4-6889-40D2-F40B-E15A6BA8C6AB}"/>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15</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2437450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778958-9CEA-17BE-5ABA-D75BEC41E253}"/>
              </a:ext>
            </a:extLst>
          </p:cNvPr>
          <p:cNvSpPr>
            <a:spLocks noGrp="1"/>
          </p:cNvSpPr>
          <p:nvPr>
            <p:ph idx="1"/>
          </p:nvPr>
        </p:nvSpPr>
        <p:spPr/>
        <p:txBody>
          <a:bodyPr>
            <a:normAutofit fontScale="92500" lnSpcReduction="20000"/>
          </a:bodyPr>
          <a:lstStyle/>
          <a:p>
            <a:r>
              <a:rPr lang="en-US" sz="2000" b="1" dirty="0"/>
              <a:t>2. Freed</a:t>
            </a:r>
            <a:endParaRPr lang="en-US" sz="2000" dirty="0"/>
          </a:p>
          <a:p>
            <a:pPr lvl="0"/>
            <a:r>
              <a:rPr lang="en-US" sz="2000" dirty="0"/>
              <a:t>Marketed as “the best AI scribe for small and midsized clinics”. (</a:t>
            </a:r>
            <a:r>
              <a:rPr lang="en-US" sz="2000" u="sng" dirty="0">
                <a:hlinkClick r:id="rId2" tooltip="6 Best AI Scribes [2025] Comparisons, Pricing, and More - Freed AI"/>
              </a:rPr>
              <a:t>getfreed.ai</a:t>
            </a:r>
            <a:r>
              <a:rPr lang="en-US" sz="2000" dirty="0"/>
              <a:t>)</a:t>
            </a:r>
          </a:p>
          <a:p>
            <a:pPr lvl="0"/>
            <a:r>
              <a:rPr lang="en-US" sz="2000" dirty="0"/>
              <a:t>Emphasizes ease of use, quick setup, and adapting to specialty workflows. (</a:t>
            </a:r>
            <a:r>
              <a:rPr lang="en-US" sz="2000" u="sng" dirty="0">
                <a:hlinkClick r:id="rId2" tooltip="6 Best AI Scribes [2025] Comparisons, Pricing, and More - Freed AI"/>
              </a:rPr>
              <a:t>getfreed.ai</a:t>
            </a:r>
            <a:r>
              <a:rPr lang="en-US" sz="2000" dirty="0"/>
              <a:t>)</a:t>
            </a:r>
          </a:p>
          <a:p>
            <a:pPr lvl="0"/>
            <a:r>
              <a:rPr lang="en-US" sz="2000" b="1" dirty="0"/>
              <a:t>Consider</a:t>
            </a:r>
            <a:r>
              <a:rPr lang="en-US" sz="2000" dirty="0"/>
              <a:t>: For smaller clinics or those wanting faster ramp-up and less heavy infrastructure.</a:t>
            </a:r>
          </a:p>
          <a:p>
            <a:r>
              <a:rPr lang="en-US" sz="2000" b="1" dirty="0"/>
              <a:t>3. Heidi Health</a:t>
            </a:r>
            <a:endParaRPr lang="en-US" sz="2000" dirty="0"/>
          </a:p>
          <a:p>
            <a:pPr lvl="0"/>
            <a:r>
              <a:rPr lang="en-US" sz="2000" dirty="0"/>
              <a:t>Global footprint: AI medical scribe used internationally (50+ countries claimed) according to their website. (</a:t>
            </a:r>
            <a:r>
              <a:rPr lang="en-US" sz="2000" u="sng" dirty="0">
                <a:hlinkClick r:id="rId3" tooltip="Heidi Health - Best AI Medical Scribe for All Clinicians"/>
              </a:rPr>
              <a:t>Heidi AI</a:t>
            </a:r>
            <a:r>
              <a:rPr lang="en-US" sz="2000" dirty="0"/>
              <a:t>)</a:t>
            </a:r>
          </a:p>
          <a:p>
            <a:pPr lvl="0"/>
            <a:r>
              <a:rPr lang="en-US" sz="2000" dirty="0"/>
              <a:t>Strength in broad adoption and cross-country use.</a:t>
            </a:r>
          </a:p>
          <a:p>
            <a:pPr lvl="0"/>
            <a:r>
              <a:rPr lang="en-US" sz="2000" b="1" dirty="0"/>
              <a:t>Consider</a:t>
            </a:r>
            <a:r>
              <a:rPr lang="en-US" sz="2000" dirty="0"/>
              <a:t>: If you operate in a multinational or multi-jurisdiction environment, their global support may matter.</a:t>
            </a:r>
          </a:p>
          <a:p>
            <a:endParaRPr lang="en-US" sz="2000" dirty="0"/>
          </a:p>
        </p:txBody>
      </p:sp>
      <p:sp>
        <p:nvSpPr>
          <p:cNvPr id="3" name="Title 2">
            <a:extLst>
              <a:ext uri="{FF2B5EF4-FFF2-40B4-BE49-F238E27FC236}">
                <a16:creationId xmlns:a16="http://schemas.microsoft.com/office/drawing/2014/main" id="{0C1C90F1-1C78-7009-529A-396BA9B545AD}"/>
              </a:ext>
            </a:extLst>
          </p:cNvPr>
          <p:cNvSpPr>
            <a:spLocks noGrp="1"/>
          </p:cNvSpPr>
          <p:nvPr>
            <p:ph type="title"/>
          </p:nvPr>
        </p:nvSpPr>
        <p:spPr/>
        <p:txBody>
          <a:bodyPr/>
          <a:lstStyle/>
          <a:p>
            <a:r>
              <a:rPr lang="en-US" dirty="0"/>
              <a:t>Page 2</a:t>
            </a:r>
          </a:p>
        </p:txBody>
      </p:sp>
      <p:sp>
        <p:nvSpPr>
          <p:cNvPr id="4" name="Date Placeholder 3">
            <a:extLst>
              <a:ext uri="{FF2B5EF4-FFF2-40B4-BE49-F238E27FC236}">
                <a16:creationId xmlns:a16="http://schemas.microsoft.com/office/drawing/2014/main" id="{AA3BB52F-1649-4D21-E1C5-5A590A564186}"/>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42924797-14AF-9C13-6E7B-7513F466C8FA}"/>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71FC1576-7302-09C5-8233-0E2435A11932}"/>
              </a:ext>
            </a:extLst>
          </p:cNvPr>
          <p:cNvSpPr>
            <a:spLocks noGrp="1"/>
          </p:cNvSpPr>
          <p:nvPr>
            <p:ph type="sldNum" sz="quarter" idx="12"/>
          </p:nvPr>
        </p:nvSpPr>
        <p:spPr/>
        <p:txBody>
          <a:bodyPr/>
          <a:lstStyle/>
          <a:p>
            <a:pPr>
              <a:defRPr/>
            </a:pPr>
            <a:fld id="{D8BAA527-43F9-403D-A21C-DD898D801240}" type="slidenum">
              <a:rPr lang="en-US" smtClean="0"/>
              <a:pPr>
                <a:defRPr/>
              </a:pPr>
              <a:t>16</a:t>
            </a:fld>
            <a:endParaRPr lang="en-US" dirty="0"/>
          </a:p>
        </p:txBody>
      </p:sp>
    </p:spTree>
    <p:extLst>
      <p:ext uri="{BB962C8B-B14F-4D97-AF65-F5344CB8AC3E}">
        <p14:creationId xmlns:p14="http://schemas.microsoft.com/office/powerpoint/2010/main" val="3700269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C3AD0D-F845-5EE6-49EA-58D435551D21}"/>
              </a:ext>
            </a:extLst>
          </p:cNvPr>
          <p:cNvSpPr>
            <a:spLocks noGrp="1"/>
          </p:cNvSpPr>
          <p:nvPr>
            <p:ph idx="1"/>
          </p:nvPr>
        </p:nvSpPr>
        <p:spPr/>
        <p:txBody>
          <a:bodyPr>
            <a:normAutofit fontScale="85000" lnSpcReduction="10000"/>
          </a:bodyPr>
          <a:lstStyle/>
          <a:p>
            <a:r>
              <a:rPr lang="en-US" sz="2000" b="1" dirty="0"/>
              <a:t>4. Sunoh.ai</a:t>
            </a:r>
            <a:endParaRPr lang="en-US" sz="2000" dirty="0"/>
          </a:p>
          <a:p>
            <a:pPr lvl="0"/>
            <a:r>
              <a:rPr lang="en-US" sz="2000" dirty="0"/>
              <a:t>Focuses on transcription of physician-patient audio into structured notes. (</a:t>
            </a:r>
            <a:r>
              <a:rPr lang="en-US" sz="2000" u="sng" dirty="0">
                <a:hlinkClick r:id="rId2" tooltip="Sunoh.ai: The Best AI Medical Scribe for Physicians"/>
              </a:rPr>
              <a:t>sunoh.ai</a:t>
            </a:r>
            <a:r>
              <a:rPr lang="en-US" sz="2000" dirty="0"/>
              <a:t>)</a:t>
            </a:r>
          </a:p>
          <a:p>
            <a:pPr lvl="0"/>
            <a:r>
              <a:rPr lang="en-US" sz="2000" dirty="0"/>
              <a:t>“No more late-night charting” is their tagline — useful for solo practitioners or high volume clinics.</a:t>
            </a:r>
          </a:p>
          <a:p>
            <a:pPr lvl="0"/>
            <a:r>
              <a:rPr lang="en-US" sz="2000" b="1" dirty="0"/>
              <a:t>Consider</a:t>
            </a:r>
            <a:r>
              <a:rPr lang="en-US" sz="2000" dirty="0"/>
              <a:t>: Check EHR integration depth and whether the transcription-to-note accuracy meets your specialty’s needs.</a:t>
            </a:r>
          </a:p>
          <a:p>
            <a:r>
              <a:rPr lang="en-US" sz="2000" b="1" dirty="0"/>
              <a:t>5. Vero Scribe</a:t>
            </a:r>
            <a:endParaRPr lang="en-US" sz="2000" dirty="0"/>
          </a:p>
          <a:p>
            <a:pPr lvl="0"/>
            <a:r>
              <a:rPr lang="en-US" sz="2000" dirty="0"/>
              <a:t>Offers AI scribe features including </a:t>
            </a:r>
            <a:r>
              <a:rPr lang="en-US" sz="2000" b="1" dirty="0"/>
              <a:t>ICD-10 coding</a:t>
            </a:r>
            <a:r>
              <a:rPr lang="en-US" sz="2000" dirty="0"/>
              <a:t>, templates, custom notes, one-of-a-kind learning feature (adapts to your style). (</a:t>
            </a:r>
            <a:r>
              <a:rPr lang="en-US" sz="2000" u="sng" dirty="0">
                <a:hlinkClick r:id="rId3" tooltip="Vero Scribe | AI Medical Scribe"/>
              </a:rPr>
              <a:t>Vero Scribe</a:t>
            </a:r>
            <a:r>
              <a:rPr lang="en-US" sz="2000" dirty="0"/>
              <a:t>)</a:t>
            </a:r>
          </a:p>
          <a:p>
            <a:pPr lvl="0"/>
            <a:r>
              <a:rPr lang="en-US" sz="2000" dirty="0"/>
              <a:t>HIPAA- and PIPEDA-compliant; emphasis on privacy/security. (</a:t>
            </a:r>
            <a:r>
              <a:rPr lang="en-US" sz="2000" u="sng" dirty="0">
                <a:hlinkClick r:id="rId3" tooltip="Vero Scribe | AI Medical Scribe"/>
              </a:rPr>
              <a:t>Vero Scribe</a:t>
            </a:r>
            <a:r>
              <a:rPr lang="en-US" sz="2000" dirty="0"/>
              <a:t>)</a:t>
            </a:r>
          </a:p>
          <a:p>
            <a:pPr lvl="0"/>
            <a:r>
              <a:rPr lang="en-US" sz="2000" b="1" dirty="0"/>
              <a:t>Consider</a:t>
            </a:r>
            <a:r>
              <a:rPr lang="en-US" sz="2000" dirty="0"/>
              <a:t>: If you operate in Canada, or want cross-border compliance (PIPEDA) plus adaptive note-style features.</a:t>
            </a:r>
          </a:p>
          <a:p>
            <a:endParaRPr lang="en-US" sz="2000" dirty="0"/>
          </a:p>
        </p:txBody>
      </p:sp>
      <p:sp>
        <p:nvSpPr>
          <p:cNvPr id="3" name="Title 2">
            <a:extLst>
              <a:ext uri="{FF2B5EF4-FFF2-40B4-BE49-F238E27FC236}">
                <a16:creationId xmlns:a16="http://schemas.microsoft.com/office/drawing/2014/main" id="{A80B67B8-0AAD-0DFE-BBD0-4BDA88D46441}"/>
              </a:ext>
            </a:extLst>
          </p:cNvPr>
          <p:cNvSpPr>
            <a:spLocks noGrp="1"/>
          </p:cNvSpPr>
          <p:nvPr>
            <p:ph type="title"/>
          </p:nvPr>
        </p:nvSpPr>
        <p:spPr/>
        <p:txBody>
          <a:bodyPr/>
          <a:lstStyle/>
          <a:p>
            <a:r>
              <a:rPr lang="en-US" dirty="0"/>
              <a:t>Page 3</a:t>
            </a:r>
          </a:p>
        </p:txBody>
      </p:sp>
      <p:sp>
        <p:nvSpPr>
          <p:cNvPr id="4" name="Date Placeholder 3">
            <a:extLst>
              <a:ext uri="{FF2B5EF4-FFF2-40B4-BE49-F238E27FC236}">
                <a16:creationId xmlns:a16="http://schemas.microsoft.com/office/drawing/2014/main" id="{D1782D7D-CB5F-C2F5-0DCB-341CAC22C368}"/>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22E81768-AC6F-EBF6-B106-FCBC79DAA42C}"/>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BBB5F215-6449-4BAE-DC5E-47F4F12B117D}"/>
              </a:ext>
            </a:extLst>
          </p:cNvPr>
          <p:cNvSpPr>
            <a:spLocks noGrp="1"/>
          </p:cNvSpPr>
          <p:nvPr>
            <p:ph type="sldNum" sz="quarter" idx="12"/>
          </p:nvPr>
        </p:nvSpPr>
        <p:spPr/>
        <p:txBody>
          <a:bodyPr/>
          <a:lstStyle/>
          <a:p>
            <a:pPr>
              <a:defRPr/>
            </a:pPr>
            <a:fld id="{D8BAA527-43F9-403D-A21C-DD898D801240}" type="slidenum">
              <a:rPr lang="en-US" smtClean="0"/>
              <a:pPr>
                <a:defRPr/>
              </a:pPr>
              <a:t>17</a:t>
            </a:fld>
            <a:endParaRPr lang="en-US" dirty="0"/>
          </a:p>
        </p:txBody>
      </p:sp>
    </p:spTree>
    <p:extLst>
      <p:ext uri="{BB962C8B-B14F-4D97-AF65-F5344CB8AC3E}">
        <p14:creationId xmlns:p14="http://schemas.microsoft.com/office/powerpoint/2010/main" val="124140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EF041B-02AC-BA4B-1F7C-C91D06025624}"/>
              </a:ext>
            </a:extLst>
          </p:cNvPr>
          <p:cNvSpPr>
            <a:spLocks noGrp="1"/>
          </p:cNvSpPr>
          <p:nvPr>
            <p:ph idx="1"/>
          </p:nvPr>
        </p:nvSpPr>
        <p:spPr/>
        <p:txBody>
          <a:bodyPr>
            <a:normAutofit fontScale="85000" lnSpcReduction="10000"/>
          </a:bodyPr>
          <a:lstStyle/>
          <a:p>
            <a:r>
              <a:rPr lang="en-US" sz="1800" b="1" dirty="0"/>
              <a:t>⚠️ Things to Evaluate / Be Aware Of</a:t>
            </a:r>
            <a:endParaRPr lang="en-US" sz="1800" dirty="0"/>
          </a:p>
          <a:p>
            <a:pPr lvl="0"/>
            <a:r>
              <a:rPr lang="en-US" sz="1800" b="1" dirty="0"/>
              <a:t>Integration with your EHR/EMR</a:t>
            </a:r>
            <a:r>
              <a:rPr lang="en-US" sz="1800" dirty="0"/>
              <a:t>: Many tools claim “works with major EHRs,” but the depth of integration (orders, coding, flowsheet, macros) can vary. (</a:t>
            </a:r>
            <a:r>
              <a:rPr lang="en-US" sz="1800" u="sng" dirty="0">
                <a:hlinkClick r:id="rId2" tooltip="2025 Guide: Top 6 AI Medical Scribes for Clinicians - Innovaccer"/>
              </a:rPr>
              <a:t>innovaccer.com</a:t>
            </a:r>
            <a:r>
              <a:rPr lang="en-US" sz="1800" dirty="0"/>
              <a:t>)</a:t>
            </a:r>
          </a:p>
          <a:p>
            <a:pPr lvl="0"/>
            <a:r>
              <a:rPr lang="en-US" sz="1800" b="1" dirty="0"/>
              <a:t>Accuracy &amp; human-review</a:t>
            </a:r>
            <a:r>
              <a:rPr lang="en-US" sz="1800" dirty="0"/>
              <a:t>: While AI scribes reduce burden, they do not yet eliminate the need for clinician review. For example, ambient AI documentation can omit or mis-classify details. (</a:t>
            </a:r>
            <a:r>
              <a:rPr lang="en-US" sz="1800" u="sng" dirty="0">
                <a:hlinkClick r:id="rId3" tooltip="AI scribes for clinicians: How ambient listening in medicine works ..."/>
              </a:rPr>
              <a:t>American Medical Association</a:t>
            </a:r>
            <a:r>
              <a:rPr lang="en-US" sz="1800" dirty="0"/>
              <a:t>)</a:t>
            </a:r>
          </a:p>
          <a:p>
            <a:pPr lvl="0"/>
            <a:r>
              <a:rPr lang="en-US" sz="1800" b="1" dirty="0"/>
              <a:t>Specialty fit</a:t>
            </a:r>
            <a:r>
              <a:rPr lang="en-US" sz="1800" dirty="0"/>
              <a:t>: Some tools are better for general practice; others tailor to oncology, </a:t>
            </a:r>
            <a:r>
              <a:rPr lang="en-US" sz="1800" dirty="0" err="1"/>
              <a:t>behavioural</a:t>
            </a:r>
            <a:r>
              <a:rPr lang="en-US" sz="1800" dirty="0"/>
              <a:t> health, PT/OT etc. Example: </a:t>
            </a:r>
            <a:r>
              <a:rPr lang="en-US" sz="1800" dirty="0" err="1"/>
              <a:t>DeepScribe</a:t>
            </a:r>
            <a:r>
              <a:rPr lang="en-US" sz="1800" dirty="0"/>
              <a:t> mentions oncology-specific support. (</a:t>
            </a:r>
            <a:r>
              <a:rPr lang="en-US" sz="1800" u="sng" dirty="0">
                <a:hlinkClick r:id="rId4" tooltip="DeepScribe AI Medical Scribe"/>
              </a:rPr>
              <a:t>deepscribe.ai</a:t>
            </a:r>
            <a:r>
              <a:rPr lang="en-US" sz="1800" dirty="0"/>
              <a:t>)</a:t>
            </a:r>
          </a:p>
          <a:p>
            <a:pPr lvl="0"/>
            <a:r>
              <a:rPr lang="en-US" sz="1800" b="1" dirty="0"/>
              <a:t>Compliance &amp; data security</a:t>
            </a:r>
            <a:r>
              <a:rPr lang="en-US" sz="1800" dirty="0"/>
              <a:t>: Privacy of patient audio, transcription, storage, access — very important. Some tools highlight HIPAA, PIPEDA, GDPR compliance.</a:t>
            </a:r>
          </a:p>
          <a:p>
            <a:pPr lvl="0"/>
            <a:r>
              <a:rPr lang="en-US" sz="1800" b="1" dirty="0"/>
              <a:t>Change management &amp; workflow impacts</a:t>
            </a:r>
            <a:r>
              <a:rPr lang="en-US" sz="1800" dirty="0"/>
              <a:t>: Implementation will affect clinicians’ workflows. Buy-in, training, establishing review protocols matter.</a:t>
            </a:r>
          </a:p>
          <a:p>
            <a:pPr lvl="0"/>
            <a:r>
              <a:rPr lang="en-US" sz="1800" b="1" dirty="0"/>
              <a:t>Return on investment (ROI)</a:t>
            </a:r>
            <a:r>
              <a:rPr lang="en-US" sz="1800" dirty="0"/>
              <a:t>: While documentation burden is improved, some early reports suggest that the financial/efficiency benefits are still emerging. (</a:t>
            </a:r>
            <a:r>
              <a:rPr lang="en-US" sz="1800" u="sng" dirty="0">
                <a:hlinkClick r:id="rId5" tooltip="Early evidence shows AI scribes reduce burnout, but without financial improvement"/>
              </a:rPr>
              <a:t>Axios</a:t>
            </a:r>
            <a:r>
              <a:rPr lang="en-US" sz="1800" dirty="0"/>
              <a:t>)</a:t>
            </a:r>
          </a:p>
          <a:p>
            <a:endParaRPr lang="en-US" sz="1800" dirty="0"/>
          </a:p>
        </p:txBody>
      </p:sp>
      <p:sp>
        <p:nvSpPr>
          <p:cNvPr id="3" name="Title 2">
            <a:extLst>
              <a:ext uri="{FF2B5EF4-FFF2-40B4-BE49-F238E27FC236}">
                <a16:creationId xmlns:a16="http://schemas.microsoft.com/office/drawing/2014/main" id="{41D7DD37-74FB-6475-28CB-BDB6D9A69796}"/>
              </a:ext>
            </a:extLst>
          </p:cNvPr>
          <p:cNvSpPr>
            <a:spLocks noGrp="1"/>
          </p:cNvSpPr>
          <p:nvPr>
            <p:ph type="title"/>
          </p:nvPr>
        </p:nvSpPr>
        <p:spPr/>
        <p:txBody>
          <a:bodyPr/>
          <a:lstStyle/>
          <a:p>
            <a:r>
              <a:rPr lang="en-US" dirty="0"/>
              <a:t>Page 4</a:t>
            </a:r>
          </a:p>
        </p:txBody>
      </p:sp>
      <p:sp>
        <p:nvSpPr>
          <p:cNvPr id="4" name="Date Placeholder 3">
            <a:extLst>
              <a:ext uri="{FF2B5EF4-FFF2-40B4-BE49-F238E27FC236}">
                <a16:creationId xmlns:a16="http://schemas.microsoft.com/office/drawing/2014/main" id="{85FA5775-2B2D-4E29-A59C-56F8F8C1FC31}"/>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7EC931BC-EDA6-7941-564E-3848AEBF90B8}"/>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171F6414-E41E-DDA6-D042-433CD94D486F}"/>
              </a:ext>
            </a:extLst>
          </p:cNvPr>
          <p:cNvSpPr>
            <a:spLocks noGrp="1"/>
          </p:cNvSpPr>
          <p:nvPr>
            <p:ph type="sldNum" sz="quarter" idx="12"/>
          </p:nvPr>
        </p:nvSpPr>
        <p:spPr/>
        <p:txBody>
          <a:bodyPr/>
          <a:lstStyle/>
          <a:p>
            <a:pPr>
              <a:defRPr/>
            </a:pPr>
            <a:fld id="{D8BAA527-43F9-403D-A21C-DD898D801240}" type="slidenum">
              <a:rPr lang="en-US" smtClean="0"/>
              <a:pPr>
                <a:defRPr/>
              </a:pPr>
              <a:t>18</a:t>
            </a:fld>
            <a:endParaRPr lang="en-US" dirty="0"/>
          </a:p>
        </p:txBody>
      </p:sp>
    </p:spTree>
    <p:extLst>
      <p:ext uri="{BB962C8B-B14F-4D97-AF65-F5344CB8AC3E}">
        <p14:creationId xmlns:p14="http://schemas.microsoft.com/office/powerpoint/2010/main" val="215891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7F69BD-DD5A-3D6F-D25C-296832BCEAAF}"/>
              </a:ext>
            </a:extLst>
          </p:cNvPr>
          <p:cNvSpPr>
            <a:spLocks noGrp="1"/>
          </p:cNvSpPr>
          <p:nvPr>
            <p:ph idx="1"/>
          </p:nvPr>
        </p:nvSpPr>
        <p:spPr/>
        <p:txBody>
          <a:bodyPr>
            <a:normAutofit fontScale="85000" lnSpcReduction="10000"/>
          </a:bodyPr>
          <a:lstStyle/>
          <a:p>
            <a:r>
              <a:rPr lang="en-US" sz="1800" b="1" dirty="0"/>
              <a:t>ChatGPT says, “My Recommendation If I Were You”</a:t>
            </a:r>
            <a:endParaRPr lang="en-US" sz="1800" dirty="0"/>
          </a:p>
          <a:p>
            <a:r>
              <a:rPr lang="en-US" sz="1800" dirty="0"/>
              <a:t>Given you’re asking for “best AI medical scribes,” I’d recommend this approach:</a:t>
            </a:r>
          </a:p>
          <a:p>
            <a:pPr lvl="0"/>
            <a:r>
              <a:rPr lang="en-US" sz="1800" b="1" dirty="0"/>
              <a:t>Pilot two tools</a:t>
            </a:r>
            <a:r>
              <a:rPr lang="en-US" sz="1800" dirty="0"/>
              <a:t>: Pick one geared for your size / volume and one more premium. E.g., Freed for smaller clinic, </a:t>
            </a:r>
            <a:r>
              <a:rPr lang="en-US" sz="1800" dirty="0" err="1"/>
              <a:t>DeepScribe</a:t>
            </a:r>
            <a:r>
              <a:rPr lang="en-US" sz="1800" dirty="0"/>
              <a:t> for larger or specialty.</a:t>
            </a:r>
          </a:p>
          <a:p>
            <a:pPr lvl="0"/>
            <a:r>
              <a:rPr lang="en-US" sz="1800" b="1" dirty="0"/>
              <a:t>Define metrics up front</a:t>
            </a:r>
            <a:r>
              <a:rPr lang="en-US" sz="1800" dirty="0"/>
              <a:t>: How much time are providers spending on documentation now? How much reduction do you expect? What note-quality threshold is acceptable (e.g., &lt; 5% edits)?</a:t>
            </a:r>
          </a:p>
          <a:p>
            <a:pPr lvl="0"/>
            <a:r>
              <a:rPr lang="en-US" sz="1800" b="1" dirty="0"/>
              <a:t>Evaluate integration &amp; specialty fit</a:t>
            </a:r>
            <a:r>
              <a:rPr lang="en-US" sz="1800" dirty="0"/>
              <a:t>: Ensure the tool supports your specialty (if you’re not general primary care) and plays nicely with your EHR.</a:t>
            </a:r>
          </a:p>
          <a:p>
            <a:pPr lvl="0"/>
            <a:r>
              <a:rPr lang="en-US" sz="1800" b="1" dirty="0"/>
              <a:t>Plan for human review</a:t>
            </a:r>
            <a:r>
              <a:rPr lang="en-US" sz="1800" dirty="0"/>
              <a:t>: Make sure clinicians understand the AI scribes are assistants, not replacements. Build review workflows.</a:t>
            </a:r>
          </a:p>
          <a:p>
            <a:pPr lvl="0"/>
            <a:r>
              <a:rPr lang="en-US" sz="1800" b="1" dirty="0"/>
              <a:t>Check pricing &amp; contracts</a:t>
            </a:r>
            <a:r>
              <a:rPr lang="en-US" sz="1800" dirty="0"/>
              <a:t>: Many of these are SaaS models. Ensure you understand what’s included, what’s extra (templates, specialties, coding support).</a:t>
            </a:r>
          </a:p>
          <a:p>
            <a:pPr lvl="0"/>
            <a:r>
              <a:rPr lang="en-US" sz="1800" b="1" dirty="0"/>
              <a:t>Look for compliance/regulatory readiness</a:t>
            </a:r>
            <a:r>
              <a:rPr lang="en-US" sz="1800" dirty="0"/>
              <a:t>: Especially if your practice is in multiple jurisdictions (US, Canada, global) or has special privacy requirements.</a:t>
            </a:r>
          </a:p>
          <a:p>
            <a:endParaRPr lang="en-US" sz="1800" dirty="0"/>
          </a:p>
        </p:txBody>
      </p:sp>
      <p:sp>
        <p:nvSpPr>
          <p:cNvPr id="3" name="Title 2">
            <a:extLst>
              <a:ext uri="{FF2B5EF4-FFF2-40B4-BE49-F238E27FC236}">
                <a16:creationId xmlns:a16="http://schemas.microsoft.com/office/drawing/2014/main" id="{849365BA-91F2-C7FC-A624-FE8E32F10707}"/>
              </a:ext>
            </a:extLst>
          </p:cNvPr>
          <p:cNvSpPr>
            <a:spLocks noGrp="1"/>
          </p:cNvSpPr>
          <p:nvPr>
            <p:ph type="title"/>
          </p:nvPr>
        </p:nvSpPr>
        <p:spPr/>
        <p:txBody>
          <a:bodyPr/>
          <a:lstStyle/>
          <a:p>
            <a:r>
              <a:rPr lang="en-US" dirty="0"/>
              <a:t>Page 5</a:t>
            </a:r>
          </a:p>
        </p:txBody>
      </p:sp>
      <p:sp>
        <p:nvSpPr>
          <p:cNvPr id="4" name="Date Placeholder 3">
            <a:extLst>
              <a:ext uri="{FF2B5EF4-FFF2-40B4-BE49-F238E27FC236}">
                <a16:creationId xmlns:a16="http://schemas.microsoft.com/office/drawing/2014/main" id="{407F3B4F-DB36-6199-94B2-B92BCBBF5E4A}"/>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2DF907BB-CB8B-8665-3961-F90450DB0DE4}"/>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575385C5-EF4A-03AB-D4B2-8E64A9B4EE6D}"/>
              </a:ext>
            </a:extLst>
          </p:cNvPr>
          <p:cNvSpPr>
            <a:spLocks noGrp="1"/>
          </p:cNvSpPr>
          <p:nvPr>
            <p:ph type="sldNum" sz="quarter" idx="12"/>
          </p:nvPr>
        </p:nvSpPr>
        <p:spPr/>
        <p:txBody>
          <a:bodyPr/>
          <a:lstStyle/>
          <a:p>
            <a:pPr>
              <a:defRPr/>
            </a:pPr>
            <a:fld id="{D8BAA527-43F9-403D-A21C-DD898D801240}" type="slidenum">
              <a:rPr lang="en-US" smtClean="0"/>
              <a:pPr>
                <a:defRPr/>
              </a:pPr>
              <a:t>19</a:t>
            </a:fld>
            <a:endParaRPr lang="en-US" dirty="0"/>
          </a:p>
        </p:txBody>
      </p:sp>
    </p:spTree>
    <p:extLst>
      <p:ext uri="{BB962C8B-B14F-4D97-AF65-F5344CB8AC3E}">
        <p14:creationId xmlns:p14="http://schemas.microsoft.com/office/powerpoint/2010/main" val="221246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86420-B02B-983C-BAB8-F768BF3A3555}"/>
              </a:ext>
            </a:extLst>
          </p:cNvPr>
          <p:cNvSpPr>
            <a:spLocks noGrp="1"/>
          </p:cNvSpPr>
          <p:nvPr>
            <p:ph idx="1"/>
          </p:nvPr>
        </p:nvSpPr>
        <p:spPr/>
        <p:txBody>
          <a:bodyPr/>
          <a:lstStyle/>
          <a:p>
            <a:r>
              <a:rPr lang="en-US" dirty="0"/>
              <a:t>“The tools of a surgeon are scalpels; the tools of a lawyer are words.”</a:t>
            </a:r>
          </a:p>
          <a:p>
            <a:r>
              <a:rPr lang="en-US" dirty="0"/>
              <a:t>The words you use count!</a:t>
            </a:r>
          </a:p>
          <a:p>
            <a:r>
              <a:rPr lang="en-US" dirty="0"/>
              <a:t>Always remember your audience.</a:t>
            </a:r>
          </a:p>
          <a:p>
            <a:r>
              <a:rPr lang="en-US" dirty="0"/>
              <a:t>How do I get my thoughts into words?</a:t>
            </a:r>
          </a:p>
          <a:p>
            <a:r>
              <a:rPr lang="en-US" dirty="0"/>
              <a:t>The advent of EMR</a:t>
            </a:r>
          </a:p>
          <a:p>
            <a:r>
              <a:rPr lang="en-US" dirty="0"/>
              <a:t>HITECH Act 2009</a:t>
            </a:r>
          </a:p>
          <a:p>
            <a:r>
              <a:rPr lang="en-US" dirty="0"/>
              <a:t>Penalties began 2015</a:t>
            </a:r>
          </a:p>
        </p:txBody>
      </p:sp>
      <p:sp>
        <p:nvSpPr>
          <p:cNvPr id="3" name="Title 2">
            <a:extLst>
              <a:ext uri="{FF2B5EF4-FFF2-40B4-BE49-F238E27FC236}">
                <a16:creationId xmlns:a16="http://schemas.microsoft.com/office/drawing/2014/main" id="{F447F5C7-57CA-18BF-39E9-D65FEA158484}"/>
              </a:ext>
            </a:extLst>
          </p:cNvPr>
          <p:cNvSpPr>
            <a:spLocks noGrp="1"/>
          </p:cNvSpPr>
          <p:nvPr>
            <p:ph type="title"/>
          </p:nvPr>
        </p:nvSpPr>
        <p:spPr/>
        <p:txBody>
          <a:bodyPr/>
          <a:lstStyle/>
          <a:p>
            <a:r>
              <a:rPr lang="en-US" dirty="0"/>
              <a:t>Documenting what you did	</a:t>
            </a:r>
          </a:p>
        </p:txBody>
      </p:sp>
      <p:sp>
        <p:nvSpPr>
          <p:cNvPr id="4" name="Date Placeholder 3">
            <a:extLst>
              <a:ext uri="{FF2B5EF4-FFF2-40B4-BE49-F238E27FC236}">
                <a16:creationId xmlns:a16="http://schemas.microsoft.com/office/drawing/2014/main" id="{4EC5B1EA-00EC-E868-B0D8-41EE6EC32842}"/>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A5A14399-D7C5-8C87-6BBE-A96F21605337}"/>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514E5099-C8B1-383A-CF0B-5DE082B79482}"/>
              </a:ext>
            </a:extLst>
          </p:cNvPr>
          <p:cNvSpPr>
            <a:spLocks noGrp="1"/>
          </p:cNvSpPr>
          <p:nvPr>
            <p:ph type="sldNum" sz="quarter" idx="12"/>
          </p:nvPr>
        </p:nvSpPr>
        <p:spPr/>
        <p:txBody>
          <a:bodyPr/>
          <a:lstStyle/>
          <a:p>
            <a:pPr>
              <a:defRPr/>
            </a:pPr>
            <a:fld id="{D8BAA527-43F9-403D-A21C-DD898D801240}" type="slidenum">
              <a:rPr lang="en-US" smtClean="0"/>
              <a:pPr>
                <a:defRPr/>
              </a:pPr>
              <a:t>2</a:t>
            </a:fld>
            <a:endParaRPr lang="en-US" dirty="0"/>
          </a:p>
        </p:txBody>
      </p:sp>
    </p:spTree>
    <p:extLst>
      <p:ext uri="{BB962C8B-B14F-4D97-AF65-F5344CB8AC3E}">
        <p14:creationId xmlns:p14="http://schemas.microsoft.com/office/powerpoint/2010/main" val="2501959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2E980E-19CE-2695-EC63-2C239441A7B4}"/>
              </a:ext>
            </a:extLst>
          </p:cNvPr>
          <p:cNvSpPr>
            <a:spLocks noGrp="1"/>
          </p:cNvSpPr>
          <p:nvPr>
            <p:ph idx="1"/>
          </p:nvPr>
        </p:nvSpPr>
        <p:spPr/>
        <p:txBody>
          <a:bodyPr/>
          <a:lstStyle/>
          <a:p>
            <a:r>
              <a:rPr lang="en-US" dirty="0"/>
              <a:t>HIPAA Privacy Rules.</a:t>
            </a:r>
          </a:p>
          <a:p>
            <a:r>
              <a:rPr lang="en-US" dirty="0"/>
              <a:t>Internet upload and download encryption security</a:t>
            </a:r>
          </a:p>
          <a:p>
            <a:r>
              <a:rPr lang="en-US" dirty="0"/>
              <a:t>Dragon all local, but only one speaker</a:t>
            </a:r>
          </a:p>
          <a:p>
            <a:r>
              <a:rPr lang="en-US" dirty="0"/>
              <a:t>A.I. Multiple speakers but internet transfer, check each vendor,</a:t>
            </a:r>
          </a:p>
          <a:p>
            <a:r>
              <a:rPr lang="en-US" dirty="0"/>
              <a:t>EMR integration, Microsoft/Nuance Dragon DAX, EPIC</a:t>
            </a:r>
          </a:p>
          <a:p>
            <a:r>
              <a:rPr lang="en-US" dirty="0"/>
              <a:t>Never forget your audiences.</a:t>
            </a:r>
          </a:p>
          <a:p>
            <a:endParaRPr lang="en-US" dirty="0"/>
          </a:p>
          <a:p>
            <a:endParaRPr lang="en-US" dirty="0"/>
          </a:p>
        </p:txBody>
      </p:sp>
      <p:sp>
        <p:nvSpPr>
          <p:cNvPr id="3" name="Title 2">
            <a:extLst>
              <a:ext uri="{FF2B5EF4-FFF2-40B4-BE49-F238E27FC236}">
                <a16:creationId xmlns:a16="http://schemas.microsoft.com/office/drawing/2014/main" id="{5FA02FFA-A546-6108-E2ED-C1901B03A84F}"/>
              </a:ext>
            </a:extLst>
          </p:cNvPr>
          <p:cNvSpPr>
            <a:spLocks noGrp="1"/>
          </p:cNvSpPr>
          <p:nvPr>
            <p:ph type="title"/>
          </p:nvPr>
        </p:nvSpPr>
        <p:spPr/>
        <p:txBody>
          <a:bodyPr/>
          <a:lstStyle/>
          <a:p>
            <a:r>
              <a:rPr lang="en-US" dirty="0"/>
              <a:t>Dangers and Landmines</a:t>
            </a:r>
          </a:p>
        </p:txBody>
      </p:sp>
      <p:sp>
        <p:nvSpPr>
          <p:cNvPr id="4" name="Date Placeholder 3">
            <a:extLst>
              <a:ext uri="{FF2B5EF4-FFF2-40B4-BE49-F238E27FC236}">
                <a16:creationId xmlns:a16="http://schemas.microsoft.com/office/drawing/2014/main" id="{8DD5D9FA-BDD0-97E7-54DA-9402F16E53B9}"/>
              </a:ext>
            </a:extLst>
          </p:cNvPr>
          <p:cNvSpPr>
            <a:spLocks noGrp="1"/>
          </p:cNvSpPr>
          <p:nvPr>
            <p:ph type="dt" sz="half" idx="10"/>
          </p:nvPr>
        </p:nvSpPr>
        <p:spPr/>
        <p:txBody>
          <a:bodyPr/>
          <a:lstStyle/>
          <a:p>
            <a:pPr fontAlgn="base">
              <a:spcBef>
                <a:spcPct val="0"/>
              </a:spcBef>
              <a:spcAft>
                <a:spcPct val="0"/>
              </a:spcAft>
              <a:defRPr/>
            </a:pPr>
            <a:fld id="{A89D9E7F-B365-4564-A8F2-475DB3BACDB5}"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46F532CF-11FE-1112-B486-166EB86CA804}"/>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57189E02-ED69-73F8-66FE-6E22AFE0FC84}"/>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20</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498357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AEF8A5-D904-C113-A800-5D8E4568DEF3}"/>
              </a:ext>
            </a:extLst>
          </p:cNvPr>
          <p:cNvSpPr>
            <a:spLocks noGrp="1"/>
          </p:cNvSpPr>
          <p:nvPr>
            <p:ph idx="1"/>
          </p:nvPr>
        </p:nvSpPr>
        <p:spPr/>
        <p:txBody>
          <a:bodyPr/>
          <a:lstStyle/>
          <a:p>
            <a:r>
              <a:rPr lang="en-US" dirty="0"/>
              <a:t>A.I. transcription and summation with human oversight.</a:t>
            </a:r>
          </a:p>
          <a:p>
            <a:r>
              <a:rPr lang="en-US" dirty="0"/>
              <a:t>or</a:t>
            </a:r>
          </a:p>
          <a:p>
            <a:r>
              <a:rPr lang="en-US" dirty="0"/>
              <a:t>A live human with you.</a:t>
            </a:r>
          </a:p>
          <a:p>
            <a:endParaRPr lang="en-US" dirty="0"/>
          </a:p>
        </p:txBody>
      </p:sp>
      <p:sp>
        <p:nvSpPr>
          <p:cNvPr id="3" name="Title 2">
            <a:extLst>
              <a:ext uri="{FF2B5EF4-FFF2-40B4-BE49-F238E27FC236}">
                <a16:creationId xmlns:a16="http://schemas.microsoft.com/office/drawing/2014/main" id="{6901AFCF-E4CE-C3D4-F7EA-3E2AD83597FB}"/>
              </a:ext>
            </a:extLst>
          </p:cNvPr>
          <p:cNvSpPr>
            <a:spLocks noGrp="1"/>
          </p:cNvSpPr>
          <p:nvPr>
            <p:ph type="title"/>
          </p:nvPr>
        </p:nvSpPr>
        <p:spPr/>
        <p:txBody>
          <a:bodyPr/>
          <a:lstStyle/>
          <a:p>
            <a:r>
              <a:rPr lang="en-US" dirty="0"/>
              <a:t>Hybrids v. Humans</a:t>
            </a:r>
          </a:p>
        </p:txBody>
      </p:sp>
      <p:sp>
        <p:nvSpPr>
          <p:cNvPr id="4" name="Date Placeholder 3">
            <a:extLst>
              <a:ext uri="{FF2B5EF4-FFF2-40B4-BE49-F238E27FC236}">
                <a16:creationId xmlns:a16="http://schemas.microsoft.com/office/drawing/2014/main" id="{B4F6927F-6F15-4DD2-5F04-6CE3314312F9}"/>
              </a:ext>
            </a:extLst>
          </p:cNvPr>
          <p:cNvSpPr>
            <a:spLocks noGrp="1"/>
          </p:cNvSpPr>
          <p:nvPr>
            <p:ph type="dt" sz="half" idx="10"/>
          </p:nvPr>
        </p:nvSpPr>
        <p:spPr/>
        <p:txBody>
          <a:bodyPr/>
          <a:lstStyle/>
          <a:p>
            <a:pPr fontAlgn="base">
              <a:spcBef>
                <a:spcPct val="0"/>
              </a:spcBef>
              <a:spcAft>
                <a:spcPct val="0"/>
              </a:spcAft>
              <a:defRPr/>
            </a:pPr>
            <a:fld id="{76451824-3BB1-48FB-B2BB-91CD45D26DA0}"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A8AEFDBA-123F-00A5-050C-C9244CE29CD5}"/>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1ED7766A-4F6C-0EB2-9030-BB9A0BD3FFD8}"/>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21</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4733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100CA3-7A03-09A5-7A32-8FD4EF4BB9D9}"/>
              </a:ext>
            </a:extLst>
          </p:cNvPr>
          <p:cNvSpPr>
            <a:spLocks noGrp="1"/>
          </p:cNvSpPr>
          <p:nvPr>
            <p:ph idx="1"/>
          </p:nvPr>
        </p:nvSpPr>
        <p:spPr/>
        <p:txBody>
          <a:bodyPr/>
          <a:lstStyle/>
          <a:p>
            <a:r>
              <a:rPr lang="en-US" dirty="0"/>
              <a:t>Get consent.</a:t>
            </a:r>
          </a:p>
          <a:p>
            <a:r>
              <a:rPr lang="en-US" dirty="0"/>
              <a:t>Consider an annual agreement.</a:t>
            </a:r>
          </a:p>
          <a:p>
            <a:r>
              <a:rPr lang="en-US" dirty="0"/>
              <a:t>Have a separate, dedicated device.</a:t>
            </a:r>
          </a:p>
          <a:p>
            <a:r>
              <a:rPr lang="en-US"/>
              <a:t>Always </a:t>
            </a:r>
            <a:r>
              <a:rPr lang="en-US" dirty="0"/>
              <a:t>have good backup protocols.</a:t>
            </a:r>
          </a:p>
          <a:p>
            <a:r>
              <a:rPr lang="en-US"/>
              <a:t>Train </a:t>
            </a:r>
            <a:r>
              <a:rPr lang="en-US" dirty="0"/>
              <a:t>staff adequately.</a:t>
            </a:r>
          </a:p>
          <a:p>
            <a:r>
              <a:rPr lang="en-US" dirty="0"/>
              <a:t>Check it out!</a:t>
            </a:r>
          </a:p>
        </p:txBody>
      </p:sp>
      <p:sp>
        <p:nvSpPr>
          <p:cNvPr id="3" name="Title 2">
            <a:extLst>
              <a:ext uri="{FF2B5EF4-FFF2-40B4-BE49-F238E27FC236}">
                <a16:creationId xmlns:a16="http://schemas.microsoft.com/office/drawing/2014/main" id="{0AC1AAA4-A361-D188-97E4-D1EFA16ED737}"/>
              </a:ext>
            </a:extLst>
          </p:cNvPr>
          <p:cNvSpPr>
            <a:spLocks noGrp="1"/>
          </p:cNvSpPr>
          <p:nvPr>
            <p:ph type="title"/>
          </p:nvPr>
        </p:nvSpPr>
        <p:spPr/>
        <p:txBody>
          <a:bodyPr/>
          <a:lstStyle/>
          <a:p>
            <a:r>
              <a:rPr lang="en-US" dirty="0"/>
              <a:t>Details and Duties</a:t>
            </a:r>
          </a:p>
        </p:txBody>
      </p:sp>
      <p:sp>
        <p:nvSpPr>
          <p:cNvPr id="4" name="Date Placeholder 3">
            <a:extLst>
              <a:ext uri="{FF2B5EF4-FFF2-40B4-BE49-F238E27FC236}">
                <a16:creationId xmlns:a16="http://schemas.microsoft.com/office/drawing/2014/main" id="{B6B2E07A-6ECC-E6C7-E1D2-EE5967DF8965}"/>
              </a:ext>
            </a:extLst>
          </p:cNvPr>
          <p:cNvSpPr>
            <a:spLocks noGrp="1"/>
          </p:cNvSpPr>
          <p:nvPr>
            <p:ph type="dt" sz="half" idx="10"/>
          </p:nvPr>
        </p:nvSpPr>
        <p:spPr/>
        <p:txBody>
          <a:bodyPr/>
          <a:lstStyle/>
          <a:p>
            <a:pPr fontAlgn="base">
              <a:spcBef>
                <a:spcPct val="0"/>
              </a:spcBef>
              <a:spcAft>
                <a:spcPct val="0"/>
              </a:spcAft>
              <a:defRPr/>
            </a:pPr>
            <a:fld id="{D7276385-169A-4563-BB3F-9F60B3165716}"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7B07DD0A-F770-6501-C659-DEA7EF69A1F0}"/>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E681DC89-941A-229C-BF97-E393A5999CF7}"/>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22</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73665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D8ACEA-4D55-446D-B54E-11996C23CC63}"/>
              </a:ext>
            </a:extLst>
          </p:cNvPr>
          <p:cNvSpPr>
            <a:spLocks noGrp="1"/>
          </p:cNvSpPr>
          <p:nvPr>
            <p:ph idx="1"/>
          </p:nvPr>
        </p:nvSpPr>
        <p:spPr/>
        <p:txBody>
          <a:bodyPr/>
          <a:lstStyle/>
          <a:p>
            <a:r>
              <a:rPr lang="en-US" i="1" dirty="0"/>
              <a:t>Tethered to the EHR: Primary Care Physician Workload Assessment Using EHR Event Log Data and Time-Motion Observations</a:t>
            </a:r>
          </a:p>
          <a:p>
            <a:r>
              <a:rPr lang="en-US" i="1" dirty="0">
                <a:hlinkClick r:id="rId2"/>
              </a:rPr>
              <a:t>https://doi.org/10.1370/afm.2121</a:t>
            </a:r>
            <a:endParaRPr lang="en-US" i="1" dirty="0"/>
          </a:p>
          <a:p>
            <a:r>
              <a:rPr lang="en-US" i="1" dirty="0"/>
              <a:t>September/October 2017 issue</a:t>
            </a:r>
          </a:p>
          <a:p>
            <a:endParaRPr lang="en-US" i="1" dirty="0"/>
          </a:p>
        </p:txBody>
      </p:sp>
      <p:sp>
        <p:nvSpPr>
          <p:cNvPr id="3" name="Title 2">
            <a:extLst>
              <a:ext uri="{FF2B5EF4-FFF2-40B4-BE49-F238E27FC236}">
                <a16:creationId xmlns:a16="http://schemas.microsoft.com/office/drawing/2014/main" id="{519B464B-B1AC-4079-89FA-198D7122C734}"/>
              </a:ext>
            </a:extLst>
          </p:cNvPr>
          <p:cNvSpPr>
            <a:spLocks noGrp="1"/>
          </p:cNvSpPr>
          <p:nvPr>
            <p:ph type="title"/>
          </p:nvPr>
        </p:nvSpPr>
        <p:spPr/>
        <p:txBody>
          <a:bodyPr>
            <a:noAutofit/>
          </a:bodyPr>
          <a:lstStyle/>
          <a:p>
            <a:pPr algn="ctr"/>
            <a:r>
              <a:rPr lang="en-US" sz="3600" dirty="0"/>
              <a:t>Are all these rules making for better patient care?</a:t>
            </a:r>
          </a:p>
        </p:txBody>
      </p:sp>
      <p:sp>
        <p:nvSpPr>
          <p:cNvPr id="6" name="Date Placeholder 5">
            <a:extLst>
              <a:ext uri="{FF2B5EF4-FFF2-40B4-BE49-F238E27FC236}">
                <a16:creationId xmlns:a16="http://schemas.microsoft.com/office/drawing/2014/main" id="{C628CC75-B422-4C99-8142-AD92B6A4485C}"/>
              </a:ext>
            </a:extLst>
          </p:cNvPr>
          <p:cNvSpPr>
            <a:spLocks noGrp="1"/>
          </p:cNvSpPr>
          <p:nvPr>
            <p:ph type="dt" sz="half" idx="10"/>
          </p:nvPr>
        </p:nvSpPr>
        <p:spPr/>
        <p:txBody>
          <a:bodyPr/>
          <a:lstStyle/>
          <a:p>
            <a:pPr fontAlgn="base">
              <a:spcBef>
                <a:spcPct val="0"/>
              </a:spcBef>
              <a:spcAft>
                <a:spcPct val="0"/>
              </a:spcAft>
              <a:defRPr/>
            </a:pPr>
            <a:fld id="{F5B76D03-8CA6-4C34-B2FF-C9FB7674EB2E}"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4" name="Footer Placeholder 3">
            <a:extLst>
              <a:ext uri="{FF2B5EF4-FFF2-40B4-BE49-F238E27FC236}">
                <a16:creationId xmlns:a16="http://schemas.microsoft.com/office/drawing/2014/main" id="{AB5897E8-5844-2D13-CA9A-C8CA7F272045}"/>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5" name="Slide Number Placeholder 4">
            <a:extLst>
              <a:ext uri="{FF2B5EF4-FFF2-40B4-BE49-F238E27FC236}">
                <a16:creationId xmlns:a16="http://schemas.microsoft.com/office/drawing/2014/main" id="{33391284-C6CC-DD80-B2D7-3D9EBC48E190}"/>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3</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403116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09A5B-5BC0-423A-94EB-4C2D6DDD9033}"/>
              </a:ext>
            </a:extLst>
          </p:cNvPr>
          <p:cNvSpPr>
            <a:spLocks noGrp="1"/>
          </p:cNvSpPr>
          <p:nvPr>
            <p:ph idx="1"/>
          </p:nvPr>
        </p:nvSpPr>
        <p:spPr/>
        <p:txBody>
          <a:bodyPr/>
          <a:lstStyle/>
          <a:p>
            <a:r>
              <a:rPr lang="en-US" b="1" dirty="0"/>
              <a:t>METHODS</a:t>
            </a:r>
            <a:r>
              <a:rPr lang="en-US" dirty="0"/>
              <a:t> We conducted a retrospective cohort study of 142 family medicine physicians in a single system in southern Wisconsin. All Epic (Epic Systems Corporation) EHR interactions were captured from “event logging” records over a 3-year period for both direct patient care and non–face-to-face activities, and were validated by direct observation. EHR events were assigned to 1 of 15 EHR task categories and allocated to either during or after clinic hours. </a:t>
            </a:r>
          </a:p>
        </p:txBody>
      </p:sp>
      <p:sp>
        <p:nvSpPr>
          <p:cNvPr id="3" name="Title 2">
            <a:extLst>
              <a:ext uri="{FF2B5EF4-FFF2-40B4-BE49-F238E27FC236}">
                <a16:creationId xmlns:a16="http://schemas.microsoft.com/office/drawing/2014/main" id="{1F4A8435-7F27-4323-B2B3-B93B4A49682B}"/>
              </a:ext>
            </a:extLst>
          </p:cNvPr>
          <p:cNvSpPr>
            <a:spLocks noGrp="1"/>
          </p:cNvSpPr>
          <p:nvPr>
            <p:ph type="title"/>
          </p:nvPr>
        </p:nvSpPr>
        <p:spPr/>
        <p:txBody>
          <a:bodyPr/>
          <a:lstStyle/>
          <a:p>
            <a:r>
              <a:rPr lang="en-US" dirty="0"/>
              <a:t>Methods</a:t>
            </a:r>
          </a:p>
        </p:txBody>
      </p:sp>
      <p:sp>
        <p:nvSpPr>
          <p:cNvPr id="6" name="Date Placeholder 5">
            <a:extLst>
              <a:ext uri="{FF2B5EF4-FFF2-40B4-BE49-F238E27FC236}">
                <a16:creationId xmlns:a16="http://schemas.microsoft.com/office/drawing/2014/main" id="{A07EFCFF-19C7-409E-B7C5-9CE81C389D12}"/>
              </a:ext>
            </a:extLst>
          </p:cNvPr>
          <p:cNvSpPr>
            <a:spLocks noGrp="1"/>
          </p:cNvSpPr>
          <p:nvPr>
            <p:ph type="dt" sz="half" idx="10"/>
          </p:nvPr>
        </p:nvSpPr>
        <p:spPr/>
        <p:txBody>
          <a:bodyPr/>
          <a:lstStyle/>
          <a:p>
            <a:pPr fontAlgn="base">
              <a:spcBef>
                <a:spcPct val="0"/>
              </a:spcBef>
              <a:spcAft>
                <a:spcPct val="0"/>
              </a:spcAft>
              <a:defRPr/>
            </a:pPr>
            <a:fld id="{E95F5D9B-9816-43D5-BBE2-19156BD66EE5}"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4" name="Footer Placeholder 3">
            <a:extLst>
              <a:ext uri="{FF2B5EF4-FFF2-40B4-BE49-F238E27FC236}">
                <a16:creationId xmlns:a16="http://schemas.microsoft.com/office/drawing/2014/main" id="{AC134A8A-C792-4D32-D63E-9888D960C1CE}"/>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5" name="Slide Number Placeholder 4">
            <a:extLst>
              <a:ext uri="{FF2B5EF4-FFF2-40B4-BE49-F238E27FC236}">
                <a16:creationId xmlns:a16="http://schemas.microsoft.com/office/drawing/2014/main" id="{F136A005-EF33-610B-EDC6-C9A3816984FA}"/>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4</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400566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F83F2-CD38-4A9C-88A2-3FA3732228BF}"/>
              </a:ext>
            </a:extLst>
          </p:cNvPr>
          <p:cNvSpPr>
            <a:spLocks noGrp="1"/>
          </p:cNvSpPr>
          <p:nvPr>
            <p:ph idx="1"/>
          </p:nvPr>
        </p:nvSpPr>
        <p:spPr/>
        <p:txBody>
          <a:bodyPr/>
          <a:lstStyle/>
          <a:p>
            <a:r>
              <a:rPr lang="en-US" dirty="0"/>
              <a:t>Clinicians spent 355 minutes (5.9 hours) of an 11.4-hour workday in the EHR per weekday per 1.0 clinical full-time equivalent: 269 minutes (4.5 hours) during clinic hours and 86 minutes (1.4 hours) after clinic hours. Clerical and administrative tasks including documentation, order entry, billing and coding, and system security accounted for nearly one-half of the total EHR time (157 minutes, 44.2%). Inbox management accounted for another 85 minutes (23.7%). </a:t>
            </a:r>
          </a:p>
        </p:txBody>
      </p:sp>
      <p:sp>
        <p:nvSpPr>
          <p:cNvPr id="3" name="Title 2">
            <a:extLst>
              <a:ext uri="{FF2B5EF4-FFF2-40B4-BE49-F238E27FC236}">
                <a16:creationId xmlns:a16="http://schemas.microsoft.com/office/drawing/2014/main" id="{8BA653F3-2AFB-4FE9-B6C4-24DBA8525B0E}"/>
              </a:ext>
            </a:extLst>
          </p:cNvPr>
          <p:cNvSpPr>
            <a:spLocks noGrp="1"/>
          </p:cNvSpPr>
          <p:nvPr>
            <p:ph type="title"/>
          </p:nvPr>
        </p:nvSpPr>
        <p:spPr/>
        <p:txBody>
          <a:bodyPr/>
          <a:lstStyle/>
          <a:p>
            <a:r>
              <a:rPr lang="en-US" dirty="0"/>
              <a:t>Results</a:t>
            </a:r>
          </a:p>
        </p:txBody>
      </p:sp>
      <p:sp>
        <p:nvSpPr>
          <p:cNvPr id="6" name="Date Placeholder 5">
            <a:extLst>
              <a:ext uri="{FF2B5EF4-FFF2-40B4-BE49-F238E27FC236}">
                <a16:creationId xmlns:a16="http://schemas.microsoft.com/office/drawing/2014/main" id="{C1D5138F-EB37-4AA4-A071-DFE2DEDEA67A}"/>
              </a:ext>
            </a:extLst>
          </p:cNvPr>
          <p:cNvSpPr>
            <a:spLocks noGrp="1"/>
          </p:cNvSpPr>
          <p:nvPr>
            <p:ph type="dt" sz="half" idx="10"/>
          </p:nvPr>
        </p:nvSpPr>
        <p:spPr/>
        <p:txBody>
          <a:bodyPr/>
          <a:lstStyle/>
          <a:p>
            <a:pPr fontAlgn="base">
              <a:spcBef>
                <a:spcPct val="0"/>
              </a:spcBef>
              <a:spcAft>
                <a:spcPct val="0"/>
              </a:spcAft>
              <a:defRPr/>
            </a:pPr>
            <a:fld id="{C791EA69-E81D-4CC2-A456-A18748BA2A32}"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4" name="Footer Placeholder 3">
            <a:extLst>
              <a:ext uri="{FF2B5EF4-FFF2-40B4-BE49-F238E27FC236}">
                <a16:creationId xmlns:a16="http://schemas.microsoft.com/office/drawing/2014/main" id="{A792EBE9-D563-F78D-1DF2-227805A32A53}"/>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5" name="Slide Number Placeholder 4">
            <a:extLst>
              <a:ext uri="{FF2B5EF4-FFF2-40B4-BE49-F238E27FC236}">
                <a16:creationId xmlns:a16="http://schemas.microsoft.com/office/drawing/2014/main" id="{F44F8128-42E9-5E81-C173-ACE3AAABF829}"/>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5</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287993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84050E-507F-1B32-BE8A-C97FA49BBC58}"/>
              </a:ext>
            </a:extLst>
          </p:cNvPr>
          <p:cNvSpPr>
            <a:spLocks noGrp="1"/>
          </p:cNvSpPr>
          <p:nvPr>
            <p:ph idx="1"/>
          </p:nvPr>
        </p:nvSpPr>
        <p:spPr/>
        <p:txBody>
          <a:bodyPr/>
          <a:lstStyle/>
          <a:p>
            <a:r>
              <a:rPr lang="en-US" dirty="0"/>
              <a:t>Widespread integration of EMR with Speech Recognition and A.I.</a:t>
            </a:r>
          </a:p>
          <a:p>
            <a:r>
              <a:rPr lang="en-US" dirty="0"/>
              <a:t>June 2025 AMA article</a:t>
            </a:r>
          </a:p>
          <a:p>
            <a:r>
              <a:rPr lang="en-US" dirty="0">
                <a:hlinkClick r:id="rId2"/>
              </a:rPr>
              <a:t>https://www.ama-assn.org/practice-management/digital-health/ai-scribes-save-15000-hours-and-restore-human-side-medicine</a:t>
            </a:r>
            <a:endParaRPr lang="en-US" dirty="0"/>
          </a:p>
        </p:txBody>
      </p:sp>
      <p:sp>
        <p:nvSpPr>
          <p:cNvPr id="3" name="Title 2">
            <a:extLst>
              <a:ext uri="{FF2B5EF4-FFF2-40B4-BE49-F238E27FC236}">
                <a16:creationId xmlns:a16="http://schemas.microsoft.com/office/drawing/2014/main" id="{9E93155D-9EEC-D7B0-F229-165FB4248570}"/>
              </a:ext>
            </a:extLst>
          </p:cNvPr>
          <p:cNvSpPr>
            <a:spLocks noGrp="1"/>
          </p:cNvSpPr>
          <p:nvPr>
            <p:ph type="title"/>
          </p:nvPr>
        </p:nvSpPr>
        <p:spPr/>
        <p:txBody>
          <a:bodyPr/>
          <a:lstStyle/>
          <a:p>
            <a:r>
              <a:rPr lang="en-US" dirty="0"/>
              <a:t>Just 8 Years Later</a:t>
            </a:r>
          </a:p>
        </p:txBody>
      </p:sp>
      <p:sp>
        <p:nvSpPr>
          <p:cNvPr id="4" name="Date Placeholder 3">
            <a:extLst>
              <a:ext uri="{FF2B5EF4-FFF2-40B4-BE49-F238E27FC236}">
                <a16:creationId xmlns:a16="http://schemas.microsoft.com/office/drawing/2014/main" id="{0512858F-8FB4-8A1C-61DF-CA1A2F3D6430}"/>
              </a:ext>
            </a:extLst>
          </p:cNvPr>
          <p:cNvSpPr>
            <a:spLocks noGrp="1"/>
          </p:cNvSpPr>
          <p:nvPr>
            <p:ph type="dt" sz="half" idx="10"/>
          </p:nvPr>
        </p:nvSpPr>
        <p:spPr/>
        <p:txBody>
          <a:bodyPr/>
          <a:lstStyle/>
          <a:p>
            <a:pPr fontAlgn="base">
              <a:spcBef>
                <a:spcPct val="0"/>
              </a:spcBef>
              <a:spcAft>
                <a:spcPct val="0"/>
              </a:spcAft>
              <a:defRPr/>
            </a:pPr>
            <a:fld id="{A6B60F1A-89D3-45A9-99AC-46EA03BCDE23}"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706B8D4A-F8EA-E432-C294-BE2460C43E9A}"/>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3AB1AB83-2459-B363-A9F3-3FC01F141EFE}"/>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6</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485295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C1D291-B123-47E4-AA30-D1D7587DC121}"/>
              </a:ext>
            </a:extLst>
          </p:cNvPr>
          <p:cNvSpPr>
            <a:spLocks noGrp="1"/>
          </p:cNvSpPr>
          <p:nvPr>
            <p:ph idx="1"/>
          </p:nvPr>
        </p:nvSpPr>
        <p:spPr/>
        <p:txBody>
          <a:bodyPr/>
          <a:lstStyle/>
          <a:p>
            <a:r>
              <a:rPr lang="en-US" dirty="0"/>
              <a:t>Dragon Naturally Speaking Version 16</a:t>
            </a:r>
          </a:p>
          <a:p>
            <a:r>
              <a:rPr lang="en-US" dirty="0"/>
              <a:t>Vast progress over 30 years</a:t>
            </a:r>
          </a:p>
          <a:p>
            <a:r>
              <a:rPr lang="en-US" dirty="0"/>
              <a:t>I own no stock nor have ever had any relationship with Nuance or Microsoft</a:t>
            </a:r>
          </a:p>
          <a:p>
            <a:r>
              <a:rPr lang="en-US" dirty="0"/>
              <a:t>Just a longtime user</a:t>
            </a:r>
          </a:p>
          <a:p>
            <a:r>
              <a:rPr lang="en-US" dirty="0"/>
              <a:t>What any smart phone can do today</a:t>
            </a:r>
          </a:p>
          <a:p>
            <a:endParaRPr lang="en-US" dirty="0"/>
          </a:p>
        </p:txBody>
      </p:sp>
      <p:sp>
        <p:nvSpPr>
          <p:cNvPr id="3" name="Title 2">
            <a:extLst>
              <a:ext uri="{FF2B5EF4-FFF2-40B4-BE49-F238E27FC236}">
                <a16:creationId xmlns:a16="http://schemas.microsoft.com/office/drawing/2014/main" id="{BCD1FEAB-CA18-4D51-B4C4-E344B35D03E9}"/>
              </a:ext>
            </a:extLst>
          </p:cNvPr>
          <p:cNvSpPr>
            <a:spLocks noGrp="1"/>
          </p:cNvSpPr>
          <p:nvPr>
            <p:ph type="title"/>
          </p:nvPr>
        </p:nvSpPr>
        <p:spPr/>
        <p:txBody>
          <a:bodyPr/>
          <a:lstStyle/>
          <a:p>
            <a:r>
              <a:rPr lang="en-US" dirty="0"/>
              <a:t>Speech Recognition</a:t>
            </a:r>
          </a:p>
        </p:txBody>
      </p:sp>
      <p:sp>
        <p:nvSpPr>
          <p:cNvPr id="4" name="Date Placeholder 3">
            <a:extLst>
              <a:ext uri="{FF2B5EF4-FFF2-40B4-BE49-F238E27FC236}">
                <a16:creationId xmlns:a16="http://schemas.microsoft.com/office/drawing/2014/main" id="{FAC0B518-4D36-4E62-9AE5-1A7F8117E9D4}"/>
              </a:ext>
            </a:extLst>
          </p:cNvPr>
          <p:cNvSpPr>
            <a:spLocks noGrp="1"/>
          </p:cNvSpPr>
          <p:nvPr>
            <p:ph type="dt" sz="half" idx="10"/>
          </p:nvPr>
        </p:nvSpPr>
        <p:spPr/>
        <p:txBody>
          <a:bodyPr/>
          <a:lstStyle/>
          <a:p>
            <a:pPr fontAlgn="base">
              <a:spcBef>
                <a:spcPct val="0"/>
              </a:spcBef>
              <a:spcAft>
                <a:spcPct val="0"/>
              </a:spcAft>
              <a:defRPr/>
            </a:pPr>
            <a:fld id="{6DA940EF-6A19-4E95-BED1-5EFF45CF49E5}"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C1DFF7C0-549B-3AEC-C1D6-16A32D3E4329}"/>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2E1BB60D-472B-6653-7056-2B80830824FA}"/>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7</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2450451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CF2144-71D7-DD3F-5EC3-B665354E8A5F}"/>
              </a:ext>
            </a:extLst>
          </p:cNvPr>
          <p:cNvSpPr>
            <a:spLocks noGrp="1"/>
          </p:cNvSpPr>
          <p:nvPr>
            <p:ph idx="1"/>
          </p:nvPr>
        </p:nvSpPr>
        <p:spPr/>
        <p:txBody>
          <a:bodyPr/>
          <a:lstStyle/>
          <a:p>
            <a:r>
              <a:rPr lang="en-US" dirty="0"/>
              <a:t>Dragon Ambient Experience “Nuance DAX”</a:t>
            </a:r>
          </a:p>
          <a:p>
            <a:r>
              <a:rPr lang="en-US" dirty="0"/>
              <a:t>Integrates with Epic and 200 other EMR’s</a:t>
            </a:r>
          </a:p>
          <a:p>
            <a:r>
              <a:rPr lang="en-US" dirty="0"/>
              <a:t>DAX to record patient-physician encounter MS AI to compose a clinically appropriate chart entry</a:t>
            </a:r>
          </a:p>
          <a:p>
            <a:r>
              <a:rPr lang="en-US" dirty="0"/>
              <a:t>This is just the beginning </a:t>
            </a:r>
          </a:p>
          <a:p>
            <a:r>
              <a:rPr lang="en-US" dirty="0"/>
              <a:t>Key: It is not enough to document what you do.</a:t>
            </a:r>
          </a:p>
          <a:p>
            <a:r>
              <a:rPr lang="en-US" dirty="0"/>
              <a:t>Always explain your thinking, why you did it.</a:t>
            </a:r>
          </a:p>
          <a:p>
            <a:r>
              <a:rPr lang="en-US" dirty="0"/>
              <a:t>Justify your claim for payment.</a:t>
            </a:r>
          </a:p>
          <a:p>
            <a:r>
              <a:rPr lang="en-US" dirty="0"/>
              <a:t>That’s where you tell the story.</a:t>
            </a:r>
          </a:p>
          <a:p>
            <a:r>
              <a:rPr lang="en-US" dirty="0"/>
              <a:t>Almost all EMR’s have A.I.</a:t>
            </a:r>
          </a:p>
        </p:txBody>
      </p:sp>
      <p:sp>
        <p:nvSpPr>
          <p:cNvPr id="3" name="Title 2">
            <a:extLst>
              <a:ext uri="{FF2B5EF4-FFF2-40B4-BE49-F238E27FC236}">
                <a16:creationId xmlns:a16="http://schemas.microsoft.com/office/drawing/2014/main" id="{79B94A0F-78F5-38C4-17CC-B53051E220F4}"/>
              </a:ext>
            </a:extLst>
          </p:cNvPr>
          <p:cNvSpPr>
            <a:spLocks noGrp="1"/>
          </p:cNvSpPr>
          <p:nvPr>
            <p:ph type="title"/>
          </p:nvPr>
        </p:nvSpPr>
        <p:spPr/>
        <p:txBody>
          <a:bodyPr/>
          <a:lstStyle/>
          <a:p>
            <a:pPr algn="ctr"/>
            <a:r>
              <a:rPr lang="en-US" dirty="0"/>
              <a:t>In Medicine: </a:t>
            </a:r>
            <a:br>
              <a:rPr lang="en-US" dirty="0"/>
            </a:br>
            <a:r>
              <a:rPr lang="en-US" dirty="0"/>
              <a:t>Dragon, AI, Epic, etc.	</a:t>
            </a:r>
          </a:p>
        </p:txBody>
      </p:sp>
      <p:sp>
        <p:nvSpPr>
          <p:cNvPr id="4" name="Date Placeholder 3">
            <a:extLst>
              <a:ext uri="{FF2B5EF4-FFF2-40B4-BE49-F238E27FC236}">
                <a16:creationId xmlns:a16="http://schemas.microsoft.com/office/drawing/2014/main" id="{9A826AAB-4037-C775-14CC-3A029A00D06F}"/>
              </a:ext>
            </a:extLst>
          </p:cNvPr>
          <p:cNvSpPr>
            <a:spLocks noGrp="1"/>
          </p:cNvSpPr>
          <p:nvPr>
            <p:ph type="dt" sz="half" idx="10"/>
          </p:nvPr>
        </p:nvSpPr>
        <p:spPr/>
        <p:txBody>
          <a:bodyPr/>
          <a:lstStyle/>
          <a:p>
            <a:pPr fontAlgn="base">
              <a:spcBef>
                <a:spcPct val="0"/>
              </a:spcBef>
              <a:spcAft>
                <a:spcPct val="0"/>
              </a:spcAft>
              <a:defRPr/>
            </a:pPr>
            <a:fld id="{09F62305-4975-478A-8A3B-3BA8F0D5F5E6}" type="datetime8">
              <a:rPr lang="en-US">
                <a:solidFill>
                  <a:prstClr val="black"/>
                </a:solidFill>
                <a:latin typeface="Arial" charset="0"/>
                <a:cs typeface="Arial" charset="0"/>
              </a:rPr>
              <a:pPr fontAlgn="base">
                <a:spcBef>
                  <a:spcPct val="0"/>
                </a:spcBef>
                <a:spcAft>
                  <a:spcPct val="0"/>
                </a:spcAft>
                <a:defRPr/>
              </a:pPr>
              <a:t>11/7/2025 2:50 PM</a:t>
            </a:fld>
            <a:endParaRPr lang="en-US" dirty="0">
              <a:solidFill>
                <a:prstClr val="black"/>
              </a:solidFill>
              <a:latin typeface="Arial" charset="0"/>
              <a:cs typeface="Arial" charset="0"/>
            </a:endParaRPr>
          </a:p>
        </p:txBody>
      </p:sp>
      <p:sp>
        <p:nvSpPr>
          <p:cNvPr id="5" name="Footer Placeholder 4">
            <a:extLst>
              <a:ext uri="{FF2B5EF4-FFF2-40B4-BE49-F238E27FC236}">
                <a16:creationId xmlns:a16="http://schemas.microsoft.com/office/drawing/2014/main" id="{AD55E348-5655-118D-1DEE-118368B0B67B}"/>
              </a:ext>
            </a:extLst>
          </p:cNvPr>
          <p:cNvSpPr>
            <a:spLocks noGrp="1"/>
          </p:cNvSpPr>
          <p:nvPr>
            <p:ph type="ftr" sz="quarter" idx="11"/>
          </p:nvPr>
        </p:nvSpPr>
        <p:spPr/>
        <p:txBody>
          <a:bodyPr/>
          <a:lstStyle/>
          <a:p>
            <a:pPr fontAlgn="base">
              <a:spcBef>
                <a:spcPct val="0"/>
              </a:spcBef>
              <a:spcAft>
                <a:spcPct val="0"/>
              </a:spcAft>
              <a:defRPr/>
            </a:pPr>
            <a:r>
              <a:rPr lang="en-US">
                <a:solidFill>
                  <a:prstClr val="black"/>
                </a:solidFill>
                <a:latin typeface="Arial" charset="0"/>
                <a:cs typeface="Arial" charset="0"/>
              </a:rPr>
              <a:t>john@johnrirwin.com</a:t>
            </a:r>
            <a:endParaRPr lang="en-US" dirty="0">
              <a:solidFill>
                <a:prstClr val="black"/>
              </a:solidFill>
              <a:latin typeface="Arial" charset="0"/>
              <a:cs typeface="Arial" charset="0"/>
            </a:endParaRPr>
          </a:p>
        </p:txBody>
      </p:sp>
      <p:sp>
        <p:nvSpPr>
          <p:cNvPr id="6" name="Slide Number Placeholder 5">
            <a:extLst>
              <a:ext uri="{FF2B5EF4-FFF2-40B4-BE49-F238E27FC236}">
                <a16:creationId xmlns:a16="http://schemas.microsoft.com/office/drawing/2014/main" id="{A9FACCB9-ADBD-1177-D7D6-5795635B21A3}"/>
              </a:ext>
            </a:extLst>
          </p:cNvPr>
          <p:cNvSpPr>
            <a:spLocks noGrp="1"/>
          </p:cNvSpPr>
          <p:nvPr>
            <p:ph type="sldNum" sz="quarter" idx="12"/>
          </p:nvPr>
        </p:nvSpPr>
        <p:spPr/>
        <p:txBody>
          <a:bodyPr/>
          <a:lstStyle/>
          <a:p>
            <a:pPr fontAlgn="base">
              <a:spcBef>
                <a:spcPct val="0"/>
              </a:spcBef>
              <a:spcAft>
                <a:spcPct val="0"/>
              </a:spcAft>
              <a:defRPr/>
            </a:pPr>
            <a:fld id="{D8BAA527-43F9-403D-A21C-DD898D801240}" type="slidenum">
              <a:rPr lang="en-US">
                <a:solidFill>
                  <a:prstClr val="black"/>
                </a:solidFill>
                <a:latin typeface="Arial" charset="0"/>
                <a:cs typeface="Arial" charset="0"/>
              </a:rPr>
              <a:pPr fontAlgn="base">
                <a:spcBef>
                  <a:spcPct val="0"/>
                </a:spcBef>
                <a:spcAft>
                  <a:spcPct val="0"/>
                </a:spcAft>
                <a:defRPr/>
              </a:pPr>
              <a:t>8</a:t>
            </a:fld>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115470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E349A-D40C-2726-30C4-887079463854}"/>
              </a:ext>
            </a:extLst>
          </p:cNvPr>
          <p:cNvSpPr>
            <a:spLocks noGrp="1"/>
          </p:cNvSpPr>
          <p:nvPr>
            <p:ph idx="1"/>
          </p:nvPr>
        </p:nvSpPr>
        <p:spPr/>
        <p:txBody>
          <a:bodyPr/>
          <a:lstStyle/>
          <a:p>
            <a:r>
              <a:rPr lang="en-US" dirty="0"/>
              <a:t>What is so special? It is just beginning.</a:t>
            </a:r>
          </a:p>
          <a:p>
            <a:r>
              <a:rPr lang="en-US" dirty="0"/>
              <a:t>How does it work? LLM.</a:t>
            </a:r>
          </a:p>
          <a:p>
            <a:r>
              <a:rPr lang="en-US" dirty="0"/>
              <a:t>What was it fed? Who chose the data?</a:t>
            </a:r>
          </a:p>
          <a:p>
            <a:r>
              <a:rPr lang="en-US" dirty="0"/>
              <a:t>Where did it come from?</a:t>
            </a:r>
          </a:p>
          <a:p>
            <a:r>
              <a:rPr lang="en-US" dirty="0"/>
              <a:t>Content Revenue: Hollywood $8.6 B v. Video Games $51 B</a:t>
            </a:r>
          </a:p>
          <a:p>
            <a:r>
              <a:rPr lang="en-US" dirty="0"/>
              <a:t>CPU (multitasker) v. GPU (parallel processing)</a:t>
            </a:r>
          </a:p>
          <a:p>
            <a:r>
              <a:rPr lang="en-US" dirty="0"/>
              <a:t>Nvidia $5 trillion</a:t>
            </a:r>
          </a:p>
          <a:p>
            <a:r>
              <a:rPr lang="en-US" dirty="0"/>
              <a:t>All about controlling the pixels on your screen</a:t>
            </a:r>
          </a:p>
          <a:p>
            <a:r>
              <a:rPr lang="en-US" dirty="0"/>
              <a:t>Each pixel is controlled by three transistors</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E0946F1A-E640-3969-C902-0661E1145FE7}"/>
              </a:ext>
            </a:extLst>
          </p:cNvPr>
          <p:cNvSpPr>
            <a:spLocks noGrp="1"/>
          </p:cNvSpPr>
          <p:nvPr>
            <p:ph type="title"/>
          </p:nvPr>
        </p:nvSpPr>
        <p:spPr/>
        <p:txBody>
          <a:bodyPr/>
          <a:lstStyle/>
          <a:p>
            <a:pPr algn="ctr"/>
            <a:r>
              <a:rPr lang="en-US" dirty="0"/>
              <a:t>Artificial Intelligence</a:t>
            </a:r>
            <a:br>
              <a:rPr lang="en-US" dirty="0"/>
            </a:br>
            <a:r>
              <a:rPr lang="en-US" dirty="0"/>
              <a:t>Let’s get a little bit into the weeds</a:t>
            </a:r>
          </a:p>
        </p:txBody>
      </p:sp>
      <p:sp>
        <p:nvSpPr>
          <p:cNvPr id="4" name="Date Placeholder 3">
            <a:extLst>
              <a:ext uri="{FF2B5EF4-FFF2-40B4-BE49-F238E27FC236}">
                <a16:creationId xmlns:a16="http://schemas.microsoft.com/office/drawing/2014/main" id="{C5180CB6-EDB6-61F0-1FF1-9CDB02E768FF}"/>
              </a:ext>
            </a:extLst>
          </p:cNvPr>
          <p:cNvSpPr>
            <a:spLocks noGrp="1"/>
          </p:cNvSpPr>
          <p:nvPr>
            <p:ph type="dt" sz="half" idx="10"/>
          </p:nvPr>
        </p:nvSpPr>
        <p:spPr/>
        <p:txBody>
          <a:bodyPr/>
          <a:lstStyle/>
          <a:p>
            <a:pPr>
              <a:defRPr/>
            </a:pPr>
            <a:fld id="{E05EB7A7-EC78-4CE1-B2E4-E6FE7D929B1F}" type="datetime8">
              <a:rPr lang="en-US" smtClean="0"/>
              <a:t>11/7/2025 2:50 PM</a:t>
            </a:fld>
            <a:endParaRPr lang="en-US" dirty="0"/>
          </a:p>
        </p:txBody>
      </p:sp>
      <p:sp>
        <p:nvSpPr>
          <p:cNvPr id="5" name="Footer Placeholder 4">
            <a:extLst>
              <a:ext uri="{FF2B5EF4-FFF2-40B4-BE49-F238E27FC236}">
                <a16:creationId xmlns:a16="http://schemas.microsoft.com/office/drawing/2014/main" id="{9D00627F-6476-18AE-BB99-61AEFAB3B43C}"/>
              </a:ext>
            </a:extLst>
          </p:cNvPr>
          <p:cNvSpPr>
            <a:spLocks noGrp="1"/>
          </p:cNvSpPr>
          <p:nvPr>
            <p:ph type="ftr" sz="quarter" idx="11"/>
          </p:nvPr>
        </p:nvSpPr>
        <p:spPr/>
        <p:txBody>
          <a:bodyPr/>
          <a:lstStyle/>
          <a:p>
            <a:pPr>
              <a:defRPr/>
            </a:pPr>
            <a:r>
              <a:rPr lang="en-US"/>
              <a:t>john@johnrirwin.com</a:t>
            </a:r>
            <a:endParaRPr lang="en-US" dirty="0"/>
          </a:p>
        </p:txBody>
      </p:sp>
      <p:sp>
        <p:nvSpPr>
          <p:cNvPr id="6" name="Slide Number Placeholder 5">
            <a:extLst>
              <a:ext uri="{FF2B5EF4-FFF2-40B4-BE49-F238E27FC236}">
                <a16:creationId xmlns:a16="http://schemas.microsoft.com/office/drawing/2014/main" id="{56CB2C59-9CD6-1BEB-B0B8-437CC475D155}"/>
              </a:ext>
            </a:extLst>
          </p:cNvPr>
          <p:cNvSpPr>
            <a:spLocks noGrp="1"/>
          </p:cNvSpPr>
          <p:nvPr>
            <p:ph type="sldNum" sz="quarter" idx="12"/>
          </p:nvPr>
        </p:nvSpPr>
        <p:spPr/>
        <p:txBody>
          <a:bodyPr/>
          <a:lstStyle/>
          <a:p>
            <a:pPr>
              <a:defRPr/>
            </a:pPr>
            <a:fld id="{D8BAA527-43F9-403D-A21C-DD898D801240}" type="slidenum">
              <a:rPr lang="en-US" smtClean="0"/>
              <a:pPr>
                <a:defRPr/>
              </a:pPr>
              <a:t>9</a:t>
            </a:fld>
            <a:endParaRPr lang="en-US" dirty="0"/>
          </a:p>
        </p:txBody>
      </p:sp>
    </p:spTree>
    <p:extLst>
      <p:ext uri="{BB962C8B-B14F-4D97-AF65-F5344CB8AC3E}">
        <p14:creationId xmlns:p14="http://schemas.microsoft.com/office/powerpoint/2010/main" val="1742127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149</TotalTime>
  <Words>2149</Words>
  <Application>Microsoft Office PowerPoint</Application>
  <PresentationFormat>Widescreen</PresentationFormat>
  <Paragraphs>228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Garamond</vt:lpstr>
      <vt:lpstr>Wingdings 3</vt:lpstr>
      <vt:lpstr>Ion</vt:lpstr>
      <vt:lpstr>Northwest Ohio Osteopathic Association  November 8, 2025  Continuing Medical Education</vt:lpstr>
      <vt:lpstr>Documenting what you did </vt:lpstr>
      <vt:lpstr>Are all these rules making for better patient care?</vt:lpstr>
      <vt:lpstr>Methods</vt:lpstr>
      <vt:lpstr>Results</vt:lpstr>
      <vt:lpstr>Just 8 Years Later</vt:lpstr>
      <vt:lpstr>Speech Recognition</vt:lpstr>
      <vt:lpstr>In Medicine:  Dragon, AI, Epic, etc. </vt:lpstr>
      <vt:lpstr>Artificial Intelligence Let’s get a little bit into the weeds</vt:lpstr>
      <vt:lpstr>GPU calculations for each pixel on my screen</vt:lpstr>
      <vt:lpstr>My Dell Display 49 inch UltraWide</vt:lpstr>
      <vt:lpstr>My Nvidia RTX 3060 GPU is 3 years old. What if I replaced it with Nvidia’s current model RTX 5090</vt:lpstr>
      <vt:lpstr>Copilot A.I.</vt:lpstr>
      <vt:lpstr>The 10 Best A.I Medical Scribes: According to One Human</vt:lpstr>
      <vt:lpstr>The 10 Best A.I Medical Scribes: According to One Chatbot (ChatGPT)</vt:lpstr>
      <vt:lpstr>Page 2</vt:lpstr>
      <vt:lpstr>Page 3</vt:lpstr>
      <vt:lpstr>Page 4</vt:lpstr>
      <vt:lpstr>Page 5</vt:lpstr>
      <vt:lpstr>Dangers and Landmines</vt:lpstr>
      <vt:lpstr>Hybrids v. Humans</vt:lpstr>
      <vt:lpstr>Details and Duties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Irwin</dc:creator>
  <cp:lastModifiedBy>John Irwin</cp:lastModifiedBy>
  <cp:revision>2</cp:revision>
  <dcterms:created xsi:type="dcterms:W3CDTF">2025-10-22T15:39:25Z</dcterms:created>
  <dcterms:modified xsi:type="dcterms:W3CDTF">2025-11-07T21:31:13Z</dcterms:modified>
</cp:coreProperties>
</file>