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8288000" cy="10287000"/>
  <p:notesSz cx="6858000" cy="9144000"/>
  <p:embeddedFontLst>
    <p:embeddedFont>
      <p:font typeface="Alfa Slab One" panose="020B0604020202020204" charset="0"/>
      <p:regular r:id="rId25"/>
    </p:embeddedFont>
    <p:embeddedFont>
      <p:font typeface="Calibri" panose="020F0502020204030204" pitchFamily="34" charset="0"/>
      <p:regular r:id="rId26"/>
      <p:bold r:id="rId27"/>
      <p:italic r:id="rId28"/>
      <p:boldItalic r:id="rId29"/>
    </p:embeddedFont>
    <p:embeddedFont>
      <p:font typeface="Source Sans Pro" panose="020B0503030403020204" pitchFamily="34" charset="0"/>
      <p:regular r:id="rId30"/>
    </p:embeddedFont>
    <p:embeddedFont>
      <p:font typeface="Source Sans Pro Bold" panose="020B0703030403020204" charset="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7" d="100"/>
          <a:sy n="57" d="100"/>
        </p:scale>
        <p:origin x="342"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4/28/2021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rcRect l="3730" t="28480" r="18089" b="5389"/>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1028700" y="1654201"/>
            <a:ext cx="11124050" cy="6978598"/>
            <a:chOff x="0" y="0"/>
            <a:chExt cx="14832067" cy="9304797"/>
          </a:xfrm>
        </p:grpSpPr>
        <p:sp>
          <p:nvSpPr>
            <p:cNvPr id="3" name="TextBox 3"/>
            <p:cNvSpPr txBox="1"/>
            <p:nvPr/>
          </p:nvSpPr>
          <p:spPr>
            <a:xfrm>
              <a:off x="0" y="-76200"/>
              <a:ext cx="14832067" cy="805180"/>
            </a:xfrm>
            <a:prstGeom prst="rect">
              <a:avLst/>
            </a:prstGeom>
          </p:spPr>
          <p:txBody>
            <a:bodyPr lIns="0" tIns="0" rIns="0" bIns="0" rtlCol="0" anchor="t">
              <a:spAutoFit/>
            </a:bodyPr>
            <a:lstStyle/>
            <a:p>
              <a:pPr algn="l">
                <a:lnSpc>
                  <a:spcPts val="5040"/>
                </a:lnSpc>
              </a:pPr>
              <a:r>
                <a:rPr lang="en-US" sz="3600" spc="431">
                  <a:solidFill>
                    <a:srgbClr val="E3E8F0"/>
                  </a:solidFill>
                  <a:latin typeface="Source Sans Pro Bold"/>
                </a:rPr>
                <a:t>FIRM BAPTIST AREA</a:t>
              </a:r>
            </a:p>
          </p:txBody>
        </p:sp>
        <p:sp>
          <p:nvSpPr>
            <p:cNvPr id="4" name="TextBox 4"/>
            <p:cNvSpPr txBox="1"/>
            <p:nvPr/>
          </p:nvSpPr>
          <p:spPr>
            <a:xfrm>
              <a:off x="0" y="1499939"/>
              <a:ext cx="14832067" cy="6783917"/>
            </a:xfrm>
            <a:prstGeom prst="rect">
              <a:avLst/>
            </a:prstGeom>
          </p:spPr>
          <p:txBody>
            <a:bodyPr lIns="0" tIns="0" rIns="0" bIns="0" rtlCol="0" anchor="t">
              <a:spAutoFit/>
            </a:bodyPr>
            <a:lstStyle/>
            <a:p>
              <a:pPr algn="l">
                <a:lnSpc>
                  <a:spcPts val="13000"/>
                </a:lnSpc>
              </a:pPr>
              <a:r>
                <a:rPr lang="en-US" sz="13000" spc="130">
                  <a:solidFill>
                    <a:srgbClr val="E3E8F0"/>
                  </a:solidFill>
                  <a:latin typeface="Alfa Slab One Bold"/>
                </a:rPr>
                <a:t>AIM CAMP SURVIVAL TIPS</a:t>
              </a:r>
            </a:p>
          </p:txBody>
        </p:sp>
        <p:sp>
          <p:nvSpPr>
            <p:cNvPr id="5" name="TextBox 5"/>
            <p:cNvSpPr txBox="1"/>
            <p:nvPr/>
          </p:nvSpPr>
          <p:spPr>
            <a:xfrm>
              <a:off x="0" y="8638047"/>
              <a:ext cx="14832067" cy="666750"/>
            </a:xfrm>
            <a:prstGeom prst="rect">
              <a:avLst/>
            </a:prstGeom>
          </p:spPr>
          <p:txBody>
            <a:bodyPr lIns="0" tIns="0" rIns="0" bIns="0" rtlCol="0" anchor="t">
              <a:spAutoFit/>
            </a:bodyPr>
            <a:lstStyle/>
            <a:p>
              <a:pPr algn="l">
                <a:lnSpc>
                  <a:spcPts val="4200"/>
                </a:lnSpc>
              </a:pPr>
              <a:r>
                <a:rPr lang="en-US" sz="3000" spc="150">
                  <a:solidFill>
                    <a:srgbClr val="E3E8F0"/>
                  </a:solidFill>
                  <a:latin typeface="Source Sans Pro"/>
                </a:rPr>
                <a:t>An orientation for sponsors</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14754"/>
        </a:solidFill>
        <a:effectLst/>
      </p:bgPr>
    </p:bg>
    <p:spTree>
      <p:nvGrpSpPr>
        <p:cNvPr id="1" name=""/>
        <p:cNvGrpSpPr/>
        <p:nvPr/>
      </p:nvGrpSpPr>
      <p:grpSpPr>
        <a:xfrm>
          <a:off x="0" y="0"/>
          <a:ext cx="0" cy="0"/>
          <a:chOff x="0" y="0"/>
          <a:chExt cx="0" cy="0"/>
        </a:xfrm>
      </p:grpSpPr>
      <p:grpSp>
        <p:nvGrpSpPr>
          <p:cNvPr id="2" name="Group 2"/>
          <p:cNvGrpSpPr/>
          <p:nvPr/>
        </p:nvGrpSpPr>
        <p:grpSpPr>
          <a:xfrm>
            <a:off x="-275290" y="9475651"/>
            <a:ext cx="18838579" cy="1072147"/>
            <a:chOff x="0" y="0"/>
            <a:chExt cx="25118105" cy="1429529"/>
          </a:xfrm>
        </p:grpSpPr>
        <p:sp>
          <p:nvSpPr>
            <p:cNvPr id="3" name="AutoShape 3"/>
            <p:cNvSpPr/>
            <p:nvPr/>
          </p:nvSpPr>
          <p:spPr>
            <a:xfrm>
              <a:off x="0" y="0"/>
              <a:ext cx="25118105" cy="1429529"/>
            </a:xfrm>
            <a:prstGeom prst="rect">
              <a:avLst/>
            </a:prstGeom>
            <a:solidFill>
              <a:srgbClr val="E3E8F0"/>
            </a:solidFill>
          </p:spPr>
        </p:sp>
        <p:sp>
          <p:nvSpPr>
            <p:cNvPr id="4" name="TextBox 4"/>
            <p:cNvSpPr txBox="1"/>
            <p:nvPr/>
          </p:nvSpPr>
          <p:spPr>
            <a:xfrm>
              <a:off x="11787804" y="254514"/>
              <a:ext cx="12019211" cy="525145"/>
            </a:xfrm>
            <a:prstGeom prst="rect">
              <a:avLst/>
            </a:prstGeom>
          </p:spPr>
          <p:txBody>
            <a:bodyPr lIns="0" tIns="0" rIns="0" bIns="0" rtlCol="0" anchor="t">
              <a:spAutoFit/>
            </a:bodyPr>
            <a:lstStyle/>
            <a:p>
              <a:pPr algn="r">
                <a:lnSpc>
                  <a:spcPts val="3359"/>
                </a:lnSpc>
              </a:pPr>
              <a:r>
                <a:rPr lang="en-US" sz="2400" spc="192">
                  <a:solidFill>
                    <a:srgbClr val="414754"/>
                  </a:solidFill>
                  <a:latin typeface="Source Sans Pro"/>
                </a:rPr>
                <a:t>AIM Camp Sponsor Orientation</a:t>
              </a:r>
            </a:p>
          </p:txBody>
        </p:sp>
      </p:grpSp>
      <p:sp>
        <p:nvSpPr>
          <p:cNvPr id="5" name="TextBox 5"/>
          <p:cNvSpPr txBox="1"/>
          <p:nvPr/>
        </p:nvSpPr>
        <p:spPr>
          <a:xfrm>
            <a:off x="1812571" y="1272230"/>
            <a:ext cx="14662858" cy="914781"/>
          </a:xfrm>
          <a:prstGeom prst="rect">
            <a:avLst/>
          </a:prstGeom>
        </p:spPr>
        <p:txBody>
          <a:bodyPr lIns="0" tIns="0" rIns="0" bIns="0" rtlCol="0" anchor="t">
            <a:spAutoFit/>
          </a:bodyPr>
          <a:lstStyle/>
          <a:p>
            <a:pPr algn="ctr">
              <a:lnSpc>
                <a:spcPts val="7181"/>
              </a:lnSpc>
            </a:pPr>
            <a:r>
              <a:rPr lang="en-US" sz="6300" spc="126">
                <a:solidFill>
                  <a:srgbClr val="E3E8F0"/>
                </a:solidFill>
                <a:latin typeface="Source Sans Pro Bold"/>
              </a:rPr>
              <a:t>SPONSOR RESPONSIBILITIES</a:t>
            </a:r>
          </a:p>
        </p:txBody>
      </p:sp>
      <p:sp>
        <p:nvSpPr>
          <p:cNvPr id="6" name="AutoShape 6"/>
          <p:cNvSpPr/>
          <p:nvPr/>
        </p:nvSpPr>
        <p:spPr>
          <a:xfrm>
            <a:off x="2199428" y="3624302"/>
            <a:ext cx="226950" cy="192088"/>
          </a:xfrm>
          <a:prstGeom prst="rect">
            <a:avLst/>
          </a:prstGeom>
          <a:solidFill>
            <a:srgbClr val="E3E8F0"/>
          </a:solidFill>
        </p:spPr>
      </p:sp>
      <p:grpSp>
        <p:nvGrpSpPr>
          <p:cNvPr id="7" name="Group 7"/>
          <p:cNvGrpSpPr/>
          <p:nvPr/>
        </p:nvGrpSpPr>
        <p:grpSpPr>
          <a:xfrm>
            <a:off x="2721115" y="3425071"/>
            <a:ext cx="6052258" cy="1242179"/>
            <a:chOff x="0" y="0"/>
            <a:chExt cx="8069677" cy="1656239"/>
          </a:xfrm>
        </p:grpSpPr>
        <p:sp>
          <p:nvSpPr>
            <p:cNvPr id="8" name="TextBox 8"/>
            <p:cNvSpPr txBox="1"/>
            <p:nvPr/>
          </p:nvSpPr>
          <p:spPr>
            <a:xfrm>
              <a:off x="0" y="0"/>
              <a:ext cx="8069677" cy="787400"/>
            </a:xfrm>
            <a:prstGeom prst="rect">
              <a:avLst/>
            </a:prstGeom>
          </p:spPr>
          <p:txBody>
            <a:bodyPr lIns="0" tIns="0" rIns="0" bIns="0" rtlCol="0" anchor="t">
              <a:spAutoFit/>
            </a:bodyPr>
            <a:lstStyle/>
            <a:p>
              <a:pPr>
                <a:lnSpc>
                  <a:spcPts val="4680"/>
                </a:lnSpc>
              </a:pPr>
              <a:r>
                <a:rPr lang="en-US" sz="3900" spc="390">
                  <a:solidFill>
                    <a:srgbClr val="E3E8F0"/>
                  </a:solidFill>
                  <a:latin typeface="Source Sans Pro Bold"/>
                </a:rPr>
                <a:t>SAFETY</a:t>
              </a:r>
            </a:p>
          </p:txBody>
        </p:sp>
        <p:sp>
          <p:nvSpPr>
            <p:cNvPr id="9" name="TextBox 9"/>
            <p:cNvSpPr txBox="1"/>
            <p:nvPr/>
          </p:nvSpPr>
          <p:spPr>
            <a:xfrm>
              <a:off x="0" y="1051719"/>
              <a:ext cx="8069677" cy="604520"/>
            </a:xfrm>
            <a:prstGeom prst="rect">
              <a:avLst/>
            </a:prstGeom>
          </p:spPr>
          <p:txBody>
            <a:bodyPr lIns="0" tIns="0" rIns="0" bIns="0" rtlCol="0" anchor="t">
              <a:spAutoFit/>
            </a:bodyPr>
            <a:lstStyle/>
            <a:p>
              <a:pPr>
                <a:lnSpc>
                  <a:spcPts val="3900"/>
                </a:lnSpc>
              </a:pPr>
              <a:r>
                <a:rPr lang="en-US" sz="2600" spc="26">
                  <a:solidFill>
                    <a:srgbClr val="E3E8F0"/>
                  </a:solidFill>
                  <a:latin typeface="Source Sans Pro"/>
                </a:rPr>
                <a:t>be vigilant for safety issues 24 hours a day.</a:t>
              </a:r>
            </a:p>
          </p:txBody>
        </p:sp>
      </p:grpSp>
      <p:sp>
        <p:nvSpPr>
          <p:cNvPr id="10" name="AutoShape 10"/>
          <p:cNvSpPr/>
          <p:nvPr/>
        </p:nvSpPr>
        <p:spPr>
          <a:xfrm>
            <a:off x="9514628" y="3128208"/>
            <a:ext cx="226950" cy="192088"/>
          </a:xfrm>
          <a:prstGeom prst="rect">
            <a:avLst/>
          </a:prstGeom>
          <a:solidFill>
            <a:srgbClr val="E3E8F0"/>
          </a:solidFill>
        </p:spPr>
      </p:sp>
      <p:grpSp>
        <p:nvGrpSpPr>
          <p:cNvPr id="11" name="Group 11"/>
          <p:cNvGrpSpPr/>
          <p:nvPr/>
        </p:nvGrpSpPr>
        <p:grpSpPr>
          <a:xfrm>
            <a:off x="9953093" y="2887742"/>
            <a:ext cx="6052258" cy="2823329"/>
            <a:chOff x="0" y="0"/>
            <a:chExt cx="8069677" cy="3764439"/>
          </a:xfrm>
        </p:grpSpPr>
        <p:sp>
          <p:nvSpPr>
            <p:cNvPr id="12" name="TextBox 12"/>
            <p:cNvSpPr txBox="1"/>
            <p:nvPr/>
          </p:nvSpPr>
          <p:spPr>
            <a:xfrm>
              <a:off x="0" y="0"/>
              <a:ext cx="8069677" cy="1574800"/>
            </a:xfrm>
            <a:prstGeom prst="rect">
              <a:avLst/>
            </a:prstGeom>
          </p:spPr>
          <p:txBody>
            <a:bodyPr lIns="0" tIns="0" rIns="0" bIns="0" rtlCol="0" anchor="t">
              <a:spAutoFit/>
            </a:bodyPr>
            <a:lstStyle/>
            <a:p>
              <a:pPr>
                <a:lnSpc>
                  <a:spcPts val="4680"/>
                </a:lnSpc>
              </a:pPr>
              <a:r>
                <a:rPr lang="en-US" sz="3900" spc="390">
                  <a:solidFill>
                    <a:srgbClr val="E3E8F0"/>
                  </a:solidFill>
                  <a:latin typeface="Source Sans Pro Bold"/>
                </a:rPr>
                <a:t>CONTINOUS SUPERVISION</a:t>
              </a:r>
            </a:p>
          </p:txBody>
        </p:sp>
        <p:sp>
          <p:nvSpPr>
            <p:cNvPr id="13" name="TextBox 13"/>
            <p:cNvSpPr txBox="1"/>
            <p:nvPr/>
          </p:nvSpPr>
          <p:spPr>
            <a:xfrm>
              <a:off x="0" y="1839119"/>
              <a:ext cx="8069677" cy="1925320"/>
            </a:xfrm>
            <a:prstGeom prst="rect">
              <a:avLst/>
            </a:prstGeom>
          </p:spPr>
          <p:txBody>
            <a:bodyPr lIns="0" tIns="0" rIns="0" bIns="0" rtlCol="0" anchor="t">
              <a:spAutoFit/>
            </a:bodyPr>
            <a:lstStyle/>
            <a:p>
              <a:pPr>
                <a:lnSpc>
                  <a:spcPts val="3900"/>
                </a:lnSpc>
              </a:pPr>
              <a:r>
                <a:rPr lang="en-US" sz="2600" spc="26">
                  <a:solidFill>
                    <a:srgbClr val="E3E8F0"/>
                  </a:solidFill>
                  <a:latin typeface="Source Sans Pro"/>
                </a:rPr>
                <a:t>This is a TX Health Department requirement. Be sure you know where all your campers are at all times.</a:t>
              </a:r>
            </a:p>
          </p:txBody>
        </p:sp>
      </p:grpSp>
      <p:sp>
        <p:nvSpPr>
          <p:cNvPr id="14" name="AutoShape 14"/>
          <p:cNvSpPr/>
          <p:nvPr/>
        </p:nvSpPr>
        <p:spPr>
          <a:xfrm>
            <a:off x="2199428" y="5919827"/>
            <a:ext cx="226950" cy="192088"/>
          </a:xfrm>
          <a:prstGeom prst="rect">
            <a:avLst/>
          </a:prstGeom>
          <a:solidFill>
            <a:srgbClr val="E3E8F0"/>
          </a:solidFill>
        </p:spPr>
      </p:sp>
      <p:grpSp>
        <p:nvGrpSpPr>
          <p:cNvPr id="15" name="Group 15"/>
          <p:cNvGrpSpPr/>
          <p:nvPr/>
        </p:nvGrpSpPr>
        <p:grpSpPr>
          <a:xfrm>
            <a:off x="2721115" y="5711071"/>
            <a:ext cx="6052258" cy="2728079"/>
            <a:chOff x="0" y="0"/>
            <a:chExt cx="8069677" cy="3637439"/>
          </a:xfrm>
        </p:grpSpPr>
        <p:sp>
          <p:nvSpPr>
            <p:cNvPr id="16" name="TextBox 16"/>
            <p:cNvSpPr txBox="1"/>
            <p:nvPr/>
          </p:nvSpPr>
          <p:spPr>
            <a:xfrm>
              <a:off x="0" y="0"/>
              <a:ext cx="8069677" cy="787400"/>
            </a:xfrm>
            <a:prstGeom prst="rect">
              <a:avLst/>
            </a:prstGeom>
          </p:spPr>
          <p:txBody>
            <a:bodyPr lIns="0" tIns="0" rIns="0" bIns="0" rtlCol="0" anchor="t">
              <a:spAutoFit/>
            </a:bodyPr>
            <a:lstStyle/>
            <a:p>
              <a:pPr>
                <a:lnSpc>
                  <a:spcPts val="4680"/>
                </a:lnSpc>
              </a:pPr>
              <a:r>
                <a:rPr lang="en-US" sz="3900" spc="390">
                  <a:solidFill>
                    <a:srgbClr val="E3E8F0"/>
                  </a:solidFill>
                  <a:latin typeface="Source Sans Pro Bold"/>
                </a:rPr>
                <a:t>SICKNESS</a:t>
              </a:r>
            </a:p>
          </p:txBody>
        </p:sp>
        <p:sp>
          <p:nvSpPr>
            <p:cNvPr id="17" name="TextBox 17"/>
            <p:cNvSpPr txBox="1"/>
            <p:nvPr/>
          </p:nvSpPr>
          <p:spPr>
            <a:xfrm>
              <a:off x="0" y="1051719"/>
              <a:ext cx="8069677" cy="2585720"/>
            </a:xfrm>
            <a:prstGeom prst="rect">
              <a:avLst/>
            </a:prstGeom>
          </p:spPr>
          <p:txBody>
            <a:bodyPr lIns="0" tIns="0" rIns="0" bIns="0" rtlCol="0" anchor="t">
              <a:spAutoFit/>
            </a:bodyPr>
            <a:lstStyle/>
            <a:p>
              <a:pPr>
                <a:lnSpc>
                  <a:spcPts val="3900"/>
                </a:lnSpc>
              </a:pPr>
              <a:r>
                <a:rPr lang="en-US" sz="2600" spc="26">
                  <a:solidFill>
                    <a:srgbClr val="E3E8F0"/>
                  </a:solidFill>
                  <a:latin typeface="Source Sans Pro"/>
                </a:rPr>
                <a:t>Many times is due to not drinking enough  water and consuming too much sugar. Try to encourage 3 glasses of fluids at meals and water at activities.</a:t>
              </a:r>
            </a:p>
          </p:txBody>
        </p:sp>
      </p:grpSp>
      <p:sp>
        <p:nvSpPr>
          <p:cNvPr id="18" name="AutoShape 18"/>
          <p:cNvSpPr/>
          <p:nvPr/>
        </p:nvSpPr>
        <p:spPr>
          <a:xfrm>
            <a:off x="9401152" y="6883023"/>
            <a:ext cx="226950" cy="192088"/>
          </a:xfrm>
          <a:prstGeom prst="rect">
            <a:avLst/>
          </a:prstGeom>
          <a:solidFill>
            <a:srgbClr val="E3E8F0"/>
          </a:solidFill>
        </p:spPr>
      </p:sp>
      <p:grpSp>
        <p:nvGrpSpPr>
          <p:cNvPr id="19" name="Group 19"/>
          <p:cNvGrpSpPr/>
          <p:nvPr/>
        </p:nvGrpSpPr>
        <p:grpSpPr>
          <a:xfrm>
            <a:off x="9741578" y="6701671"/>
            <a:ext cx="6052258" cy="1737479"/>
            <a:chOff x="0" y="0"/>
            <a:chExt cx="8069677" cy="2316639"/>
          </a:xfrm>
        </p:grpSpPr>
        <p:sp>
          <p:nvSpPr>
            <p:cNvPr id="20" name="TextBox 20"/>
            <p:cNvSpPr txBox="1"/>
            <p:nvPr/>
          </p:nvSpPr>
          <p:spPr>
            <a:xfrm>
              <a:off x="0" y="0"/>
              <a:ext cx="8069677" cy="787400"/>
            </a:xfrm>
            <a:prstGeom prst="rect">
              <a:avLst/>
            </a:prstGeom>
          </p:spPr>
          <p:txBody>
            <a:bodyPr lIns="0" tIns="0" rIns="0" bIns="0" rtlCol="0" anchor="t">
              <a:spAutoFit/>
            </a:bodyPr>
            <a:lstStyle/>
            <a:p>
              <a:pPr>
                <a:lnSpc>
                  <a:spcPts val="4680"/>
                </a:lnSpc>
              </a:pPr>
              <a:r>
                <a:rPr lang="en-US" sz="3900" spc="390">
                  <a:solidFill>
                    <a:srgbClr val="E3E8F0"/>
                  </a:solidFill>
                  <a:latin typeface="Source Sans Pro Bold"/>
                </a:rPr>
                <a:t>LIGHTS OUT</a:t>
              </a:r>
            </a:p>
          </p:txBody>
        </p:sp>
        <p:sp>
          <p:nvSpPr>
            <p:cNvPr id="21" name="TextBox 21"/>
            <p:cNvSpPr txBox="1"/>
            <p:nvPr/>
          </p:nvSpPr>
          <p:spPr>
            <a:xfrm>
              <a:off x="0" y="1051719"/>
              <a:ext cx="8069677" cy="1264920"/>
            </a:xfrm>
            <a:prstGeom prst="rect">
              <a:avLst/>
            </a:prstGeom>
          </p:spPr>
          <p:txBody>
            <a:bodyPr lIns="0" tIns="0" rIns="0" bIns="0" rtlCol="0" anchor="t">
              <a:spAutoFit/>
            </a:bodyPr>
            <a:lstStyle/>
            <a:p>
              <a:pPr>
                <a:lnSpc>
                  <a:spcPts val="3900"/>
                </a:lnSpc>
              </a:pPr>
              <a:r>
                <a:rPr lang="en-US" sz="2600" spc="26">
                  <a:solidFill>
                    <a:srgbClr val="E3E8F0"/>
                  </a:solidFill>
                  <a:latin typeface="Source Sans Pro"/>
                </a:rPr>
                <a:t>sponsors bed 'em down and shut-em off at appropriate times...firtst night is hardest</a:t>
              </a:r>
            </a:p>
          </p:txBody>
        </p:sp>
      </p:grpSp>
      <p:grpSp>
        <p:nvGrpSpPr>
          <p:cNvPr id="22" name="Group 22"/>
          <p:cNvGrpSpPr/>
          <p:nvPr/>
        </p:nvGrpSpPr>
        <p:grpSpPr>
          <a:xfrm>
            <a:off x="-84790" y="9666151"/>
            <a:ext cx="18838579" cy="1072147"/>
            <a:chOff x="0" y="0"/>
            <a:chExt cx="25118105" cy="1429529"/>
          </a:xfrm>
        </p:grpSpPr>
        <p:sp>
          <p:nvSpPr>
            <p:cNvPr id="23" name="AutoShape 23"/>
            <p:cNvSpPr/>
            <p:nvPr/>
          </p:nvSpPr>
          <p:spPr>
            <a:xfrm>
              <a:off x="0" y="0"/>
              <a:ext cx="25118105" cy="1429529"/>
            </a:xfrm>
            <a:prstGeom prst="rect">
              <a:avLst/>
            </a:prstGeom>
            <a:solidFill>
              <a:srgbClr val="E3E8F0"/>
            </a:solidFill>
          </p:spPr>
        </p:sp>
        <p:sp>
          <p:nvSpPr>
            <p:cNvPr id="24" name="TextBox 24"/>
            <p:cNvSpPr txBox="1"/>
            <p:nvPr/>
          </p:nvSpPr>
          <p:spPr>
            <a:xfrm>
              <a:off x="11787804" y="254514"/>
              <a:ext cx="12019211" cy="525145"/>
            </a:xfrm>
            <a:prstGeom prst="rect">
              <a:avLst/>
            </a:prstGeom>
          </p:spPr>
          <p:txBody>
            <a:bodyPr lIns="0" tIns="0" rIns="0" bIns="0" rtlCol="0" anchor="t">
              <a:spAutoFit/>
            </a:bodyPr>
            <a:lstStyle/>
            <a:p>
              <a:pPr algn="r">
                <a:lnSpc>
                  <a:spcPts val="3359"/>
                </a:lnSpc>
              </a:pPr>
              <a:r>
                <a:rPr lang="en-US" sz="2400" spc="192">
                  <a:solidFill>
                    <a:srgbClr val="414754"/>
                  </a:solidFill>
                  <a:latin typeface="Source Sans Pro"/>
                </a:rPr>
                <a:t>AIM Camp Sponsor Orientation</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14754"/>
        </a:solidFill>
        <a:effectLst/>
      </p:bgPr>
    </p:bg>
    <p:spTree>
      <p:nvGrpSpPr>
        <p:cNvPr id="1" name=""/>
        <p:cNvGrpSpPr/>
        <p:nvPr/>
      </p:nvGrpSpPr>
      <p:grpSpPr>
        <a:xfrm>
          <a:off x="0" y="0"/>
          <a:ext cx="0" cy="0"/>
          <a:chOff x="0" y="0"/>
          <a:chExt cx="0" cy="0"/>
        </a:xfrm>
      </p:grpSpPr>
      <p:grpSp>
        <p:nvGrpSpPr>
          <p:cNvPr id="2" name="Group 2"/>
          <p:cNvGrpSpPr/>
          <p:nvPr/>
        </p:nvGrpSpPr>
        <p:grpSpPr>
          <a:xfrm>
            <a:off x="-275290" y="9475651"/>
            <a:ext cx="18838579" cy="1072147"/>
            <a:chOff x="0" y="0"/>
            <a:chExt cx="25118105" cy="1429529"/>
          </a:xfrm>
        </p:grpSpPr>
        <p:sp>
          <p:nvSpPr>
            <p:cNvPr id="3" name="AutoShape 3"/>
            <p:cNvSpPr/>
            <p:nvPr/>
          </p:nvSpPr>
          <p:spPr>
            <a:xfrm>
              <a:off x="0" y="0"/>
              <a:ext cx="25118105" cy="1429529"/>
            </a:xfrm>
            <a:prstGeom prst="rect">
              <a:avLst/>
            </a:prstGeom>
            <a:solidFill>
              <a:srgbClr val="E3E8F0"/>
            </a:solidFill>
          </p:spPr>
        </p:sp>
        <p:sp>
          <p:nvSpPr>
            <p:cNvPr id="4" name="TextBox 4"/>
            <p:cNvSpPr txBox="1"/>
            <p:nvPr/>
          </p:nvSpPr>
          <p:spPr>
            <a:xfrm>
              <a:off x="11787804" y="254514"/>
              <a:ext cx="12019211" cy="525145"/>
            </a:xfrm>
            <a:prstGeom prst="rect">
              <a:avLst/>
            </a:prstGeom>
          </p:spPr>
          <p:txBody>
            <a:bodyPr lIns="0" tIns="0" rIns="0" bIns="0" rtlCol="0" anchor="t">
              <a:spAutoFit/>
            </a:bodyPr>
            <a:lstStyle/>
            <a:p>
              <a:pPr algn="r">
                <a:lnSpc>
                  <a:spcPts val="3359"/>
                </a:lnSpc>
              </a:pPr>
              <a:r>
                <a:rPr lang="en-US" sz="2400" spc="192">
                  <a:solidFill>
                    <a:srgbClr val="414754"/>
                  </a:solidFill>
                  <a:latin typeface="Source Sans Pro"/>
                </a:rPr>
                <a:t>AIM Camp Sponsor Orientation</a:t>
              </a:r>
            </a:p>
          </p:txBody>
        </p:sp>
      </p:grpSp>
      <p:sp>
        <p:nvSpPr>
          <p:cNvPr id="5" name="TextBox 5"/>
          <p:cNvSpPr txBox="1"/>
          <p:nvPr/>
        </p:nvSpPr>
        <p:spPr>
          <a:xfrm>
            <a:off x="1812571" y="1272230"/>
            <a:ext cx="14662858" cy="914781"/>
          </a:xfrm>
          <a:prstGeom prst="rect">
            <a:avLst/>
          </a:prstGeom>
        </p:spPr>
        <p:txBody>
          <a:bodyPr lIns="0" tIns="0" rIns="0" bIns="0" rtlCol="0" anchor="t">
            <a:spAutoFit/>
          </a:bodyPr>
          <a:lstStyle/>
          <a:p>
            <a:pPr algn="ctr">
              <a:lnSpc>
                <a:spcPts val="7181"/>
              </a:lnSpc>
            </a:pPr>
            <a:r>
              <a:rPr lang="en-US" sz="6300" spc="126">
                <a:solidFill>
                  <a:srgbClr val="E3E8F0"/>
                </a:solidFill>
                <a:latin typeface="Source Sans Pro Bold"/>
              </a:rPr>
              <a:t>SPONSOR RESPONSIBILITIES</a:t>
            </a:r>
          </a:p>
        </p:txBody>
      </p:sp>
      <p:sp>
        <p:nvSpPr>
          <p:cNvPr id="6" name="AutoShape 6"/>
          <p:cNvSpPr/>
          <p:nvPr/>
        </p:nvSpPr>
        <p:spPr>
          <a:xfrm>
            <a:off x="2199428" y="3624302"/>
            <a:ext cx="226950" cy="192088"/>
          </a:xfrm>
          <a:prstGeom prst="rect">
            <a:avLst/>
          </a:prstGeom>
          <a:solidFill>
            <a:srgbClr val="E3E8F0"/>
          </a:solidFill>
        </p:spPr>
      </p:sp>
      <p:grpSp>
        <p:nvGrpSpPr>
          <p:cNvPr id="7" name="Group 7"/>
          <p:cNvGrpSpPr/>
          <p:nvPr/>
        </p:nvGrpSpPr>
        <p:grpSpPr>
          <a:xfrm>
            <a:off x="2721115" y="3425071"/>
            <a:ext cx="6052258" cy="1737479"/>
            <a:chOff x="0" y="0"/>
            <a:chExt cx="8069677" cy="2316639"/>
          </a:xfrm>
        </p:grpSpPr>
        <p:sp>
          <p:nvSpPr>
            <p:cNvPr id="8" name="TextBox 8"/>
            <p:cNvSpPr txBox="1"/>
            <p:nvPr/>
          </p:nvSpPr>
          <p:spPr>
            <a:xfrm>
              <a:off x="0" y="0"/>
              <a:ext cx="8069677" cy="787400"/>
            </a:xfrm>
            <a:prstGeom prst="rect">
              <a:avLst/>
            </a:prstGeom>
          </p:spPr>
          <p:txBody>
            <a:bodyPr lIns="0" tIns="0" rIns="0" bIns="0" rtlCol="0" anchor="t">
              <a:spAutoFit/>
            </a:bodyPr>
            <a:lstStyle/>
            <a:p>
              <a:pPr>
                <a:lnSpc>
                  <a:spcPts val="4680"/>
                </a:lnSpc>
              </a:pPr>
              <a:r>
                <a:rPr lang="en-US" sz="3900" spc="390">
                  <a:solidFill>
                    <a:srgbClr val="E3E8F0"/>
                  </a:solidFill>
                  <a:latin typeface="Source Sans Pro Bold"/>
                </a:rPr>
                <a:t>SEEK OPPORTUNITY</a:t>
              </a:r>
            </a:p>
          </p:txBody>
        </p:sp>
        <p:sp>
          <p:nvSpPr>
            <p:cNvPr id="9" name="TextBox 9"/>
            <p:cNvSpPr txBox="1"/>
            <p:nvPr/>
          </p:nvSpPr>
          <p:spPr>
            <a:xfrm>
              <a:off x="0" y="1051719"/>
              <a:ext cx="8069677" cy="1264920"/>
            </a:xfrm>
            <a:prstGeom prst="rect">
              <a:avLst/>
            </a:prstGeom>
          </p:spPr>
          <p:txBody>
            <a:bodyPr lIns="0" tIns="0" rIns="0" bIns="0" rtlCol="0" anchor="t">
              <a:spAutoFit/>
            </a:bodyPr>
            <a:lstStyle/>
            <a:p>
              <a:pPr>
                <a:lnSpc>
                  <a:spcPts val="3900"/>
                </a:lnSpc>
              </a:pPr>
              <a:r>
                <a:rPr lang="en-US" sz="2600" spc="26">
                  <a:solidFill>
                    <a:srgbClr val="E3E8F0"/>
                  </a:solidFill>
                  <a:latin typeface="Source Sans Pro"/>
                </a:rPr>
                <a:t>to listen to campers about their relationship with Jesus.</a:t>
              </a:r>
            </a:p>
          </p:txBody>
        </p:sp>
      </p:grpSp>
      <p:sp>
        <p:nvSpPr>
          <p:cNvPr id="10" name="AutoShape 10"/>
          <p:cNvSpPr/>
          <p:nvPr/>
        </p:nvSpPr>
        <p:spPr>
          <a:xfrm>
            <a:off x="9514628" y="3624302"/>
            <a:ext cx="226950" cy="192088"/>
          </a:xfrm>
          <a:prstGeom prst="rect">
            <a:avLst/>
          </a:prstGeom>
          <a:solidFill>
            <a:srgbClr val="E3E8F0"/>
          </a:solidFill>
        </p:spPr>
      </p:sp>
      <p:grpSp>
        <p:nvGrpSpPr>
          <p:cNvPr id="11" name="Group 11"/>
          <p:cNvGrpSpPr/>
          <p:nvPr/>
        </p:nvGrpSpPr>
        <p:grpSpPr>
          <a:xfrm>
            <a:off x="9953093" y="3406021"/>
            <a:ext cx="6052258" cy="1737479"/>
            <a:chOff x="0" y="0"/>
            <a:chExt cx="8069677" cy="2316639"/>
          </a:xfrm>
        </p:grpSpPr>
        <p:sp>
          <p:nvSpPr>
            <p:cNvPr id="12" name="TextBox 12"/>
            <p:cNvSpPr txBox="1"/>
            <p:nvPr/>
          </p:nvSpPr>
          <p:spPr>
            <a:xfrm>
              <a:off x="0" y="0"/>
              <a:ext cx="8069677" cy="787400"/>
            </a:xfrm>
            <a:prstGeom prst="rect">
              <a:avLst/>
            </a:prstGeom>
          </p:spPr>
          <p:txBody>
            <a:bodyPr lIns="0" tIns="0" rIns="0" bIns="0" rtlCol="0" anchor="t">
              <a:spAutoFit/>
            </a:bodyPr>
            <a:lstStyle/>
            <a:p>
              <a:pPr>
                <a:lnSpc>
                  <a:spcPts val="4680"/>
                </a:lnSpc>
              </a:pPr>
              <a:r>
                <a:rPr lang="en-US" sz="3900" spc="390">
                  <a:solidFill>
                    <a:srgbClr val="E3E8F0"/>
                  </a:solidFill>
                  <a:latin typeface="Source Sans Pro Bold"/>
                </a:rPr>
                <a:t>LEAD IN PRAYER</a:t>
              </a:r>
            </a:p>
          </p:txBody>
        </p:sp>
        <p:sp>
          <p:nvSpPr>
            <p:cNvPr id="13" name="TextBox 13"/>
            <p:cNvSpPr txBox="1"/>
            <p:nvPr/>
          </p:nvSpPr>
          <p:spPr>
            <a:xfrm>
              <a:off x="0" y="1051719"/>
              <a:ext cx="8069677" cy="1264920"/>
            </a:xfrm>
            <a:prstGeom prst="rect">
              <a:avLst/>
            </a:prstGeom>
          </p:spPr>
          <p:txBody>
            <a:bodyPr lIns="0" tIns="0" rIns="0" bIns="0" rtlCol="0" anchor="t">
              <a:spAutoFit/>
            </a:bodyPr>
            <a:lstStyle/>
            <a:p>
              <a:pPr>
                <a:lnSpc>
                  <a:spcPts val="3900"/>
                </a:lnSpc>
              </a:pPr>
              <a:r>
                <a:rPr lang="en-US" sz="2600" spc="26">
                  <a:solidFill>
                    <a:srgbClr val="E3E8F0"/>
                  </a:solidFill>
                  <a:latin typeface="Source Sans Pro"/>
                </a:rPr>
                <a:t>this is a great beginning and ending of the day.</a:t>
              </a:r>
            </a:p>
          </p:txBody>
        </p:sp>
      </p:grpSp>
      <p:sp>
        <p:nvSpPr>
          <p:cNvPr id="14" name="AutoShape 14"/>
          <p:cNvSpPr/>
          <p:nvPr/>
        </p:nvSpPr>
        <p:spPr>
          <a:xfrm>
            <a:off x="2199428" y="5872202"/>
            <a:ext cx="226950" cy="192088"/>
          </a:xfrm>
          <a:prstGeom prst="rect">
            <a:avLst/>
          </a:prstGeom>
          <a:solidFill>
            <a:srgbClr val="E3E8F0"/>
          </a:solidFill>
        </p:spPr>
      </p:sp>
      <p:grpSp>
        <p:nvGrpSpPr>
          <p:cNvPr id="15" name="Group 15"/>
          <p:cNvGrpSpPr/>
          <p:nvPr/>
        </p:nvGrpSpPr>
        <p:grpSpPr>
          <a:xfrm>
            <a:off x="2721115" y="5711071"/>
            <a:ext cx="6052258" cy="2728079"/>
            <a:chOff x="0" y="0"/>
            <a:chExt cx="8069677" cy="3637439"/>
          </a:xfrm>
        </p:grpSpPr>
        <p:sp>
          <p:nvSpPr>
            <p:cNvPr id="16" name="TextBox 16"/>
            <p:cNvSpPr txBox="1"/>
            <p:nvPr/>
          </p:nvSpPr>
          <p:spPr>
            <a:xfrm>
              <a:off x="0" y="0"/>
              <a:ext cx="8069677" cy="787400"/>
            </a:xfrm>
            <a:prstGeom prst="rect">
              <a:avLst/>
            </a:prstGeom>
          </p:spPr>
          <p:txBody>
            <a:bodyPr lIns="0" tIns="0" rIns="0" bIns="0" rtlCol="0" anchor="t">
              <a:spAutoFit/>
            </a:bodyPr>
            <a:lstStyle/>
            <a:p>
              <a:pPr>
                <a:lnSpc>
                  <a:spcPts val="4680"/>
                </a:lnSpc>
              </a:pPr>
              <a:r>
                <a:rPr lang="en-US" sz="3900" spc="390">
                  <a:solidFill>
                    <a:srgbClr val="E3E8F0"/>
                  </a:solidFill>
                  <a:latin typeface="Source Sans Pro Bold"/>
                </a:rPr>
                <a:t>BIBLE STUDY</a:t>
              </a:r>
            </a:p>
          </p:txBody>
        </p:sp>
        <p:sp>
          <p:nvSpPr>
            <p:cNvPr id="17" name="TextBox 17"/>
            <p:cNvSpPr txBox="1"/>
            <p:nvPr/>
          </p:nvSpPr>
          <p:spPr>
            <a:xfrm>
              <a:off x="0" y="1051719"/>
              <a:ext cx="8069677" cy="2585720"/>
            </a:xfrm>
            <a:prstGeom prst="rect">
              <a:avLst/>
            </a:prstGeom>
          </p:spPr>
          <p:txBody>
            <a:bodyPr lIns="0" tIns="0" rIns="0" bIns="0" rtlCol="0" anchor="t">
              <a:spAutoFit/>
            </a:bodyPr>
            <a:lstStyle/>
            <a:p>
              <a:pPr>
                <a:lnSpc>
                  <a:spcPts val="3900"/>
                </a:lnSpc>
              </a:pPr>
              <a:r>
                <a:rPr lang="en-US" sz="2600" spc="26">
                  <a:solidFill>
                    <a:srgbClr val="E3E8F0"/>
                  </a:solidFill>
                  <a:latin typeface="Source Sans Pro"/>
                </a:rPr>
                <a:t>This year we have devotionals for the kids and sponsors to use as a way to help the kids track what they have learned at worship and during church times</a:t>
              </a:r>
            </a:p>
          </p:txBody>
        </p:sp>
      </p:grpSp>
      <p:sp>
        <p:nvSpPr>
          <p:cNvPr id="18" name="AutoShape 18"/>
          <p:cNvSpPr/>
          <p:nvPr/>
        </p:nvSpPr>
        <p:spPr>
          <a:xfrm>
            <a:off x="9401152" y="6280983"/>
            <a:ext cx="226950" cy="192088"/>
          </a:xfrm>
          <a:prstGeom prst="rect">
            <a:avLst/>
          </a:prstGeom>
          <a:solidFill>
            <a:srgbClr val="E3E8F0"/>
          </a:solidFill>
        </p:spPr>
      </p:sp>
      <p:grpSp>
        <p:nvGrpSpPr>
          <p:cNvPr id="19" name="Group 19"/>
          <p:cNvGrpSpPr/>
          <p:nvPr/>
        </p:nvGrpSpPr>
        <p:grpSpPr>
          <a:xfrm>
            <a:off x="9741578" y="6053971"/>
            <a:ext cx="6052258" cy="2232779"/>
            <a:chOff x="0" y="0"/>
            <a:chExt cx="8069677" cy="2977039"/>
          </a:xfrm>
        </p:grpSpPr>
        <p:sp>
          <p:nvSpPr>
            <p:cNvPr id="20" name="TextBox 20"/>
            <p:cNvSpPr txBox="1"/>
            <p:nvPr/>
          </p:nvSpPr>
          <p:spPr>
            <a:xfrm>
              <a:off x="0" y="0"/>
              <a:ext cx="8069677" cy="787400"/>
            </a:xfrm>
            <a:prstGeom prst="rect">
              <a:avLst/>
            </a:prstGeom>
          </p:spPr>
          <p:txBody>
            <a:bodyPr lIns="0" tIns="0" rIns="0" bIns="0" rtlCol="0" anchor="t">
              <a:spAutoFit/>
            </a:bodyPr>
            <a:lstStyle/>
            <a:p>
              <a:pPr>
                <a:lnSpc>
                  <a:spcPts val="4680"/>
                </a:lnSpc>
              </a:pPr>
              <a:r>
                <a:rPr lang="en-US" sz="3900" spc="390">
                  <a:solidFill>
                    <a:srgbClr val="E3E8F0"/>
                  </a:solidFill>
                  <a:latin typeface="Source Sans Pro Bold"/>
                </a:rPr>
                <a:t>HAVE FUN</a:t>
              </a:r>
            </a:p>
          </p:txBody>
        </p:sp>
        <p:sp>
          <p:nvSpPr>
            <p:cNvPr id="21" name="TextBox 21"/>
            <p:cNvSpPr txBox="1"/>
            <p:nvPr/>
          </p:nvSpPr>
          <p:spPr>
            <a:xfrm>
              <a:off x="0" y="1051719"/>
              <a:ext cx="8069677" cy="1925320"/>
            </a:xfrm>
            <a:prstGeom prst="rect">
              <a:avLst/>
            </a:prstGeom>
          </p:spPr>
          <p:txBody>
            <a:bodyPr lIns="0" tIns="0" rIns="0" bIns="0" rtlCol="0" anchor="t">
              <a:spAutoFit/>
            </a:bodyPr>
            <a:lstStyle/>
            <a:p>
              <a:pPr>
                <a:lnSpc>
                  <a:spcPts val="3900"/>
                </a:lnSpc>
              </a:pPr>
              <a:r>
                <a:rPr lang="en-US" sz="2600" spc="26">
                  <a:solidFill>
                    <a:srgbClr val="E3E8F0"/>
                  </a:solidFill>
                  <a:latin typeface="Source Sans Pro"/>
                </a:rPr>
                <a:t>relax and enjoy getting to know your campers and let them know you and show them who Jesus is by your example</a:t>
              </a:r>
            </a:p>
          </p:txBody>
        </p:sp>
      </p:grpSp>
      <p:grpSp>
        <p:nvGrpSpPr>
          <p:cNvPr id="22" name="Group 22"/>
          <p:cNvGrpSpPr/>
          <p:nvPr/>
        </p:nvGrpSpPr>
        <p:grpSpPr>
          <a:xfrm>
            <a:off x="-84790" y="9666151"/>
            <a:ext cx="18838579" cy="1072147"/>
            <a:chOff x="0" y="0"/>
            <a:chExt cx="25118105" cy="1429529"/>
          </a:xfrm>
        </p:grpSpPr>
        <p:sp>
          <p:nvSpPr>
            <p:cNvPr id="23" name="AutoShape 23"/>
            <p:cNvSpPr/>
            <p:nvPr/>
          </p:nvSpPr>
          <p:spPr>
            <a:xfrm>
              <a:off x="0" y="0"/>
              <a:ext cx="25118105" cy="1429529"/>
            </a:xfrm>
            <a:prstGeom prst="rect">
              <a:avLst/>
            </a:prstGeom>
            <a:solidFill>
              <a:srgbClr val="E3E8F0"/>
            </a:solidFill>
          </p:spPr>
        </p:sp>
        <p:sp>
          <p:nvSpPr>
            <p:cNvPr id="24" name="TextBox 24"/>
            <p:cNvSpPr txBox="1"/>
            <p:nvPr/>
          </p:nvSpPr>
          <p:spPr>
            <a:xfrm>
              <a:off x="11787804" y="254514"/>
              <a:ext cx="12019211" cy="525145"/>
            </a:xfrm>
            <a:prstGeom prst="rect">
              <a:avLst/>
            </a:prstGeom>
          </p:spPr>
          <p:txBody>
            <a:bodyPr lIns="0" tIns="0" rIns="0" bIns="0" rtlCol="0" anchor="t">
              <a:spAutoFit/>
            </a:bodyPr>
            <a:lstStyle/>
            <a:p>
              <a:pPr algn="r">
                <a:lnSpc>
                  <a:spcPts val="3359"/>
                </a:lnSpc>
              </a:pPr>
              <a:r>
                <a:rPr lang="en-US" sz="2400" spc="192">
                  <a:solidFill>
                    <a:srgbClr val="414754"/>
                  </a:solidFill>
                  <a:latin typeface="Source Sans Pro"/>
                </a:rPr>
                <a:t>AIM Camp Sponsor Orientation</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3E8F0"/>
        </a:solidFill>
        <a:effectLst/>
      </p:bgPr>
    </p:bg>
    <p:spTree>
      <p:nvGrpSpPr>
        <p:cNvPr id="1" name=""/>
        <p:cNvGrpSpPr/>
        <p:nvPr/>
      </p:nvGrpSpPr>
      <p:grpSpPr>
        <a:xfrm>
          <a:off x="0" y="0"/>
          <a:ext cx="0" cy="0"/>
          <a:chOff x="0" y="0"/>
          <a:chExt cx="0" cy="0"/>
        </a:xfrm>
      </p:grpSpPr>
      <p:grpSp>
        <p:nvGrpSpPr>
          <p:cNvPr id="2" name="Group 2"/>
          <p:cNvGrpSpPr/>
          <p:nvPr/>
        </p:nvGrpSpPr>
        <p:grpSpPr>
          <a:xfrm>
            <a:off x="-228600" y="-229674"/>
            <a:ext cx="18745200" cy="10746349"/>
            <a:chOff x="0" y="0"/>
            <a:chExt cx="24993600" cy="14328465"/>
          </a:xfrm>
        </p:grpSpPr>
        <p:pic>
          <p:nvPicPr>
            <p:cNvPr id="3" name="Picture 3"/>
            <p:cNvPicPr>
              <a:picLocks noChangeAspect="1"/>
            </p:cNvPicPr>
            <p:nvPr/>
          </p:nvPicPr>
          <p:blipFill>
            <a:blip r:embed="rId2">
              <a:alphaModFix amt="90000"/>
            </a:blip>
            <a:srcRect t="21295" b="40509"/>
            <a:stretch>
              <a:fillRect/>
            </a:stretch>
          </p:blipFill>
          <p:spPr>
            <a:xfrm>
              <a:off x="0" y="0"/>
              <a:ext cx="12496800" cy="7164233"/>
            </a:xfrm>
            <a:prstGeom prst="rect">
              <a:avLst/>
            </a:prstGeom>
          </p:spPr>
        </p:pic>
        <p:pic>
          <p:nvPicPr>
            <p:cNvPr id="4" name="Picture 4"/>
            <p:cNvPicPr>
              <a:picLocks noChangeAspect="1"/>
            </p:cNvPicPr>
            <p:nvPr/>
          </p:nvPicPr>
          <p:blipFill>
            <a:blip r:embed="rId3">
              <a:alphaModFix amt="90000"/>
            </a:blip>
            <a:srcRect t="34294" b="22709"/>
            <a:stretch>
              <a:fillRect/>
            </a:stretch>
          </p:blipFill>
          <p:spPr>
            <a:xfrm>
              <a:off x="12496800" y="0"/>
              <a:ext cx="12496800" cy="7164233"/>
            </a:xfrm>
            <a:prstGeom prst="rect">
              <a:avLst/>
            </a:prstGeom>
          </p:spPr>
        </p:pic>
        <p:pic>
          <p:nvPicPr>
            <p:cNvPr id="5" name="Picture 5"/>
            <p:cNvPicPr>
              <a:picLocks noChangeAspect="1"/>
            </p:cNvPicPr>
            <p:nvPr/>
          </p:nvPicPr>
          <p:blipFill>
            <a:blip r:embed="rId4">
              <a:alphaModFix amt="90000"/>
            </a:blip>
            <a:srcRect t="1447" b="24936"/>
            <a:stretch>
              <a:fillRect/>
            </a:stretch>
          </p:blipFill>
          <p:spPr>
            <a:xfrm>
              <a:off x="0" y="7164233"/>
              <a:ext cx="12496800" cy="7164233"/>
            </a:xfrm>
            <a:prstGeom prst="rect">
              <a:avLst/>
            </a:prstGeom>
          </p:spPr>
        </p:pic>
        <p:pic>
          <p:nvPicPr>
            <p:cNvPr id="6" name="Picture 6"/>
            <p:cNvPicPr>
              <a:picLocks noChangeAspect="1"/>
            </p:cNvPicPr>
            <p:nvPr/>
          </p:nvPicPr>
          <p:blipFill>
            <a:blip r:embed="rId5">
              <a:alphaModFix amt="90000"/>
            </a:blip>
            <a:srcRect l="3909" t="17260" r="3909" b="3422"/>
            <a:stretch>
              <a:fillRect/>
            </a:stretch>
          </p:blipFill>
          <p:spPr>
            <a:xfrm>
              <a:off x="12496800" y="7164233"/>
              <a:ext cx="12496800" cy="7164233"/>
            </a:xfrm>
            <a:prstGeom prst="rect">
              <a:avLst/>
            </a:prstGeom>
          </p:spPr>
        </p:pic>
      </p:grpSp>
      <p:grpSp>
        <p:nvGrpSpPr>
          <p:cNvPr id="7" name="Group 7"/>
          <p:cNvGrpSpPr/>
          <p:nvPr/>
        </p:nvGrpSpPr>
        <p:grpSpPr>
          <a:xfrm>
            <a:off x="3599677" y="3146194"/>
            <a:ext cx="11088645" cy="3994611"/>
            <a:chOff x="0" y="0"/>
            <a:chExt cx="14784860" cy="5326148"/>
          </a:xfrm>
        </p:grpSpPr>
        <p:sp>
          <p:nvSpPr>
            <p:cNvPr id="8" name="AutoShape 8"/>
            <p:cNvSpPr/>
            <p:nvPr/>
          </p:nvSpPr>
          <p:spPr>
            <a:xfrm>
              <a:off x="0" y="0"/>
              <a:ext cx="14784860" cy="5326148"/>
            </a:xfrm>
            <a:prstGeom prst="rect">
              <a:avLst/>
            </a:prstGeom>
            <a:solidFill>
              <a:srgbClr val="E3E8F0">
                <a:alpha val="89804"/>
              </a:srgbClr>
            </a:solidFill>
          </p:spPr>
        </p:sp>
        <p:sp>
          <p:nvSpPr>
            <p:cNvPr id="9" name="TextBox 9"/>
            <p:cNvSpPr txBox="1"/>
            <p:nvPr/>
          </p:nvSpPr>
          <p:spPr>
            <a:xfrm>
              <a:off x="957821" y="1863176"/>
              <a:ext cx="12869219" cy="2603923"/>
            </a:xfrm>
            <a:prstGeom prst="rect">
              <a:avLst/>
            </a:prstGeom>
          </p:spPr>
          <p:txBody>
            <a:bodyPr lIns="0" tIns="0" rIns="0" bIns="0" rtlCol="0" anchor="t">
              <a:spAutoFit/>
            </a:bodyPr>
            <a:lstStyle/>
            <a:p>
              <a:pPr algn="ctr">
                <a:lnSpc>
                  <a:spcPts val="3919"/>
                </a:lnSpc>
              </a:pPr>
              <a:r>
                <a:rPr lang="en-US" sz="2800" spc="28">
                  <a:solidFill>
                    <a:srgbClr val="414754"/>
                  </a:solidFill>
                  <a:latin typeface="Source Sans Pro"/>
                </a:rPr>
                <a:t>Be sure to check with your campers every morning and evening to see how they are feeling. We do not have to take temperatures, but you need to ask if they are feeling OK.</a:t>
              </a:r>
            </a:p>
            <a:p>
              <a:pPr algn="ctr">
                <a:lnSpc>
                  <a:spcPts val="3919"/>
                </a:lnSpc>
              </a:pPr>
              <a:r>
                <a:rPr lang="en-US" sz="2799" spc="27">
                  <a:solidFill>
                    <a:srgbClr val="414754"/>
                  </a:solidFill>
                  <a:latin typeface="Source Sans Pro"/>
                </a:rPr>
                <a:t>If they are not, they need to go see the Nurse.</a:t>
              </a:r>
            </a:p>
          </p:txBody>
        </p:sp>
        <p:sp>
          <p:nvSpPr>
            <p:cNvPr id="10" name="TextBox 10"/>
            <p:cNvSpPr txBox="1"/>
            <p:nvPr/>
          </p:nvSpPr>
          <p:spPr>
            <a:xfrm>
              <a:off x="880547" y="859050"/>
              <a:ext cx="13023766" cy="787400"/>
            </a:xfrm>
            <a:prstGeom prst="rect">
              <a:avLst/>
            </a:prstGeom>
          </p:spPr>
          <p:txBody>
            <a:bodyPr lIns="0" tIns="0" rIns="0" bIns="0" rtlCol="0" anchor="t">
              <a:spAutoFit/>
            </a:bodyPr>
            <a:lstStyle/>
            <a:p>
              <a:pPr algn="ctr">
                <a:lnSpc>
                  <a:spcPts val="4680"/>
                </a:lnSpc>
              </a:pPr>
              <a:r>
                <a:rPr lang="en-US" sz="3900" spc="390">
                  <a:solidFill>
                    <a:srgbClr val="8F6858"/>
                  </a:solidFill>
                  <a:latin typeface="Source Sans Pro Bold"/>
                </a:rPr>
                <a:t>COVID WELLNESS CHECK</a:t>
              </a: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rcRect t="15730"/>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4993333" y="3241532"/>
            <a:ext cx="3934586" cy="5474908"/>
          </a:xfrm>
          <a:prstGeom prst="rect">
            <a:avLst/>
          </a:prstGeom>
          <a:solidFill>
            <a:srgbClr val="E3E8F0">
              <a:alpha val="89804"/>
            </a:srgbClr>
          </a:solidFill>
        </p:spPr>
      </p:sp>
      <p:sp>
        <p:nvSpPr>
          <p:cNvPr id="3" name="AutoShape 3"/>
          <p:cNvSpPr/>
          <p:nvPr/>
        </p:nvSpPr>
        <p:spPr>
          <a:xfrm>
            <a:off x="9326777" y="3241532"/>
            <a:ext cx="3934586" cy="5474908"/>
          </a:xfrm>
          <a:prstGeom prst="rect">
            <a:avLst/>
          </a:prstGeom>
          <a:solidFill>
            <a:srgbClr val="E3E8F0">
              <a:alpha val="89804"/>
            </a:srgbClr>
          </a:solidFill>
        </p:spPr>
      </p:sp>
      <p:sp>
        <p:nvSpPr>
          <p:cNvPr id="4" name="AutoShape 4"/>
          <p:cNvSpPr/>
          <p:nvPr/>
        </p:nvSpPr>
        <p:spPr>
          <a:xfrm>
            <a:off x="13661775" y="3241532"/>
            <a:ext cx="3934586" cy="5474908"/>
          </a:xfrm>
          <a:prstGeom prst="rect">
            <a:avLst/>
          </a:prstGeom>
          <a:solidFill>
            <a:srgbClr val="E3E8F0">
              <a:alpha val="89804"/>
            </a:srgbClr>
          </a:solidFill>
        </p:spPr>
      </p:sp>
      <p:sp>
        <p:nvSpPr>
          <p:cNvPr id="5" name="AutoShape 5"/>
          <p:cNvSpPr/>
          <p:nvPr/>
        </p:nvSpPr>
        <p:spPr>
          <a:xfrm>
            <a:off x="691639" y="3241532"/>
            <a:ext cx="3934586" cy="5474908"/>
          </a:xfrm>
          <a:prstGeom prst="rect">
            <a:avLst/>
          </a:prstGeom>
          <a:solidFill>
            <a:srgbClr val="E3E8F0">
              <a:alpha val="89804"/>
            </a:srgbClr>
          </a:solidFill>
        </p:spPr>
      </p:sp>
      <p:sp>
        <p:nvSpPr>
          <p:cNvPr id="6" name="AutoShape 6"/>
          <p:cNvSpPr/>
          <p:nvPr/>
        </p:nvSpPr>
        <p:spPr>
          <a:xfrm>
            <a:off x="678939" y="3241532"/>
            <a:ext cx="3959986" cy="1762398"/>
          </a:xfrm>
          <a:prstGeom prst="rect">
            <a:avLst/>
          </a:prstGeom>
          <a:solidFill>
            <a:srgbClr val="414754"/>
          </a:solidFill>
        </p:spPr>
      </p:sp>
      <p:grpSp>
        <p:nvGrpSpPr>
          <p:cNvPr id="7" name="Group 7"/>
          <p:cNvGrpSpPr/>
          <p:nvPr/>
        </p:nvGrpSpPr>
        <p:grpSpPr>
          <a:xfrm>
            <a:off x="-275290" y="9475651"/>
            <a:ext cx="18838579" cy="1072147"/>
            <a:chOff x="0" y="0"/>
            <a:chExt cx="25118105" cy="1429529"/>
          </a:xfrm>
        </p:grpSpPr>
        <p:sp>
          <p:nvSpPr>
            <p:cNvPr id="8" name="AutoShape 8"/>
            <p:cNvSpPr/>
            <p:nvPr/>
          </p:nvSpPr>
          <p:spPr>
            <a:xfrm>
              <a:off x="0" y="0"/>
              <a:ext cx="25118105" cy="1429529"/>
            </a:xfrm>
            <a:prstGeom prst="rect">
              <a:avLst/>
            </a:prstGeom>
            <a:solidFill>
              <a:srgbClr val="414754"/>
            </a:solidFill>
          </p:spPr>
        </p:sp>
        <p:sp>
          <p:nvSpPr>
            <p:cNvPr id="9" name="TextBox 9"/>
            <p:cNvSpPr txBox="1"/>
            <p:nvPr/>
          </p:nvSpPr>
          <p:spPr>
            <a:xfrm>
              <a:off x="11787804" y="254514"/>
              <a:ext cx="12019211" cy="525145"/>
            </a:xfrm>
            <a:prstGeom prst="rect">
              <a:avLst/>
            </a:prstGeom>
          </p:spPr>
          <p:txBody>
            <a:bodyPr lIns="0" tIns="0" rIns="0" bIns="0" rtlCol="0" anchor="t">
              <a:spAutoFit/>
            </a:bodyPr>
            <a:lstStyle/>
            <a:p>
              <a:pPr algn="r">
                <a:lnSpc>
                  <a:spcPts val="3359"/>
                </a:lnSpc>
              </a:pPr>
              <a:r>
                <a:rPr lang="en-US" sz="2400" spc="192">
                  <a:solidFill>
                    <a:srgbClr val="E3E8F0"/>
                  </a:solidFill>
                  <a:latin typeface="Source Sans Pro"/>
                </a:rPr>
                <a:t>AIM Camp Sponsor Orientation</a:t>
              </a:r>
            </a:p>
          </p:txBody>
        </p:sp>
      </p:grpSp>
      <p:grpSp>
        <p:nvGrpSpPr>
          <p:cNvPr id="10" name="Group 10"/>
          <p:cNvGrpSpPr/>
          <p:nvPr/>
        </p:nvGrpSpPr>
        <p:grpSpPr>
          <a:xfrm>
            <a:off x="695328" y="887875"/>
            <a:ext cx="16142884" cy="1462750"/>
            <a:chOff x="0" y="0"/>
            <a:chExt cx="21523845" cy="1950333"/>
          </a:xfrm>
        </p:grpSpPr>
        <p:sp>
          <p:nvSpPr>
            <p:cNvPr id="11" name="TextBox 11"/>
            <p:cNvSpPr txBox="1"/>
            <p:nvPr/>
          </p:nvSpPr>
          <p:spPr>
            <a:xfrm>
              <a:off x="0" y="38100"/>
              <a:ext cx="21523845" cy="1232408"/>
            </a:xfrm>
            <a:prstGeom prst="rect">
              <a:avLst/>
            </a:prstGeom>
          </p:spPr>
          <p:txBody>
            <a:bodyPr lIns="0" tIns="0" rIns="0" bIns="0" rtlCol="0" anchor="t">
              <a:spAutoFit/>
            </a:bodyPr>
            <a:lstStyle/>
            <a:p>
              <a:pPr>
                <a:lnSpc>
                  <a:spcPts val="7181"/>
                </a:lnSpc>
              </a:pPr>
              <a:r>
                <a:rPr lang="en-US" sz="6300" spc="126">
                  <a:solidFill>
                    <a:srgbClr val="E3E8F0"/>
                  </a:solidFill>
                  <a:latin typeface="Source Sans Pro Bold"/>
                </a:rPr>
                <a:t>CAMPER PROBLEMS</a:t>
              </a:r>
            </a:p>
          </p:txBody>
        </p:sp>
        <p:sp>
          <p:nvSpPr>
            <p:cNvPr id="12" name="AutoShape 12"/>
            <p:cNvSpPr/>
            <p:nvPr/>
          </p:nvSpPr>
          <p:spPr>
            <a:xfrm>
              <a:off x="0" y="1795817"/>
              <a:ext cx="2283800" cy="154517"/>
            </a:xfrm>
            <a:prstGeom prst="rect">
              <a:avLst/>
            </a:prstGeom>
            <a:solidFill>
              <a:srgbClr val="E3E8F0"/>
            </a:solidFill>
          </p:spPr>
        </p:sp>
      </p:grpSp>
      <p:sp>
        <p:nvSpPr>
          <p:cNvPr id="13" name="TextBox 13"/>
          <p:cNvSpPr txBox="1"/>
          <p:nvPr/>
        </p:nvSpPr>
        <p:spPr>
          <a:xfrm>
            <a:off x="951460" y="3816978"/>
            <a:ext cx="3414944" cy="554355"/>
          </a:xfrm>
          <a:prstGeom prst="rect">
            <a:avLst/>
          </a:prstGeom>
        </p:spPr>
        <p:txBody>
          <a:bodyPr lIns="0" tIns="0" rIns="0" bIns="0" rtlCol="0" anchor="t">
            <a:spAutoFit/>
          </a:bodyPr>
          <a:lstStyle/>
          <a:p>
            <a:pPr algn="ctr">
              <a:lnSpc>
                <a:spcPts val="4620"/>
              </a:lnSpc>
            </a:pPr>
            <a:r>
              <a:rPr lang="en-US" sz="3300" spc="330">
                <a:solidFill>
                  <a:srgbClr val="E3E8F0"/>
                </a:solidFill>
                <a:latin typeface="Source Sans Pro"/>
              </a:rPr>
              <a:t>BEHAVIOR</a:t>
            </a:r>
          </a:p>
        </p:txBody>
      </p:sp>
      <p:sp>
        <p:nvSpPr>
          <p:cNvPr id="14" name="TextBox 14"/>
          <p:cNvSpPr txBox="1"/>
          <p:nvPr/>
        </p:nvSpPr>
        <p:spPr>
          <a:xfrm>
            <a:off x="1063971" y="5486400"/>
            <a:ext cx="3189922" cy="2453640"/>
          </a:xfrm>
          <a:prstGeom prst="rect">
            <a:avLst/>
          </a:prstGeom>
        </p:spPr>
        <p:txBody>
          <a:bodyPr lIns="0" tIns="0" rIns="0" bIns="0" rtlCol="0" anchor="t">
            <a:spAutoFit/>
          </a:bodyPr>
          <a:lstStyle/>
          <a:p>
            <a:pPr algn="ctr">
              <a:lnSpc>
                <a:spcPts val="3900"/>
              </a:lnSpc>
            </a:pPr>
            <a:r>
              <a:rPr lang="en-US" sz="2600" spc="26">
                <a:solidFill>
                  <a:srgbClr val="414754"/>
                </a:solidFill>
                <a:latin typeface="Source Sans Pro"/>
              </a:rPr>
              <a:t>Remember you are the grown up...don't be mean but expect your campers to follow directions.</a:t>
            </a:r>
          </a:p>
        </p:txBody>
      </p:sp>
      <p:sp>
        <p:nvSpPr>
          <p:cNvPr id="15" name="AutoShape 15"/>
          <p:cNvSpPr/>
          <p:nvPr/>
        </p:nvSpPr>
        <p:spPr>
          <a:xfrm>
            <a:off x="4980633" y="3241532"/>
            <a:ext cx="3959986" cy="1762398"/>
          </a:xfrm>
          <a:prstGeom prst="rect">
            <a:avLst/>
          </a:prstGeom>
          <a:solidFill>
            <a:srgbClr val="414754"/>
          </a:solidFill>
        </p:spPr>
      </p:sp>
      <p:sp>
        <p:nvSpPr>
          <p:cNvPr id="16" name="TextBox 16"/>
          <p:cNvSpPr txBox="1"/>
          <p:nvPr/>
        </p:nvSpPr>
        <p:spPr>
          <a:xfrm>
            <a:off x="5253154" y="3829678"/>
            <a:ext cx="3414944" cy="554355"/>
          </a:xfrm>
          <a:prstGeom prst="rect">
            <a:avLst/>
          </a:prstGeom>
        </p:spPr>
        <p:txBody>
          <a:bodyPr lIns="0" tIns="0" rIns="0" bIns="0" rtlCol="0" anchor="t">
            <a:spAutoFit/>
          </a:bodyPr>
          <a:lstStyle/>
          <a:p>
            <a:pPr algn="ctr">
              <a:lnSpc>
                <a:spcPts val="4620"/>
              </a:lnSpc>
            </a:pPr>
            <a:r>
              <a:rPr lang="en-US" sz="3300" spc="330">
                <a:solidFill>
                  <a:srgbClr val="E3E8F0"/>
                </a:solidFill>
                <a:latin typeface="Source Sans Pro"/>
              </a:rPr>
              <a:t>PERSONAL </a:t>
            </a:r>
          </a:p>
        </p:txBody>
      </p:sp>
      <p:sp>
        <p:nvSpPr>
          <p:cNvPr id="17" name="TextBox 17"/>
          <p:cNvSpPr txBox="1"/>
          <p:nvPr/>
        </p:nvSpPr>
        <p:spPr>
          <a:xfrm>
            <a:off x="5365665" y="5067300"/>
            <a:ext cx="3189922" cy="3444240"/>
          </a:xfrm>
          <a:prstGeom prst="rect">
            <a:avLst/>
          </a:prstGeom>
        </p:spPr>
        <p:txBody>
          <a:bodyPr lIns="0" tIns="0" rIns="0" bIns="0" rtlCol="0" anchor="t">
            <a:spAutoFit/>
          </a:bodyPr>
          <a:lstStyle/>
          <a:p>
            <a:pPr algn="ctr">
              <a:lnSpc>
                <a:spcPts val="3900"/>
              </a:lnSpc>
            </a:pPr>
            <a:r>
              <a:rPr lang="en-US" sz="2600" spc="26">
                <a:solidFill>
                  <a:srgbClr val="414754"/>
                </a:solidFill>
                <a:latin typeface="Source Sans Pro"/>
              </a:rPr>
              <a:t>needs are serious and should be handled as soon as practical. You won't be able to handle them all and may need to refer to pastoral care.</a:t>
            </a:r>
          </a:p>
        </p:txBody>
      </p:sp>
      <p:sp>
        <p:nvSpPr>
          <p:cNvPr id="18" name="AutoShape 18"/>
          <p:cNvSpPr/>
          <p:nvPr/>
        </p:nvSpPr>
        <p:spPr>
          <a:xfrm>
            <a:off x="9314077" y="3241532"/>
            <a:ext cx="3959986" cy="1762398"/>
          </a:xfrm>
          <a:prstGeom prst="rect">
            <a:avLst/>
          </a:prstGeom>
          <a:solidFill>
            <a:srgbClr val="414754"/>
          </a:solidFill>
        </p:spPr>
      </p:sp>
      <p:sp>
        <p:nvSpPr>
          <p:cNvPr id="19" name="TextBox 19"/>
          <p:cNvSpPr txBox="1"/>
          <p:nvPr/>
        </p:nvSpPr>
        <p:spPr>
          <a:xfrm>
            <a:off x="9586598" y="3829678"/>
            <a:ext cx="3414944" cy="554355"/>
          </a:xfrm>
          <a:prstGeom prst="rect">
            <a:avLst/>
          </a:prstGeom>
        </p:spPr>
        <p:txBody>
          <a:bodyPr lIns="0" tIns="0" rIns="0" bIns="0" rtlCol="0" anchor="t">
            <a:spAutoFit/>
          </a:bodyPr>
          <a:lstStyle/>
          <a:p>
            <a:pPr algn="ctr">
              <a:lnSpc>
                <a:spcPts val="4620"/>
              </a:lnSpc>
            </a:pPr>
            <a:r>
              <a:rPr lang="en-US" sz="3300" spc="330">
                <a:solidFill>
                  <a:srgbClr val="E3E8F0"/>
                </a:solidFill>
                <a:latin typeface="Source Sans Pro"/>
              </a:rPr>
              <a:t>DISCIPLINE</a:t>
            </a:r>
          </a:p>
        </p:txBody>
      </p:sp>
      <p:sp>
        <p:nvSpPr>
          <p:cNvPr id="20" name="TextBox 20"/>
          <p:cNvSpPr txBox="1"/>
          <p:nvPr/>
        </p:nvSpPr>
        <p:spPr>
          <a:xfrm>
            <a:off x="9699109" y="5499100"/>
            <a:ext cx="3189922" cy="1958340"/>
          </a:xfrm>
          <a:prstGeom prst="rect">
            <a:avLst/>
          </a:prstGeom>
        </p:spPr>
        <p:txBody>
          <a:bodyPr lIns="0" tIns="0" rIns="0" bIns="0" rtlCol="0" anchor="t">
            <a:spAutoFit/>
          </a:bodyPr>
          <a:lstStyle/>
          <a:p>
            <a:pPr algn="ctr">
              <a:lnSpc>
                <a:spcPts val="3900"/>
              </a:lnSpc>
            </a:pPr>
            <a:r>
              <a:rPr lang="en-US" sz="2600" spc="26">
                <a:solidFill>
                  <a:srgbClr val="414754"/>
                </a:solidFill>
                <a:latin typeface="Source Sans Pro"/>
              </a:rPr>
              <a:t>further discipline, refer to Church leader or Camp Dean or Director</a:t>
            </a:r>
          </a:p>
        </p:txBody>
      </p:sp>
      <p:sp>
        <p:nvSpPr>
          <p:cNvPr id="21" name="AutoShape 21"/>
          <p:cNvSpPr/>
          <p:nvPr/>
        </p:nvSpPr>
        <p:spPr>
          <a:xfrm>
            <a:off x="13649075" y="3241532"/>
            <a:ext cx="3959986" cy="1762398"/>
          </a:xfrm>
          <a:prstGeom prst="rect">
            <a:avLst/>
          </a:prstGeom>
          <a:solidFill>
            <a:srgbClr val="414754"/>
          </a:solidFill>
        </p:spPr>
      </p:sp>
      <p:sp>
        <p:nvSpPr>
          <p:cNvPr id="22" name="TextBox 22"/>
          <p:cNvSpPr txBox="1"/>
          <p:nvPr/>
        </p:nvSpPr>
        <p:spPr>
          <a:xfrm>
            <a:off x="13921596" y="3857936"/>
            <a:ext cx="3414944" cy="497840"/>
          </a:xfrm>
          <a:prstGeom prst="rect">
            <a:avLst/>
          </a:prstGeom>
        </p:spPr>
        <p:txBody>
          <a:bodyPr lIns="0" tIns="0" rIns="0" bIns="0" rtlCol="0" anchor="t">
            <a:spAutoFit/>
          </a:bodyPr>
          <a:lstStyle/>
          <a:p>
            <a:pPr algn="ctr">
              <a:lnSpc>
                <a:spcPts val="4059"/>
              </a:lnSpc>
            </a:pPr>
            <a:r>
              <a:rPr lang="en-US" sz="2899" spc="289">
                <a:solidFill>
                  <a:srgbClr val="E3E8F0"/>
                </a:solidFill>
                <a:latin typeface="Source Sans Pro"/>
              </a:rPr>
              <a:t>TRANSPORTATION</a:t>
            </a:r>
          </a:p>
        </p:txBody>
      </p:sp>
      <p:sp>
        <p:nvSpPr>
          <p:cNvPr id="23" name="TextBox 23"/>
          <p:cNvSpPr txBox="1"/>
          <p:nvPr/>
        </p:nvSpPr>
        <p:spPr>
          <a:xfrm>
            <a:off x="14034107" y="5499100"/>
            <a:ext cx="3189922" cy="2453640"/>
          </a:xfrm>
          <a:prstGeom prst="rect">
            <a:avLst/>
          </a:prstGeom>
        </p:spPr>
        <p:txBody>
          <a:bodyPr lIns="0" tIns="0" rIns="0" bIns="0" rtlCol="0" anchor="t">
            <a:spAutoFit/>
          </a:bodyPr>
          <a:lstStyle/>
          <a:p>
            <a:pPr algn="ctr">
              <a:lnSpc>
                <a:spcPts val="3900"/>
              </a:lnSpc>
            </a:pPr>
            <a:r>
              <a:rPr lang="en-US" sz="2600" spc="26">
                <a:solidFill>
                  <a:srgbClr val="414754"/>
                </a:solidFill>
                <a:latin typeface="Source Sans Pro"/>
              </a:rPr>
              <a:t>if needed to take a sick patient contact the camp nurse who will help you in making arrangements.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rcRect t="15730"/>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4993333" y="3241532"/>
            <a:ext cx="3934586" cy="5474908"/>
          </a:xfrm>
          <a:prstGeom prst="rect">
            <a:avLst/>
          </a:prstGeom>
          <a:solidFill>
            <a:srgbClr val="E3E8F0">
              <a:alpha val="89804"/>
            </a:srgbClr>
          </a:solidFill>
        </p:spPr>
      </p:sp>
      <p:sp>
        <p:nvSpPr>
          <p:cNvPr id="3" name="AutoShape 3"/>
          <p:cNvSpPr/>
          <p:nvPr/>
        </p:nvSpPr>
        <p:spPr>
          <a:xfrm>
            <a:off x="9326777" y="3241532"/>
            <a:ext cx="3934586" cy="5474908"/>
          </a:xfrm>
          <a:prstGeom prst="rect">
            <a:avLst/>
          </a:prstGeom>
          <a:solidFill>
            <a:srgbClr val="E3E8F0">
              <a:alpha val="89804"/>
            </a:srgbClr>
          </a:solidFill>
        </p:spPr>
      </p:sp>
      <p:sp>
        <p:nvSpPr>
          <p:cNvPr id="4" name="AutoShape 4"/>
          <p:cNvSpPr/>
          <p:nvPr/>
        </p:nvSpPr>
        <p:spPr>
          <a:xfrm>
            <a:off x="13661775" y="3241532"/>
            <a:ext cx="3934586" cy="5474908"/>
          </a:xfrm>
          <a:prstGeom prst="rect">
            <a:avLst/>
          </a:prstGeom>
          <a:solidFill>
            <a:srgbClr val="E3E8F0">
              <a:alpha val="89804"/>
            </a:srgbClr>
          </a:solidFill>
        </p:spPr>
      </p:sp>
      <p:sp>
        <p:nvSpPr>
          <p:cNvPr id="5" name="AutoShape 5"/>
          <p:cNvSpPr/>
          <p:nvPr/>
        </p:nvSpPr>
        <p:spPr>
          <a:xfrm>
            <a:off x="691639" y="3241532"/>
            <a:ext cx="3934586" cy="5474908"/>
          </a:xfrm>
          <a:prstGeom prst="rect">
            <a:avLst/>
          </a:prstGeom>
          <a:solidFill>
            <a:srgbClr val="E3E8F0">
              <a:alpha val="89804"/>
            </a:srgbClr>
          </a:solidFill>
        </p:spPr>
      </p:sp>
      <p:sp>
        <p:nvSpPr>
          <p:cNvPr id="6" name="AutoShape 6"/>
          <p:cNvSpPr/>
          <p:nvPr/>
        </p:nvSpPr>
        <p:spPr>
          <a:xfrm>
            <a:off x="678939" y="3241532"/>
            <a:ext cx="3959986" cy="1762398"/>
          </a:xfrm>
          <a:prstGeom prst="rect">
            <a:avLst/>
          </a:prstGeom>
          <a:solidFill>
            <a:srgbClr val="414754"/>
          </a:solidFill>
        </p:spPr>
      </p:sp>
      <p:grpSp>
        <p:nvGrpSpPr>
          <p:cNvPr id="7" name="Group 7"/>
          <p:cNvGrpSpPr/>
          <p:nvPr/>
        </p:nvGrpSpPr>
        <p:grpSpPr>
          <a:xfrm>
            <a:off x="-275290" y="9475651"/>
            <a:ext cx="18838579" cy="1072147"/>
            <a:chOff x="0" y="0"/>
            <a:chExt cx="25118105" cy="1429529"/>
          </a:xfrm>
        </p:grpSpPr>
        <p:sp>
          <p:nvSpPr>
            <p:cNvPr id="8" name="AutoShape 8"/>
            <p:cNvSpPr/>
            <p:nvPr/>
          </p:nvSpPr>
          <p:spPr>
            <a:xfrm>
              <a:off x="0" y="0"/>
              <a:ext cx="25118105" cy="1429529"/>
            </a:xfrm>
            <a:prstGeom prst="rect">
              <a:avLst/>
            </a:prstGeom>
            <a:solidFill>
              <a:srgbClr val="414754"/>
            </a:solidFill>
          </p:spPr>
        </p:sp>
        <p:sp>
          <p:nvSpPr>
            <p:cNvPr id="9" name="TextBox 9"/>
            <p:cNvSpPr txBox="1"/>
            <p:nvPr/>
          </p:nvSpPr>
          <p:spPr>
            <a:xfrm>
              <a:off x="11787804" y="254514"/>
              <a:ext cx="12019211" cy="525145"/>
            </a:xfrm>
            <a:prstGeom prst="rect">
              <a:avLst/>
            </a:prstGeom>
          </p:spPr>
          <p:txBody>
            <a:bodyPr lIns="0" tIns="0" rIns="0" bIns="0" rtlCol="0" anchor="t">
              <a:spAutoFit/>
            </a:bodyPr>
            <a:lstStyle/>
            <a:p>
              <a:pPr algn="r">
                <a:lnSpc>
                  <a:spcPts val="3359"/>
                </a:lnSpc>
              </a:pPr>
              <a:r>
                <a:rPr lang="en-US" sz="2400" spc="192">
                  <a:solidFill>
                    <a:srgbClr val="E3E8F0"/>
                  </a:solidFill>
                  <a:latin typeface="Source Sans Pro"/>
                </a:rPr>
                <a:t>AIM Camp Sponsor Orientation</a:t>
              </a:r>
            </a:p>
          </p:txBody>
        </p:sp>
      </p:grpSp>
      <p:grpSp>
        <p:nvGrpSpPr>
          <p:cNvPr id="10" name="Group 10"/>
          <p:cNvGrpSpPr/>
          <p:nvPr/>
        </p:nvGrpSpPr>
        <p:grpSpPr>
          <a:xfrm>
            <a:off x="695328" y="887875"/>
            <a:ext cx="16142884" cy="1462750"/>
            <a:chOff x="0" y="0"/>
            <a:chExt cx="21523845" cy="1950333"/>
          </a:xfrm>
        </p:grpSpPr>
        <p:sp>
          <p:nvSpPr>
            <p:cNvPr id="11" name="TextBox 11"/>
            <p:cNvSpPr txBox="1"/>
            <p:nvPr/>
          </p:nvSpPr>
          <p:spPr>
            <a:xfrm>
              <a:off x="0" y="38100"/>
              <a:ext cx="21523845" cy="1232408"/>
            </a:xfrm>
            <a:prstGeom prst="rect">
              <a:avLst/>
            </a:prstGeom>
          </p:spPr>
          <p:txBody>
            <a:bodyPr lIns="0" tIns="0" rIns="0" bIns="0" rtlCol="0" anchor="t">
              <a:spAutoFit/>
            </a:bodyPr>
            <a:lstStyle/>
            <a:p>
              <a:pPr>
                <a:lnSpc>
                  <a:spcPts val="7181"/>
                </a:lnSpc>
              </a:pPr>
              <a:r>
                <a:rPr lang="en-US" sz="6300" spc="126">
                  <a:solidFill>
                    <a:srgbClr val="E3E8F0"/>
                  </a:solidFill>
                  <a:latin typeface="Source Sans Pro Bold"/>
                </a:rPr>
                <a:t>ILLNESS OR INJURY</a:t>
              </a:r>
            </a:p>
          </p:txBody>
        </p:sp>
        <p:sp>
          <p:nvSpPr>
            <p:cNvPr id="12" name="AutoShape 12"/>
            <p:cNvSpPr/>
            <p:nvPr/>
          </p:nvSpPr>
          <p:spPr>
            <a:xfrm>
              <a:off x="0" y="1795817"/>
              <a:ext cx="2283800" cy="154517"/>
            </a:xfrm>
            <a:prstGeom prst="rect">
              <a:avLst/>
            </a:prstGeom>
            <a:solidFill>
              <a:srgbClr val="E3E8F0"/>
            </a:solidFill>
          </p:spPr>
        </p:sp>
      </p:grpSp>
      <p:sp>
        <p:nvSpPr>
          <p:cNvPr id="13" name="TextBox 13"/>
          <p:cNvSpPr txBox="1"/>
          <p:nvPr/>
        </p:nvSpPr>
        <p:spPr>
          <a:xfrm>
            <a:off x="951460" y="3526466"/>
            <a:ext cx="3414944" cy="1135380"/>
          </a:xfrm>
          <a:prstGeom prst="rect">
            <a:avLst/>
          </a:prstGeom>
        </p:spPr>
        <p:txBody>
          <a:bodyPr lIns="0" tIns="0" rIns="0" bIns="0" rtlCol="0" anchor="t">
            <a:spAutoFit/>
          </a:bodyPr>
          <a:lstStyle/>
          <a:p>
            <a:pPr algn="ctr">
              <a:lnSpc>
                <a:spcPts val="4620"/>
              </a:lnSpc>
            </a:pPr>
            <a:r>
              <a:rPr lang="en-US" sz="3300" spc="330">
                <a:solidFill>
                  <a:srgbClr val="E3E8F0"/>
                </a:solidFill>
                <a:latin typeface="Source Sans Pro"/>
              </a:rPr>
              <a:t>FIRST AID STATION</a:t>
            </a:r>
          </a:p>
        </p:txBody>
      </p:sp>
      <p:sp>
        <p:nvSpPr>
          <p:cNvPr id="14" name="TextBox 14"/>
          <p:cNvSpPr txBox="1"/>
          <p:nvPr/>
        </p:nvSpPr>
        <p:spPr>
          <a:xfrm>
            <a:off x="1063971" y="5486400"/>
            <a:ext cx="3189922" cy="1958340"/>
          </a:xfrm>
          <a:prstGeom prst="rect">
            <a:avLst/>
          </a:prstGeom>
        </p:spPr>
        <p:txBody>
          <a:bodyPr lIns="0" tIns="0" rIns="0" bIns="0" rtlCol="0" anchor="t">
            <a:spAutoFit/>
          </a:bodyPr>
          <a:lstStyle/>
          <a:p>
            <a:pPr algn="ctr">
              <a:lnSpc>
                <a:spcPts val="3900"/>
              </a:lnSpc>
            </a:pPr>
            <a:r>
              <a:rPr lang="en-US" sz="2600" spc="26">
                <a:solidFill>
                  <a:srgbClr val="414754"/>
                </a:solidFill>
                <a:latin typeface="Source Sans Pro"/>
              </a:rPr>
              <a:t>campers MUST be taken to the nurse...DO NOT give any medications out</a:t>
            </a:r>
          </a:p>
        </p:txBody>
      </p:sp>
      <p:sp>
        <p:nvSpPr>
          <p:cNvPr id="15" name="AutoShape 15"/>
          <p:cNvSpPr/>
          <p:nvPr/>
        </p:nvSpPr>
        <p:spPr>
          <a:xfrm>
            <a:off x="4980633" y="3241532"/>
            <a:ext cx="3959986" cy="1762398"/>
          </a:xfrm>
          <a:prstGeom prst="rect">
            <a:avLst/>
          </a:prstGeom>
          <a:solidFill>
            <a:srgbClr val="414754"/>
          </a:solidFill>
        </p:spPr>
      </p:sp>
      <p:sp>
        <p:nvSpPr>
          <p:cNvPr id="16" name="TextBox 16"/>
          <p:cNvSpPr txBox="1"/>
          <p:nvPr/>
        </p:nvSpPr>
        <p:spPr>
          <a:xfrm>
            <a:off x="5253154" y="3539166"/>
            <a:ext cx="3414944" cy="1135380"/>
          </a:xfrm>
          <a:prstGeom prst="rect">
            <a:avLst/>
          </a:prstGeom>
        </p:spPr>
        <p:txBody>
          <a:bodyPr lIns="0" tIns="0" rIns="0" bIns="0" rtlCol="0" anchor="t">
            <a:spAutoFit/>
          </a:bodyPr>
          <a:lstStyle/>
          <a:p>
            <a:pPr algn="ctr">
              <a:lnSpc>
                <a:spcPts val="4620"/>
              </a:lnSpc>
            </a:pPr>
            <a:r>
              <a:rPr lang="en-US" sz="3300" spc="330">
                <a:solidFill>
                  <a:srgbClr val="E3E8F0"/>
                </a:solidFill>
                <a:latin typeface="Source Sans Pro"/>
              </a:rPr>
              <a:t>SERIOUS INJURY </a:t>
            </a:r>
          </a:p>
        </p:txBody>
      </p:sp>
      <p:sp>
        <p:nvSpPr>
          <p:cNvPr id="17" name="TextBox 17"/>
          <p:cNvSpPr txBox="1"/>
          <p:nvPr/>
        </p:nvSpPr>
        <p:spPr>
          <a:xfrm>
            <a:off x="5365665" y="5486400"/>
            <a:ext cx="3189922" cy="1958340"/>
          </a:xfrm>
          <a:prstGeom prst="rect">
            <a:avLst/>
          </a:prstGeom>
        </p:spPr>
        <p:txBody>
          <a:bodyPr lIns="0" tIns="0" rIns="0" bIns="0" rtlCol="0" anchor="t">
            <a:spAutoFit/>
          </a:bodyPr>
          <a:lstStyle/>
          <a:p>
            <a:pPr algn="ctr">
              <a:lnSpc>
                <a:spcPts val="3900"/>
              </a:lnSpc>
            </a:pPr>
            <a:r>
              <a:rPr lang="en-US" sz="2600" spc="26">
                <a:solidFill>
                  <a:srgbClr val="414754"/>
                </a:solidFill>
                <a:latin typeface="Source Sans Pro"/>
              </a:rPr>
              <a:t>the Nurse will contact all the necessary  people in order to transport a camper</a:t>
            </a:r>
          </a:p>
        </p:txBody>
      </p:sp>
      <p:sp>
        <p:nvSpPr>
          <p:cNvPr id="18" name="AutoShape 18"/>
          <p:cNvSpPr/>
          <p:nvPr/>
        </p:nvSpPr>
        <p:spPr>
          <a:xfrm>
            <a:off x="9314077" y="3241532"/>
            <a:ext cx="3959986" cy="1762398"/>
          </a:xfrm>
          <a:prstGeom prst="rect">
            <a:avLst/>
          </a:prstGeom>
          <a:solidFill>
            <a:srgbClr val="414754"/>
          </a:solidFill>
        </p:spPr>
      </p:sp>
      <p:sp>
        <p:nvSpPr>
          <p:cNvPr id="19" name="TextBox 19"/>
          <p:cNvSpPr txBox="1"/>
          <p:nvPr/>
        </p:nvSpPr>
        <p:spPr>
          <a:xfrm>
            <a:off x="9586598" y="3829678"/>
            <a:ext cx="3414944" cy="554355"/>
          </a:xfrm>
          <a:prstGeom prst="rect">
            <a:avLst/>
          </a:prstGeom>
        </p:spPr>
        <p:txBody>
          <a:bodyPr lIns="0" tIns="0" rIns="0" bIns="0" rtlCol="0" anchor="t">
            <a:spAutoFit/>
          </a:bodyPr>
          <a:lstStyle/>
          <a:p>
            <a:pPr algn="ctr">
              <a:lnSpc>
                <a:spcPts val="4620"/>
              </a:lnSpc>
            </a:pPr>
            <a:r>
              <a:rPr lang="en-US" sz="3300" spc="330">
                <a:solidFill>
                  <a:srgbClr val="E3E8F0"/>
                </a:solidFill>
                <a:latin typeface="Source Sans Pro"/>
              </a:rPr>
              <a:t>MEDICATION</a:t>
            </a:r>
          </a:p>
        </p:txBody>
      </p:sp>
      <p:sp>
        <p:nvSpPr>
          <p:cNvPr id="20" name="TextBox 20"/>
          <p:cNvSpPr txBox="1"/>
          <p:nvPr/>
        </p:nvSpPr>
        <p:spPr>
          <a:xfrm>
            <a:off x="9699109" y="5499100"/>
            <a:ext cx="3189922" cy="2453640"/>
          </a:xfrm>
          <a:prstGeom prst="rect">
            <a:avLst/>
          </a:prstGeom>
        </p:spPr>
        <p:txBody>
          <a:bodyPr lIns="0" tIns="0" rIns="0" bIns="0" rtlCol="0" anchor="t">
            <a:spAutoFit/>
          </a:bodyPr>
          <a:lstStyle/>
          <a:p>
            <a:pPr algn="ctr">
              <a:lnSpc>
                <a:spcPts val="3900"/>
              </a:lnSpc>
            </a:pPr>
            <a:r>
              <a:rPr lang="en-US" sz="2600" spc="26">
                <a:solidFill>
                  <a:srgbClr val="414754"/>
                </a:solidFill>
                <a:latin typeface="Source Sans Pro"/>
              </a:rPr>
              <a:t>ONLY the Nurse can give out medications at prescribed times and amounts</a:t>
            </a:r>
          </a:p>
          <a:p>
            <a:pPr algn="ctr">
              <a:lnSpc>
                <a:spcPts val="3900"/>
              </a:lnSpc>
            </a:pPr>
            <a:r>
              <a:rPr lang="en-US" sz="2600" spc="26">
                <a:solidFill>
                  <a:srgbClr val="414754"/>
                </a:solidFill>
                <a:latin typeface="Source Sans Pro"/>
              </a:rPr>
              <a:t>EVEN Tylenol!</a:t>
            </a:r>
          </a:p>
        </p:txBody>
      </p:sp>
      <p:sp>
        <p:nvSpPr>
          <p:cNvPr id="21" name="AutoShape 21"/>
          <p:cNvSpPr/>
          <p:nvPr/>
        </p:nvSpPr>
        <p:spPr>
          <a:xfrm>
            <a:off x="13649075" y="3241532"/>
            <a:ext cx="3959986" cy="1762398"/>
          </a:xfrm>
          <a:prstGeom prst="rect">
            <a:avLst/>
          </a:prstGeom>
          <a:solidFill>
            <a:srgbClr val="414754"/>
          </a:solidFill>
        </p:spPr>
      </p:sp>
      <p:sp>
        <p:nvSpPr>
          <p:cNvPr id="22" name="TextBox 22"/>
          <p:cNvSpPr txBox="1"/>
          <p:nvPr/>
        </p:nvSpPr>
        <p:spPr>
          <a:xfrm>
            <a:off x="13921596" y="3857936"/>
            <a:ext cx="3414944" cy="497840"/>
          </a:xfrm>
          <a:prstGeom prst="rect">
            <a:avLst/>
          </a:prstGeom>
        </p:spPr>
        <p:txBody>
          <a:bodyPr lIns="0" tIns="0" rIns="0" bIns="0" rtlCol="0" anchor="t">
            <a:spAutoFit/>
          </a:bodyPr>
          <a:lstStyle/>
          <a:p>
            <a:pPr algn="ctr">
              <a:lnSpc>
                <a:spcPts val="4059"/>
              </a:lnSpc>
            </a:pPr>
            <a:r>
              <a:rPr lang="en-US" sz="2899" spc="289">
                <a:solidFill>
                  <a:srgbClr val="E3E8F0"/>
                </a:solidFill>
                <a:latin typeface="Source Sans Pro"/>
              </a:rPr>
              <a:t>CALLING PARENTS</a:t>
            </a:r>
          </a:p>
        </p:txBody>
      </p:sp>
      <p:sp>
        <p:nvSpPr>
          <p:cNvPr id="23" name="TextBox 23"/>
          <p:cNvSpPr txBox="1"/>
          <p:nvPr/>
        </p:nvSpPr>
        <p:spPr>
          <a:xfrm>
            <a:off x="13921596" y="5067300"/>
            <a:ext cx="3189922" cy="3444240"/>
          </a:xfrm>
          <a:prstGeom prst="rect">
            <a:avLst/>
          </a:prstGeom>
        </p:spPr>
        <p:txBody>
          <a:bodyPr lIns="0" tIns="0" rIns="0" bIns="0" rtlCol="0" anchor="t">
            <a:spAutoFit/>
          </a:bodyPr>
          <a:lstStyle/>
          <a:p>
            <a:pPr algn="ctr">
              <a:lnSpc>
                <a:spcPts val="3900"/>
              </a:lnSpc>
            </a:pPr>
            <a:r>
              <a:rPr lang="en-US" sz="2600" spc="26">
                <a:solidFill>
                  <a:srgbClr val="414754"/>
                </a:solidFill>
                <a:latin typeface="Source Sans Pro"/>
              </a:rPr>
              <a:t>the Nurse or group leader will call parents, if needed.</a:t>
            </a:r>
          </a:p>
          <a:p>
            <a:pPr algn="ctr">
              <a:lnSpc>
                <a:spcPts val="3900"/>
              </a:lnSpc>
            </a:pPr>
            <a:r>
              <a:rPr lang="en-US" sz="2600" spc="26">
                <a:solidFill>
                  <a:srgbClr val="414754"/>
                </a:solidFill>
                <a:latin typeface="Source Sans Pro"/>
              </a:rPr>
              <a:t>remember HIPAA Laws relating to the "Need to Know' aspect.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3E8F0"/>
        </a:solidFill>
        <a:effectLst/>
      </p:bgPr>
    </p:bg>
    <p:spTree>
      <p:nvGrpSpPr>
        <p:cNvPr id="1" name=""/>
        <p:cNvGrpSpPr/>
        <p:nvPr/>
      </p:nvGrpSpPr>
      <p:grpSpPr>
        <a:xfrm>
          <a:off x="0" y="0"/>
          <a:ext cx="0" cy="0"/>
          <a:chOff x="0" y="0"/>
          <a:chExt cx="0" cy="0"/>
        </a:xfrm>
      </p:grpSpPr>
      <p:grpSp>
        <p:nvGrpSpPr>
          <p:cNvPr id="2" name="Group 2"/>
          <p:cNvGrpSpPr/>
          <p:nvPr/>
        </p:nvGrpSpPr>
        <p:grpSpPr>
          <a:xfrm>
            <a:off x="-275290" y="9475651"/>
            <a:ext cx="18838579" cy="1072147"/>
            <a:chOff x="0" y="0"/>
            <a:chExt cx="25118105" cy="1429529"/>
          </a:xfrm>
        </p:grpSpPr>
        <p:sp>
          <p:nvSpPr>
            <p:cNvPr id="3" name="AutoShape 3"/>
            <p:cNvSpPr/>
            <p:nvPr/>
          </p:nvSpPr>
          <p:spPr>
            <a:xfrm>
              <a:off x="0" y="0"/>
              <a:ext cx="25118105" cy="1429529"/>
            </a:xfrm>
            <a:prstGeom prst="rect">
              <a:avLst/>
            </a:prstGeom>
            <a:solidFill>
              <a:srgbClr val="414754"/>
            </a:solidFill>
          </p:spPr>
        </p:sp>
        <p:sp>
          <p:nvSpPr>
            <p:cNvPr id="4" name="TextBox 4"/>
            <p:cNvSpPr txBox="1"/>
            <p:nvPr/>
          </p:nvSpPr>
          <p:spPr>
            <a:xfrm>
              <a:off x="11787804" y="254514"/>
              <a:ext cx="12019211" cy="525145"/>
            </a:xfrm>
            <a:prstGeom prst="rect">
              <a:avLst/>
            </a:prstGeom>
          </p:spPr>
          <p:txBody>
            <a:bodyPr lIns="0" tIns="0" rIns="0" bIns="0" rtlCol="0" anchor="t">
              <a:spAutoFit/>
            </a:bodyPr>
            <a:lstStyle/>
            <a:p>
              <a:pPr algn="r">
                <a:lnSpc>
                  <a:spcPts val="3359"/>
                </a:lnSpc>
              </a:pPr>
              <a:r>
                <a:rPr lang="en-US" sz="2400" spc="192">
                  <a:solidFill>
                    <a:srgbClr val="E3E8F0"/>
                  </a:solidFill>
                  <a:latin typeface="Source Sans Pro"/>
                </a:rPr>
                <a:t>AIM Camp Sponsor Orientation</a:t>
              </a:r>
            </a:p>
          </p:txBody>
        </p:sp>
      </p:grpSp>
      <p:grpSp>
        <p:nvGrpSpPr>
          <p:cNvPr id="5" name="Group 5"/>
          <p:cNvGrpSpPr/>
          <p:nvPr/>
        </p:nvGrpSpPr>
        <p:grpSpPr>
          <a:xfrm>
            <a:off x="10099455" y="1028700"/>
            <a:ext cx="7159845" cy="5768176"/>
            <a:chOff x="0" y="0"/>
            <a:chExt cx="9546460" cy="7690901"/>
          </a:xfrm>
        </p:grpSpPr>
        <p:sp>
          <p:nvSpPr>
            <p:cNvPr id="6" name="TextBox 6"/>
            <p:cNvSpPr txBox="1"/>
            <p:nvPr/>
          </p:nvSpPr>
          <p:spPr>
            <a:xfrm>
              <a:off x="0" y="6407778"/>
              <a:ext cx="9546460" cy="1283123"/>
            </a:xfrm>
            <a:prstGeom prst="rect">
              <a:avLst/>
            </a:prstGeom>
          </p:spPr>
          <p:txBody>
            <a:bodyPr lIns="0" tIns="0" rIns="0" bIns="0" rtlCol="0" anchor="t">
              <a:spAutoFit/>
            </a:bodyPr>
            <a:lstStyle/>
            <a:p>
              <a:pPr algn="r">
                <a:lnSpc>
                  <a:spcPts val="3919"/>
                </a:lnSpc>
              </a:pPr>
              <a:r>
                <a:rPr lang="en-US" sz="2800" spc="28">
                  <a:solidFill>
                    <a:srgbClr val="414754"/>
                  </a:solidFill>
                  <a:latin typeface="Source Sans Pro"/>
                </a:rPr>
                <a:t>Everyone will have a lanyard to help keep track of where they should be</a:t>
              </a:r>
            </a:p>
          </p:txBody>
        </p:sp>
        <p:sp>
          <p:nvSpPr>
            <p:cNvPr id="7" name="TextBox 7"/>
            <p:cNvSpPr txBox="1"/>
            <p:nvPr/>
          </p:nvSpPr>
          <p:spPr>
            <a:xfrm>
              <a:off x="4" y="0"/>
              <a:ext cx="9546457" cy="2641600"/>
            </a:xfrm>
            <a:prstGeom prst="rect">
              <a:avLst/>
            </a:prstGeom>
          </p:spPr>
          <p:txBody>
            <a:bodyPr lIns="0" tIns="0" rIns="0" bIns="0" rtlCol="0" anchor="t">
              <a:spAutoFit/>
            </a:bodyPr>
            <a:lstStyle/>
            <a:p>
              <a:pPr algn="r">
                <a:lnSpc>
                  <a:spcPts val="7800"/>
                </a:lnSpc>
              </a:pPr>
              <a:r>
                <a:rPr lang="en-US" sz="6500" spc="455">
                  <a:solidFill>
                    <a:srgbClr val="414754"/>
                  </a:solidFill>
                  <a:latin typeface="Alfa Slab One"/>
                </a:rPr>
                <a:t>Camp Schedule</a:t>
              </a:r>
            </a:p>
          </p:txBody>
        </p:sp>
        <p:sp>
          <p:nvSpPr>
            <p:cNvPr id="8" name="TextBox 8"/>
            <p:cNvSpPr txBox="1"/>
            <p:nvPr/>
          </p:nvSpPr>
          <p:spPr>
            <a:xfrm>
              <a:off x="0" y="3058476"/>
              <a:ext cx="9546460" cy="2362200"/>
            </a:xfrm>
            <a:prstGeom prst="rect">
              <a:avLst/>
            </a:prstGeom>
          </p:spPr>
          <p:txBody>
            <a:bodyPr lIns="0" tIns="0" rIns="0" bIns="0" rtlCol="0" anchor="t">
              <a:spAutoFit/>
            </a:bodyPr>
            <a:lstStyle/>
            <a:p>
              <a:pPr algn="r">
                <a:lnSpc>
                  <a:spcPts val="4680"/>
                </a:lnSpc>
              </a:pPr>
              <a:r>
                <a:rPr lang="en-US" sz="3900" spc="390">
                  <a:solidFill>
                    <a:srgbClr val="414754"/>
                  </a:solidFill>
                  <a:latin typeface="Source Sans Pro Bold"/>
                </a:rPr>
                <a:t>3 COLOR GROUPS</a:t>
              </a:r>
            </a:p>
            <a:p>
              <a:pPr algn="r">
                <a:lnSpc>
                  <a:spcPts val="4680"/>
                </a:lnSpc>
              </a:pPr>
              <a:r>
                <a:rPr lang="en-US" sz="3900" spc="390">
                  <a:solidFill>
                    <a:srgbClr val="414754"/>
                  </a:solidFill>
                  <a:latin typeface="Source Sans Pro Bold"/>
                </a:rPr>
                <a:t>DIVIDED INTO SMALLER GROUPS</a:t>
              </a:r>
            </a:p>
          </p:txBody>
        </p:sp>
        <p:sp>
          <p:nvSpPr>
            <p:cNvPr id="9" name="AutoShape 9"/>
            <p:cNvSpPr/>
            <p:nvPr/>
          </p:nvSpPr>
          <p:spPr>
            <a:xfrm>
              <a:off x="7262660" y="5865543"/>
              <a:ext cx="2283800" cy="154517"/>
            </a:xfrm>
            <a:prstGeom prst="rect">
              <a:avLst/>
            </a:prstGeom>
            <a:solidFill>
              <a:srgbClr val="8F6858"/>
            </a:solidFill>
          </p:spPr>
        </p:sp>
      </p:grpSp>
      <p:pic>
        <p:nvPicPr>
          <p:cNvPr id="10" name="Picture 10"/>
          <p:cNvPicPr>
            <a:picLocks noChangeAspect="1"/>
          </p:cNvPicPr>
          <p:nvPr/>
        </p:nvPicPr>
        <p:blipFill>
          <a:blip r:embed="rId2"/>
          <a:srcRect/>
          <a:stretch>
            <a:fillRect/>
          </a:stretch>
        </p:blipFill>
        <p:spPr>
          <a:xfrm>
            <a:off x="733392" y="1605271"/>
            <a:ext cx="8888377" cy="5932992"/>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rcRect l="2056" t="25246" r="24811" b="13009"/>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708028" y="636836"/>
            <a:ext cx="9083116" cy="8190731"/>
          </a:xfrm>
          <a:prstGeom prst="rect">
            <a:avLst/>
          </a:prstGeom>
          <a:solidFill>
            <a:srgbClr val="E3E8F0">
              <a:alpha val="89804"/>
            </a:srgbClr>
          </a:solidFill>
        </p:spPr>
      </p:sp>
      <p:grpSp>
        <p:nvGrpSpPr>
          <p:cNvPr id="3" name="Group 3"/>
          <p:cNvGrpSpPr/>
          <p:nvPr/>
        </p:nvGrpSpPr>
        <p:grpSpPr>
          <a:xfrm>
            <a:off x="1582575" y="1509752"/>
            <a:ext cx="7275755" cy="5947571"/>
            <a:chOff x="0" y="0"/>
            <a:chExt cx="9701007" cy="7930095"/>
          </a:xfrm>
        </p:grpSpPr>
        <p:sp>
          <p:nvSpPr>
            <p:cNvPr id="4" name="TextBox 4"/>
            <p:cNvSpPr txBox="1"/>
            <p:nvPr/>
          </p:nvSpPr>
          <p:spPr>
            <a:xfrm>
              <a:off x="0" y="0"/>
              <a:ext cx="9701003" cy="1320800"/>
            </a:xfrm>
            <a:prstGeom prst="rect">
              <a:avLst/>
            </a:prstGeom>
          </p:spPr>
          <p:txBody>
            <a:bodyPr lIns="0" tIns="0" rIns="0" bIns="0" rtlCol="0" anchor="t">
              <a:spAutoFit/>
            </a:bodyPr>
            <a:lstStyle/>
            <a:p>
              <a:pPr>
                <a:lnSpc>
                  <a:spcPts val="7800"/>
                </a:lnSpc>
              </a:pPr>
              <a:r>
                <a:rPr lang="en-US" sz="6500" spc="455">
                  <a:solidFill>
                    <a:srgbClr val="414754"/>
                  </a:solidFill>
                  <a:latin typeface="Alfa Slab One"/>
                </a:rPr>
                <a:t>Church Time</a:t>
              </a:r>
            </a:p>
          </p:txBody>
        </p:sp>
        <p:sp>
          <p:nvSpPr>
            <p:cNvPr id="5" name="TextBox 5"/>
            <p:cNvSpPr txBox="1"/>
            <p:nvPr/>
          </p:nvSpPr>
          <p:spPr>
            <a:xfrm>
              <a:off x="0" y="1613888"/>
              <a:ext cx="9701007" cy="733425"/>
            </a:xfrm>
            <a:prstGeom prst="rect">
              <a:avLst/>
            </a:prstGeom>
          </p:spPr>
          <p:txBody>
            <a:bodyPr lIns="0" tIns="0" rIns="0" bIns="0" rtlCol="0" anchor="t">
              <a:spAutoFit/>
            </a:bodyPr>
            <a:lstStyle/>
            <a:p>
              <a:pPr>
                <a:lnSpc>
                  <a:spcPts val="4319"/>
                </a:lnSpc>
              </a:pPr>
              <a:r>
                <a:rPr lang="en-US" sz="3599" spc="359">
                  <a:solidFill>
                    <a:srgbClr val="414754"/>
                  </a:solidFill>
                  <a:latin typeface="Source Sans Pro Bold"/>
                </a:rPr>
                <a:t>EVERY NIGHT AFTER WORSHIP</a:t>
              </a:r>
            </a:p>
          </p:txBody>
        </p:sp>
        <p:sp>
          <p:nvSpPr>
            <p:cNvPr id="6" name="AutoShape 6"/>
            <p:cNvSpPr/>
            <p:nvPr/>
          </p:nvSpPr>
          <p:spPr>
            <a:xfrm>
              <a:off x="0" y="2755190"/>
              <a:ext cx="2283800" cy="154517"/>
            </a:xfrm>
            <a:prstGeom prst="rect">
              <a:avLst/>
            </a:prstGeom>
            <a:solidFill>
              <a:srgbClr val="8F6858"/>
            </a:solidFill>
          </p:spPr>
        </p:sp>
        <p:sp>
          <p:nvSpPr>
            <p:cNvPr id="7" name="TextBox 7"/>
            <p:cNvSpPr txBox="1"/>
            <p:nvPr/>
          </p:nvSpPr>
          <p:spPr>
            <a:xfrm>
              <a:off x="0" y="3344971"/>
              <a:ext cx="9650925" cy="4585123"/>
            </a:xfrm>
            <a:prstGeom prst="rect">
              <a:avLst/>
            </a:prstGeom>
          </p:spPr>
          <p:txBody>
            <a:bodyPr lIns="0" tIns="0" rIns="0" bIns="0" rtlCol="0" anchor="t">
              <a:spAutoFit/>
            </a:bodyPr>
            <a:lstStyle/>
            <a:p>
              <a:pPr>
                <a:lnSpc>
                  <a:spcPts val="3919"/>
                </a:lnSpc>
              </a:pPr>
              <a:r>
                <a:rPr lang="en-US" sz="2800" spc="28">
                  <a:solidFill>
                    <a:srgbClr val="414754"/>
                  </a:solidFill>
                  <a:latin typeface="Source Sans Pro"/>
                </a:rPr>
                <a:t>This is a great time for you to be able to connect with your campers after the worship time...they may have questions or concerns but remember NOT to make this time too long, unless you can see the need. </a:t>
              </a:r>
            </a:p>
            <a:p>
              <a:pPr>
                <a:lnSpc>
                  <a:spcPts val="3919"/>
                </a:lnSpc>
              </a:pPr>
              <a:endParaRPr lang="en-US" sz="2800" spc="28">
                <a:solidFill>
                  <a:srgbClr val="414754"/>
                </a:solidFill>
                <a:latin typeface="Source Sans Pro"/>
              </a:endParaRPr>
            </a:p>
            <a:p>
              <a:pPr>
                <a:lnSpc>
                  <a:spcPts val="3919"/>
                </a:lnSpc>
              </a:pPr>
              <a:r>
                <a:rPr lang="en-US" sz="2799" spc="27">
                  <a:solidFill>
                    <a:srgbClr val="414754"/>
                  </a:solidFill>
                  <a:latin typeface="Source Sans Pro"/>
                </a:rPr>
                <a:t>Church time</a:t>
              </a:r>
              <a:r>
                <a:rPr lang="en-US" sz="2800" spc="28">
                  <a:solidFill>
                    <a:srgbClr val="414754"/>
                  </a:solidFill>
                  <a:latin typeface="Source Sans Pro"/>
                </a:rPr>
                <a:t> can be outside. </a:t>
              </a:r>
            </a:p>
          </p:txBody>
        </p:sp>
      </p:grpSp>
      <p:grpSp>
        <p:nvGrpSpPr>
          <p:cNvPr id="8" name="Group 8"/>
          <p:cNvGrpSpPr/>
          <p:nvPr/>
        </p:nvGrpSpPr>
        <p:grpSpPr>
          <a:xfrm>
            <a:off x="-275290" y="9468031"/>
            <a:ext cx="18838579" cy="1079767"/>
            <a:chOff x="0" y="0"/>
            <a:chExt cx="25118105" cy="1439689"/>
          </a:xfrm>
        </p:grpSpPr>
        <p:sp>
          <p:nvSpPr>
            <p:cNvPr id="9" name="AutoShape 9"/>
            <p:cNvSpPr/>
            <p:nvPr/>
          </p:nvSpPr>
          <p:spPr>
            <a:xfrm>
              <a:off x="0" y="0"/>
              <a:ext cx="25118105" cy="1439689"/>
            </a:xfrm>
            <a:prstGeom prst="rect">
              <a:avLst/>
            </a:prstGeom>
            <a:solidFill>
              <a:srgbClr val="414754"/>
            </a:solidFill>
          </p:spPr>
        </p:sp>
        <p:sp>
          <p:nvSpPr>
            <p:cNvPr id="10" name="TextBox 10"/>
            <p:cNvSpPr txBox="1"/>
            <p:nvPr/>
          </p:nvSpPr>
          <p:spPr>
            <a:xfrm>
              <a:off x="11787804" y="254514"/>
              <a:ext cx="12019211" cy="535305"/>
            </a:xfrm>
            <a:prstGeom prst="rect">
              <a:avLst/>
            </a:prstGeom>
          </p:spPr>
          <p:txBody>
            <a:bodyPr lIns="0" tIns="0" rIns="0" bIns="0" rtlCol="0" anchor="t">
              <a:spAutoFit/>
            </a:bodyPr>
            <a:lstStyle/>
            <a:p>
              <a:pPr algn="r">
                <a:lnSpc>
                  <a:spcPts val="3359"/>
                </a:lnSpc>
              </a:pPr>
              <a:r>
                <a:rPr lang="en-US" sz="2400" spc="192">
                  <a:solidFill>
                    <a:srgbClr val="E3E8F0"/>
                  </a:solidFill>
                  <a:latin typeface="Source Sans Pro"/>
                </a:rPr>
                <a:t>Camping Survival Tips Presentation</a:t>
              </a: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3E8F0"/>
        </a:solidFill>
        <a:effectLst/>
      </p:bgPr>
    </p:bg>
    <p:spTree>
      <p:nvGrpSpPr>
        <p:cNvPr id="1" name=""/>
        <p:cNvGrpSpPr/>
        <p:nvPr/>
      </p:nvGrpSpPr>
      <p:grpSpPr>
        <a:xfrm>
          <a:off x="0" y="0"/>
          <a:ext cx="0" cy="0"/>
          <a:chOff x="0" y="0"/>
          <a:chExt cx="0" cy="0"/>
        </a:xfrm>
      </p:grpSpPr>
      <p:grpSp>
        <p:nvGrpSpPr>
          <p:cNvPr id="2" name="Group 2"/>
          <p:cNvGrpSpPr/>
          <p:nvPr/>
        </p:nvGrpSpPr>
        <p:grpSpPr>
          <a:xfrm>
            <a:off x="-275290" y="6838950"/>
            <a:ext cx="18838579" cy="2629082"/>
            <a:chOff x="0" y="0"/>
            <a:chExt cx="25118105" cy="3505442"/>
          </a:xfrm>
        </p:grpSpPr>
        <p:pic>
          <p:nvPicPr>
            <p:cNvPr id="3" name="Picture 3"/>
            <p:cNvPicPr>
              <a:picLocks noChangeAspect="1"/>
            </p:cNvPicPr>
            <p:nvPr/>
          </p:nvPicPr>
          <p:blipFill>
            <a:blip r:embed="rId2">
              <a:alphaModFix amt="90000"/>
            </a:blip>
            <a:srcRect t="18599" b="18599"/>
            <a:stretch>
              <a:fillRect/>
            </a:stretch>
          </p:blipFill>
          <p:spPr>
            <a:xfrm>
              <a:off x="0" y="0"/>
              <a:ext cx="8372702" cy="3505442"/>
            </a:xfrm>
            <a:prstGeom prst="rect">
              <a:avLst/>
            </a:prstGeom>
          </p:spPr>
        </p:pic>
        <p:pic>
          <p:nvPicPr>
            <p:cNvPr id="4" name="Picture 4"/>
            <p:cNvPicPr>
              <a:picLocks noChangeAspect="1"/>
            </p:cNvPicPr>
            <p:nvPr/>
          </p:nvPicPr>
          <p:blipFill>
            <a:blip r:embed="rId3">
              <a:alphaModFix amt="90000"/>
            </a:blip>
            <a:srcRect t="18599" b="18599"/>
            <a:stretch>
              <a:fillRect/>
            </a:stretch>
          </p:blipFill>
          <p:spPr>
            <a:xfrm>
              <a:off x="8372702" y="0"/>
              <a:ext cx="8372702" cy="3505442"/>
            </a:xfrm>
            <a:prstGeom prst="rect">
              <a:avLst/>
            </a:prstGeom>
          </p:spPr>
        </p:pic>
        <p:pic>
          <p:nvPicPr>
            <p:cNvPr id="5" name="Picture 5"/>
            <p:cNvPicPr>
              <a:picLocks noChangeAspect="1"/>
            </p:cNvPicPr>
            <p:nvPr/>
          </p:nvPicPr>
          <p:blipFill>
            <a:blip r:embed="rId4">
              <a:alphaModFix amt="90000"/>
            </a:blip>
            <a:srcRect t="5341" b="5341"/>
            <a:stretch>
              <a:fillRect/>
            </a:stretch>
          </p:blipFill>
          <p:spPr>
            <a:xfrm>
              <a:off x="16745404" y="0"/>
              <a:ext cx="8372702" cy="3505442"/>
            </a:xfrm>
            <a:prstGeom prst="rect">
              <a:avLst/>
            </a:prstGeom>
          </p:spPr>
        </p:pic>
      </p:grpSp>
      <p:grpSp>
        <p:nvGrpSpPr>
          <p:cNvPr id="6" name="Group 6"/>
          <p:cNvGrpSpPr/>
          <p:nvPr/>
        </p:nvGrpSpPr>
        <p:grpSpPr>
          <a:xfrm>
            <a:off x="-275290" y="9475651"/>
            <a:ext cx="18838579" cy="1072147"/>
            <a:chOff x="0" y="0"/>
            <a:chExt cx="25118105" cy="1429529"/>
          </a:xfrm>
        </p:grpSpPr>
        <p:sp>
          <p:nvSpPr>
            <p:cNvPr id="7" name="AutoShape 7"/>
            <p:cNvSpPr/>
            <p:nvPr/>
          </p:nvSpPr>
          <p:spPr>
            <a:xfrm>
              <a:off x="0" y="0"/>
              <a:ext cx="25118105" cy="1429529"/>
            </a:xfrm>
            <a:prstGeom prst="rect">
              <a:avLst/>
            </a:prstGeom>
            <a:solidFill>
              <a:srgbClr val="414754"/>
            </a:solidFill>
          </p:spPr>
        </p:sp>
        <p:sp>
          <p:nvSpPr>
            <p:cNvPr id="8" name="TextBox 8"/>
            <p:cNvSpPr txBox="1"/>
            <p:nvPr/>
          </p:nvSpPr>
          <p:spPr>
            <a:xfrm>
              <a:off x="11787804" y="254514"/>
              <a:ext cx="12019211" cy="525145"/>
            </a:xfrm>
            <a:prstGeom prst="rect">
              <a:avLst/>
            </a:prstGeom>
          </p:spPr>
          <p:txBody>
            <a:bodyPr lIns="0" tIns="0" rIns="0" bIns="0" rtlCol="0" anchor="t">
              <a:spAutoFit/>
            </a:bodyPr>
            <a:lstStyle/>
            <a:p>
              <a:pPr algn="r">
                <a:lnSpc>
                  <a:spcPts val="3359"/>
                </a:lnSpc>
              </a:pPr>
              <a:r>
                <a:rPr lang="en-US" sz="2400" spc="192">
                  <a:solidFill>
                    <a:srgbClr val="E3E8F0"/>
                  </a:solidFill>
                  <a:latin typeface="Source Sans Pro"/>
                </a:rPr>
                <a:t>AIM Camp Sponsor Orientation</a:t>
              </a:r>
            </a:p>
          </p:txBody>
        </p:sp>
      </p:grpSp>
      <p:sp>
        <p:nvSpPr>
          <p:cNvPr id="9" name="TextBox 9"/>
          <p:cNvSpPr txBox="1"/>
          <p:nvPr/>
        </p:nvSpPr>
        <p:spPr>
          <a:xfrm>
            <a:off x="1211488" y="338128"/>
            <a:ext cx="15615358" cy="1419244"/>
          </a:xfrm>
          <a:prstGeom prst="rect">
            <a:avLst/>
          </a:prstGeom>
        </p:spPr>
        <p:txBody>
          <a:bodyPr lIns="0" tIns="0" rIns="0" bIns="0" rtlCol="0" anchor="t">
            <a:spAutoFit/>
          </a:bodyPr>
          <a:lstStyle/>
          <a:p>
            <a:pPr algn="ctr">
              <a:lnSpc>
                <a:spcPts val="7175"/>
              </a:lnSpc>
            </a:pPr>
            <a:r>
              <a:rPr lang="en-US" sz="6300" spc="126">
                <a:solidFill>
                  <a:srgbClr val="414754"/>
                </a:solidFill>
                <a:latin typeface="Source Sans Pro Bold"/>
              </a:rPr>
              <a:t>MISSIONS TIME</a:t>
            </a:r>
          </a:p>
          <a:p>
            <a:pPr algn="ctr">
              <a:lnSpc>
                <a:spcPts val="4103"/>
              </a:lnSpc>
            </a:pPr>
            <a:r>
              <a:rPr lang="en-US" sz="3600" spc="72">
                <a:solidFill>
                  <a:srgbClr val="744036"/>
                </a:solidFill>
                <a:latin typeface="Source Sans Pro"/>
              </a:rPr>
              <a:t>THE GOAL IS TO SHOW THEM THEY CAN DO SOMETHING RIGHT NOW!</a:t>
            </a:r>
          </a:p>
        </p:txBody>
      </p:sp>
      <p:grpSp>
        <p:nvGrpSpPr>
          <p:cNvPr id="10" name="Group 10"/>
          <p:cNvGrpSpPr/>
          <p:nvPr/>
        </p:nvGrpSpPr>
        <p:grpSpPr>
          <a:xfrm>
            <a:off x="6882556" y="2157525"/>
            <a:ext cx="4522889" cy="3690824"/>
            <a:chOff x="0" y="0"/>
            <a:chExt cx="6030518" cy="4921099"/>
          </a:xfrm>
        </p:grpSpPr>
        <p:sp>
          <p:nvSpPr>
            <p:cNvPr id="11" name="TextBox 11"/>
            <p:cNvSpPr txBox="1"/>
            <p:nvPr/>
          </p:nvSpPr>
          <p:spPr>
            <a:xfrm>
              <a:off x="0" y="-57150"/>
              <a:ext cx="6030518" cy="1494790"/>
            </a:xfrm>
            <a:prstGeom prst="rect">
              <a:avLst/>
            </a:prstGeom>
          </p:spPr>
          <p:txBody>
            <a:bodyPr lIns="0" tIns="0" rIns="0" bIns="0" rtlCol="0" anchor="t">
              <a:spAutoFit/>
            </a:bodyPr>
            <a:lstStyle/>
            <a:p>
              <a:pPr algn="ctr">
                <a:lnSpc>
                  <a:spcPts val="4620"/>
                </a:lnSpc>
              </a:pPr>
              <a:r>
                <a:rPr lang="en-US" sz="3300" spc="330">
                  <a:solidFill>
                    <a:srgbClr val="8F6858"/>
                  </a:solidFill>
                  <a:latin typeface="Source Sans Pro"/>
                </a:rPr>
                <a:t>OPERATION CHRISTMAS CHILD</a:t>
              </a:r>
            </a:p>
          </p:txBody>
        </p:sp>
        <p:sp>
          <p:nvSpPr>
            <p:cNvPr id="12" name="TextBox 12"/>
            <p:cNvSpPr txBox="1"/>
            <p:nvPr/>
          </p:nvSpPr>
          <p:spPr>
            <a:xfrm>
              <a:off x="0" y="1674979"/>
              <a:ext cx="6030518" cy="3246120"/>
            </a:xfrm>
            <a:prstGeom prst="rect">
              <a:avLst/>
            </a:prstGeom>
          </p:spPr>
          <p:txBody>
            <a:bodyPr lIns="0" tIns="0" rIns="0" bIns="0" rtlCol="0" anchor="t">
              <a:spAutoFit/>
            </a:bodyPr>
            <a:lstStyle/>
            <a:p>
              <a:pPr algn="ctr">
                <a:lnSpc>
                  <a:spcPts val="3900"/>
                </a:lnSpc>
              </a:pPr>
              <a:r>
                <a:rPr lang="en-US" sz="2600" spc="26">
                  <a:solidFill>
                    <a:srgbClr val="414754"/>
                  </a:solidFill>
                  <a:latin typeface="Source Sans Pro"/>
                </a:rPr>
                <a:t>Campers will learn how they can participate in packing a shoebox for a child and how this program shares Jesus with kids all over the world.</a:t>
              </a:r>
            </a:p>
          </p:txBody>
        </p:sp>
      </p:grpSp>
      <p:grpSp>
        <p:nvGrpSpPr>
          <p:cNvPr id="13" name="Group 13"/>
          <p:cNvGrpSpPr/>
          <p:nvPr/>
        </p:nvGrpSpPr>
        <p:grpSpPr>
          <a:xfrm>
            <a:off x="762507" y="2157525"/>
            <a:ext cx="4522889" cy="4681424"/>
            <a:chOff x="0" y="0"/>
            <a:chExt cx="6030518" cy="6241899"/>
          </a:xfrm>
        </p:grpSpPr>
        <p:sp>
          <p:nvSpPr>
            <p:cNvPr id="14" name="TextBox 14"/>
            <p:cNvSpPr txBox="1"/>
            <p:nvPr/>
          </p:nvSpPr>
          <p:spPr>
            <a:xfrm>
              <a:off x="0" y="-57150"/>
              <a:ext cx="6030518" cy="1494790"/>
            </a:xfrm>
            <a:prstGeom prst="rect">
              <a:avLst/>
            </a:prstGeom>
          </p:spPr>
          <p:txBody>
            <a:bodyPr lIns="0" tIns="0" rIns="0" bIns="0" rtlCol="0" anchor="t">
              <a:spAutoFit/>
            </a:bodyPr>
            <a:lstStyle/>
            <a:p>
              <a:pPr algn="ctr">
                <a:lnSpc>
                  <a:spcPts val="4620"/>
                </a:lnSpc>
              </a:pPr>
              <a:r>
                <a:rPr lang="en-US" sz="3300" spc="330">
                  <a:solidFill>
                    <a:srgbClr val="8F6858"/>
                  </a:solidFill>
                  <a:latin typeface="Source Sans Pro"/>
                </a:rPr>
                <a:t>KIDS CLEAN WATER PROJECT</a:t>
              </a:r>
            </a:p>
          </p:txBody>
        </p:sp>
        <p:sp>
          <p:nvSpPr>
            <p:cNvPr id="15" name="TextBox 15"/>
            <p:cNvSpPr txBox="1"/>
            <p:nvPr/>
          </p:nvSpPr>
          <p:spPr>
            <a:xfrm>
              <a:off x="0" y="1674979"/>
              <a:ext cx="6030518" cy="4566920"/>
            </a:xfrm>
            <a:prstGeom prst="rect">
              <a:avLst/>
            </a:prstGeom>
          </p:spPr>
          <p:txBody>
            <a:bodyPr lIns="0" tIns="0" rIns="0" bIns="0" rtlCol="0" anchor="t">
              <a:spAutoFit/>
            </a:bodyPr>
            <a:lstStyle/>
            <a:p>
              <a:pPr algn="ctr">
                <a:lnSpc>
                  <a:spcPts val="3900"/>
                </a:lnSpc>
              </a:pPr>
              <a:r>
                <a:rPr lang="en-US" sz="2600" spc="26">
                  <a:solidFill>
                    <a:srgbClr val="414754"/>
                  </a:solidFill>
                  <a:latin typeface="Source Sans Pro"/>
                </a:rPr>
                <a:t>Filter of Hope</a:t>
              </a:r>
            </a:p>
            <a:p>
              <a:pPr algn="ctr">
                <a:lnSpc>
                  <a:spcPts val="3900"/>
                </a:lnSpc>
              </a:pPr>
              <a:r>
                <a:rPr lang="en-US" sz="2600" spc="26">
                  <a:solidFill>
                    <a:srgbClr val="414754"/>
                  </a:solidFill>
                  <a:latin typeface="Source Sans Pro"/>
                </a:rPr>
                <a:t>Kids can contribute to this project...$10 helps to </a:t>
              </a:r>
            </a:p>
            <a:p>
              <a:pPr algn="ctr">
                <a:lnSpc>
                  <a:spcPts val="3900"/>
                </a:lnSpc>
              </a:pPr>
              <a:r>
                <a:rPr lang="en-US" sz="2600" spc="26">
                  <a:solidFill>
                    <a:srgbClr val="414754"/>
                  </a:solidFill>
                  <a:latin typeface="Source Sans Pro"/>
                </a:rPr>
                <a:t>buy a filter that will </a:t>
              </a:r>
            </a:p>
            <a:p>
              <a:pPr algn="ctr">
                <a:lnSpc>
                  <a:spcPts val="3900"/>
                </a:lnSpc>
              </a:pPr>
              <a:r>
                <a:rPr lang="en-US" sz="2600" spc="26">
                  <a:solidFill>
                    <a:srgbClr val="414754"/>
                  </a:solidFill>
                  <a:latin typeface="Source Sans Pro"/>
                </a:rPr>
                <a:t>last up to 10 years!</a:t>
              </a:r>
            </a:p>
            <a:p>
              <a:pPr algn="ctr">
                <a:lnSpc>
                  <a:spcPts val="3900"/>
                </a:lnSpc>
              </a:pPr>
              <a:r>
                <a:rPr lang="en-US" sz="2600" spc="26">
                  <a:solidFill>
                    <a:srgbClr val="414754"/>
                  </a:solidFill>
                  <a:latin typeface="Source Sans Pro"/>
                </a:rPr>
                <a:t>and they share the </a:t>
              </a:r>
            </a:p>
            <a:p>
              <a:pPr algn="ctr">
                <a:lnSpc>
                  <a:spcPts val="3900"/>
                </a:lnSpc>
              </a:pPr>
              <a:r>
                <a:rPr lang="en-US" sz="2600" spc="26">
                  <a:solidFill>
                    <a:srgbClr val="414754"/>
                  </a:solidFill>
                  <a:latin typeface="Source Sans Pro"/>
                </a:rPr>
                <a:t>Hope of Jesus.</a:t>
              </a:r>
            </a:p>
          </p:txBody>
        </p:sp>
      </p:grpSp>
      <p:grpSp>
        <p:nvGrpSpPr>
          <p:cNvPr id="16" name="Group 16"/>
          <p:cNvGrpSpPr/>
          <p:nvPr/>
        </p:nvGrpSpPr>
        <p:grpSpPr>
          <a:xfrm>
            <a:off x="13102821" y="2157525"/>
            <a:ext cx="4522889" cy="4271849"/>
            <a:chOff x="0" y="0"/>
            <a:chExt cx="6030518" cy="5695799"/>
          </a:xfrm>
        </p:grpSpPr>
        <p:sp>
          <p:nvSpPr>
            <p:cNvPr id="17" name="TextBox 17"/>
            <p:cNvSpPr txBox="1"/>
            <p:nvPr/>
          </p:nvSpPr>
          <p:spPr>
            <a:xfrm>
              <a:off x="0" y="-57150"/>
              <a:ext cx="6030518" cy="2269490"/>
            </a:xfrm>
            <a:prstGeom prst="rect">
              <a:avLst/>
            </a:prstGeom>
          </p:spPr>
          <p:txBody>
            <a:bodyPr lIns="0" tIns="0" rIns="0" bIns="0" rtlCol="0" anchor="t">
              <a:spAutoFit/>
            </a:bodyPr>
            <a:lstStyle/>
            <a:p>
              <a:pPr algn="ctr">
                <a:lnSpc>
                  <a:spcPts val="4620"/>
                </a:lnSpc>
              </a:pPr>
              <a:r>
                <a:rPr lang="en-US" sz="3300" spc="330">
                  <a:solidFill>
                    <a:srgbClr val="8F6858"/>
                  </a:solidFill>
                  <a:latin typeface="Source Sans Pro"/>
                </a:rPr>
                <a:t>COMPASSION INTERNATIONAL</a:t>
              </a:r>
            </a:p>
            <a:p>
              <a:pPr algn="ctr">
                <a:lnSpc>
                  <a:spcPts val="4620"/>
                </a:lnSpc>
              </a:pPr>
              <a:r>
                <a:rPr lang="en-US" sz="3300" spc="330">
                  <a:solidFill>
                    <a:srgbClr val="8F6858"/>
                  </a:solidFill>
                  <a:latin typeface="Source Sans Pro"/>
                </a:rPr>
                <a:t>JOURNEY</a:t>
              </a:r>
            </a:p>
          </p:txBody>
        </p:sp>
        <p:sp>
          <p:nvSpPr>
            <p:cNvPr id="18" name="TextBox 18"/>
            <p:cNvSpPr txBox="1"/>
            <p:nvPr/>
          </p:nvSpPr>
          <p:spPr>
            <a:xfrm>
              <a:off x="0" y="2449679"/>
              <a:ext cx="6030518" cy="3246120"/>
            </a:xfrm>
            <a:prstGeom prst="rect">
              <a:avLst/>
            </a:prstGeom>
          </p:spPr>
          <p:txBody>
            <a:bodyPr lIns="0" tIns="0" rIns="0" bIns="0" rtlCol="0" anchor="t">
              <a:spAutoFit/>
            </a:bodyPr>
            <a:lstStyle/>
            <a:p>
              <a:pPr algn="ctr">
                <a:lnSpc>
                  <a:spcPts val="3900"/>
                </a:lnSpc>
              </a:pPr>
              <a:r>
                <a:rPr lang="en-US" sz="2600" spc="26">
                  <a:solidFill>
                    <a:srgbClr val="414754"/>
                  </a:solidFill>
                  <a:latin typeface="Source Sans Pro"/>
                </a:rPr>
                <a:t>Kids will learn how they could be part of sponsoring a child, become pen pals, share in giving them gifts and becoming friends  and Share Jesus.</a:t>
              </a: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708028" y="642469"/>
            <a:ext cx="16871943" cy="8190731"/>
          </a:xfrm>
          <a:prstGeom prst="rect">
            <a:avLst/>
          </a:prstGeom>
          <a:solidFill>
            <a:srgbClr val="E3E8F0">
              <a:alpha val="89804"/>
            </a:srgbClr>
          </a:solidFill>
        </p:spPr>
      </p:sp>
      <p:sp>
        <p:nvSpPr>
          <p:cNvPr id="3" name="TextBox 3"/>
          <p:cNvSpPr txBox="1"/>
          <p:nvPr/>
        </p:nvSpPr>
        <p:spPr>
          <a:xfrm>
            <a:off x="1792835" y="6715699"/>
            <a:ext cx="4146181" cy="481330"/>
          </a:xfrm>
          <a:prstGeom prst="rect">
            <a:avLst/>
          </a:prstGeom>
        </p:spPr>
        <p:txBody>
          <a:bodyPr lIns="0" tIns="0" rIns="0" bIns="0" rtlCol="0" anchor="t">
            <a:spAutoFit/>
          </a:bodyPr>
          <a:lstStyle/>
          <a:p>
            <a:pPr algn="ctr">
              <a:lnSpc>
                <a:spcPts val="3919"/>
              </a:lnSpc>
            </a:pPr>
            <a:r>
              <a:rPr lang="en-US" sz="2800" spc="28">
                <a:solidFill>
                  <a:srgbClr val="414754"/>
                </a:solidFill>
                <a:latin typeface="Source Sans Pro"/>
              </a:rPr>
              <a:t>Respect wildlife.</a:t>
            </a:r>
          </a:p>
        </p:txBody>
      </p:sp>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72870" y="4984054"/>
            <a:ext cx="942260" cy="1336539"/>
          </a:xfrm>
          <a:prstGeom prst="rect">
            <a:avLst/>
          </a:prstGeom>
        </p:spPr>
      </p:pic>
      <p:sp>
        <p:nvSpPr>
          <p:cNvPr id="5" name="TextBox 5"/>
          <p:cNvSpPr txBox="1"/>
          <p:nvPr/>
        </p:nvSpPr>
        <p:spPr>
          <a:xfrm>
            <a:off x="7070910" y="6715699"/>
            <a:ext cx="4146181" cy="481330"/>
          </a:xfrm>
          <a:prstGeom prst="rect">
            <a:avLst/>
          </a:prstGeom>
        </p:spPr>
        <p:txBody>
          <a:bodyPr lIns="0" tIns="0" rIns="0" bIns="0" rtlCol="0" anchor="t">
            <a:spAutoFit/>
          </a:bodyPr>
          <a:lstStyle/>
          <a:p>
            <a:pPr algn="ctr">
              <a:lnSpc>
                <a:spcPts val="3919"/>
              </a:lnSpc>
            </a:pPr>
            <a:r>
              <a:rPr lang="en-US" sz="2800" spc="28">
                <a:solidFill>
                  <a:srgbClr val="414754"/>
                </a:solidFill>
                <a:latin typeface="Source Sans Pro"/>
              </a:rPr>
              <a:t>Do not litter.</a:t>
            </a:r>
          </a:p>
        </p:txBody>
      </p:sp>
      <p:sp>
        <p:nvSpPr>
          <p:cNvPr id="6" name="TextBox 6"/>
          <p:cNvSpPr txBox="1"/>
          <p:nvPr/>
        </p:nvSpPr>
        <p:spPr>
          <a:xfrm>
            <a:off x="12348984" y="6715699"/>
            <a:ext cx="4146181" cy="481330"/>
          </a:xfrm>
          <a:prstGeom prst="rect">
            <a:avLst/>
          </a:prstGeom>
        </p:spPr>
        <p:txBody>
          <a:bodyPr lIns="0" tIns="0" rIns="0" bIns="0" rtlCol="0" anchor="t">
            <a:spAutoFit/>
          </a:bodyPr>
          <a:lstStyle/>
          <a:p>
            <a:pPr algn="ctr">
              <a:lnSpc>
                <a:spcPts val="3919"/>
              </a:lnSpc>
            </a:pPr>
            <a:r>
              <a:rPr lang="en-US" sz="2800" spc="28">
                <a:solidFill>
                  <a:srgbClr val="414754"/>
                </a:solidFill>
                <a:latin typeface="Source Sans Pro"/>
              </a:rPr>
              <a:t>Leave what you find.</a:t>
            </a:r>
          </a:p>
        </p:txBody>
      </p:sp>
      <p:grpSp>
        <p:nvGrpSpPr>
          <p:cNvPr id="7" name="Group 7"/>
          <p:cNvGrpSpPr/>
          <p:nvPr/>
        </p:nvGrpSpPr>
        <p:grpSpPr>
          <a:xfrm>
            <a:off x="-275290" y="9475651"/>
            <a:ext cx="18838579" cy="1072147"/>
            <a:chOff x="0" y="0"/>
            <a:chExt cx="25118105" cy="1429529"/>
          </a:xfrm>
        </p:grpSpPr>
        <p:sp>
          <p:nvSpPr>
            <p:cNvPr id="8" name="AutoShape 8"/>
            <p:cNvSpPr/>
            <p:nvPr/>
          </p:nvSpPr>
          <p:spPr>
            <a:xfrm>
              <a:off x="0" y="0"/>
              <a:ext cx="25118105" cy="1429529"/>
            </a:xfrm>
            <a:prstGeom prst="rect">
              <a:avLst/>
            </a:prstGeom>
            <a:solidFill>
              <a:srgbClr val="414754"/>
            </a:solidFill>
          </p:spPr>
        </p:sp>
        <p:sp>
          <p:nvSpPr>
            <p:cNvPr id="9" name="TextBox 9"/>
            <p:cNvSpPr txBox="1"/>
            <p:nvPr/>
          </p:nvSpPr>
          <p:spPr>
            <a:xfrm>
              <a:off x="11787804" y="254514"/>
              <a:ext cx="12019211" cy="525145"/>
            </a:xfrm>
            <a:prstGeom prst="rect">
              <a:avLst/>
            </a:prstGeom>
          </p:spPr>
          <p:txBody>
            <a:bodyPr lIns="0" tIns="0" rIns="0" bIns="0" rtlCol="0" anchor="t">
              <a:spAutoFit/>
            </a:bodyPr>
            <a:lstStyle/>
            <a:p>
              <a:pPr algn="r">
                <a:lnSpc>
                  <a:spcPts val="3359"/>
                </a:lnSpc>
              </a:pPr>
              <a:r>
                <a:rPr lang="en-US" sz="2400" spc="192">
                  <a:solidFill>
                    <a:srgbClr val="E3E8F0"/>
                  </a:solidFill>
                  <a:latin typeface="Source Sans Pro"/>
                </a:rPr>
                <a:t>AIM Camp Sponsor Orientation</a:t>
              </a:r>
            </a:p>
          </p:txBody>
        </p:sp>
      </p:grpSp>
      <p:grpSp>
        <p:nvGrpSpPr>
          <p:cNvPr id="10" name="Group 10"/>
          <p:cNvGrpSpPr/>
          <p:nvPr/>
        </p:nvGrpSpPr>
        <p:grpSpPr>
          <a:xfrm>
            <a:off x="1582575" y="1509752"/>
            <a:ext cx="13476950" cy="2191063"/>
            <a:chOff x="0" y="0"/>
            <a:chExt cx="17969267" cy="2921418"/>
          </a:xfrm>
        </p:grpSpPr>
        <p:sp>
          <p:nvSpPr>
            <p:cNvPr id="11" name="TextBox 11"/>
            <p:cNvSpPr txBox="1"/>
            <p:nvPr/>
          </p:nvSpPr>
          <p:spPr>
            <a:xfrm>
              <a:off x="0" y="0"/>
              <a:ext cx="17969263" cy="1308100"/>
            </a:xfrm>
            <a:prstGeom prst="rect">
              <a:avLst/>
            </a:prstGeom>
          </p:spPr>
          <p:txBody>
            <a:bodyPr lIns="0" tIns="0" rIns="0" bIns="0" rtlCol="0" anchor="t">
              <a:spAutoFit/>
            </a:bodyPr>
            <a:lstStyle/>
            <a:p>
              <a:pPr>
                <a:lnSpc>
                  <a:spcPts val="7800"/>
                </a:lnSpc>
              </a:pPr>
              <a:r>
                <a:rPr lang="en-US" sz="6500" spc="455">
                  <a:solidFill>
                    <a:srgbClr val="414754"/>
                  </a:solidFill>
                  <a:latin typeface="Alfa Slab One"/>
                </a:rPr>
                <a:t>Leave No Trace Principles</a:t>
              </a:r>
            </a:p>
          </p:txBody>
        </p:sp>
        <p:sp>
          <p:nvSpPr>
            <p:cNvPr id="12" name="TextBox 12"/>
            <p:cNvSpPr txBox="1"/>
            <p:nvPr/>
          </p:nvSpPr>
          <p:spPr>
            <a:xfrm>
              <a:off x="0" y="1596490"/>
              <a:ext cx="17969267" cy="787400"/>
            </a:xfrm>
            <a:prstGeom prst="rect">
              <a:avLst/>
            </a:prstGeom>
          </p:spPr>
          <p:txBody>
            <a:bodyPr lIns="0" tIns="0" rIns="0" bIns="0" rtlCol="0" anchor="t">
              <a:spAutoFit/>
            </a:bodyPr>
            <a:lstStyle/>
            <a:p>
              <a:pPr>
                <a:lnSpc>
                  <a:spcPts val="4680"/>
                </a:lnSpc>
              </a:pPr>
              <a:r>
                <a:rPr lang="en-US" sz="3900" spc="390">
                  <a:solidFill>
                    <a:srgbClr val="414754"/>
                  </a:solidFill>
                  <a:latin typeface="Source Sans Pro Bold"/>
                </a:rPr>
                <a:t>RULES TO LIVE BY</a:t>
              </a:r>
            </a:p>
          </p:txBody>
        </p:sp>
        <p:sp>
          <p:nvSpPr>
            <p:cNvPr id="13" name="AutoShape 13"/>
            <p:cNvSpPr/>
            <p:nvPr/>
          </p:nvSpPr>
          <p:spPr>
            <a:xfrm>
              <a:off x="0" y="2766901"/>
              <a:ext cx="2283800" cy="154517"/>
            </a:xfrm>
            <a:prstGeom prst="rect">
              <a:avLst/>
            </a:prstGeom>
            <a:solidFill>
              <a:srgbClr val="8F6858"/>
            </a:solidFill>
          </p:spPr>
        </p:sp>
      </p:grpSp>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846747" y="4836045"/>
            <a:ext cx="1809684" cy="1809684"/>
          </a:xfrm>
          <a:prstGeom prst="rect">
            <a:avLst/>
          </a:prstGeom>
        </p:spPr>
      </p:pic>
      <p:pic>
        <p:nvPicPr>
          <p:cNvPr id="15" name="Picture 1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067201" y="4291703"/>
            <a:ext cx="2709746" cy="2709746"/>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3E8F0"/>
        </a:solidFill>
        <a:effectLst/>
      </p:bgPr>
    </p:bg>
    <p:spTree>
      <p:nvGrpSpPr>
        <p:cNvPr id="1" name=""/>
        <p:cNvGrpSpPr/>
        <p:nvPr/>
      </p:nvGrpSpPr>
      <p:grpSpPr>
        <a:xfrm>
          <a:off x="0" y="0"/>
          <a:ext cx="0" cy="0"/>
          <a:chOff x="0" y="0"/>
          <a:chExt cx="0" cy="0"/>
        </a:xfrm>
      </p:grpSpPr>
      <p:sp>
        <p:nvSpPr>
          <p:cNvPr id="2" name="AutoShape 2"/>
          <p:cNvSpPr/>
          <p:nvPr/>
        </p:nvSpPr>
        <p:spPr>
          <a:xfrm>
            <a:off x="708028" y="705235"/>
            <a:ext cx="16871943" cy="8876531"/>
          </a:xfrm>
          <a:prstGeom prst="rect">
            <a:avLst/>
          </a:prstGeom>
          <a:solidFill>
            <a:srgbClr val="414754"/>
          </a:solidFill>
        </p:spPr>
      </p:sp>
      <p:grpSp>
        <p:nvGrpSpPr>
          <p:cNvPr id="3" name="Group 3"/>
          <p:cNvGrpSpPr/>
          <p:nvPr/>
        </p:nvGrpSpPr>
        <p:grpSpPr>
          <a:xfrm>
            <a:off x="2738767" y="3266904"/>
            <a:ext cx="12810466" cy="3753193"/>
            <a:chOff x="0" y="0"/>
            <a:chExt cx="17080622" cy="5004257"/>
          </a:xfrm>
        </p:grpSpPr>
        <p:sp>
          <p:nvSpPr>
            <p:cNvPr id="4" name="TextBox 4"/>
            <p:cNvSpPr txBox="1"/>
            <p:nvPr/>
          </p:nvSpPr>
          <p:spPr>
            <a:xfrm>
              <a:off x="2" y="1480267"/>
              <a:ext cx="17080618" cy="1320800"/>
            </a:xfrm>
            <a:prstGeom prst="rect">
              <a:avLst/>
            </a:prstGeom>
          </p:spPr>
          <p:txBody>
            <a:bodyPr lIns="0" tIns="0" rIns="0" bIns="0" rtlCol="0" anchor="t">
              <a:spAutoFit/>
            </a:bodyPr>
            <a:lstStyle/>
            <a:p>
              <a:pPr algn="ctr">
                <a:lnSpc>
                  <a:spcPts val="7800"/>
                </a:lnSpc>
              </a:pPr>
              <a:r>
                <a:rPr lang="en-US" sz="6500" spc="455">
                  <a:solidFill>
                    <a:srgbClr val="E3E8F0"/>
                  </a:solidFill>
                  <a:latin typeface="Alfa Slab One"/>
                </a:rPr>
                <a:t>AIM Camp</a:t>
              </a:r>
            </a:p>
          </p:txBody>
        </p:sp>
        <p:sp>
          <p:nvSpPr>
            <p:cNvPr id="5" name="TextBox 5"/>
            <p:cNvSpPr txBox="1"/>
            <p:nvPr/>
          </p:nvSpPr>
          <p:spPr>
            <a:xfrm>
              <a:off x="0" y="0"/>
              <a:ext cx="17080622" cy="787400"/>
            </a:xfrm>
            <a:prstGeom prst="rect">
              <a:avLst/>
            </a:prstGeom>
          </p:spPr>
          <p:txBody>
            <a:bodyPr lIns="0" tIns="0" rIns="0" bIns="0" rtlCol="0" anchor="t">
              <a:spAutoFit/>
            </a:bodyPr>
            <a:lstStyle/>
            <a:p>
              <a:pPr algn="ctr">
                <a:lnSpc>
                  <a:spcPts val="4680"/>
                </a:lnSpc>
              </a:pPr>
              <a:r>
                <a:rPr lang="en-US" sz="3900" spc="390">
                  <a:solidFill>
                    <a:srgbClr val="E3E8F0"/>
                  </a:solidFill>
                  <a:latin typeface="Source Sans Pro Bold"/>
                </a:rPr>
                <a:t>THESE PRINCIPLES ARE TRUE FOR </a:t>
              </a:r>
            </a:p>
          </p:txBody>
        </p:sp>
        <p:sp>
          <p:nvSpPr>
            <p:cNvPr id="6" name="TextBox 6"/>
            <p:cNvSpPr txBox="1"/>
            <p:nvPr/>
          </p:nvSpPr>
          <p:spPr>
            <a:xfrm>
              <a:off x="0" y="4284167"/>
              <a:ext cx="17080622" cy="720090"/>
            </a:xfrm>
            <a:prstGeom prst="rect">
              <a:avLst/>
            </a:prstGeom>
          </p:spPr>
          <p:txBody>
            <a:bodyPr lIns="0" tIns="0" rIns="0" bIns="0" rtlCol="0" anchor="t">
              <a:spAutoFit/>
            </a:bodyPr>
            <a:lstStyle/>
            <a:p>
              <a:pPr algn="ctr">
                <a:lnSpc>
                  <a:spcPts val="4620"/>
                </a:lnSpc>
              </a:pPr>
              <a:r>
                <a:rPr lang="en-US" sz="3300" spc="330">
                  <a:solidFill>
                    <a:srgbClr val="E3E8F0"/>
                  </a:solidFill>
                  <a:latin typeface="Source Sans Pro"/>
                </a:rPr>
                <a:t>HAVE KIDS HELP KEEP CAMP CLEAN</a:t>
              </a:r>
            </a:p>
          </p:txBody>
        </p:sp>
        <p:sp>
          <p:nvSpPr>
            <p:cNvPr id="7" name="AutoShape 7"/>
            <p:cNvSpPr/>
            <p:nvPr/>
          </p:nvSpPr>
          <p:spPr>
            <a:xfrm>
              <a:off x="7398411" y="3493933"/>
              <a:ext cx="2283800" cy="154517"/>
            </a:xfrm>
            <a:prstGeom prst="rect">
              <a:avLst/>
            </a:prstGeom>
            <a:solidFill>
              <a:srgbClr val="E3E8F0"/>
            </a:solidFill>
          </p:spPr>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rcRect t="7786" b="7786"/>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275290" y="9492161"/>
            <a:ext cx="18838579" cy="1055637"/>
            <a:chOff x="0" y="0"/>
            <a:chExt cx="25118105" cy="1407515"/>
          </a:xfrm>
        </p:grpSpPr>
        <p:sp>
          <p:nvSpPr>
            <p:cNvPr id="3" name="AutoShape 3"/>
            <p:cNvSpPr/>
            <p:nvPr/>
          </p:nvSpPr>
          <p:spPr>
            <a:xfrm>
              <a:off x="0" y="0"/>
              <a:ext cx="25118105" cy="1407515"/>
            </a:xfrm>
            <a:prstGeom prst="rect">
              <a:avLst/>
            </a:prstGeom>
            <a:solidFill>
              <a:srgbClr val="414754"/>
            </a:solidFill>
          </p:spPr>
        </p:sp>
        <p:sp>
          <p:nvSpPr>
            <p:cNvPr id="4" name="TextBox 4"/>
            <p:cNvSpPr txBox="1"/>
            <p:nvPr/>
          </p:nvSpPr>
          <p:spPr>
            <a:xfrm>
              <a:off x="11787804" y="222341"/>
              <a:ext cx="12019211" cy="535305"/>
            </a:xfrm>
            <a:prstGeom prst="rect">
              <a:avLst/>
            </a:prstGeom>
          </p:spPr>
          <p:txBody>
            <a:bodyPr lIns="0" tIns="0" rIns="0" bIns="0" rtlCol="0" anchor="t">
              <a:spAutoFit/>
            </a:bodyPr>
            <a:lstStyle/>
            <a:p>
              <a:pPr algn="r">
                <a:lnSpc>
                  <a:spcPts val="3359"/>
                </a:lnSpc>
              </a:pPr>
              <a:r>
                <a:rPr lang="en-US" sz="2400" spc="192">
                  <a:solidFill>
                    <a:srgbClr val="E3E8F0"/>
                  </a:solidFill>
                  <a:latin typeface="Source Sans Pro"/>
                </a:rPr>
                <a:t>Camping Survival Tips Presentation</a:t>
              </a:r>
            </a:p>
          </p:txBody>
        </p:sp>
      </p:grpSp>
      <p:grpSp>
        <p:nvGrpSpPr>
          <p:cNvPr id="5" name="Group 5"/>
          <p:cNvGrpSpPr/>
          <p:nvPr/>
        </p:nvGrpSpPr>
        <p:grpSpPr>
          <a:xfrm>
            <a:off x="8314346" y="2028853"/>
            <a:ext cx="8944954" cy="5417962"/>
            <a:chOff x="0" y="0"/>
            <a:chExt cx="11926606" cy="7223949"/>
          </a:xfrm>
        </p:grpSpPr>
        <p:sp>
          <p:nvSpPr>
            <p:cNvPr id="6" name="AutoShape 6"/>
            <p:cNvSpPr/>
            <p:nvPr/>
          </p:nvSpPr>
          <p:spPr>
            <a:xfrm>
              <a:off x="0" y="0"/>
              <a:ext cx="11926606" cy="7223949"/>
            </a:xfrm>
            <a:prstGeom prst="rect">
              <a:avLst/>
            </a:prstGeom>
            <a:solidFill>
              <a:srgbClr val="E3E8F0">
                <a:alpha val="89804"/>
              </a:srgbClr>
            </a:solidFill>
          </p:spPr>
        </p:sp>
        <p:sp>
          <p:nvSpPr>
            <p:cNvPr id="7" name="TextBox 7"/>
            <p:cNvSpPr txBox="1"/>
            <p:nvPr/>
          </p:nvSpPr>
          <p:spPr>
            <a:xfrm>
              <a:off x="977573" y="923642"/>
              <a:ext cx="9971461" cy="2641600"/>
            </a:xfrm>
            <a:prstGeom prst="rect">
              <a:avLst/>
            </a:prstGeom>
          </p:spPr>
          <p:txBody>
            <a:bodyPr lIns="0" tIns="0" rIns="0" bIns="0" rtlCol="0" anchor="t">
              <a:spAutoFit/>
            </a:bodyPr>
            <a:lstStyle/>
            <a:p>
              <a:pPr>
                <a:lnSpc>
                  <a:spcPts val="7800"/>
                </a:lnSpc>
              </a:pPr>
              <a:r>
                <a:rPr lang="en-US" sz="6500" spc="455">
                  <a:solidFill>
                    <a:srgbClr val="414754"/>
                  </a:solidFill>
                  <a:latin typeface="Alfa Slab One"/>
                </a:rPr>
                <a:t>Welcome &amp; Thank You</a:t>
              </a:r>
            </a:p>
          </p:txBody>
        </p:sp>
        <p:sp>
          <p:nvSpPr>
            <p:cNvPr id="8" name="TextBox 8"/>
            <p:cNvSpPr txBox="1"/>
            <p:nvPr/>
          </p:nvSpPr>
          <p:spPr>
            <a:xfrm>
              <a:off x="977573" y="3955772"/>
              <a:ext cx="9276003" cy="787400"/>
            </a:xfrm>
            <a:prstGeom prst="rect">
              <a:avLst/>
            </a:prstGeom>
          </p:spPr>
          <p:txBody>
            <a:bodyPr lIns="0" tIns="0" rIns="0" bIns="0" rtlCol="0" anchor="t">
              <a:spAutoFit/>
            </a:bodyPr>
            <a:lstStyle/>
            <a:p>
              <a:pPr>
                <a:lnSpc>
                  <a:spcPts val="4680"/>
                </a:lnSpc>
              </a:pPr>
              <a:r>
                <a:rPr lang="en-US" sz="3900" spc="390">
                  <a:solidFill>
                    <a:srgbClr val="414754"/>
                  </a:solidFill>
                  <a:latin typeface="Source Sans Pro Bold"/>
                </a:rPr>
                <a:t>YOU ARE ESSENTIAL</a:t>
              </a:r>
            </a:p>
          </p:txBody>
        </p:sp>
        <p:sp>
          <p:nvSpPr>
            <p:cNvPr id="9" name="TextBox 9"/>
            <p:cNvSpPr txBox="1"/>
            <p:nvPr/>
          </p:nvSpPr>
          <p:spPr>
            <a:xfrm>
              <a:off x="977573" y="5733568"/>
              <a:ext cx="9276003" cy="622723"/>
            </a:xfrm>
            <a:prstGeom prst="rect">
              <a:avLst/>
            </a:prstGeom>
          </p:spPr>
          <p:txBody>
            <a:bodyPr lIns="0" tIns="0" rIns="0" bIns="0" rtlCol="0" anchor="t">
              <a:spAutoFit/>
            </a:bodyPr>
            <a:lstStyle/>
            <a:p>
              <a:pPr>
                <a:lnSpc>
                  <a:spcPts val="3919"/>
                </a:lnSpc>
              </a:pPr>
              <a:r>
                <a:rPr lang="en-US" sz="2800" spc="28">
                  <a:solidFill>
                    <a:srgbClr val="414754"/>
                  </a:solidFill>
                  <a:latin typeface="Source Sans Pro"/>
                </a:rPr>
                <a:t>We couldn't do AIM Camp without you!</a:t>
              </a:r>
            </a:p>
          </p:txBody>
        </p:sp>
        <p:sp>
          <p:nvSpPr>
            <p:cNvPr id="10" name="AutoShape 10"/>
            <p:cNvSpPr/>
            <p:nvPr/>
          </p:nvSpPr>
          <p:spPr>
            <a:xfrm>
              <a:off x="977573" y="5189687"/>
              <a:ext cx="2283800" cy="154517"/>
            </a:xfrm>
            <a:prstGeom prst="rect">
              <a:avLst/>
            </a:prstGeom>
            <a:solidFill>
              <a:srgbClr val="8F6858"/>
            </a:solidFill>
          </p:spPr>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14754"/>
        </a:solidFill>
        <a:effectLst/>
      </p:bgPr>
    </p:bg>
    <p:spTree>
      <p:nvGrpSpPr>
        <p:cNvPr id="1" name=""/>
        <p:cNvGrpSpPr/>
        <p:nvPr/>
      </p:nvGrpSpPr>
      <p:grpSpPr>
        <a:xfrm>
          <a:off x="0" y="0"/>
          <a:ext cx="0" cy="0"/>
          <a:chOff x="0" y="0"/>
          <a:chExt cx="0" cy="0"/>
        </a:xfrm>
      </p:grpSpPr>
      <p:sp>
        <p:nvSpPr>
          <p:cNvPr id="2" name="AutoShape 2"/>
          <p:cNvSpPr/>
          <p:nvPr/>
        </p:nvSpPr>
        <p:spPr>
          <a:xfrm>
            <a:off x="-781050" y="5156983"/>
            <a:ext cx="19850100" cy="76201"/>
          </a:xfrm>
          <a:prstGeom prst="rect">
            <a:avLst/>
          </a:prstGeom>
          <a:solidFill>
            <a:srgbClr val="E3E8F0"/>
          </a:solidFill>
        </p:spPr>
      </p:sp>
      <p:grpSp>
        <p:nvGrpSpPr>
          <p:cNvPr id="3" name="Group 3"/>
          <p:cNvGrpSpPr/>
          <p:nvPr/>
        </p:nvGrpSpPr>
        <p:grpSpPr>
          <a:xfrm>
            <a:off x="1028700" y="576961"/>
            <a:ext cx="14510996" cy="3436039"/>
            <a:chOff x="0" y="0"/>
            <a:chExt cx="19347995" cy="4581385"/>
          </a:xfrm>
        </p:grpSpPr>
        <p:sp>
          <p:nvSpPr>
            <p:cNvPr id="4" name="TextBox 4"/>
            <p:cNvSpPr txBox="1"/>
            <p:nvPr/>
          </p:nvSpPr>
          <p:spPr>
            <a:xfrm>
              <a:off x="0" y="9525"/>
              <a:ext cx="19347991" cy="2834757"/>
            </a:xfrm>
            <a:prstGeom prst="rect">
              <a:avLst/>
            </a:prstGeom>
          </p:spPr>
          <p:txBody>
            <a:bodyPr lIns="0" tIns="0" rIns="0" bIns="0" rtlCol="0" anchor="t">
              <a:spAutoFit/>
            </a:bodyPr>
            <a:lstStyle/>
            <a:p>
              <a:pPr>
                <a:lnSpc>
                  <a:spcPts val="8398"/>
                </a:lnSpc>
              </a:pPr>
              <a:r>
                <a:rPr lang="en-US" sz="6998" spc="489">
                  <a:solidFill>
                    <a:srgbClr val="E3E8F0"/>
                  </a:solidFill>
                  <a:latin typeface="Alfa Slab One"/>
                </a:rPr>
                <a:t>Cabin Cleaning &amp; </a:t>
              </a:r>
            </a:p>
            <a:p>
              <a:pPr>
                <a:lnSpc>
                  <a:spcPts val="8398"/>
                </a:lnSpc>
              </a:pPr>
              <a:r>
                <a:rPr lang="en-US" sz="6998" spc="489">
                  <a:solidFill>
                    <a:srgbClr val="E3E8F0"/>
                  </a:solidFill>
                  <a:latin typeface="Alfa Slab One"/>
                </a:rPr>
                <a:t>Check Out</a:t>
              </a:r>
            </a:p>
          </p:txBody>
        </p:sp>
        <p:sp>
          <p:nvSpPr>
            <p:cNvPr id="5" name="TextBox 5"/>
            <p:cNvSpPr txBox="1"/>
            <p:nvPr/>
          </p:nvSpPr>
          <p:spPr>
            <a:xfrm>
              <a:off x="0" y="3154800"/>
              <a:ext cx="19347995" cy="847815"/>
            </a:xfrm>
            <a:prstGeom prst="rect">
              <a:avLst/>
            </a:prstGeom>
          </p:spPr>
          <p:txBody>
            <a:bodyPr lIns="0" tIns="0" rIns="0" bIns="0" rtlCol="0" anchor="t">
              <a:spAutoFit/>
            </a:bodyPr>
            <a:lstStyle/>
            <a:p>
              <a:pPr>
                <a:lnSpc>
                  <a:spcPts val="5039"/>
                </a:lnSpc>
              </a:pPr>
              <a:r>
                <a:rPr lang="en-US" sz="4199" spc="419">
                  <a:solidFill>
                    <a:srgbClr val="E3E8F0"/>
                  </a:solidFill>
                  <a:latin typeface="Source Sans Pro Bold"/>
                </a:rPr>
                <a:t>TURN-AROUND TIMES ARE CRITICAL</a:t>
              </a:r>
            </a:p>
          </p:txBody>
        </p:sp>
        <p:sp>
          <p:nvSpPr>
            <p:cNvPr id="6" name="AutoShape 6"/>
            <p:cNvSpPr/>
            <p:nvPr/>
          </p:nvSpPr>
          <p:spPr>
            <a:xfrm>
              <a:off x="0" y="4415013"/>
              <a:ext cx="2459029" cy="166372"/>
            </a:xfrm>
            <a:prstGeom prst="rect">
              <a:avLst/>
            </a:prstGeom>
            <a:solidFill>
              <a:srgbClr val="E3E8F0"/>
            </a:solidFill>
          </p:spPr>
        </p:sp>
      </p:grpSp>
      <p:grpSp>
        <p:nvGrpSpPr>
          <p:cNvPr id="7" name="Group 7"/>
          <p:cNvGrpSpPr/>
          <p:nvPr/>
        </p:nvGrpSpPr>
        <p:grpSpPr>
          <a:xfrm>
            <a:off x="8996362" y="5047445"/>
            <a:ext cx="295276" cy="295276"/>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3E8F0"/>
            </a:solidFill>
          </p:spPr>
        </p:sp>
      </p:grpSp>
      <p:grpSp>
        <p:nvGrpSpPr>
          <p:cNvPr id="9" name="Group 9"/>
          <p:cNvGrpSpPr/>
          <p:nvPr/>
        </p:nvGrpSpPr>
        <p:grpSpPr>
          <a:xfrm>
            <a:off x="6757777" y="5908700"/>
            <a:ext cx="4772445" cy="2639636"/>
            <a:chOff x="0" y="0"/>
            <a:chExt cx="6363261" cy="3519515"/>
          </a:xfrm>
        </p:grpSpPr>
        <p:sp>
          <p:nvSpPr>
            <p:cNvPr id="10" name="TextBox 10"/>
            <p:cNvSpPr txBox="1"/>
            <p:nvPr/>
          </p:nvSpPr>
          <p:spPr>
            <a:xfrm>
              <a:off x="0" y="-57150"/>
              <a:ext cx="6363261" cy="720090"/>
            </a:xfrm>
            <a:prstGeom prst="rect">
              <a:avLst/>
            </a:prstGeom>
          </p:spPr>
          <p:txBody>
            <a:bodyPr lIns="0" tIns="0" rIns="0" bIns="0" rtlCol="0" anchor="t">
              <a:spAutoFit/>
            </a:bodyPr>
            <a:lstStyle/>
            <a:p>
              <a:pPr algn="ctr">
                <a:lnSpc>
                  <a:spcPts val="4620"/>
                </a:lnSpc>
              </a:pPr>
              <a:r>
                <a:rPr lang="en-US" sz="3300" spc="330">
                  <a:solidFill>
                    <a:srgbClr val="E3E8F0"/>
                  </a:solidFill>
                  <a:latin typeface="Source Sans Pro"/>
                </a:rPr>
                <a:t>CHECK OUT DAY</a:t>
              </a:r>
            </a:p>
          </p:txBody>
        </p:sp>
        <p:sp>
          <p:nvSpPr>
            <p:cNvPr id="11" name="TextBox 11"/>
            <p:cNvSpPr txBox="1"/>
            <p:nvPr/>
          </p:nvSpPr>
          <p:spPr>
            <a:xfrm>
              <a:off x="0" y="933795"/>
              <a:ext cx="6363261" cy="2585720"/>
            </a:xfrm>
            <a:prstGeom prst="rect">
              <a:avLst/>
            </a:prstGeom>
          </p:spPr>
          <p:txBody>
            <a:bodyPr lIns="0" tIns="0" rIns="0" bIns="0" rtlCol="0" anchor="t">
              <a:spAutoFit/>
            </a:bodyPr>
            <a:lstStyle/>
            <a:p>
              <a:pPr algn="ctr">
                <a:lnSpc>
                  <a:spcPts val="3900"/>
                </a:lnSpc>
              </a:pPr>
              <a:r>
                <a:rPr lang="en-US" sz="2600" spc="26">
                  <a:solidFill>
                    <a:srgbClr val="E3E8F0"/>
                  </a:solidFill>
                  <a:latin typeface="Source Sans Pro"/>
                </a:rPr>
                <a:t>be sure all campers and belongings are out of the building and have camp director inspect before departure</a:t>
              </a:r>
            </a:p>
          </p:txBody>
        </p:sp>
      </p:grpSp>
      <p:grpSp>
        <p:nvGrpSpPr>
          <p:cNvPr id="12" name="Group 12"/>
          <p:cNvGrpSpPr/>
          <p:nvPr/>
        </p:nvGrpSpPr>
        <p:grpSpPr>
          <a:xfrm>
            <a:off x="3404345" y="5047445"/>
            <a:ext cx="295276" cy="295276"/>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3E8F0"/>
            </a:solidFill>
          </p:spPr>
        </p:sp>
      </p:grpSp>
      <p:grpSp>
        <p:nvGrpSpPr>
          <p:cNvPr id="14" name="Group 14"/>
          <p:cNvGrpSpPr/>
          <p:nvPr/>
        </p:nvGrpSpPr>
        <p:grpSpPr>
          <a:xfrm>
            <a:off x="1165760" y="5902150"/>
            <a:ext cx="4772445" cy="3123336"/>
            <a:chOff x="0" y="0"/>
            <a:chExt cx="6363261" cy="4164448"/>
          </a:xfrm>
        </p:grpSpPr>
        <p:sp>
          <p:nvSpPr>
            <p:cNvPr id="15" name="TextBox 15"/>
            <p:cNvSpPr txBox="1"/>
            <p:nvPr/>
          </p:nvSpPr>
          <p:spPr>
            <a:xfrm>
              <a:off x="0" y="-57150"/>
              <a:ext cx="6363261" cy="1494790"/>
            </a:xfrm>
            <a:prstGeom prst="rect">
              <a:avLst/>
            </a:prstGeom>
          </p:spPr>
          <p:txBody>
            <a:bodyPr lIns="0" tIns="0" rIns="0" bIns="0" rtlCol="0" anchor="t">
              <a:spAutoFit/>
            </a:bodyPr>
            <a:lstStyle/>
            <a:p>
              <a:pPr algn="ctr">
                <a:lnSpc>
                  <a:spcPts val="4620"/>
                </a:lnSpc>
              </a:pPr>
              <a:r>
                <a:rPr lang="en-US" sz="3300" spc="330">
                  <a:solidFill>
                    <a:srgbClr val="E3E8F0"/>
                  </a:solidFill>
                  <a:latin typeface="Source Sans Pro"/>
                </a:rPr>
                <a:t>LEAVE YOUR CABIN CLEAN</a:t>
              </a:r>
            </a:p>
          </p:txBody>
        </p:sp>
        <p:sp>
          <p:nvSpPr>
            <p:cNvPr id="16" name="TextBox 16"/>
            <p:cNvSpPr txBox="1"/>
            <p:nvPr/>
          </p:nvSpPr>
          <p:spPr>
            <a:xfrm>
              <a:off x="0" y="1578728"/>
              <a:ext cx="6363261" cy="2585720"/>
            </a:xfrm>
            <a:prstGeom prst="rect">
              <a:avLst/>
            </a:prstGeom>
          </p:spPr>
          <p:txBody>
            <a:bodyPr lIns="0" tIns="0" rIns="0" bIns="0" rtlCol="0" anchor="t">
              <a:spAutoFit/>
            </a:bodyPr>
            <a:lstStyle/>
            <a:p>
              <a:pPr algn="ctr">
                <a:lnSpc>
                  <a:spcPts val="3900"/>
                </a:lnSpc>
              </a:pPr>
              <a:r>
                <a:rPr lang="en-US" sz="2600" spc="26">
                  <a:solidFill>
                    <a:srgbClr val="E3E8F0"/>
                  </a:solidFill>
                  <a:latin typeface="Source Sans Pro"/>
                </a:rPr>
                <a:t>there will be cleaning products in the cabins to help keep it clean</a:t>
              </a:r>
            </a:p>
            <a:p>
              <a:pPr algn="ctr">
                <a:lnSpc>
                  <a:spcPts val="3900"/>
                </a:lnSpc>
              </a:pPr>
              <a:r>
                <a:rPr lang="en-US" sz="2600" spc="26">
                  <a:solidFill>
                    <a:srgbClr val="E3E8F0"/>
                  </a:solidFill>
                  <a:latin typeface="Source Sans Pro"/>
                </a:rPr>
                <a:t>we will have inspections daily and awards given</a:t>
              </a:r>
            </a:p>
          </p:txBody>
        </p:sp>
      </p:grpSp>
      <p:grpSp>
        <p:nvGrpSpPr>
          <p:cNvPr id="17" name="Group 17"/>
          <p:cNvGrpSpPr/>
          <p:nvPr/>
        </p:nvGrpSpPr>
        <p:grpSpPr>
          <a:xfrm>
            <a:off x="14588379" y="5047445"/>
            <a:ext cx="295276" cy="295276"/>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3E8F0"/>
            </a:solidFill>
          </p:spPr>
        </p:sp>
      </p:grpSp>
      <p:grpSp>
        <p:nvGrpSpPr>
          <p:cNvPr id="19" name="Group 19"/>
          <p:cNvGrpSpPr/>
          <p:nvPr/>
        </p:nvGrpSpPr>
        <p:grpSpPr>
          <a:xfrm>
            <a:off x="12349794" y="5908700"/>
            <a:ext cx="4772445" cy="3202511"/>
            <a:chOff x="0" y="0"/>
            <a:chExt cx="6363261" cy="4270015"/>
          </a:xfrm>
        </p:grpSpPr>
        <p:sp>
          <p:nvSpPr>
            <p:cNvPr id="20" name="TextBox 20"/>
            <p:cNvSpPr txBox="1"/>
            <p:nvPr/>
          </p:nvSpPr>
          <p:spPr>
            <a:xfrm>
              <a:off x="0" y="-57150"/>
              <a:ext cx="6363261" cy="2269490"/>
            </a:xfrm>
            <a:prstGeom prst="rect">
              <a:avLst/>
            </a:prstGeom>
          </p:spPr>
          <p:txBody>
            <a:bodyPr lIns="0" tIns="0" rIns="0" bIns="0" rtlCol="0" anchor="t">
              <a:spAutoFit/>
            </a:bodyPr>
            <a:lstStyle/>
            <a:p>
              <a:pPr algn="ctr">
                <a:lnSpc>
                  <a:spcPts val="4620"/>
                </a:lnSpc>
              </a:pPr>
              <a:r>
                <a:rPr lang="en-US" sz="3300" spc="330">
                  <a:solidFill>
                    <a:srgbClr val="E3E8F0"/>
                  </a:solidFill>
                  <a:latin typeface="Source Sans Pro"/>
                </a:rPr>
                <a:t>PLEASE ASK CAMPERS TO KEEP OUT OF THE BUILDINGS</a:t>
              </a:r>
            </a:p>
          </p:txBody>
        </p:sp>
        <p:sp>
          <p:nvSpPr>
            <p:cNvPr id="21" name="TextBox 21"/>
            <p:cNvSpPr txBox="1"/>
            <p:nvPr/>
          </p:nvSpPr>
          <p:spPr>
            <a:xfrm>
              <a:off x="0" y="2344695"/>
              <a:ext cx="6363261" cy="1925320"/>
            </a:xfrm>
            <a:prstGeom prst="rect">
              <a:avLst/>
            </a:prstGeom>
          </p:spPr>
          <p:txBody>
            <a:bodyPr lIns="0" tIns="0" rIns="0" bIns="0" rtlCol="0" anchor="t">
              <a:spAutoFit/>
            </a:bodyPr>
            <a:lstStyle/>
            <a:p>
              <a:pPr algn="ctr">
                <a:lnSpc>
                  <a:spcPts val="3900"/>
                </a:lnSpc>
              </a:pPr>
              <a:r>
                <a:rPr lang="en-US" sz="2600" spc="26">
                  <a:solidFill>
                    <a:srgbClr val="E3E8F0"/>
                  </a:solidFill>
                  <a:latin typeface="Source Sans Pro"/>
                </a:rPr>
                <a:t>they may use restrooms in the Auditorium...fees are charged for leaving without cleaning</a:t>
              </a: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275290" y="9475651"/>
            <a:ext cx="18838579" cy="1072147"/>
            <a:chOff x="0" y="0"/>
            <a:chExt cx="25118105" cy="1429529"/>
          </a:xfrm>
        </p:grpSpPr>
        <p:sp>
          <p:nvSpPr>
            <p:cNvPr id="3" name="AutoShape 3"/>
            <p:cNvSpPr/>
            <p:nvPr/>
          </p:nvSpPr>
          <p:spPr>
            <a:xfrm>
              <a:off x="0" y="0"/>
              <a:ext cx="25118105" cy="1429529"/>
            </a:xfrm>
            <a:prstGeom prst="rect">
              <a:avLst/>
            </a:prstGeom>
            <a:solidFill>
              <a:srgbClr val="414754"/>
            </a:solidFill>
          </p:spPr>
        </p:sp>
        <p:sp>
          <p:nvSpPr>
            <p:cNvPr id="4" name="TextBox 4"/>
            <p:cNvSpPr txBox="1"/>
            <p:nvPr/>
          </p:nvSpPr>
          <p:spPr>
            <a:xfrm>
              <a:off x="11787804" y="254514"/>
              <a:ext cx="12019211" cy="525145"/>
            </a:xfrm>
            <a:prstGeom prst="rect">
              <a:avLst/>
            </a:prstGeom>
          </p:spPr>
          <p:txBody>
            <a:bodyPr lIns="0" tIns="0" rIns="0" bIns="0" rtlCol="0" anchor="t">
              <a:spAutoFit/>
            </a:bodyPr>
            <a:lstStyle/>
            <a:p>
              <a:pPr algn="r">
                <a:lnSpc>
                  <a:spcPts val="3359"/>
                </a:lnSpc>
              </a:pPr>
              <a:r>
                <a:rPr lang="en-US" sz="2400" spc="192">
                  <a:solidFill>
                    <a:srgbClr val="E3E8F0"/>
                  </a:solidFill>
                  <a:latin typeface="Source Sans Pro"/>
                </a:rPr>
                <a:t>AIM Camp Sponsor Orientation</a:t>
              </a:r>
            </a:p>
          </p:txBody>
        </p:sp>
      </p:grpSp>
      <p:grpSp>
        <p:nvGrpSpPr>
          <p:cNvPr id="5" name="Group 5"/>
          <p:cNvGrpSpPr/>
          <p:nvPr/>
        </p:nvGrpSpPr>
        <p:grpSpPr>
          <a:xfrm>
            <a:off x="3643144" y="3317480"/>
            <a:ext cx="11001713" cy="2840709"/>
            <a:chOff x="0" y="0"/>
            <a:chExt cx="14668950" cy="3787611"/>
          </a:xfrm>
        </p:grpSpPr>
        <p:sp>
          <p:nvSpPr>
            <p:cNvPr id="6" name="AutoShape 6"/>
            <p:cNvSpPr/>
            <p:nvPr/>
          </p:nvSpPr>
          <p:spPr>
            <a:xfrm>
              <a:off x="0" y="0"/>
              <a:ext cx="14668950" cy="3787611"/>
            </a:xfrm>
            <a:prstGeom prst="rect">
              <a:avLst/>
            </a:prstGeom>
            <a:solidFill>
              <a:srgbClr val="E3E8F0">
                <a:alpha val="89804"/>
              </a:srgbClr>
            </a:solidFill>
          </p:spPr>
        </p:sp>
        <p:sp>
          <p:nvSpPr>
            <p:cNvPr id="7" name="TextBox 7"/>
            <p:cNvSpPr txBox="1"/>
            <p:nvPr/>
          </p:nvSpPr>
          <p:spPr>
            <a:xfrm>
              <a:off x="899866" y="893046"/>
              <a:ext cx="12869219" cy="1925320"/>
            </a:xfrm>
            <a:prstGeom prst="rect">
              <a:avLst/>
            </a:prstGeom>
          </p:spPr>
          <p:txBody>
            <a:bodyPr lIns="0" tIns="0" rIns="0" bIns="0" rtlCol="0" anchor="t">
              <a:spAutoFit/>
            </a:bodyPr>
            <a:lstStyle/>
            <a:p>
              <a:pPr algn="ctr">
                <a:lnSpc>
                  <a:spcPts val="3900"/>
                </a:lnSpc>
              </a:pPr>
              <a:r>
                <a:rPr lang="en-US" sz="2600" spc="26">
                  <a:solidFill>
                    <a:srgbClr val="414754"/>
                  </a:solidFill>
                  <a:latin typeface="Source Sans Pro"/>
                </a:rPr>
                <a:t>Camp can be an amazing time to make that vital connection with Jesus, but it is also vital that you continue that connection...follow up with the kids that came with you...don't just leave it to the Pastor</a:t>
              </a: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rcRect t="15254"/>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708028" y="714893"/>
            <a:ext cx="16871943" cy="8857214"/>
          </a:xfrm>
          <a:prstGeom prst="rect">
            <a:avLst/>
          </a:prstGeom>
          <a:solidFill>
            <a:srgbClr val="E3E8F0">
              <a:alpha val="89804"/>
            </a:srgbClr>
          </a:solidFill>
        </p:spPr>
      </p:sp>
      <p:sp>
        <p:nvSpPr>
          <p:cNvPr id="3" name="TextBox 3"/>
          <p:cNvSpPr txBox="1"/>
          <p:nvPr/>
        </p:nvSpPr>
        <p:spPr>
          <a:xfrm>
            <a:off x="6798147" y="4707360"/>
            <a:ext cx="4262091" cy="2878455"/>
          </a:xfrm>
          <a:prstGeom prst="rect">
            <a:avLst/>
          </a:prstGeom>
        </p:spPr>
        <p:txBody>
          <a:bodyPr lIns="0" tIns="0" rIns="0" bIns="0" rtlCol="0" anchor="t">
            <a:spAutoFit/>
          </a:bodyPr>
          <a:lstStyle/>
          <a:p>
            <a:pPr>
              <a:lnSpc>
                <a:spcPts val="4620"/>
              </a:lnSpc>
            </a:pPr>
            <a:r>
              <a:rPr lang="en-US" sz="3300" spc="330">
                <a:solidFill>
                  <a:srgbClr val="8F6858"/>
                </a:solidFill>
                <a:latin typeface="Source Sans Pro"/>
              </a:rPr>
              <a:t>VOLUNTEER TO HELP US IN THE PLANNING, PREPARATION AND IMPLEMENTATION</a:t>
            </a:r>
          </a:p>
        </p:txBody>
      </p:sp>
      <p:grpSp>
        <p:nvGrpSpPr>
          <p:cNvPr id="4" name="Group 4"/>
          <p:cNvGrpSpPr/>
          <p:nvPr/>
        </p:nvGrpSpPr>
        <p:grpSpPr>
          <a:xfrm>
            <a:off x="1666733" y="1562225"/>
            <a:ext cx="13476947" cy="2566693"/>
            <a:chOff x="0" y="0"/>
            <a:chExt cx="17969263" cy="3422257"/>
          </a:xfrm>
        </p:grpSpPr>
        <p:sp>
          <p:nvSpPr>
            <p:cNvPr id="5" name="TextBox 5"/>
            <p:cNvSpPr txBox="1"/>
            <p:nvPr/>
          </p:nvSpPr>
          <p:spPr>
            <a:xfrm>
              <a:off x="0" y="0"/>
              <a:ext cx="17969263" cy="2641600"/>
            </a:xfrm>
            <a:prstGeom prst="rect">
              <a:avLst/>
            </a:prstGeom>
          </p:spPr>
          <p:txBody>
            <a:bodyPr lIns="0" tIns="0" rIns="0" bIns="0" rtlCol="0" anchor="t">
              <a:spAutoFit/>
            </a:bodyPr>
            <a:lstStyle/>
            <a:p>
              <a:pPr>
                <a:lnSpc>
                  <a:spcPts val="7800"/>
                </a:lnSpc>
              </a:pPr>
              <a:r>
                <a:rPr lang="en-US" sz="6500" spc="455">
                  <a:solidFill>
                    <a:srgbClr val="414754"/>
                  </a:solidFill>
                  <a:latin typeface="Alfa Slab One"/>
                </a:rPr>
                <a:t>Feedback builds a better camp</a:t>
              </a:r>
            </a:p>
          </p:txBody>
        </p:sp>
        <p:sp>
          <p:nvSpPr>
            <p:cNvPr id="6" name="AutoShape 6"/>
            <p:cNvSpPr/>
            <p:nvPr/>
          </p:nvSpPr>
          <p:spPr>
            <a:xfrm>
              <a:off x="0" y="3267740"/>
              <a:ext cx="2283800" cy="154517"/>
            </a:xfrm>
            <a:prstGeom prst="rect">
              <a:avLst/>
            </a:prstGeom>
            <a:solidFill>
              <a:srgbClr val="8F6858"/>
            </a:solidFill>
          </p:spPr>
        </p:sp>
      </p:grpSp>
      <p:sp>
        <p:nvSpPr>
          <p:cNvPr id="7" name="TextBox 7"/>
          <p:cNvSpPr txBox="1"/>
          <p:nvPr/>
        </p:nvSpPr>
        <p:spPr>
          <a:xfrm>
            <a:off x="1666733" y="4707360"/>
            <a:ext cx="4262091" cy="2878455"/>
          </a:xfrm>
          <a:prstGeom prst="rect">
            <a:avLst/>
          </a:prstGeom>
        </p:spPr>
        <p:txBody>
          <a:bodyPr lIns="0" tIns="0" rIns="0" bIns="0" rtlCol="0" anchor="t">
            <a:spAutoFit/>
          </a:bodyPr>
          <a:lstStyle/>
          <a:p>
            <a:pPr>
              <a:lnSpc>
                <a:spcPts val="4620"/>
              </a:lnSpc>
            </a:pPr>
            <a:r>
              <a:rPr lang="en-US" sz="3300" spc="330">
                <a:solidFill>
                  <a:srgbClr val="8F6858"/>
                </a:solidFill>
                <a:latin typeface="Source Sans Pro"/>
              </a:rPr>
              <a:t>PLEASE HELP US OUT BY GIVING US YOUR CONSTRUCTIVE FEEDBACK</a:t>
            </a:r>
          </a:p>
        </p:txBody>
      </p:sp>
      <p:sp>
        <p:nvSpPr>
          <p:cNvPr id="8" name="TextBox 8"/>
          <p:cNvSpPr txBox="1"/>
          <p:nvPr/>
        </p:nvSpPr>
        <p:spPr>
          <a:xfrm>
            <a:off x="11929562" y="4707360"/>
            <a:ext cx="4262091" cy="2297430"/>
          </a:xfrm>
          <a:prstGeom prst="rect">
            <a:avLst/>
          </a:prstGeom>
        </p:spPr>
        <p:txBody>
          <a:bodyPr lIns="0" tIns="0" rIns="0" bIns="0" rtlCol="0" anchor="t">
            <a:spAutoFit/>
          </a:bodyPr>
          <a:lstStyle/>
          <a:p>
            <a:pPr>
              <a:lnSpc>
                <a:spcPts val="4620"/>
              </a:lnSpc>
            </a:pPr>
            <a:r>
              <a:rPr lang="en-US" sz="3300" spc="330">
                <a:solidFill>
                  <a:srgbClr val="8F6858"/>
                </a:solidFill>
                <a:latin typeface="Source Sans Pro"/>
              </a:rPr>
              <a:t>STAY CONNECTED</a:t>
            </a:r>
          </a:p>
          <a:p>
            <a:pPr>
              <a:lnSpc>
                <a:spcPts val="4620"/>
              </a:lnSpc>
            </a:pPr>
            <a:r>
              <a:rPr lang="en-US" sz="3300" spc="330">
                <a:solidFill>
                  <a:srgbClr val="8F6858"/>
                </a:solidFill>
                <a:latin typeface="Source Sans Pro"/>
              </a:rPr>
              <a:t>ON FACEBOOK, BE SURE WE HAVE YOUR EMAIL</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rcRect t="7786" b="7786"/>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275290" y="9475651"/>
            <a:ext cx="18838579" cy="1072147"/>
            <a:chOff x="0" y="0"/>
            <a:chExt cx="25118105" cy="1429529"/>
          </a:xfrm>
        </p:grpSpPr>
        <p:sp>
          <p:nvSpPr>
            <p:cNvPr id="3" name="AutoShape 3"/>
            <p:cNvSpPr/>
            <p:nvPr/>
          </p:nvSpPr>
          <p:spPr>
            <a:xfrm>
              <a:off x="0" y="0"/>
              <a:ext cx="25118105" cy="1429529"/>
            </a:xfrm>
            <a:prstGeom prst="rect">
              <a:avLst/>
            </a:prstGeom>
            <a:solidFill>
              <a:srgbClr val="414754"/>
            </a:solidFill>
          </p:spPr>
        </p:sp>
        <p:sp>
          <p:nvSpPr>
            <p:cNvPr id="4" name="TextBox 4"/>
            <p:cNvSpPr txBox="1"/>
            <p:nvPr/>
          </p:nvSpPr>
          <p:spPr>
            <a:xfrm>
              <a:off x="11787804" y="254514"/>
              <a:ext cx="12019211" cy="525145"/>
            </a:xfrm>
            <a:prstGeom prst="rect">
              <a:avLst/>
            </a:prstGeom>
          </p:spPr>
          <p:txBody>
            <a:bodyPr lIns="0" tIns="0" rIns="0" bIns="0" rtlCol="0" anchor="t">
              <a:spAutoFit/>
            </a:bodyPr>
            <a:lstStyle/>
            <a:p>
              <a:pPr algn="r">
                <a:lnSpc>
                  <a:spcPts val="3359"/>
                </a:lnSpc>
              </a:pPr>
              <a:r>
                <a:rPr lang="en-US" sz="2400" spc="192">
                  <a:solidFill>
                    <a:srgbClr val="E3E8F0"/>
                  </a:solidFill>
                  <a:latin typeface="Source Sans Pro"/>
                </a:rPr>
                <a:t>AIM Camp Sponsor Orientation</a:t>
              </a:r>
            </a:p>
          </p:txBody>
        </p:sp>
      </p:grpSp>
      <p:grpSp>
        <p:nvGrpSpPr>
          <p:cNvPr id="5" name="Group 5"/>
          <p:cNvGrpSpPr/>
          <p:nvPr/>
        </p:nvGrpSpPr>
        <p:grpSpPr>
          <a:xfrm>
            <a:off x="1409700" y="1407962"/>
            <a:ext cx="8956453" cy="4337899"/>
            <a:chOff x="0" y="0"/>
            <a:chExt cx="11941937" cy="5783865"/>
          </a:xfrm>
        </p:grpSpPr>
        <p:sp>
          <p:nvSpPr>
            <p:cNvPr id="6" name="TextBox 6"/>
            <p:cNvSpPr txBox="1"/>
            <p:nvPr/>
          </p:nvSpPr>
          <p:spPr>
            <a:xfrm>
              <a:off x="0" y="0"/>
              <a:ext cx="11941934" cy="2641600"/>
            </a:xfrm>
            <a:prstGeom prst="rect">
              <a:avLst/>
            </a:prstGeom>
          </p:spPr>
          <p:txBody>
            <a:bodyPr lIns="0" tIns="0" rIns="0" bIns="0" rtlCol="0" anchor="t">
              <a:spAutoFit/>
            </a:bodyPr>
            <a:lstStyle/>
            <a:p>
              <a:pPr>
                <a:lnSpc>
                  <a:spcPts val="7800"/>
                </a:lnSpc>
              </a:pPr>
              <a:r>
                <a:rPr lang="en-US" sz="6500" spc="455">
                  <a:solidFill>
                    <a:srgbClr val="E3E8F0"/>
                  </a:solidFill>
                  <a:latin typeface="Alfa Slab One"/>
                </a:rPr>
                <a:t>Pray for </a:t>
              </a:r>
            </a:p>
            <a:p>
              <a:pPr>
                <a:lnSpc>
                  <a:spcPts val="7800"/>
                </a:lnSpc>
              </a:pPr>
              <a:r>
                <a:rPr lang="en-US" sz="6500" spc="455">
                  <a:solidFill>
                    <a:srgbClr val="E3E8F0"/>
                  </a:solidFill>
                  <a:latin typeface="Alfa Slab One"/>
                </a:rPr>
                <a:t>AIM Camp</a:t>
              </a:r>
            </a:p>
          </p:txBody>
        </p:sp>
        <p:sp>
          <p:nvSpPr>
            <p:cNvPr id="7" name="TextBox 7"/>
            <p:cNvSpPr txBox="1"/>
            <p:nvPr/>
          </p:nvSpPr>
          <p:spPr>
            <a:xfrm>
              <a:off x="0" y="4289075"/>
              <a:ext cx="11941937" cy="1494790"/>
            </a:xfrm>
            <a:prstGeom prst="rect">
              <a:avLst/>
            </a:prstGeom>
          </p:spPr>
          <p:txBody>
            <a:bodyPr lIns="0" tIns="0" rIns="0" bIns="0" rtlCol="0" anchor="t">
              <a:spAutoFit/>
            </a:bodyPr>
            <a:lstStyle/>
            <a:p>
              <a:pPr>
                <a:lnSpc>
                  <a:spcPts val="4620"/>
                </a:lnSpc>
              </a:pPr>
              <a:r>
                <a:rPr lang="en-US" sz="3300" spc="330">
                  <a:solidFill>
                    <a:srgbClr val="E3E8F0"/>
                  </a:solidFill>
                  <a:latin typeface="Source Sans Pro"/>
                </a:rPr>
                <a:t>START PRAYING FOR THE KIDS, ADULTS AND STAFF.</a:t>
              </a:r>
            </a:p>
          </p:txBody>
        </p:sp>
        <p:sp>
          <p:nvSpPr>
            <p:cNvPr id="8" name="AutoShape 8"/>
            <p:cNvSpPr/>
            <p:nvPr/>
          </p:nvSpPr>
          <p:spPr>
            <a:xfrm>
              <a:off x="0" y="3416654"/>
              <a:ext cx="2283800" cy="154517"/>
            </a:xfrm>
            <a:prstGeom prst="rect">
              <a:avLst/>
            </a:prstGeom>
            <a:solidFill>
              <a:srgbClr val="E3E8F0"/>
            </a:solidFill>
          </p:spPr>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rcRect t="45565" b="16957"/>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3009388" y="2108142"/>
            <a:ext cx="12269224" cy="6070715"/>
            <a:chOff x="0" y="0"/>
            <a:chExt cx="16358965" cy="8094287"/>
          </a:xfrm>
        </p:grpSpPr>
        <p:sp>
          <p:nvSpPr>
            <p:cNvPr id="3" name="AutoShape 3"/>
            <p:cNvSpPr/>
            <p:nvPr/>
          </p:nvSpPr>
          <p:spPr>
            <a:xfrm>
              <a:off x="0" y="0"/>
              <a:ext cx="16358965" cy="8094287"/>
            </a:xfrm>
            <a:prstGeom prst="rect">
              <a:avLst/>
            </a:prstGeom>
            <a:solidFill>
              <a:srgbClr val="E3E8F0">
                <a:alpha val="89804"/>
              </a:srgbClr>
            </a:solidFill>
          </p:spPr>
        </p:sp>
        <p:sp>
          <p:nvSpPr>
            <p:cNvPr id="4" name="AutoShape 4"/>
            <p:cNvSpPr/>
            <p:nvPr/>
          </p:nvSpPr>
          <p:spPr>
            <a:xfrm>
              <a:off x="7009393" y="5426788"/>
              <a:ext cx="2340180" cy="168828"/>
            </a:xfrm>
            <a:prstGeom prst="rect">
              <a:avLst/>
            </a:prstGeom>
            <a:solidFill>
              <a:srgbClr val="8F6858"/>
            </a:solidFill>
          </p:spPr>
        </p:sp>
        <p:sp>
          <p:nvSpPr>
            <p:cNvPr id="5" name="TextBox 5"/>
            <p:cNvSpPr txBox="1"/>
            <p:nvPr/>
          </p:nvSpPr>
          <p:spPr>
            <a:xfrm>
              <a:off x="991457" y="2422717"/>
              <a:ext cx="14376051" cy="2438908"/>
            </a:xfrm>
            <a:prstGeom prst="rect">
              <a:avLst/>
            </a:prstGeom>
          </p:spPr>
          <p:txBody>
            <a:bodyPr lIns="0" tIns="0" rIns="0" bIns="0" rtlCol="0" anchor="t">
              <a:spAutoFit/>
            </a:bodyPr>
            <a:lstStyle/>
            <a:p>
              <a:pPr algn="ctr">
                <a:lnSpc>
                  <a:spcPts val="7181"/>
                </a:lnSpc>
              </a:pPr>
              <a:r>
                <a:rPr lang="en-US" sz="6300" spc="126">
                  <a:solidFill>
                    <a:srgbClr val="414754"/>
                  </a:solidFill>
                  <a:latin typeface="Source Sans Pro Bold"/>
                </a:rPr>
                <a:t>THE MOUNTAINS ARE CALLING AND I MUST GO.</a:t>
              </a:r>
            </a:p>
          </p:txBody>
        </p:sp>
        <p:sp>
          <p:nvSpPr>
            <p:cNvPr id="6" name="TextBox 6"/>
            <p:cNvSpPr txBox="1"/>
            <p:nvPr/>
          </p:nvSpPr>
          <p:spPr>
            <a:xfrm>
              <a:off x="1319869" y="1104247"/>
              <a:ext cx="13719227" cy="792480"/>
            </a:xfrm>
            <a:prstGeom prst="rect">
              <a:avLst/>
            </a:prstGeom>
          </p:spPr>
          <p:txBody>
            <a:bodyPr lIns="0" tIns="0" rIns="0" bIns="0" rtlCol="0" anchor="t">
              <a:spAutoFit/>
            </a:bodyPr>
            <a:lstStyle/>
            <a:p>
              <a:pPr algn="ctr">
                <a:lnSpc>
                  <a:spcPts val="4680"/>
                </a:lnSpc>
              </a:pPr>
              <a:r>
                <a:rPr lang="en-US" sz="3900" spc="390">
                  <a:solidFill>
                    <a:srgbClr val="414754"/>
                  </a:solidFill>
                  <a:latin typeface="Source Sans Pro Bold"/>
                </a:rPr>
                <a:t>THE APPEAL OF NATURE</a:t>
              </a:r>
            </a:p>
          </p:txBody>
        </p:sp>
        <p:sp>
          <p:nvSpPr>
            <p:cNvPr id="7" name="TextBox 7"/>
            <p:cNvSpPr txBox="1"/>
            <p:nvPr/>
          </p:nvSpPr>
          <p:spPr>
            <a:xfrm>
              <a:off x="1397143" y="6150363"/>
              <a:ext cx="13564680" cy="727710"/>
            </a:xfrm>
            <a:prstGeom prst="rect">
              <a:avLst/>
            </a:prstGeom>
          </p:spPr>
          <p:txBody>
            <a:bodyPr lIns="0" tIns="0" rIns="0" bIns="0" rtlCol="0" anchor="t">
              <a:spAutoFit/>
            </a:bodyPr>
            <a:lstStyle/>
            <a:p>
              <a:pPr algn="ctr">
                <a:lnSpc>
                  <a:spcPts val="4620"/>
                </a:lnSpc>
              </a:pPr>
              <a:r>
                <a:rPr lang="en-US" sz="3300" spc="330">
                  <a:solidFill>
                    <a:srgbClr val="414754"/>
                  </a:solidFill>
                  <a:latin typeface="Source Sans Pro"/>
                </a:rPr>
                <a:t>JOHN MUIR</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3E8F0"/>
        </a:solidFill>
        <a:effectLst/>
      </p:bgPr>
    </p:bg>
    <p:spTree>
      <p:nvGrpSpPr>
        <p:cNvPr id="1" name=""/>
        <p:cNvGrpSpPr/>
        <p:nvPr/>
      </p:nvGrpSpPr>
      <p:grpSpPr>
        <a:xfrm>
          <a:off x="0" y="0"/>
          <a:ext cx="0" cy="0"/>
          <a:chOff x="0" y="0"/>
          <a:chExt cx="0" cy="0"/>
        </a:xfrm>
      </p:grpSpPr>
      <p:grpSp>
        <p:nvGrpSpPr>
          <p:cNvPr id="2" name="Group 2"/>
          <p:cNvGrpSpPr/>
          <p:nvPr/>
        </p:nvGrpSpPr>
        <p:grpSpPr>
          <a:xfrm>
            <a:off x="-275290" y="9475651"/>
            <a:ext cx="18838579" cy="1072147"/>
            <a:chOff x="0" y="0"/>
            <a:chExt cx="25118105" cy="1429529"/>
          </a:xfrm>
        </p:grpSpPr>
        <p:sp>
          <p:nvSpPr>
            <p:cNvPr id="3" name="AutoShape 3"/>
            <p:cNvSpPr/>
            <p:nvPr/>
          </p:nvSpPr>
          <p:spPr>
            <a:xfrm>
              <a:off x="0" y="0"/>
              <a:ext cx="25118105" cy="1429529"/>
            </a:xfrm>
            <a:prstGeom prst="rect">
              <a:avLst/>
            </a:prstGeom>
            <a:solidFill>
              <a:srgbClr val="414754"/>
            </a:solidFill>
          </p:spPr>
        </p:sp>
        <p:sp>
          <p:nvSpPr>
            <p:cNvPr id="4" name="TextBox 4"/>
            <p:cNvSpPr txBox="1"/>
            <p:nvPr/>
          </p:nvSpPr>
          <p:spPr>
            <a:xfrm>
              <a:off x="11787804" y="254514"/>
              <a:ext cx="12019211" cy="525145"/>
            </a:xfrm>
            <a:prstGeom prst="rect">
              <a:avLst/>
            </a:prstGeom>
          </p:spPr>
          <p:txBody>
            <a:bodyPr lIns="0" tIns="0" rIns="0" bIns="0" rtlCol="0" anchor="t">
              <a:spAutoFit/>
            </a:bodyPr>
            <a:lstStyle/>
            <a:p>
              <a:pPr algn="r">
                <a:lnSpc>
                  <a:spcPts val="3359"/>
                </a:lnSpc>
              </a:pPr>
              <a:r>
                <a:rPr lang="en-US" sz="2400" spc="192">
                  <a:solidFill>
                    <a:srgbClr val="E3E8F0"/>
                  </a:solidFill>
                  <a:latin typeface="Source Sans Pro"/>
                </a:rPr>
                <a:t>AIM Camp Sponsor Orientation</a:t>
              </a:r>
            </a:p>
          </p:txBody>
        </p:sp>
      </p:grpSp>
      <p:sp>
        <p:nvSpPr>
          <p:cNvPr id="5" name="TextBox 5"/>
          <p:cNvSpPr txBox="1"/>
          <p:nvPr/>
        </p:nvSpPr>
        <p:spPr>
          <a:xfrm>
            <a:off x="9144000" y="971550"/>
            <a:ext cx="8000194" cy="3948430"/>
          </a:xfrm>
          <a:prstGeom prst="rect">
            <a:avLst/>
          </a:prstGeom>
        </p:spPr>
        <p:txBody>
          <a:bodyPr lIns="0" tIns="0" rIns="0" bIns="0" rtlCol="0" anchor="t">
            <a:spAutoFit/>
          </a:bodyPr>
          <a:lstStyle/>
          <a:p>
            <a:pPr>
              <a:lnSpc>
                <a:spcPts val="3919"/>
              </a:lnSpc>
            </a:pPr>
            <a:r>
              <a:rPr lang="en-US" sz="2800" spc="28">
                <a:solidFill>
                  <a:srgbClr val="414754"/>
                </a:solidFill>
                <a:latin typeface="Source Sans Pro"/>
              </a:rPr>
              <a:t>Being a good sponsor means stepping up to the </a:t>
            </a:r>
            <a:r>
              <a:rPr lang="en-US" sz="2800" spc="28">
                <a:solidFill>
                  <a:srgbClr val="414754"/>
                </a:solidFill>
                <a:latin typeface="Source Sans Pro Bold"/>
              </a:rPr>
              <a:t>AWESOME</a:t>
            </a:r>
            <a:r>
              <a:rPr lang="en-US" sz="2800" spc="28">
                <a:solidFill>
                  <a:srgbClr val="414754"/>
                </a:solidFill>
                <a:latin typeface="Source Sans Pro"/>
              </a:rPr>
              <a:t> </a:t>
            </a:r>
            <a:r>
              <a:rPr lang="en-US" sz="2800" spc="28">
                <a:solidFill>
                  <a:srgbClr val="744036"/>
                </a:solidFill>
                <a:latin typeface="Source Sans Pro Bold"/>
              </a:rPr>
              <a:t>24 hours a day</a:t>
            </a:r>
            <a:r>
              <a:rPr lang="en-US" sz="2800" spc="28">
                <a:solidFill>
                  <a:srgbClr val="414754"/>
                </a:solidFill>
                <a:latin typeface="Source Sans Pro"/>
              </a:rPr>
              <a:t>, responsibility of caring for someone else's children physically, mentally, emotionally and spiritually.</a:t>
            </a:r>
          </a:p>
          <a:p>
            <a:pPr>
              <a:lnSpc>
                <a:spcPts val="3919"/>
              </a:lnSpc>
            </a:pPr>
            <a:r>
              <a:rPr lang="en-US" sz="2799" spc="27">
                <a:solidFill>
                  <a:srgbClr val="414754"/>
                </a:solidFill>
                <a:latin typeface="Source Sans Pro"/>
              </a:rPr>
              <a:t>A sponsor is acting "Loco Parenti" which means "in the place of parents" this is an opportunity that should be taken with great care, thought and PRAYER.</a:t>
            </a:r>
          </a:p>
        </p:txBody>
      </p:sp>
      <p:grpSp>
        <p:nvGrpSpPr>
          <p:cNvPr id="6" name="Group 6"/>
          <p:cNvGrpSpPr/>
          <p:nvPr/>
        </p:nvGrpSpPr>
        <p:grpSpPr>
          <a:xfrm>
            <a:off x="1028700" y="1028700"/>
            <a:ext cx="7275755" cy="2789936"/>
            <a:chOff x="0" y="0"/>
            <a:chExt cx="9701007" cy="3719915"/>
          </a:xfrm>
        </p:grpSpPr>
        <p:sp>
          <p:nvSpPr>
            <p:cNvPr id="7" name="TextBox 7"/>
            <p:cNvSpPr txBox="1"/>
            <p:nvPr/>
          </p:nvSpPr>
          <p:spPr>
            <a:xfrm>
              <a:off x="0" y="0"/>
              <a:ext cx="9701003" cy="1308100"/>
            </a:xfrm>
            <a:prstGeom prst="rect">
              <a:avLst/>
            </a:prstGeom>
          </p:spPr>
          <p:txBody>
            <a:bodyPr lIns="0" tIns="0" rIns="0" bIns="0" rtlCol="0" anchor="t">
              <a:spAutoFit/>
            </a:bodyPr>
            <a:lstStyle/>
            <a:p>
              <a:pPr>
                <a:lnSpc>
                  <a:spcPts val="7800"/>
                </a:lnSpc>
              </a:pPr>
              <a:r>
                <a:rPr lang="en-US" sz="6500" spc="455">
                  <a:solidFill>
                    <a:srgbClr val="414754"/>
                  </a:solidFill>
                  <a:latin typeface="Alfa Slab One"/>
                </a:rPr>
                <a:t>Introduction</a:t>
              </a:r>
            </a:p>
          </p:txBody>
        </p:sp>
        <p:sp>
          <p:nvSpPr>
            <p:cNvPr id="8" name="TextBox 8"/>
            <p:cNvSpPr txBox="1"/>
            <p:nvPr/>
          </p:nvSpPr>
          <p:spPr>
            <a:xfrm>
              <a:off x="0" y="1582721"/>
              <a:ext cx="9701007" cy="1574800"/>
            </a:xfrm>
            <a:prstGeom prst="rect">
              <a:avLst/>
            </a:prstGeom>
          </p:spPr>
          <p:txBody>
            <a:bodyPr lIns="0" tIns="0" rIns="0" bIns="0" rtlCol="0" anchor="t">
              <a:spAutoFit/>
            </a:bodyPr>
            <a:lstStyle/>
            <a:p>
              <a:pPr>
                <a:lnSpc>
                  <a:spcPts val="4680"/>
                </a:lnSpc>
              </a:pPr>
              <a:r>
                <a:rPr lang="en-US" sz="3900" spc="390">
                  <a:solidFill>
                    <a:srgbClr val="414754"/>
                  </a:solidFill>
                  <a:latin typeface="Source Sans Pro Bold"/>
                </a:rPr>
                <a:t>SPONSOR RESPONSIBILITIES</a:t>
              </a:r>
            </a:p>
          </p:txBody>
        </p:sp>
        <p:sp>
          <p:nvSpPr>
            <p:cNvPr id="9" name="AutoShape 9"/>
            <p:cNvSpPr/>
            <p:nvPr/>
          </p:nvSpPr>
          <p:spPr>
            <a:xfrm>
              <a:off x="0" y="3565398"/>
              <a:ext cx="2283800" cy="154517"/>
            </a:xfrm>
            <a:prstGeom prst="rect">
              <a:avLst/>
            </a:prstGeom>
            <a:solidFill>
              <a:srgbClr val="8F6858"/>
            </a:solidFill>
          </p:spPr>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rcRect t="7786" b="7786"/>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1200150" y="617401"/>
            <a:ext cx="7505701" cy="8229600"/>
          </a:xfrm>
          <a:prstGeom prst="rect">
            <a:avLst/>
          </a:prstGeom>
          <a:solidFill>
            <a:srgbClr val="E3E8F0">
              <a:alpha val="89804"/>
            </a:srgbClr>
          </a:solidFill>
        </p:spPr>
      </p:sp>
      <p:sp>
        <p:nvSpPr>
          <p:cNvPr id="3" name="AutoShape 3"/>
          <p:cNvSpPr/>
          <p:nvPr/>
        </p:nvSpPr>
        <p:spPr>
          <a:xfrm>
            <a:off x="9582150" y="617401"/>
            <a:ext cx="7505701" cy="8229600"/>
          </a:xfrm>
          <a:prstGeom prst="rect">
            <a:avLst/>
          </a:prstGeom>
          <a:solidFill>
            <a:srgbClr val="E3E8F0">
              <a:alpha val="89804"/>
            </a:srgbClr>
          </a:solidFill>
        </p:spPr>
      </p:sp>
      <p:grpSp>
        <p:nvGrpSpPr>
          <p:cNvPr id="4" name="Group 4"/>
          <p:cNvGrpSpPr/>
          <p:nvPr/>
        </p:nvGrpSpPr>
        <p:grpSpPr>
          <a:xfrm>
            <a:off x="-275290" y="9475651"/>
            <a:ext cx="18838579" cy="1072147"/>
            <a:chOff x="0" y="0"/>
            <a:chExt cx="25118105" cy="1429529"/>
          </a:xfrm>
        </p:grpSpPr>
        <p:sp>
          <p:nvSpPr>
            <p:cNvPr id="5" name="AutoShape 5"/>
            <p:cNvSpPr/>
            <p:nvPr/>
          </p:nvSpPr>
          <p:spPr>
            <a:xfrm>
              <a:off x="0" y="0"/>
              <a:ext cx="25118105" cy="1429529"/>
            </a:xfrm>
            <a:prstGeom prst="rect">
              <a:avLst/>
            </a:prstGeom>
            <a:solidFill>
              <a:srgbClr val="414754"/>
            </a:solidFill>
          </p:spPr>
        </p:sp>
        <p:sp>
          <p:nvSpPr>
            <p:cNvPr id="6" name="TextBox 6"/>
            <p:cNvSpPr txBox="1"/>
            <p:nvPr/>
          </p:nvSpPr>
          <p:spPr>
            <a:xfrm>
              <a:off x="11787804" y="254514"/>
              <a:ext cx="12019211" cy="525145"/>
            </a:xfrm>
            <a:prstGeom prst="rect">
              <a:avLst/>
            </a:prstGeom>
          </p:spPr>
          <p:txBody>
            <a:bodyPr lIns="0" tIns="0" rIns="0" bIns="0" rtlCol="0" anchor="t">
              <a:spAutoFit/>
            </a:bodyPr>
            <a:lstStyle/>
            <a:p>
              <a:pPr algn="r">
                <a:lnSpc>
                  <a:spcPts val="3359"/>
                </a:lnSpc>
              </a:pPr>
              <a:r>
                <a:rPr lang="en-US" sz="2400" spc="192">
                  <a:solidFill>
                    <a:srgbClr val="E3E8F0"/>
                  </a:solidFill>
                  <a:latin typeface="Source Sans Pro"/>
                </a:rPr>
                <a:t>AIM Camp Sponsor Orientation</a:t>
              </a:r>
            </a:p>
          </p:txBody>
        </p:sp>
      </p:grpSp>
      <p:grpSp>
        <p:nvGrpSpPr>
          <p:cNvPr id="7" name="Group 7"/>
          <p:cNvGrpSpPr>
            <a:grpSpLocks noChangeAspect="1"/>
          </p:cNvGrpSpPr>
          <p:nvPr/>
        </p:nvGrpSpPr>
        <p:grpSpPr>
          <a:xfrm>
            <a:off x="3557576" y="2062425"/>
            <a:ext cx="2790847" cy="2790836"/>
            <a:chOff x="0" y="0"/>
            <a:chExt cx="6350000" cy="6349975"/>
          </a:xfrm>
        </p:grpSpPr>
        <p:sp>
          <p:nvSpPr>
            <p:cNvPr id="8" name="Freeform 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5135" r="-25135"/>
              </a:stretch>
            </a:blipFill>
          </p:spPr>
        </p:sp>
      </p:grpSp>
      <p:grpSp>
        <p:nvGrpSpPr>
          <p:cNvPr id="9" name="Group 9"/>
          <p:cNvGrpSpPr/>
          <p:nvPr/>
        </p:nvGrpSpPr>
        <p:grpSpPr>
          <a:xfrm>
            <a:off x="1764274" y="5464537"/>
            <a:ext cx="6377452" cy="2818821"/>
            <a:chOff x="0" y="0"/>
            <a:chExt cx="8503269" cy="3758428"/>
          </a:xfrm>
        </p:grpSpPr>
        <p:sp>
          <p:nvSpPr>
            <p:cNvPr id="10" name="TextBox 10"/>
            <p:cNvSpPr txBox="1"/>
            <p:nvPr/>
          </p:nvSpPr>
          <p:spPr>
            <a:xfrm>
              <a:off x="0" y="0"/>
              <a:ext cx="8503269" cy="787400"/>
            </a:xfrm>
            <a:prstGeom prst="rect">
              <a:avLst/>
            </a:prstGeom>
          </p:spPr>
          <p:txBody>
            <a:bodyPr lIns="0" tIns="0" rIns="0" bIns="0" rtlCol="0" anchor="t">
              <a:spAutoFit/>
            </a:bodyPr>
            <a:lstStyle/>
            <a:p>
              <a:pPr algn="ctr">
                <a:lnSpc>
                  <a:spcPts val="4680"/>
                </a:lnSpc>
              </a:pPr>
              <a:r>
                <a:rPr lang="en-US" sz="3900" spc="390">
                  <a:solidFill>
                    <a:srgbClr val="8F6858"/>
                  </a:solidFill>
                  <a:latin typeface="Source Sans Pro Bold"/>
                </a:rPr>
                <a:t>MEDICAL NEEDS</a:t>
              </a:r>
            </a:p>
          </p:txBody>
        </p:sp>
        <p:sp>
          <p:nvSpPr>
            <p:cNvPr id="11" name="TextBox 11"/>
            <p:cNvSpPr txBox="1"/>
            <p:nvPr/>
          </p:nvSpPr>
          <p:spPr>
            <a:xfrm>
              <a:off x="0" y="1154504"/>
              <a:ext cx="8503269" cy="2603923"/>
            </a:xfrm>
            <a:prstGeom prst="rect">
              <a:avLst/>
            </a:prstGeom>
          </p:spPr>
          <p:txBody>
            <a:bodyPr lIns="0" tIns="0" rIns="0" bIns="0" rtlCol="0" anchor="t">
              <a:spAutoFit/>
            </a:bodyPr>
            <a:lstStyle/>
            <a:p>
              <a:pPr algn="ctr">
                <a:lnSpc>
                  <a:spcPts val="3919"/>
                </a:lnSpc>
              </a:pPr>
              <a:r>
                <a:rPr lang="en-US" sz="2800" spc="28">
                  <a:solidFill>
                    <a:srgbClr val="414754"/>
                  </a:solidFill>
                  <a:latin typeface="Source Sans Pro"/>
                </a:rPr>
                <a:t>Be sure you know the medical needs of the kids in your group...also be aware that these needs should not be announced to everyone.</a:t>
              </a:r>
            </a:p>
          </p:txBody>
        </p:sp>
      </p:grpSp>
      <p:grpSp>
        <p:nvGrpSpPr>
          <p:cNvPr id="12" name="Group 12"/>
          <p:cNvGrpSpPr>
            <a:grpSpLocks noChangeAspect="1"/>
          </p:cNvGrpSpPr>
          <p:nvPr/>
        </p:nvGrpSpPr>
        <p:grpSpPr>
          <a:xfrm>
            <a:off x="11939576" y="2062425"/>
            <a:ext cx="2790847" cy="2790836"/>
            <a:chOff x="0" y="0"/>
            <a:chExt cx="6350000" cy="6349975"/>
          </a:xfrm>
        </p:grpSpPr>
        <p:sp>
          <p:nvSpPr>
            <p:cNvPr id="13" name="Freeform 1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25135" r="-25135"/>
              </a:stretch>
            </a:blipFill>
          </p:spPr>
        </p:sp>
      </p:grpSp>
      <p:grpSp>
        <p:nvGrpSpPr>
          <p:cNvPr id="14" name="Group 14"/>
          <p:cNvGrpSpPr/>
          <p:nvPr/>
        </p:nvGrpSpPr>
        <p:grpSpPr>
          <a:xfrm>
            <a:off x="10146274" y="5464537"/>
            <a:ext cx="6377452" cy="2818821"/>
            <a:chOff x="0" y="0"/>
            <a:chExt cx="8503269" cy="3758428"/>
          </a:xfrm>
        </p:grpSpPr>
        <p:sp>
          <p:nvSpPr>
            <p:cNvPr id="15" name="TextBox 15"/>
            <p:cNvSpPr txBox="1"/>
            <p:nvPr/>
          </p:nvSpPr>
          <p:spPr>
            <a:xfrm>
              <a:off x="0" y="0"/>
              <a:ext cx="8503269" cy="787400"/>
            </a:xfrm>
            <a:prstGeom prst="rect">
              <a:avLst/>
            </a:prstGeom>
          </p:spPr>
          <p:txBody>
            <a:bodyPr lIns="0" tIns="0" rIns="0" bIns="0" rtlCol="0" anchor="t">
              <a:spAutoFit/>
            </a:bodyPr>
            <a:lstStyle/>
            <a:p>
              <a:pPr algn="ctr">
                <a:lnSpc>
                  <a:spcPts val="4680"/>
                </a:lnSpc>
              </a:pPr>
              <a:r>
                <a:rPr lang="en-US" sz="3900" spc="390">
                  <a:solidFill>
                    <a:srgbClr val="8F6858"/>
                  </a:solidFill>
                  <a:latin typeface="Source Sans Pro Bold"/>
                </a:rPr>
                <a:t>SPIRITUAL NEEDS</a:t>
              </a:r>
            </a:p>
          </p:txBody>
        </p:sp>
        <p:sp>
          <p:nvSpPr>
            <p:cNvPr id="16" name="TextBox 16"/>
            <p:cNvSpPr txBox="1"/>
            <p:nvPr/>
          </p:nvSpPr>
          <p:spPr>
            <a:xfrm>
              <a:off x="0" y="1154504"/>
              <a:ext cx="8503269" cy="2603923"/>
            </a:xfrm>
            <a:prstGeom prst="rect">
              <a:avLst/>
            </a:prstGeom>
          </p:spPr>
          <p:txBody>
            <a:bodyPr lIns="0" tIns="0" rIns="0" bIns="0" rtlCol="0" anchor="t">
              <a:spAutoFit/>
            </a:bodyPr>
            <a:lstStyle/>
            <a:p>
              <a:pPr algn="ctr">
                <a:lnSpc>
                  <a:spcPts val="3919"/>
                </a:lnSpc>
              </a:pPr>
              <a:r>
                <a:rPr lang="en-US" sz="2800" spc="28">
                  <a:solidFill>
                    <a:srgbClr val="414754"/>
                  </a:solidFill>
                  <a:latin typeface="Source Sans Pro"/>
                </a:rPr>
                <a:t>You are a trusted church leader shepherding precious young people...sometimes the most unlovable need loving the most. </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3E8F0"/>
        </a:solidFill>
        <a:effectLst/>
      </p:bgPr>
    </p:bg>
    <p:spTree>
      <p:nvGrpSpPr>
        <p:cNvPr id="1" name=""/>
        <p:cNvGrpSpPr/>
        <p:nvPr/>
      </p:nvGrpSpPr>
      <p:grpSpPr>
        <a:xfrm>
          <a:off x="0" y="0"/>
          <a:ext cx="0" cy="0"/>
          <a:chOff x="0" y="0"/>
          <a:chExt cx="0" cy="0"/>
        </a:xfrm>
      </p:grpSpPr>
      <p:grpSp>
        <p:nvGrpSpPr>
          <p:cNvPr id="2" name="Group 2"/>
          <p:cNvGrpSpPr/>
          <p:nvPr/>
        </p:nvGrpSpPr>
        <p:grpSpPr>
          <a:xfrm>
            <a:off x="-275290" y="9475651"/>
            <a:ext cx="18838579" cy="1072147"/>
            <a:chOff x="0" y="0"/>
            <a:chExt cx="25118105" cy="1429529"/>
          </a:xfrm>
        </p:grpSpPr>
        <p:sp>
          <p:nvSpPr>
            <p:cNvPr id="3" name="AutoShape 3"/>
            <p:cNvSpPr/>
            <p:nvPr/>
          </p:nvSpPr>
          <p:spPr>
            <a:xfrm>
              <a:off x="0" y="0"/>
              <a:ext cx="25118105" cy="1429529"/>
            </a:xfrm>
            <a:prstGeom prst="rect">
              <a:avLst/>
            </a:prstGeom>
            <a:solidFill>
              <a:srgbClr val="414754"/>
            </a:solidFill>
          </p:spPr>
        </p:sp>
        <p:sp>
          <p:nvSpPr>
            <p:cNvPr id="4" name="TextBox 4"/>
            <p:cNvSpPr txBox="1"/>
            <p:nvPr/>
          </p:nvSpPr>
          <p:spPr>
            <a:xfrm>
              <a:off x="11787804" y="254514"/>
              <a:ext cx="12019211" cy="525145"/>
            </a:xfrm>
            <a:prstGeom prst="rect">
              <a:avLst/>
            </a:prstGeom>
          </p:spPr>
          <p:txBody>
            <a:bodyPr lIns="0" tIns="0" rIns="0" bIns="0" rtlCol="0" anchor="t">
              <a:spAutoFit/>
            </a:bodyPr>
            <a:lstStyle/>
            <a:p>
              <a:pPr algn="r">
                <a:lnSpc>
                  <a:spcPts val="3359"/>
                </a:lnSpc>
              </a:pPr>
              <a:r>
                <a:rPr lang="en-US" sz="2400" spc="192">
                  <a:solidFill>
                    <a:srgbClr val="E3E8F0"/>
                  </a:solidFill>
                  <a:latin typeface="Source Sans Pro"/>
                </a:rPr>
                <a:t>AIM Camp Sponsor Orientation</a:t>
              </a:r>
            </a:p>
          </p:txBody>
        </p:sp>
      </p:grpSp>
      <p:grpSp>
        <p:nvGrpSpPr>
          <p:cNvPr id="5" name="Group 5"/>
          <p:cNvGrpSpPr/>
          <p:nvPr/>
        </p:nvGrpSpPr>
        <p:grpSpPr>
          <a:xfrm>
            <a:off x="1028700" y="1028700"/>
            <a:ext cx="7275753" cy="2661948"/>
            <a:chOff x="0" y="0"/>
            <a:chExt cx="9701003" cy="3549264"/>
          </a:xfrm>
        </p:grpSpPr>
        <p:sp>
          <p:nvSpPr>
            <p:cNvPr id="6" name="TextBox 6"/>
            <p:cNvSpPr txBox="1"/>
            <p:nvPr/>
          </p:nvSpPr>
          <p:spPr>
            <a:xfrm>
              <a:off x="0" y="0"/>
              <a:ext cx="9701003" cy="2641600"/>
            </a:xfrm>
            <a:prstGeom prst="rect">
              <a:avLst/>
            </a:prstGeom>
          </p:spPr>
          <p:txBody>
            <a:bodyPr lIns="0" tIns="0" rIns="0" bIns="0" rtlCol="0" anchor="t">
              <a:spAutoFit/>
            </a:bodyPr>
            <a:lstStyle/>
            <a:p>
              <a:pPr>
                <a:lnSpc>
                  <a:spcPts val="7800"/>
                </a:lnSpc>
              </a:pPr>
              <a:r>
                <a:rPr lang="en-US" sz="6500" spc="455">
                  <a:solidFill>
                    <a:srgbClr val="414754"/>
                  </a:solidFill>
                  <a:latin typeface="Alfa Slab One"/>
                </a:rPr>
                <a:t>Why Go To</a:t>
              </a:r>
            </a:p>
            <a:p>
              <a:pPr>
                <a:lnSpc>
                  <a:spcPts val="7800"/>
                </a:lnSpc>
              </a:pPr>
              <a:r>
                <a:rPr lang="en-US" sz="6500" spc="455">
                  <a:solidFill>
                    <a:srgbClr val="414754"/>
                  </a:solidFill>
                  <a:latin typeface="Alfa Slab One"/>
                </a:rPr>
                <a:t>AIM CAMP</a:t>
              </a:r>
            </a:p>
          </p:txBody>
        </p:sp>
        <p:sp>
          <p:nvSpPr>
            <p:cNvPr id="7" name="AutoShape 7"/>
            <p:cNvSpPr/>
            <p:nvPr/>
          </p:nvSpPr>
          <p:spPr>
            <a:xfrm>
              <a:off x="0" y="3394748"/>
              <a:ext cx="2283800" cy="154517"/>
            </a:xfrm>
            <a:prstGeom prst="rect">
              <a:avLst/>
            </a:prstGeom>
            <a:solidFill>
              <a:srgbClr val="8F6858"/>
            </a:solidFill>
          </p:spPr>
        </p:sp>
      </p:grpSp>
      <p:grpSp>
        <p:nvGrpSpPr>
          <p:cNvPr id="8" name="Group 8"/>
          <p:cNvGrpSpPr/>
          <p:nvPr/>
        </p:nvGrpSpPr>
        <p:grpSpPr>
          <a:xfrm>
            <a:off x="9144000" y="1028700"/>
            <a:ext cx="8000194" cy="5723567"/>
            <a:chOff x="0" y="0"/>
            <a:chExt cx="10666925" cy="7631423"/>
          </a:xfrm>
        </p:grpSpPr>
        <p:sp>
          <p:nvSpPr>
            <p:cNvPr id="9" name="TextBox 9"/>
            <p:cNvSpPr txBox="1"/>
            <p:nvPr/>
          </p:nvSpPr>
          <p:spPr>
            <a:xfrm>
              <a:off x="0" y="854957"/>
              <a:ext cx="10666925" cy="1283123"/>
            </a:xfrm>
            <a:prstGeom prst="rect">
              <a:avLst/>
            </a:prstGeom>
          </p:spPr>
          <p:txBody>
            <a:bodyPr lIns="0" tIns="0" rIns="0" bIns="0" rtlCol="0" anchor="t">
              <a:spAutoFit/>
            </a:bodyPr>
            <a:lstStyle/>
            <a:p>
              <a:pPr>
                <a:lnSpc>
                  <a:spcPts val="3919"/>
                </a:lnSpc>
              </a:pPr>
              <a:r>
                <a:rPr lang="en-US" sz="2800" spc="28">
                  <a:solidFill>
                    <a:srgbClr val="414754"/>
                  </a:solidFill>
                  <a:latin typeface="Source Sans Pro"/>
                </a:rPr>
                <a:t>There are lots of things to do, challenges to try and familiar games to play.</a:t>
              </a:r>
            </a:p>
          </p:txBody>
        </p:sp>
        <p:sp>
          <p:nvSpPr>
            <p:cNvPr id="10" name="TextBox 10"/>
            <p:cNvSpPr txBox="1"/>
            <p:nvPr/>
          </p:nvSpPr>
          <p:spPr>
            <a:xfrm>
              <a:off x="0" y="-57150"/>
              <a:ext cx="10666925" cy="720090"/>
            </a:xfrm>
            <a:prstGeom prst="rect">
              <a:avLst/>
            </a:prstGeom>
          </p:spPr>
          <p:txBody>
            <a:bodyPr lIns="0" tIns="0" rIns="0" bIns="0" rtlCol="0" anchor="t">
              <a:spAutoFit/>
            </a:bodyPr>
            <a:lstStyle/>
            <a:p>
              <a:pPr>
                <a:lnSpc>
                  <a:spcPts val="4620"/>
                </a:lnSpc>
              </a:pPr>
              <a:r>
                <a:rPr lang="en-US" sz="3300" spc="330">
                  <a:solidFill>
                    <a:srgbClr val="8F6858"/>
                  </a:solidFill>
                  <a:latin typeface="Source Sans Pro"/>
                </a:rPr>
                <a:t>OUTDOOR OPPORTUNITIES</a:t>
              </a:r>
            </a:p>
          </p:txBody>
        </p:sp>
        <p:sp>
          <p:nvSpPr>
            <p:cNvPr id="11" name="TextBox 11"/>
            <p:cNvSpPr txBox="1"/>
            <p:nvPr/>
          </p:nvSpPr>
          <p:spPr>
            <a:xfrm>
              <a:off x="0" y="3577446"/>
              <a:ext cx="10666925" cy="1283123"/>
            </a:xfrm>
            <a:prstGeom prst="rect">
              <a:avLst/>
            </a:prstGeom>
          </p:spPr>
          <p:txBody>
            <a:bodyPr lIns="0" tIns="0" rIns="0" bIns="0" rtlCol="0" anchor="t">
              <a:spAutoFit/>
            </a:bodyPr>
            <a:lstStyle/>
            <a:p>
              <a:pPr>
                <a:lnSpc>
                  <a:spcPts val="3919"/>
                </a:lnSpc>
              </a:pPr>
              <a:r>
                <a:rPr lang="en-US" sz="2800" spc="28">
                  <a:solidFill>
                    <a:srgbClr val="414754"/>
                  </a:solidFill>
                  <a:latin typeface="Source Sans Pro"/>
                </a:rPr>
                <a:t>Being away from regular distractions enables time for kids to connect with you, each other and Jesus</a:t>
              </a:r>
            </a:p>
          </p:txBody>
        </p:sp>
        <p:sp>
          <p:nvSpPr>
            <p:cNvPr id="12" name="TextBox 12"/>
            <p:cNvSpPr txBox="1"/>
            <p:nvPr/>
          </p:nvSpPr>
          <p:spPr>
            <a:xfrm>
              <a:off x="0" y="2657720"/>
              <a:ext cx="10666925" cy="727710"/>
            </a:xfrm>
            <a:prstGeom prst="rect">
              <a:avLst/>
            </a:prstGeom>
          </p:spPr>
          <p:txBody>
            <a:bodyPr lIns="0" tIns="0" rIns="0" bIns="0" rtlCol="0" anchor="t">
              <a:spAutoFit/>
            </a:bodyPr>
            <a:lstStyle/>
            <a:p>
              <a:pPr>
                <a:lnSpc>
                  <a:spcPts val="4620"/>
                </a:lnSpc>
              </a:pPr>
              <a:r>
                <a:rPr lang="en-US" sz="3300" spc="330">
                  <a:solidFill>
                    <a:srgbClr val="8F6858"/>
                  </a:solidFill>
                  <a:latin typeface="Source Sans Pro"/>
                </a:rPr>
                <a:t>RELATIONSHIP-BUILDING</a:t>
              </a:r>
            </a:p>
          </p:txBody>
        </p:sp>
        <p:sp>
          <p:nvSpPr>
            <p:cNvPr id="13" name="TextBox 13"/>
            <p:cNvSpPr txBox="1"/>
            <p:nvPr/>
          </p:nvSpPr>
          <p:spPr>
            <a:xfrm>
              <a:off x="0" y="6348300"/>
              <a:ext cx="10666925" cy="1283123"/>
            </a:xfrm>
            <a:prstGeom prst="rect">
              <a:avLst/>
            </a:prstGeom>
          </p:spPr>
          <p:txBody>
            <a:bodyPr lIns="0" tIns="0" rIns="0" bIns="0" rtlCol="0" anchor="t">
              <a:spAutoFit/>
            </a:bodyPr>
            <a:lstStyle/>
            <a:p>
              <a:pPr>
                <a:lnSpc>
                  <a:spcPts val="3919"/>
                </a:lnSpc>
              </a:pPr>
              <a:r>
                <a:rPr lang="en-US" sz="2800" spc="28">
                  <a:solidFill>
                    <a:srgbClr val="414754"/>
                  </a:solidFill>
                  <a:latin typeface="Source Sans Pro"/>
                </a:rPr>
                <a:t>There will be lots of opportunity to hear, read and learn from God's Word </a:t>
              </a:r>
            </a:p>
          </p:txBody>
        </p:sp>
        <p:sp>
          <p:nvSpPr>
            <p:cNvPr id="14" name="TextBox 14"/>
            <p:cNvSpPr txBox="1"/>
            <p:nvPr/>
          </p:nvSpPr>
          <p:spPr>
            <a:xfrm>
              <a:off x="0" y="5436193"/>
              <a:ext cx="10666925" cy="720090"/>
            </a:xfrm>
            <a:prstGeom prst="rect">
              <a:avLst/>
            </a:prstGeom>
          </p:spPr>
          <p:txBody>
            <a:bodyPr lIns="0" tIns="0" rIns="0" bIns="0" rtlCol="0" anchor="t">
              <a:spAutoFit/>
            </a:bodyPr>
            <a:lstStyle/>
            <a:p>
              <a:pPr>
                <a:lnSpc>
                  <a:spcPts val="4620"/>
                </a:lnSpc>
              </a:pPr>
              <a:r>
                <a:rPr lang="en-US" sz="3300" spc="330">
                  <a:solidFill>
                    <a:srgbClr val="8F6858"/>
                  </a:solidFill>
                  <a:latin typeface="Source Sans Pro"/>
                </a:rPr>
                <a:t>FOCUS ON GOD'S WORD</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14754"/>
        </a:solidFill>
        <a:effectLst/>
      </p:bgPr>
    </p:bg>
    <p:spTree>
      <p:nvGrpSpPr>
        <p:cNvPr id="1" name=""/>
        <p:cNvGrpSpPr/>
        <p:nvPr/>
      </p:nvGrpSpPr>
      <p:grpSpPr>
        <a:xfrm>
          <a:off x="0" y="0"/>
          <a:ext cx="0" cy="0"/>
          <a:chOff x="0" y="0"/>
          <a:chExt cx="0" cy="0"/>
        </a:xfrm>
      </p:grpSpPr>
      <p:grpSp>
        <p:nvGrpSpPr>
          <p:cNvPr id="2" name="Group 2"/>
          <p:cNvGrpSpPr/>
          <p:nvPr/>
        </p:nvGrpSpPr>
        <p:grpSpPr>
          <a:xfrm>
            <a:off x="-275290" y="9475651"/>
            <a:ext cx="18838579" cy="1072147"/>
            <a:chOff x="0" y="0"/>
            <a:chExt cx="25118105" cy="1429529"/>
          </a:xfrm>
        </p:grpSpPr>
        <p:sp>
          <p:nvSpPr>
            <p:cNvPr id="3" name="AutoShape 3"/>
            <p:cNvSpPr/>
            <p:nvPr/>
          </p:nvSpPr>
          <p:spPr>
            <a:xfrm>
              <a:off x="0" y="0"/>
              <a:ext cx="25118105" cy="1429529"/>
            </a:xfrm>
            <a:prstGeom prst="rect">
              <a:avLst/>
            </a:prstGeom>
            <a:solidFill>
              <a:srgbClr val="E3E8F0"/>
            </a:solidFill>
          </p:spPr>
        </p:sp>
        <p:sp>
          <p:nvSpPr>
            <p:cNvPr id="4" name="TextBox 4"/>
            <p:cNvSpPr txBox="1"/>
            <p:nvPr/>
          </p:nvSpPr>
          <p:spPr>
            <a:xfrm>
              <a:off x="11787804" y="254514"/>
              <a:ext cx="12019211" cy="525145"/>
            </a:xfrm>
            <a:prstGeom prst="rect">
              <a:avLst/>
            </a:prstGeom>
          </p:spPr>
          <p:txBody>
            <a:bodyPr lIns="0" tIns="0" rIns="0" bIns="0" rtlCol="0" anchor="t">
              <a:spAutoFit/>
            </a:bodyPr>
            <a:lstStyle/>
            <a:p>
              <a:pPr algn="r">
                <a:lnSpc>
                  <a:spcPts val="3359"/>
                </a:lnSpc>
              </a:pPr>
              <a:r>
                <a:rPr lang="en-US" sz="2400" spc="192">
                  <a:solidFill>
                    <a:srgbClr val="414754"/>
                  </a:solidFill>
                  <a:latin typeface="Source Sans Pro"/>
                </a:rPr>
                <a:t>AIM Camp Sponsor Orientation</a:t>
              </a:r>
            </a:p>
          </p:txBody>
        </p:sp>
      </p:grpSp>
      <p:sp>
        <p:nvSpPr>
          <p:cNvPr id="5" name="TextBox 5"/>
          <p:cNvSpPr txBox="1"/>
          <p:nvPr/>
        </p:nvSpPr>
        <p:spPr>
          <a:xfrm>
            <a:off x="1812571" y="1272230"/>
            <a:ext cx="14662858" cy="914781"/>
          </a:xfrm>
          <a:prstGeom prst="rect">
            <a:avLst/>
          </a:prstGeom>
        </p:spPr>
        <p:txBody>
          <a:bodyPr lIns="0" tIns="0" rIns="0" bIns="0" rtlCol="0" anchor="t">
            <a:spAutoFit/>
          </a:bodyPr>
          <a:lstStyle/>
          <a:p>
            <a:pPr algn="ctr">
              <a:lnSpc>
                <a:spcPts val="7181"/>
              </a:lnSpc>
            </a:pPr>
            <a:r>
              <a:rPr lang="en-US" sz="6300" spc="126">
                <a:solidFill>
                  <a:srgbClr val="E3E8F0"/>
                </a:solidFill>
                <a:latin typeface="Source Sans Pro Bold"/>
              </a:rPr>
              <a:t>SPONSOR PRIVILIEGES</a:t>
            </a:r>
          </a:p>
        </p:txBody>
      </p:sp>
      <p:sp>
        <p:nvSpPr>
          <p:cNvPr id="6" name="AutoShape 6"/>
          <p:cNvSpPr/>
          <p:nvPr/>
        </p:nvSpPr>
        <p:spPr>
          <a:xfrm>
            <a:off x="2199428" y="3624302"/>
            <a:ext cx="226950" cy="192088"/>
          </a:xfrm>
          <a:prstGeom prst="rect">
            <a:avLst/>
          </a:prstGeom>
          <a:solidFill>
            <a:srgbClr val="E3E8F0"/>
          </a:solidFill>
        </p:spPr>
      </p:sp>
      <p:grpSp>
        <p:nvGrpSpPr>
          <p:cNvPr id="7" name="Group 7"/>
          <p:cNvGrpSpPr/>
          <p:nvPr/>
        </p:nvGrpSpPr>
        <p:grpSpPr>
          <a:xfrm>
            <a:off x="2721115" y="3425071"/>
            <a:ext cx="6052258" cy="1737479"/>
            <a:chOff x="0" y="0"/>
            <a:chExt cx="8069677" cy="2316639"/>
          </a:xfrm>
        </p:grpSpPr>
        <p:sp>
          <p:nvSpPr>
            <p:cNvPr id="8" name="TextBox 8"/>
            <p:cNvSpPr txBox="1"/>
            <p:nvPr/>
          </p:nvSpPr>
          <p:spPr>
            <a:xfrm>
              <a:off x="0" y="0"/>
              <a:ext cx="8069677" cy="787400"/>
            </a:xfrm>
            <a:prstGeom prst="rect">
              <a:avLst/>
            </a:prstGeom>
          </p:spPr>
          <p:txBody>
            <a:bodyPr lIns="0" tIns="0" rIns="0" bIns="0" rtlCol="0" anchor="t">
              <a:spAutoFit/>
            </a:bodyPr>
            <a:lstStyle/>
            <a:p>
              <a:pPr>
                <a:lnSpc>
                  <a:spcPts val="4680"/>
                </a:lnSpc>
              </a:pPr>
              <a:r>
                <a:rPr lang="en-US" sz="3900" spc="390">
                  <a:solidFill>
                    <a:srgbClr val="E3E8F0"/>
                  </a:solidFill>
                  <a:latin typeface="Source Sans Pro Bold"/>
                </a:rPr>
                <a:t>TEACHER, FRIEND</a:t>
              </a:r>
            </a:p>
          </p:txBody>
        </p:sp>
        <p:sp>
          <p:nvSpPr>
            <p:cNvPr id="9" name="TextBox 9"/>
            <p:cNvSpPr txBox="1"/>
            <p:nvPr/>
          </p:nvSpPr>
          <p:spPr>
            <a:xfrm>
              <a:off x="0" y="1051719"/>
              <a:ext cx="8069677" cy="1264920"/>
            </a:xfrm>
            <a:prstGeom prst="rect">
              <a:avLst/>
            </a:prstGeom>
          </p:spPr>
          <p:txBody>
            <a:bodyPr lIns="0" tIns="0" rIns="0" bIns="0" rtlCol="0" anchor="t">
              <a:spAutoFit/>
            </a:bodyPr>
            <a:lstStyle/>
            <a:p>
              <a:pPr>
                <a:lnSpc>
                  <a:spcPts val="3900"/>
                </a:lnSpc>
              </a:pPr>
              <a:r>
                <a:rPr lang="en-US" sz="2600" spc="26">
                  <a:solidFill>
                    <a:srgbClr val="E3E8F0"/>
                  </a:solidFill>
                  <a:latin typeface="Source Sans Pro"/>
                </a:rPr>
                <a:t>parent, confidant, disciplinarian, to each campers in your group.</a:t>
              </a:r>
            </a:p>
          </p:txBody>
        </p:sp>
      </p:grpSp>
      <p:sp>
        <p:nvSpPr>
          <p:cNvPr id="10" name="AutoShape 10"/>
          <p:cNvSpPr/>
          <p:nvPr/>
        </p:nvSpPr>
        <p:spPr>
          <a:xfrm>
            <a:off x="9514628" y="3624302"/>
            <a:ext cx="226950" cy="192088"/>
          </a:xfrm>
          <a:prstGeom prst="rect">
            <a:avLst/>
          </a:prstGeom>
          <a:solidFill>
            <a:srgbClr val="E3E8F0"/>
          </a:solidFill>
        </p:spPr>
      </p:sp>
      <p:grpSp>
        <p:nvGrpSpPr>
          <p:cNvPr id="11" name="Group 11"/>
          <p:cNvGrpSpPr/>
          <p:nvPr/>
        </p:nvGrpSpPr>
        <p:grpSpPr>
          <a:xfrm>
            <a:off x="10036315" y="3425071"/>
            <a:ext cx="6052258" cy="1832729"/>
            <a:chOff x="0" y="0"/>
            <a:chExt cx="8069677" cy="2443639"/>
          </a:xfrm>
        </p:grpSpPr>
        <p:sp>
          <p:nvSpPr>
            <p:cNvPr id="12" name="TextBox 12"/>
            <p:cNvSpPr txBox="1"/>
            <p:nvPr/>
          </p:nvSpPr>
          <p:spPr>
            <a:xfrm>
              <a:off x="0" y="0"/>
              <a:ext cx="8069677" cy="1574800"/>
            </a:xfrm>
            <a:prstGeom prst="rect">
              <a:avLst/>
            </a:prstGeom>
          </p:spPr>
          <p:txBody>
            <a:bodyPr lIns="0" tIns="0" rIns="0" bIns="0" rtlCol="0" anchor="t">
              <a:spAutoFit/>
            </a:bodyPr>
            <a:lstStyle/>
            <a:p>
              <a:pPr>
                <a:lnSpc>
                  <a:spcPts val="4680"/>
                </a:lnSpc>
              </a:pPr>
              <a:r>
                <a:rPr lang="en-US" sz="3900" spc="390">
                  <a:solidFill>
                    <a:srgbClr val="E3E8F0"/>
                  </a:solidFill>
                  <a:latin typeface="Source Sans Pro Bold"/>
                </a:rPr>
                <a:t>REPRESENT JESUS CHRIST</a:t>
              </a:r>
            </a:p>
          </p:txBody>
        </p:sp>
        <p:sp>
          <p:nvSpPr>
            <p:cNvPr id="13" name="TextBox 13"/>
            <p:cNvSpPr txBox="1"/>
            <p:nvPr/>
          </p:nvSpPr>
          <p:spPr>
            <a:xfrm>
              <a:off x="0" y="1839119"/>
              <a:ext cx="8069677" cy="604520"/>
            </a:xfrm>
            <a:prstGeom prst="rect">
              <a:avLst/>
            </a:prstGeom>
          </p:spPr>
          <p:txBody>
            <a:bodyPr lIns="0" tIns="0" rIns="0" bIns="0" rtlCol="0" anchor="t">
              <a:spAutoFit/>
            </a:bodyPr>
            <a:lstStyle/>
            <a:p>
              <a:pPr>
                <a:lnSpc>
                  <a:spcPts val="3900"/>
                </a:lnSpc>
              </a:pPr>
              <a:r>
                <a:rPr lang="en-US" sz="2600" spc="26">
                  <a:solidFill>
                    <a:srgbClr val="E3E8F0"/>
                  </a:solidFill>
                  <a:latin typeface="Source Sans Pro"/>
                </a:rPr>
                <a:t> your church and Latham Springs</a:t>
              </a:r>
            </a:p>
          </p:txBody>
        </p:sp>
      </p:grpSp>
      <p:sp>
        <p:nvSpPr>
          <p:cNvPr id="14" name="AutoShape 14"/>
          <p:cNvSpPr/>
          <p:nvPr/>
        </p:nvSpPr>
        <p:spPr>
          <a:xfrm>
            <a:off x="2199428" y="6405602"/>
            <a:ext cx="226950" cy="192088"/>
          </a:xfrm>
          <a:prstGeom prst="rect">
            <a:avLst/>
          </a:prstGeom>
          <a:solidFill>
            <a:srgbClr val="E3E8F0"/>
          </a:solidFill>
        </p:spPr>
      </p:sp>
      <p:grpSp>
        <p:nvGrpSpPr>
          <p:cNvPr id="15" name="Group 15"/>
          <p:cNvGrpSpPr/>
          <p:nvPr/>
        </p:nvGrpSpPr>
        <p:grpSpPr>
          <a:xfrm>
            <a:off x="2721115" y="6206371"/>
            <a:ext cx="6052258" cy="1737479"/>
            <a:chOff x="0" y="0"/>
            <a:chExt cx="8069677" cy="2316639"/>
          </a:xfrm>
        </p:grpSpPr>
        <p:sp>
          <p:nvSpPr>
            <p:cNvPr id="16" name="TextBox 16"/>
            <p:cNvSpPr txBox="1"/>
            <p:nvPr/>
          </p:nvSpPr>
          <p:spPr>
            <a:xfrm>
              <a:off x="0" y="0"/>
              <a:ext cx="8069677" cy="787400"/>
            </a:xfrm>
            <a:prstGeom prst="rect">
              <a:avLst/>
            </a:prstGeom>
          </p:spPr>
          <p:txBody>
            <a:bodyPr lIns="0" tIns="0" rIns="0" bIns="0" rtlCol="0" anchor="t">
              <a:spAutoFit/>
            </a:bodyPr>
            <a:lstStyle/>
            <a:p>
              <a:pPr>
                <a:lnSpc>
                  <a:spcPts val="4680"/>
                </a:lnSpc>
              </a:pPr>
              <a:r>
                <a:rPr lang="en-US" sz="3900" spc="390">
                  <a:solidFill>
                    <a:srgbClr val="E3E8F0"/>
                  </a:solidFill>
                  <a:latin typeface="Source Sans Pro Bold"/>
                </a:rPr>
                <a:t>SPIRITUAL GROWTH</a:t>
              </a:r>
            </a:p>
          </p:txBody>
        </p:sp>
        <p:sp>
          <p:nvSpPr>
            <p:cNvPr id="17" name="TextBox 17"/>
            <p:cNvSpPr txBox="1"/>
            <p:nvPr/>
          </p:nvSpPr>
          <p:spPr>
            <a:xfrm>
              <a:off x="0" y="1051719"/>
              <a:ext cx="8069677" cy="1264920"/>
            </a:xfrm>
            <a:prstGeom prst="rect">
              <a:avLst/>
            </a:prstGeom>
          </p:spPr>
          <p:txBody>
            <a:bodyPr lIns="0" tIns="0" rIns="0" bIns="0" rtlCol="0" anchor="t">
              <a:spAutoFit/>
            </a:bodyPr>
            <a:lstStyle/>
            <a:p>
              <a:pPr>
                <a:lnSpc>
                  <a:spcPts val="3900"/>
                </a:lnSpc>
              </a:pPr>
              <a:r>
                <a:rPr lang="en-US" sz="2600" spc="26">
                  <a:solidFill>
                    <a:srgbClr val="E3E8F0"/>
                  </a:solidFill>
                  <a:latin typeface="Source Sans Pro"/>
                </a:rPr>
                <a:t>for both you and the campers. Be aware and sensitive that Jesus is working in lives.</a:t>
              </a:r>
            </a:p>
          </p:txBody>
        </p:sp>
      </p:grpSp>
      <p:sp>
        <p:nvSpPr>
          <p:cNvPr id="18" name="AutoShape 18"/>
          <p:cNvSpPr/>
          <p:nvPr/>
        </p:nvSpPr>
        <p:spPr>
          <a:xfrm>
            <a:off x="9514628" y="6405602"/>
            <a:ext cx="226950" cy="192088"/>
          </a:xfrm>
          <a:prstGeom prst="rect">
            <a:avLst/>
          </a:prstGeom>
          <a:solidFill>
            <a:srgbClr val="E3E8F0"/>
          </a:solidFill>
        </p:spPr>
      </p:sp>
      <p:grpSp>
        <p:nvGrpSpPr>
          <p:cNvPr id="19" name="Group 19"/>
          <p:cNvGrpSpPr/>
          <p:nvPr/>
        </p:nvGrpSpPr>
        <p:grpSpPr>
          <a:xfrm>
            <a:off x="10036315" y="6206371"/>
            <a:ext cx="6052258" cy="2232779"/>
            <a:chOff x="0" y="0"/>
            <a:chExt cx="8069677" cy="2977039"/>
          </a:xfrm>
        </p:grpSpPr>
        <p:sp>
          <p:nvSpPr>
            <p:cNvPr id="20" name="TextBox 20"/>
            <p:cNvSpPr txBox="1"/>
            <p:nvPr/>
          </p:nvSpPr>
          <p:spPr>
            <a:xfrm>
              <a:off x="0" y="0"/>
              <a:ext cx="8069677" cy="787400"/>
            </a:xfrm>
            <a:prstGeom prst="rect">
              <a:avLst/>
            </a:prstGeom>
          </p:spPr>
          <p:txBody>
            <a:bodyPr lIns="0" tIns="0" rIns="0" bIns="0" rtlCol="0" anchor="t">
              <a:spAutoFit/>
            </a:bodyPr>
            <a:lstStyle/>
            <a:p>
              <a:pPr>
                <a:lnSpc>
                  <a:spcPts val="4680"/>
                </a:lnSpc>
              </a:pPr>
              <a:r>
                <a:rPr lang="en-US" sz="3900" spc="390">
                  <a:solidFill>
                    <a:srgbClr val="E3E8F0"/>
                  </a:solidFill>
                  <a:latin typeface="Source Sans Pro Bold"/>
                </a:rPr>
                <a:t>GUIDE</a:t>
              </a:r>
            </a:p>
          </p:txBody>
        </p:sp>
        <p:sp>
          <p:nvSpPr>
            <p:cNvPr id="21" name="TextBox 21"/>
            <p:cNvSpPr txBox="1"/>
            <p:nvPr/>
          </p:nvSpPr>
          <p:spPr>
            <a:xfrm>
              <a:off x="0" y="1051719"/>
              <a:ext cx="8069677" cy="1925320"/>
            </a:xfrm>
            <a:prstGeom prst="rect">
              <a:avLst/>
            </a:prstGeom>
          </p:spPr>
          <p:txBody>
            <a:bodyPr lIns="0" tIns="0" rIns="0" bIns="0" rtlCol="0" anchor="t">
              <a:spAutoFit/>
            </a:bodyPr>
            <a:lstStyle/>
            <a:p>
              <a:pPr>
                <a:lnSpc>
                  <a:spcPts val="3900"/>
                </a:lnSpc>
              </a:pPr>
              <a:r>
                <a:rPr lang="en-US" sz="2600" spc="26">
                  <a:solidFill>
                    <a:srgbClr val="E3E8F0"/>
                  </a:solidFill>
                  <a:latin typeface="Source Sans Pro"/>
                </a:rPr>
                <a:t>awesome opportunities to show campers how relationships work from a Kingdom view.</a:t>
              </a:r>
            </a:p>
          </p:txBody>
        </p:sp>
      </p:grpSp>
      <p:grpSp>
        <p:nvGrpSpPr>
          <p:cNvPr id="22" name="Group 22"/>
          <p:cNvGrpSpPr/>
          <p:nvPr/>
        </p:nvGrpSpPr>
        <p:grpSpPr>
          <a:xfrm>
            <a:off x="-84790" y="9666151"/>
            <a:ext cx="18838579" cy="1072147"/>
            <a:chOff x="0" y="0"/>
            <a:chExt cx="25118105" cy="1429529"/>
          </a:xfrm>
        </p:grpSpPr>
        <p:sp>
          <p:nvSpPr>
            <p:cNvPr id="23" name="AutoShape 23"/>
            <p:cNvSpPr/>
            <p:nvPr/>
          </p:nvSpPr>
          <p:spPr>
            <a:xfrm>
              <a:off x="0" y="0"/>
              <a:ext cx="25118105" cy="1429529"/>
            </a:xfrm>
            <a:prstGeom prst="rect">
              <a:avLst/>
            </a:prstGeom>
            <a:solidFill>
              <a:srgbClr val="E3E8F0"/>
            </a:solidFill>
          </p:spPr>
        </p:sp>
        <p:sp>
          <p:nvSpPr>
            <p:cNvPr id="24" name="TextBox 24"/>
            <p:cNvSpPr txBox="1"/>
            <p:nvPr/>
          </p:nvSpPr>
          <p:spPr>
            <a:xfrm>
              <a:off x="11787804" y="254514"/>
              <a:ext cx="12019211" cy="525145"/>
            </a:xfrm>
            <a:prstGeom prst="rect">
              <a:avLst/>
            </a:prstGeom>
          </p:spPr>
          <p:txBody>
            <a:bodyPr lIns="0" tIns="0" rIns="0" bIns="0" rtlCol="0" anchor="t">
              <a:spAutoFit/>
            </a:bodyPr>
            <a:lstStyle/>
            <a:p>
              <a:pPr algn="r">
                <a:lnSpc>
                  <a:spcPts val="3359"/>
                </a:lnSpc>
              </a:pPr>
              <a:r>
                <a:rPr lang="en-US" sz="2400" spc="192">
                  <a:solidFill>
                    <a:srgbClr val="414754"/>
                  </a:solidFill>
                  <a:latin typeface="Source Sans Pro"/>
                </a:rPr>
                <a:t>AIM Camp Sponsor Orientation</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rcRect l="1873" t="1772" r="2619" b="2079"/>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708028" y="727838"/>
            <a:ext cx="16871943" cy="8190731"/>
          </a:xfrm>
          <a:prstGeom prst="rect">
            <a:avLst/>
          </a:prstGeom>
          <a:solidFill>
            <a:srgbClr val="E3E8F0">
              <a:alpha val="89804"/>
            </a:srgbClr>
          </a:solidFill>
        </p:spPr>
      </p:sp>
      <p:grpSp>
        <p:nvGrpSpPr>
          <p:cNvPr id="3" name="Group 3"/>
          <p:cNvGrpSpPr/>
          <p:nvPr/>
        </p:nvGrpSpPr>
        <p:grpSpPr>
          <a:xfrm>
            <a:off x="-275290" y="9475651"/>
            <a:ext cx="18838579" cy="1072147"/>
            <a:chOff x="0" y="0"/>
            <a:chExt cx="25118105" cy="1429529"/>
          </a:xfrm>
        </p:grpSpPr>
        <p:sp>
          <p:nvSpPr>
            <p:cNvPr id="4" name="AutoShape 4"/>
            <p:cNvSpPr/>
            <p:nvPr/>
          </p:nvSpPr>
          <p:spPr>
            <a:xfrm>
              <a:off x="0" y="0"/>
              <a:ext cx="25118105" cy="1429529"/>
            </a:xfrm>
            <a:prstGeom prst="rect">
              <a:avLst/>
            </a:prstGeom>
            <a:solidFill>
              <a:srgbClr val="414754"/>
            </a:solidFill>
          </p:spPr>
        </p:sp>
        <p:sp>
          <p:nvSpPr>
            <p:cNvPr id="5" name="TextBox 5"/>
            <p:cNvSpPr txBox="1"/>
            <p:nvPr/>
          </p:nvSpPr>
          <p:spPr>
            <a:xfrm>
              <a:off x="11787804" y="254514"/>
              <a:ext cx="12019211" cy="525145"/>
            </a:xfrm>
            <a:prstGeom prst="rect">
              <a:avLst/>
            </a:prstGeom>
          </p:spPr>
          <p:txBody>
            <a:bodyPr lIns="0" tIns="0" rIns="0" bIns="0" rtlCol="0" anchor="t">
              <a:spAutoFit/>
            </a:bodyPr>
            <a:lstStyle/>
            <a:p>
              <a:pPr algn="r">
                <a:lnSpc>
                  <a:spcPts val="3359"/>
                </a:lnSpc>
              </a:pPr>
              <a:r>
                <a:rPr lang="en-US" sz="2400" spc="192">
                  <a:solidFill>
                    <a:srgbClr val="E3E8F0"/>
                  </a:solidFill>
                  <a:latin typeface="Source Sans Pro"/>
                </a:rPr>
                <a:t>AIM Camp Sponsor Orientation</a:t>
              </a:r>
            </a:p>
          </p:txBody>
        </p:sp>
      </p:grpSp>
      <p:grpSp>
        <p:nvGrpSpPr>
          <p:cNvPr id="6" name="Group 6"/>
          <p:cNvGrpSpPr/>
          <p:nvPr/>
        </p:nvGrpSpPr>
        <p:grpSpPr>
          <a:xfrm>
            <a:off x="2145946" y="3305041"/>
            <a:ext cx="13979138" cy="3676919"/>
            <a:chOff x="0" y="0"/>
            <a:chExt cx="18638851" cy="4902559"/>
          </a:xfrm>
        </p:grpSpPr>
        <p:sp>
          <p:nvSpPr>
            <p:cNvPr id="7" name="TextBox 7"/>
            <p:cNvSpPr txBox="1"/>
            <p:nvPr/>
          </p:nvSpPr>
          <p:spPr>
            <a:xfrm>
              <a:off x="6604" y="0"/>
              <a:ext cx="18625642" cy="2997200"/>
            </a:xfrm>
            <a:prstGeom prst="rect">
              <a:avLst/>
            </a:prstGeom>
          </p:spPr>
          <p:txBody>
            <a:bodyPr lIns="0" tIns="0" rIns="0" bIns="0" rtlCol="0" anchor="t">
              <a:spAutoFit/>
            </a:bodyPr>
            <a:lstStyle/>
            <a:p>
              <a:pPr algn="ctr">
                <a:lnSpc>
                  <a:spcPts val="8879"/>
                </a:lnSpc>
              </a:pPr>
              <a:r>
                <a:rPr lang="en-US" sz="7399" spc="517">
                  <a:solidFill>
                    <a:srgbClr val="414754"/>
                  </a:solidFill>
                  <a:latin typeface="Alfa Slab One"/>
                </a:rPr>
                <a:t>Make camp the most fun experience EVER!</a:t>
              </a:r>
            </a:p>
          </p:txBody>
        </p:sp>
        <p:sp>
          <p:nvSpPr>
            <p:cNvPr id="8" name="TextBox 8"/>
            <p:cNvSpPr txBox="1"/>
            <p:nvPr/>
          </p:nvSpPr>
          <p:spPr>
            <a:xfrm>
              <a:off x="0" y="3407769"/>
              <a:ext cx="18638851" cy="1494790"/>
            </a:xfrm>
            <a:prstGeom prst="rect">
              <a:avLst/>
            </a:prstGeom>
          </p:spPr>
          <p:txBody>
            <a:bodyPr lIns="0" tIns="0" rIns="0" bIns="0" rtlCol="0" anchor="t">
              <a:spAutoFit/>
            </a:bodyPr>
            <a:lstStyle/>
            <a:p>
              <a:pPr algn="ctr">
                <a:lnSpc>
                  <a:spcPts val="4620"/>
                </a:lnSpc>
              </a:pPr>
              <a:r>
                <a:rPr lang="en-US" sz="3300" spc="330">
                  <a:solidFill>
                    <a:srgbClr val="414754"/>
                  </a:solidFill>
                  <a:latin typeface="Source Sans Pro"/>
                </a:rPr>
                <a:t>THIS COULD BE THE BEGINNING OF A LIFETIME RELATIONSHIP WITH JESUS...</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14754"/>
        </a:solidFill>
        <a:effectLst/>
      </p:bgPr>
    </p:bg>
    <p:spTree>
      <p:nvGrpSpPr>
        <p:cNvPr id="1" name=""/>
        <p:cNvGrpSpPr/>
        <p:nvPr/>
      </p:nvGrpSpPr>
      <p:grpSpPr>
        <a:xfrm>
          <a:off x="0" y="0"/>
          <a:ext cx="0" cy="0"/>
          <a:chOff x="0" y="0"/>
          <a:chExt cx="0" cy="0"/>
        </a:xfrm>
      </p:grpSpPr>
      <p:grpSp>
        <p:nvGrpSpPr>
          <p:cNvPr id="2" name="Group 2"/>
          <p:cNvGrpSpPr/>
          <p:nvPr/>
        </p:nvGrpSpPr>
        <p:grpSpPr>
          <a:xfrm>
            <a:off x="-275290" y="9475651"/>
            <a:ext cx="18838579" cy="1072147"/>
            <a:chOff x="0" y="0"/>
            <a:chExt cx="25118105" cy="1429529"/>
          </a:xfrm>
        </p:grpSpPr>
        <p:sp>
          <p:nvSpPr>
            <p:cNvPr id="3" name="AutoShape 3"/>
            <p:cNvSpPr/>
            <p:nvPr/>
          </p:nvSpPr>
          <p:spPr>
            <a:xfrm>
              <a:off x="0" y="0"/>
              <a:ext cx="25118105" cy="1429529"/>
            </a:xfrm>
            <a:prstGeom prst="rect">
              <a:avLst/>
            </a:prstGeom>
            <a:solidFill>
              <a:srgbClr val="E3E8F0"/>
            </a:solidFill>
          </p:spPr>
        </p:sp>
        <p:sp>
          <p:nvSpPr>
            <p:cNvPr id="4" name="TextBox 4"/>
            <p:cNvSpPr txBox="1"/>
            <p:nvPr/>
          </p:nvSpPr>
          <p:spPr>
            <a:xfrm>
              <a:off x="11787804" y="254514"/>
              <a:ext cx="12019211" cy="525145"/>
            </a:xfrm>
            <a:prstGeom prst="rect">
              <a:avLst/>
            </a:prstGeom>
          </p:spPr>
          <p:txBody>
            <a:bodyPr lIns="0" tIns="0" rIns="0" bIns="0" rtlCol="0" anchor="t">
              <a:spAutoFit/>
            </a:bodyPr>
            <a:lstStyle/>
            <a:p>
              <a:pPr algn="r">
                <a:lnSpc>
                  <a:spcPts val="3359"/>
                </a:lnSpc>
              </a:pPr>
              <a:r>
                <a:rPr lang="en-US" sz="2400" spc="192">
                  <a:solidFill>
                    <a:srgbClr val="414754"/>
                  </a:solidFill>
                  <a:latin typeface="Source Sans Pro"/>
                </a:rPr>
                <a:t>AIM Camp Sponsor Orientation</a:t>
              </a:r>
            </a:p>
          </p:txBody>
        </p:sp>
      </p:grpSp>
      <p:sp>
        <p:nvSpPr>
          <p:cNvPr id="5" name="TextBox 5"/>
          <p:cNvSpPr txBox="1"/>
          <p:nvPr/>
        </p:nvSpPr>
        <p:spPr>
          <a:xfrm>
            <a:off x="1812571" y="1272230"/>
            <a:ext cx="14662858" cy="914781"/>
          </a:xfrm>
          <a:prstGeom prst="rect">
            <a:avLst/>
          </a:prstGeom>
        </p:spPr>
        <p:txBody>
          <a:bodyPr lIns="0" tIns="0" rIns="0" bIns="0" rtlCol="0" anchor="t">
            <a:spAutoFit/>
          </a:bodyPr>
          <a:lstStyle/>
          <a:p>
            <a:pPr algn="ctr">
              <a:lnSpc>
                <a:spcPts val="7181"/>
              </a:lnSpc>
            </a:pPr>
            <a:r>
              <a:rPr lang="en-US" sz="6300" spc="126">
                <a:solidFill>
                  <a:srgbClr val="E3E8F0"/>
                </a:solidFill>
                <a:latin typeface="Source Sans Pro Bold"/>
              </a:rPr>
              <a:t>SPONSOR RESPONSIBILITIES</a:t>
            </a:r>
          </a:p>
        </p:txBody>
      </p:sp>
      <p:sp>
        <p:nvSpPr>
          <p:cNvPr id="6" name="AutoShape 6"/>
          <p:cNvSpPr/>
          <p:nvPr/>
        </p:nvSpPr>
        <p:spPr>
          <a:xfrm>
            <a:off x="2116206" y="3823533"/>
            <a:ext cx="226950" cy="192088"/>
          </a:xfrm>
          <a:prstGeom prst="rect">
            <a:avLst/>
          </a:prstGeom>
          <a:solidFill>
            <a:srgbClr val="E3E8F0"/>
          </a:solidFill>
        </p:spPr>
      </p:sp>
      <p:sp>
        <p:nvSpPr>
          <p:cNvPr id="7" name="TextBox 7"/>
          <p:cNvSpPr txBox="1"/>
          <p:nvPr/>
        </p:nvSpPr>
        <p:spPr>
          <a:xfrm>
            <a:off x="2741920" y="3720346"/>
            <a:ext cx="6052258" cy="1181100"/>
          </a:xfrm>
          <a:prstGeom prst="rect">
            <a:avLst/>
          </a:prstGeom>
        </p:spPr>
        <p:txBody>
          <a:bodyPr lIns="0" tIns="0" rIns="0" bIns="0" rtlCol="0" anchor="t">
            <a:spAutoFit/>
          </a:bodyPr>
          <a:lstStyle/>
          <a:p>
            <a:pPr>
              <a:lnSpc>
                <a:spcPts val="4680"/>
              </a:lnSpc>
            </a:pPr>
            <a:r>
              <a:rPr lang="en-US" sz="3900" spc="390">
                <a:solidFill>
                  <a:srgbClr val="E3E8F0"/>
                </a:solidFill>
                <a:latin typeface="Source Sans Pro Bold"/>
              </a:rPr>
              <a:t>BACKGROUND CHECK YEARLY</a:t>
            </a:r>
          </a:p>
        </p:txBody>
      </p:sp>
      <p:sp>
        <p:nvSpPr>
          <p:cNvPr id="8" name="AutoShape 8"/>
          <p:cNvSpPr/>
          <p:nvPr/>
        </p:nvSpPr>
        <p:spPr>
          <a:xfrm>
            <a:off x="9473017" y="3823533"/>
            <a:ext cx="226950" cy="192088"/>
          </a:xfrm>
          <a:prstGeom prst="rect">
            <a:avLst/>
          </a:prstGeom>
          <a:solidFill>
            <a:srgbClr val="E3E8F0"/>
          </a:solidFill>
        </p:spPr>
      </p:sp>
      <p:grpSp>
        <p:nvGrpSpPr>
          <p:cNvPr id="9" name="Group 9"/>
          <p:cNvGrpSpPr/>
          <p:nvPr/>
        </p:nvGrpSpPr>
        <p:grpSpPr>
          <a:xfrm>
            <a:off x="9953093" y="3720346"/>
            <a:ext cx="6052258" cy="3813929"/>
            <a:chOff x="0" y="0"/>
            <a:chExt cx="8069677" cy="5085239"/>
          </a:xfrm>
        </p:grpSpPr>
        <p:sp>
          <p:nvSpPr>
            <p:cNvPr id="10" name="TextBox 10"/>
            <p:cNvSpPr txBox="1"/>
            <p:nvPr/>
          </p:nvSpPr>
          <p:spPr>
            <a:xfrm>
              <a:off x="0" y="0"/>
              <a:ext cx="8069677" cy="1574800"/>
            </a:xfrm>
            <a:prstGeom prst="rect">
              <a:avLst/>
            </a:prstGeom>
          </p:spPr>
          <p:txBody>
            <a:bodyPr lIns="0" tIns="0" rIns="0" bIns="0" rtlCol="0" anchor="t">
              <a:spAutoFit/>
            </a:bodyPr>
            <a:lstStyle/>
            <a:p>
              <a:pPr>
                <a:lnSpc>
                  <a:spcPts val="4680"/>
                </a:lnSpc>
              </a:pPr>
              <a:r>
                <a:rPr lang="en-US" sz="3900" spc="390">
                  <a:solidFill>
                    <a:srgbClr val="E3E8F0"/>
                  </a:solidFill>
                  <a:latin typeface="Source Sans Pro Bold"/>
                </a:rPr>
                <a:t>CHILD PROTECTION CLASS</a:t>
              </a:r>
            </a:p>
          </p:txBody>
        </p:sp>
        <p:sp>
          <p:nvSpPr>
            <p:cNvPr id="11" name="TextBox 11"/>
            <p:cNvSpPr txBox="1"/>
            <p:nvPr/>
          </p:nvSpPr>
          <p:spPr>
            <a:xfrm>
              <a:off x="0" y="1839119"/>
              <a:ext cx="8069677" cy="3246120"/>
            </a:xfrm>
            <a:prstGeom prst="rect">
              <a:avLst/>
            </a:prstGeom>
          </p:spPr>
          <p:txBody>
            <a:bodyPr lIns="0" tIns="0" rIns="0" bIns="0" rtlCol="0" anchor="t">
              <a:spAutoFit/>
            </a:bodyPr>
            <a:lstStyle/>
            <a:p>
              <a:pPr>
                <a:lnSpc>
                  <a:spcPts val="3900"/>
                </a:lnSpc>
              </a:pPr>
              <a:r>
                <a:rPr lang="en-US" sz="2600" spc="26">
                  <a:solidFill>
                    <a:srgbClr val="E3E8F0"/>
                  </a:solidFill>
                  <a:latin typeface="Source Sans Pro"/>
                </a:rPr>
                <a:t>This is on the Latham Springs Website and must be completed every 2 years. </a:t>
              </a:r>
            </a:p>
            <a:p>
              <a:pPr>
                <a:lnSpc>
                  <a:spcPts val="3900"/>
                </a:lnSpc>
              </a:pPr>
              <a:r>
                <a:rPr lang="en-US" sz="2600" spc="26">
                  <a:solidFill>
                    <a:srgbClr val="E3E8F0"/>
                  </a:solidFill>
                  <a:latin typeface="Source Sans Pro"/>
                </a:rPr>
                <a:t>Please check the dates you took this, as you may need to retake to be in compliance with the TX state regulations</a:t>
              </a:r>
            </a:p>
          </p:txBody>
        </p:sp>
      </p:grpSp>
      <p:grpSp>
        <p:nvGrpSpPr>
          <p:cNvPr id="12" name="Group 12"/>
          <p:cNvGrpSpPr/>
          <p:nvPr/>
        </p:nvGrpSpPr>
        <p:grpSpPr>
          <a:xfrm>
            <a:off x="-84790" y="9666151"/>
            <a:ext cx="18838579" cy="1072147"/>
            <a:chOff x="0" y="0"/>
            <a:chExt cx="25118105" cy="1429529"/>
          </a:xfrm>
        </p:grpSpPr>
        <p:sp>
          <p:nvSpPr>
            <p:cNvPr id="13" name="AutoShape 13"/>
            <p:cNvSpPr/>
            <p:nvPr/>
          </p:nvSpPr>
          <p:spPr>
            <a:xfrm>
              <a:off x="0" y="0"/>
              <a:ext cx="25118105" cy="1429529"/>
            </a:xfrm>
            <a:prstGeom prst="rect">
              <a:avLst/>
            </a:prstGeom>
            <a:solidFill>
              <a:srgbClr val="E3E8F0"/>
            </a:solidFill>
          </p:spPr>
        </p:sp>
        <p:sp>
          <p:nvSpPr>
            <p:cNvPr id="14" name="TextBox 14"/>
            <p:cNvSpPr txBox="1"/>
            <p:nvPr/>
          </p:nvSpPr>
          <p:spPr>
            <a:xfrm>
              <a:off x="11787804" y="254514"/>
              <a:ext cx="12019211" cy="525145"/>
            </a:xfrm>
            <a:prstGeom prst="rect">
              <a:avLst/>
            </a:prstGeom>
          </p:spPr>
          <p:txBody>
            <a:bodyPr lIns="0" tIns="0" rIns="0" bIns="0" rtlCol="0" anchor="t">
              <a:spAutoFit/>
            </a:bodyPr>
            <a:lstStyle/>
            <a:p>
              <a:pPr algn="r">
                <a:lnSpc>
                  <a:spcPts val="3359"/>
                </a:lnSpc>
              </a:pPr>
              <a:r>
                <a:rPr lang="en-US" sz="2400" spc="192">
                  <a:solidFill>
                    <a:srgbClr val="414754"/>
                  </a:solidFill>
                  <a:latin typeface="Source Sans Pro"/>
                </a:rPr>
                <a:t>AIM Camp Sponsor Orientation</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1210</Words>
  <Application>Microsoft Office PowerPoint</Application>
  <PresentationFormat>Custom</PresentationFormat>
  <Paragraphs>153</Paragraphs>
  <Slides>23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Alfa Slab One</vt:lpstr>
      <vt:lpstr>Calibri</vt:lpstr>
      <vt:lpstr>Source Sans Pro</vt:lpstr>
      <vt:lpstr>Source Sans Pro Bold</vt:lpstr>
      <vt:lpstr>Arial</vt:lpstr>
      <vt:lpstr>Alfa Slab One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AIM Camp survival tips</dc:title>
  <dc:creator>Charles Cole</dc:creator>
  <cp:lastModifiedBy>Charles Cole</cp:lastModifiedBy>
  <cp:revision>1</cp:revision>
  <dcterms:created xsi:type="dcterms:W3CDTF">2006-08-16T00:00:00Z</dcterms:created>
  <dcterms:modified xsi:type="dcterms:W3CDTF">2021-04-28T14:42:22Z</dcterms:modified>
  <dc:identifier>DAEb4czKMeg</dc:identifier>
</cp:coreProperties>
</file>