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matic SC Bold" panose="020B0604020202020204" charset="-79"/>
      <p:regular r:id="rId12"/>
    </p:embeddedFont>
    <p:embeddedFont>
      <p:font typeface="Arimo Bold" panose="020B0604020202020204" charset="0"/>
      <p:regular r:id="rId13"/>
    </p:embeddedFont>
    <p:embeddedFont>
      <p:font typeface="Calibri" panose="020F0502020204030204" pitchFamily="34" charset="0"/>
      <p:regular r:id="rId14"/>
      <p:bold r:id="rId15"/>
      <p:italic r:id="rId16"/>
      <p:boldItalic r:id="rId17"/>
    </p:embeddedFont>
    <p:embeddedFont>
      <p:font typeface="Muli Bold" panose="020B0604020202020204" charset="0"/>
      <p:regular r:id="rId18"/>
    </p:embeddedFont>
    <p:embeddedFont>
      <p:font typeface="Muli Regular"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So glad you are here! We may be few in number but mighty in Spirit!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You will know this verse by the end of camp...we will talk about it every 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You are gonna see these guys and gals often this week! There will be banners set up in the auditorium for photo ops...feel free to take and post pictures. Help kids and groups take pictures too.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Each day RAT Pack will all wear the same color tshirts so you are easier to spot. I will have a laundry basket for these to go in nightly, so they can be used again next year. Many of you got a RP tshirt last year, you can bring that if you want...you will get a camp shirt to wear.</a:t>
            </a:r>
          </a:p>
          <a:p>
            <a:pPr lvl="0"/>
            <a:r>
              <a:rPr lang="en-US"/>
              <a:t>You do not have to wear the RP shirts after 5pm if you don't want to.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Check to be sure shirt sizes are accurate since most of them are from 2020.</a:t>
            </a:r>
          </a:p>
          <a:p>
            <a:pPr lvl="0"/>
            <a:r>
              <a:rPr lang="en-US"/>
              <a:t>Who is 18 or over? </a:t>
            </a:r>
          </a:p>
          <a:p>
            <a:pPr lvl="0"/>
            <a:r>
              <a:rPr lang="en-US"/>
              <a:t>Need to do Child Safety thru Latham and have a background check run, FIRM will do that.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xml"/><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5" Type="http://schemas.openxmlformats.org/officeDocument/2006/relationships/image" Target="../media/image32.sv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2.xml"/><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0.svg"/><Relationship Id="rId18" Type="http://schemas.openxmlformats.org/officeDocument/2006/relationships/image" Target="../media/image44.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19.png"/><Relationship Id="rId17"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16.svg"/><Relationship Id="rId5" Type="http://schemas.openxmlformats.org/officeDocument/2006/relationships/image" Target="../media/image39.png"/><Relationship Id="rId15" Type="http://schemas.openxmlformats.org/officeDocument/2006/relationships/image" Target="../media/image24.svg"/><Relationship Id="rId10" Type="http://schemas.openxmlformats.org/officeDocument/2006/relationships/image" Target="../media/image15.png"/><Relationship Id="rId19" Type="http://schemas.openxmlformats.org/officeDocument/2006/relationships/image" Target="../media/image45.png"/><Relationship Id="rId4" Type="http://schemas.openxmlformats.org/officeDocument/2006/relationships/image" Target="../media/image18.svg"/><Relationship Id="rId9" Type="http://schemas.openxmlformats.org/officeDocument/2006/relationships/image" Target="../media/image2.sv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4.svg"/><Relationship Id="rId4" Type="http://schemas.openxmlformats.org/officeDocument/2006/relationships/image" Target="../media/image48.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5.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738">
            <a:off x="6592141" y="6772250"/>
            <a:ext cx="5109623" cy="10219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7725">
            <a:off x="4019514" y="3326278"/>
            <a:ext cx="10254876" cy="3244270"/>
          </a:xfrm>
          <a:prstGeom prst="rect">
            <a:avLst/>
          </a:prstGeom>
        </p:spPr>
      </p:pic>
      <p:sp>
        <p:nvSpPr>
          <p:cNvPr id="4" name="TextBox 4"/>
          <p:cNvSpPr txBox="1"/>
          <p:nvPr/>
        </p:nvSpPr>
        <p:spPr>
          <a:xfrm>
            <a:off x="4524723" y="3492993"/>
            <a:ext cx="9244458"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RAT PACK</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9206">
            <a:off x="2754259" y="4340976"/>
            <a:ext cx="662036" cy="1122094"/>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43703">
            <a:off x="7393027" y="2454017"/>
            <a:ext cx="437368" cy="41987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1397">
            <a:off x="9208285" y="507545"/>
            <a:ext cx="319992" cy="307192"/>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19461">
            <a:off x="13288030" y="1319249"/>
            <a:ext cx="516571" cy="49590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383107">
            <a:off x="16927791" y="5017806"/>
            <a:ext cx="513645" cy="4931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756806">
            <a:off x="15020060" y="9178423"/>
            <a:ext cx="424393" cy="40741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5872">
            <a:off x="14407882" y="6383025"/>
            <a:ext cx="424393" cy="40741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756806">
            <a:off x="4802333" y="6847344"/>
            <a:ext cx="424393" cy="407417"/>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45741">
            <a:off x="12100836" y="8176526"/>
            <a:ext cx="511678" cy="867251"/>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00043">
            <a:off x="11671035" y="347808"/>
            <a:ext cx="567418" cy="62666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154087">
            <a:off x="15305381" y="3449328"/>
            <a:ext cx="489149" cy="829067"/>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69974">
            <a:off x="6165299" y="822791"/>
            <a:ext cx="530353" cy="898904"/>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39255">
            <a:off x="8938249" y="9486280"/>
            <a:ext cx="554415" cy="532238"/>
          </a:xfrm>
          <a:prstGeom prst="rect">
            <a:avLst/>
          </a:prstGeom>
        </p:spPr>
      </p:pic>
      <p:pic>
        <p:nvPicPr>
          <p:cNvPr id="24" name="Picture 2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93431">
            <a:off x="1252195" y="916550"/>
            <a:ext cx="826577" cy="1185137"/>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11406">
            <a:off x="10044564" y="1829281"/>
            <a:ext cx="716911" cy="1027900"/>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419102">
            <a:off x="16011837" y="6705132"/>
            <a:ext cx="927423" cy="1329729"/>
          </a:xfrm>
          <a:prstGeom prst="rect">
            <a:avLst/>
          </a:prstGeom>
        </p:spPr>
      </p:pic>
      <p:sp>
        <p:nvSpPr>
          <p:cNvPr id="27" name="TextBox 27"/>
          <p:cNvSpPr txBox="1"/>
          <p:nvPr/>
        </p:nvSpPr>
        <p:spPr>
          <a:xfrm>
            <a:off x="6884348" y="6903199"/>
            <a:ext cx="4525208" cy="576633"/>
          </a:xfrm>
          <a:prstGeom prst="rect">
            <a:avLst/>
          </a:prstGeom>
        </p:spPr>
        <p:txBody>
          <a:bodyPr lIns="0" tIns="0" rIns="0" bIns="0" rtlCol="0" anchor="t">
            <a:spAutoFit/>
          </a:bodyPr>
          <a:lstStyle/>
          <a:p>
            <a:pPr algn="ctr">
              <a:lnSpc>
                <a:spcPts val="5039"/>
              </a:lnSpc>
              <a:spcBef>
                <a:spcPct val="0"/>
              </a:spcBef>
            </a:pPr>
            <a:r>
              <a:rPr lang="en-US" sz="3599" spc="-71">
                <a:solidFill>
                  <a:srgbClr val="000000"/>
                </a:solidFill>
                <a:latin typeface="Muli Bold"/>
              </a:rPr>
              <a:t>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67585" y="2554345"/>
            <a:ext cx="8752831" cy="5299441"/>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400000" flipV="1">
            <a:off x="6550920" y="1074548"/>
            <a:ext cx="5319413" cy="8480223"/>
          </a:xfrm>
          <a:prstGeom prst="rect">
            <a:avLst/>
          </a:prstGeom>
        </p:spPr>
      </p:pic>
      <p:sp>
        <p:nvSpPr>
          <p:cNvPr id="23" name="TextBox 23"/>
          <p:cNvSpPr txBox="1"/>
          <p:nvPr/>
        </p:nvSpPr>
        <p:spPr>
          <a:xfrm>
            <a:off x="5730735" y="3468611"/>
            <a:ext cx="6959783" cy="3747135"/>
          </a:xfrm>
          <a:prstGeom prst="rect">
            <a:avLst/>
          </a:prstGeom>
        </p:spPr>
        <p:txBody>
          <a:bodyPr lIns="0" tIns="0" rIns="0" bIns="0" rtlCol="0" anchor="t">
            <a:spAutoFit/>
          </a:bodyPr>
          <a:lstStyle/>
          <a:p>
            <a:pPr algn="ctr">
              <a:lnSpc>
                <a:spcPts val="14400"/>
              </a:lnSpc>
            </a:pPr>
            <a:r>
              <a:rPr lang="en-US" sz="14400">
                <a:solidFill>
                  <a:srgbClr val="000000"/>
                </a:solidFill>
                <a:latin typeface="Amatic SC Bold"/>
              </a:rPr>
              <a:t>WELCOME,</a:t>
            </a:r>
          </a:p>
          <a:p>
            <a:pPr algn="ctr">
              <a:lnSpc>
                <a:spcPts val="14400"/>
              </a:lnSpc>
            </a:pPr>
            <a:r>
              <a:rPr lang="en-US" sz="14400">
                <a:solidFill>
                  <a:srgbClr val="000000"/>
                </a:solidFill>
                <a:latin typeface="Amatic SC Bold"/>
              </a:rPr>
              <a:t>RP!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1865515"/>
            <a:ext cx="8115300" cy="5478389"/>
            <a:chOff x="0" y="0"/>
            <a:chExt cx="10820400" cy="7304518"/>
          </a:xfrm>
        </p:grpSpPr>
        <p:sp>
          <p:nvSpPr>
            <p:cNvPr id="3" name="TextBox 3"/>
            <p:cNvSpPr txBox="1"/>
            <p:nvPr/>
          </p:nvSpPr>
          <p:spPr>
            <a:xfrm>
              <a:off x="0" y="76200"/>
              <a:ext cx="8220101"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PREPARING FOR </a:t>
              </a:r>
            </a:p>
            <a:p>
              <a:pPr>
                <a:lnSpc>
                  <a:spcPts val="8800"/>
                </a:lnSpc>
              </a:pPr>
              <a:r>
                <a:rPr lang="en-US" sz="8000">
                  <a:solidFill>
                    <a:srgbClr val="000000"/>
                  </a:solidFill>
                  <a:latin typeface="Amatic SC Bold"/>
                </a:rPr>
                <a:t>AIM CAMP</a:t>
              </a:r>
            </a:p>
          </p:txBody>
        </p:sp>
        <p:sp>
          <p:nvSpPr>
            <p:cNvPr id="4" name="TextBox 4"/>
            <p:cNvSpPr txBox="1"/>
            <p:nvPr/>
          </p:nvSpPr>
          <p:spPr>
            <a:xfrm>
              <a:off x="0" y="3924413"/>
              <a:ext cx="10820400" cy="338010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You are an important part of AIM Camp. This year more than ever...Latham Springs has been struggling to recruit staff, so they are short on some staff. They really need your help during free time to fill these gaps. Our schedule is probably going to look a little different because of the staff shortage and COVID practices.</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97287" y="2331798"/>
            <a:ext cx="2256625" cy="212122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23386" t="16682" r="26825" b="17273"/>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2007">
            <a:off x="-827416" y="8685343"/>
            <a:ext cx="20474267" cy="64773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767585" y="2554345"/>
            <a:ext cx="8752831" cy="5299441"/>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400000" flipV="1">
            <a:off x="6550920" y="1074548"/>
            <a:ext cx="5319413" cy="8480223"/>
          </a:xfrm>
          <a:prstGeom prst="rect">
            <a:avLst/>
          </a:prstGeom>
        </p:spPr>
      </p:pic>
      <p:sp>
        <p:nvSpPr>
          <p:cNvPr id="23" name="TextBox 23"/>
          <p:cNvSpPr txBox="1"/>
          <p:nvPr/>
        </p:nvSpPr>
        <p:spPr>
          <a:xfrm>
            <a:off x="843113" y="2990607"/>
            <a:ext cx="16341500" cy="6111875"/>
          </a:xfrm>
          <a:prstGeom prst="rect">
            <a:avLst/>
          </a:prstGeom>
        </p:spPr>
        <p:txBody>
          <a:bodyPr lIns="0" tIns="0" rIns="0" bIns="0" rtlCol="0" anchor="t">
            <a:spAutoFit/>
          </a:bodyPr>
          <a:lstStyle/>
          <a:p>
            <a:pPr algn="ctr">
              <a:lnSpc>
                <a:spcPts val="5499"/>
              </a:lnSpc>
            </a:pPr>
            <a:r>
              <a:rPr lang="en-US" sz="5499">
                <a:solidFill>
                  <a:srgbClr val="000000"/>
                </a:solidFill>
                <a:latin typeface="Amatic SC Bold"/>
              </a:rPr>
              <a:t>MICAH 6:8</a:t>
            </a:r>
            <a:r>
              <a:rPr lang="en-US" sz="5499">
                <a:solidFill>
                  <a:srgbClr val="000000"/>
                </a:solidFill>
                <a:latin typeface="Arimo Bold"/>
              </a:rPr>
              <a:t> </a:t>
            </a:r>
          </a:p>
          <a:p>
            <a:pPr algn="ctr">
              <a:lnSpc>
                <a:spcPts val="5499"/>
              </a:lnSpc>
            </a:pPr>
            <a:r>
              <a:rPr lang="en-US" sz="5499">
                <a:solidFill>
                  <a:srgbClr val="000000"/>
                </a:solidFill>
                <a:latin typeface="Arimo Bold"/>
              </a:rPr>
              <a:t>He has shown you, O mortal, </a:t>
            </a:r>
          </a:p>
          <a:p>
            <a:pPr algn="ctr">
              <a:lnSpc>
                <a:spcPts val="5499"/>
              </a:lnSpc>
            </a:pPr>
            <a:r>
              <a:rPr lang="en-US" sz="5499">
                <a:solidFill>
                  <a:srgbClr val="000000"/>
                </a:solidFill>
                <a:latin typeface="Arimo Bold"/>
              </a:rPr>
              <a:t>what is good.</a:t>
            </a:r>
          </a:p>
          <a:p>
            <a:pPr algn="ctr">
              <a:lnSpc>
                <a:spcPts val="5499"/>
              </a:lnSpc>
            </a:pPr>
            <a:r>
              <a:rPr lang="en-US" sz="5499">
                <a:solidFill>
                  <a:srgbClr val="000000"/>
                </a:solidFill>
                <a:latin typeface="Arimo Bold"/>
              </a:rPr>
              <a:t> And what does the Lord require of you?</a:t>
            </a:r>
          </a:p>
          <a:p>
            <a:pPr algn="ctr">
              <a:lnSpc>
                <a:spcPts val="5499"/>
              </a:lnSpc>
            </a:pPr>
            <a:r>
              <a:rPr lang="en-US" sz="5499">
                <a:solidFill>
                  <a:srgbClr val="000000"/>
                </a:solidFill>
                <a:latin typeface="Arimo Bold"/>
              </a:rPr>
              <a:t>To act justly and to love mercy</a:t>
            </a:r>
          </a:p>
          <a:p>
            <a:pPr algn="ctr">
              <a:lnSpc>
                <a:spcPts val="5499"/>
              </a:lnSpc>
            </a:pPr>
            <a:r>
              <a:rPr lang="en-US" sz="5499">
                <a:solidFill>
                  <a:srgbClr val="000000"/>
                </a:solidFill>
                <a:latin typeface="Arimo Bold"/>
              </a:rPr>
              <a:t> and to walk humbly with your God.</a:t>
            </a:r>
          </a:p>
          <a:p>
            <a:pPr algn="ctr">
              <a:lnSpc>
                <a:spcPts val="13999"/>
              </a:lnSpc>
            </a:pPr>
            <a:endParaRPr lang="en-US" sz="5499">
              <a:solidFill>
                <a:srgbClr val="000000"/>
              </a:solidFill>
              <a:latin typeface="Arim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7"/>
          <a:srcRect/>
          <a:stretch>
            <a:fillRect/>
          </a:stretch>
        </p:blipFill>
        <p:spPr>
          <a:xfrm>
            <a:off x="11358980" y="2034770"/>
            <a:ext cx="6085235" cy="771096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4838">
            <a:off x="3848543" y="679393"/>
            <a:ext cx="10590914" cy="211818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084657">
            <a:off x="3221913" y="633590"/>
            <a:ext cx="541332" cy="519679"/>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9206">
            <a:off x="3252256" y="4267841"/>
            <a:ext cx="662036" cy="1122094"/>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483644">
            <a:off x="541517" y="9362339"/>
            <a:ext cx="509049" cy="48868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22455">
            <a:off x="887331" y="3746380"/>
            <a:ext cx="509049" cy="488687"/>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93431">
            <a:off x="920907" y="611011"/>
            <a:ext cx="826577" cy="1185137"/>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383107">
            <a:off x="17308741" y="4581008"/>
            <a:ext cx="513645" cy="49310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590816">
            <a:off x="17447185" y="9542024"/>
            <a:ext cx="424393" cy="407417"/>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419102">
            <a:off x="16411918" y="7142291"/>
            <a:ext cx="927423" cy="1329729"/>
          </a:xfrm>
          <a:prstGeom prst="rect">
            <a:avLst/>
          </a:prstGeom>
        </p:spPr>
      </p:pic>
      <p:pic>
        <p:nvPicPr>
          <p:cNvPr id="15" name="Picture 15"/>
          <p:cNvPicPr>
            <a:picLocks noChangeAspect="1"/>
          </p:cNvPicPr>
          <p:nvPr/>
        </p:nvPicPr>
        <p:blipFill>
          <a:blip r:embed="rId16"/>
          <a:srcRect/>
          <a:stretch>
            <a:fillRect/>
          </a:stretch>
        </p:blipFill>
        <p:spPr>
          <a:xfrm>
            <a:off x="9277424" y="2576037"/>
            <a:ext cx="3759094" cy="7710963"/>
          </a:xfrm>
          <a:prstGeom prst="rect">
            <a:avLst/>
          </a:prstGeom>
        </p:spPr>
      </p:pic>
      <p:pic>
        <p:nvPicPr>
          <p:cNvPr id="16" name="Picture 16"/>
          <p:cNvPicPr>
            <a:picLocks noChangeAspect="1"/>
          </p:cNvPicPr>
          <p:nvPr/>
        </p:nvPicPr>
        <p:blipFill>
          <a:blip r:embed="rId17"/>
          <a:srcRect/>
          <a:stretch>
            <a:fillRect/>
          </a:stretch>
        </p:blipFill>
        <p:spPr>
          <a:xfrm>
            <a:off x="5811817" y="2365289"/>
            <a:ext cx="6062744" cy="7710963"/>
          </a:xfrm>
          <a:prstGeom prst="rect">
            <a:avLst/>
          </a:prstGeom>
        </p:spPr>
      </p:pic>
      <p:pic>
        <p:nvPicPr>
          <p:cNvPr id="17" name="Picture 17"/>
          <p:cNvPicPr>
            <a:picLocks noChangeAspect="1"/>
          </p:cNvPicPr>
          <p:nvPr/>
        </p:nvPicPr>
        <p:blipFill>
          <a:blip r:embed="rId18"/>
          <a:srcRect l="5616" r="5616" b="6936"/>
          <a:stretch>
            <a:fillRect/>
          </a:stretch>
        </p:blipFill>
        <p:spPr>
          <a:xfrm>
            <a:off x="10711315" y="3004411"/>
            <a:ext cx="3636234" cy="6253889"/>
          </a:xfrm>
          <a:prstGeom prst="rect">
            <a:avLst/>
          </a:prstGeom>
        </p:spPr>
      </p:pic>
      <p:pic>
        <p:nvPicPr>
          <p:cNvPr id="18" name="Picture 18"/>
          <p:cNvPicPr>
            <a:picLocks noChangeAspect="1"/>
          </p:cNvPicPr>
          <p:nvPr/>
        </p:nvPicPr>
        <p:blipFill>
          <a:blip r:embed="rId19"/>
          <a:srcRect/>
          <a:stretch>
            <a:fillRect/>
          </a:stretch>
        </p:blipFill>
        <p:spPr>
          <a:xfrm>
            <a:off x="3579036" y="2239837"/>
            <a:ext cx="5153493" cy="7710963"/>
          </a:xfrm>
          <a:prstGeom prst="rect">
            <a:avLst/>
          </a:prstGeom>
        </p:spPr>
      </p:pic>
      <p:pic>
        <p:nvPicPr>
          <p:cNvPr id="19" name="Picture 19"/>
          <p:cNvPicPr>
            <a:picLocks noChangeAspect="1"/>
          </p:cNvPicPr>
          <p:nvPr/>
        </p:nvPicPr>
        <p:blipFill>
          <a:blip r:embed="rId20"/>
          <a:srcRect/>
          <a:stretch>
            <a:fillRect/>
          </a:stretch>
        </p:blipFill>
        <p:spPr>
          <a:xfrm>
            <a:off x="914492" y="1740383"/>
            <a:ext cx="5400887" cy="7710963"/>
          </a:xfrm>
          <a:prstGeom prst="rect">
            <a:avLst/>
          </a:prstGeom>
        </p:spPr>
      </p:pic>
      <p:sp>
        <p:nvSpPr>
          <p:cNvPr id="20" name="TextBox 20"/>
          <p:cNvSpPr txBox="1"/>
          <p:nvPr/>
        </p:nvSpPr>
        <p:spPr>
          <a:xfrm>
            <a:off x="4701985" y="1066800"/>
            <a:ext cx="8884030" cy="114300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JUST HIS LEAGUE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3690302"/>
            <a:chOff x="0" y="0"/>
            <a:chExt cx="4447740" cy="4920403"/>
          </a:xfrm>
        </p:grpSpPr>
        <p:sp>
          <p:nvSpPr>
            <p:cNvPr id="6" name="TextBox 6"/>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Ready for the day</a:t>
              </a:r>
            </a:p>
          </p:txBody>
        </p:sp>
        <p:sp>
          <p:nvSpPr>
            <p:cNvPr id="7" name="TextBox 7"/>
            <p:cNvSpPr txBox="1"/>
            <p:nvPr/>
          </p:nvSpPr>
          <p:spPr>
            <a:xfrm>
              <a:off x="0" y="673312"/>
              <a:ext cx="4447740" cy="4247092"/>
            </a:xfrm>
            <a:prstGeom prst="rect">
              <a:avLst/>
            </a:prstGeom>
          </p:spPr>
          <p:txBody>
            <a:bodyPr lIns="0" tIns="0" rIns="0" bIns="0" rtlCol="0" anchor="t">
              <a:spAutoFit/>
            </a:bodyPr>
            <a:lstStyle/>
            <a:p>
              <a:pPr>
                <a:lnSpc>
                  <a:spcPts val="2800"/>
                </a:lnSpc>
              </a:pPr>
              <a:r>
                <a:rPr lang="en-US" sz="2000">
                  <a:solidFill>
                    <a:srgbClr val="000000"/>
                  </a:solidFill>
                  <a:latin typeface="Muli Regular"/>
                </a:rPr>
                <a:t>ON TIME!</a:t>
              </a:r>
            </a:p>
            <a:p>
              <a:pPr>
                <a:lnSpc>
                  <a:spcPts val="2800"/>
                </a:lnSpc>
              </a:pPr>
              <a:r>
                <a:rPr lang="en-US" sz="2000">
                  <a:solidFill>
                    <a:srgbClr val="000000"/>
                  </a:solidFill>
                  <a:latin typeface="Muli Regular"/>
                </a:rPr>
                <a:t>Sign up sheets will be available each morning,  FIRST come FIRST served.</a:t>
              </a:r>
            </a:p>
            <a:p>
              <a:pPr>
                <a:lnSpc>
                  <a:spcPts val="2800"/>
                </a:lnSpc>
              </a:pPr>
              <a:r>
                <a:rPr lang="en-US" sz="2000">
                  <a:solidFill>
                    <a:srgbClr val="000000"/>
                  </a:solidFill>
                  <a:latin typeface="Muli Regular"/>
                </a:rPr>
                <a:t>I will have a schedule posted in the cabin and you will have lanyards with basic times (hopefully) </a:t>
              </a:r>
            </a:p>
            <a:p>
              <a:pPr marL="0" lvl="0" indent="0">
                <a:lnSpc>
                  <a:spcPts val="2800"/>
                </a:lnSpc>
                <a:spcBef>
                  <a:spcPct val="0"/>
                </a:spcBef>
              </a:pPr>
              <a:endParaRPr lang="en-US" sz="2000">
                <a:solidFill>
                  <a:srgbClr val="000000"/>
                </a:solidFill>
                <a:latin typeface="Muli Regular"/>
              </a:endParaRPr>
            </a:p>
          </p:txBody>
        </p:sp>
      </p:grpSp>
      <p:grpSp>
        <p:nvGrpSpPr>
          <p:cNvPr id="8" name="Group 8"/>
          <p:cNvGrpSpPr/>
          <p:nvPr/>
        </p:nvGrpSpPr>
        <p:grpSpPr>
          <a:xfrm>
            <a:off x="7738127" y="5074734"/>
            <a:ext cx="3335805" cy="2694623"/>
            <a:chOff x="0" y="0"/>
            <a:chExt cx="4447740" cy="3592830"/>
          </a:xfrm>
        </p:grpSpPr>
        <p:sp>
          <p:nvSpPr>
            <p:cNvPr id="9" name="TextBox 9"/>
            <p:cNvSpPr txBox="1"/>
            <p:nvPr/>
          </p:nvSpPr>
          <p:spPr>
            <a:xfrm>
              <a:off x="0" y="-47625"/>
              <a:ext cx="4447740" cy="110426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Help Motivate campers</a:t>
              </a:r>
            </a:p>
          </p:txBody>
        </p:sp>
        <p:sp>
          <p:nvSpPr>
            <p:cNvPr id="10" name="TextBox 10"/>
            <p:cNvSpPr txBox="1"/>
            <p:nvPr/>
          </p:nvSpPr>
          <p:spPr>
            <a:xfrm>
              <a:off x="0" y="1242272"/>
              <a:ext cx="4447740" cy="2350558"/>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You showing up with a good attitude will help everyone throughout the day...think about some things that motivate you </a:t>
              </a:r>
            </a:p>
          </p:txBody>
        </p:sp>
      </p:grpSp>
      <p:grpSp>
        <p:nvGrpSpPr>
          <p:cNvPr id="11" name="Group 11"/>
          <p:cNvGrpSpPr/>
          <p:nvPr/>
        </p:nvGrpSpPr>
        <p:grpSpPr>
          <a:xfrm>
            <a:off x="13289342" y="5074734"/>
            <a:ext cx="3335805" cy="1556703"/>
            <a:chOff x="0" y="0"/>
            <a:chExt cx="4447740" cy="2075603"/>
          </a:xfrm>
        </p:grpSpPr>
        <p:sp>
          <p:nvSpPr>
            <p:cNvPr id="12" name="TextBox 12"/>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Watch for needs</a:t>
              </a:r>
            </a:p>
          </p:txBody>
        </p:sp>
        <p:sp>
          <p:nvSpPr>
            <p:cNvPr id="13" name="TextBox 13"/>
            <p:cNvSpPr txBox="1"/>
            <p:nvPr/>
          </p:nvSpPr>
          <p:spPr>
            <a:xfrm>
              <a:off x="0" y="673312"/>
              <a:ext cx="4447740" cy="14022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whether this is for the adults or students be aware and ready to help if needed.</a:t>
              </a:r>
            </a:p>
          </p:txBody>
        </p:sp>
      </p:grpSp>
      <p:grpSp>
        <p:nvGrpSpPr>
          <p:cNvPr id="14" name="Group 14"/>
          <p:cNvGrpSpPr/>
          <p:nvPr/>
        </p:nvGrpSpPr>
        <p:grpSpPr>
          <a:xfrm>
            <a:off x="1028700" y="4132512"/>
            <a:ext cx="1158212" cy="1258207"/>
            <a:chOff x="0" y="0"/>
            <a:chExt cx="1544282" cy="1677609"/>
          </a:xfrm>
        </p:grpSpPr>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02287">
              <a:off x="22929" y="168600"/>
              <a:ext cx="1498424" cy="1340409"/>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4681" t="19957" r="25654" b="19187"/>
            <a:stretch>
              <a:fillRect/>
            </a:stretch>
          </p:blipFill>
          <p:spPr>
            <a:xfrm rot="489684">
              <a:off x="249959" y="276757"/>
              <a:ext cx="917365" cy="1124095"/>
            </a:xfrm>
            <a:prstGeom prst="rect">
              <a:avLst/>
            </a:prstGeom>
          </p:spPr>
        </p:pic>
      </p:grpSp>
      <p:grpSp>
        <p:nvGrpSpPr>
          <p:cNvPr id="17" name="Group 17"/>
          <p:cNvGrpSpPr/>
          <p:nvPr/>
        </p:nvGrpSpPr>
        <p:grpSpPr>
          <a:xfrm>
            <a:off x="6579915" y="4132512"/>
            <a:ext cx="1158212" cy="1258207"/>
            <a:chOff x="0" y="0"/>
            <a:chExt cx="1544282" cy="1677609"/>
          </a:xfrm>
        </p:grpSpPr>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02287">
              <a:off x="22929" y="168600"/>
              <a:ext cx="1498424" cy="1340409"/>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4681" t="19957" r="25654" b="19187"/>
            <a:stretch>
              <a:fillRect/>
            </a:stretch>
          </p:blipFill>
          <p:spPr>
            <a:xfrm rot="489684">
              <a:off x="249959" y="276757"/>
              <a:ext cx="917365" cy="1124095"/>
            </a:xfrm>
            <a:prstGeom prst="rect">
              <a:avLst/>
            </a:prstGeom>
          </p:spPr>
        </p:pic>
      </p:grpSp>
      <p:grpSp>
        <p:nvGrpSpPr>
          <p:cNvPr id="20" name="Group 20"/>
          <p:cNvGrpSpPr/>
          <p:nvPr/>
        </p:nvGrpSpPr>
        <p:grpSpPr>
          <a:xfrm>
            <a:off x="12131130" y="4132512"/>
            <a:ext cx="1158212" cy="1258207"/>
            <a:chOff x="0" y="0"/>
            <a:chExt cx="1544282" cy="1677609"/>
          </a:xfrm>
        </p:grpSpPr>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4681" t="19957" r="25654" b="19187"/>
            <a:stretch>
              <a:fillRect/>
            </a:stretch>
          </p:blipFill>
          <p:spPr>
            <a:xfrm rot="489684">
              <a:off x="249959" y="276757"/>
              <a:ext cx="917365" cy="1124095"/>
            </a:xfrm>
            <a:prstGeom prst="rect">
              <a:avLst/>
            </a:prstGeom>
          </p:spPr>
        </p:pic>
      </p:grpSp>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62007">
            <a:off x="4863159" y="1101890"/>
            <a:ext cx="8561682" cy="2708605"/>
          </a:xfrm>
          <a:prstGeom prst="rect">
            <a:avLst/>
          </a:prstGeom>
        </p:spPr>
      </p:pic>
      <p:sp>
        <p:nvSpPr>
          <p:cNvPr id="24" name="TextBox 24"/>
          <p:cNvSpPr txBox="1"/>
          <p:nvPr/>
        </p:nvSpPr>
        <p:spPr>
          <a:xfrm>
            <a:off x="5380262" y="1275092"/>
            <a:ext cx="7527476" cy="2133600"/>
          </a:xfrm>
          <a:prstGeom prst="rect">
            <a:avLst/>
          </a:prstGeom>
        </p:spPr>
        <p:txBody>
          <a:bodyPr lIns="0" tIns="0" rIns="0" bIns="0" rtlCol="0" anchor="t">
            <a:spAutoFit/>
          </a:bodyPr>
          <a:lstStyle/>
          <a:p>
            <a:pPr algn="ctr">
              <a:lnSpc>
                <a:spcPts val="17499"/>
              </a:lnSpc>
              <a:spcBef>
                <a:spcPct val="0"/>
              </a:spcBef>
            </a:pPr>
            <a:r>
              <a:rPr lang="en-US" sz="12499">
                <a:solidFill>
                  <a:srgbClr val="000000"/>
                </a:solidFill>
                <a:latin typeface="Amatic SC Bold"/>
              </a:rPr>
              <a:t>RESPONSIBILITIES</a:t>
            </a:r>
          </a:p>
        </p:txBody>
      </p:sp>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7957">
            <a:off x="4008767" y="1449399"/>
            <a:ext cx="1321100" cy="1136146"/>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359667" flipV="1">
            <a:off x="12974891" y="2535916"/>
            <a:ext cx="1321100" cy="11361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3334703"/>
            <a:chOff x="0" y="0"/>
            <a:chExt cx="4447740" cy="4446270"/>
          </a:xfrm>
        </p:grpSpPr>
        <p:sp>
          <p:nvSpPr>
            <p:cNvPr id="6" name="TextBox 6"/>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Helping at Rec</a:t>
              </a:r>
            </a:p>
          </p:txBody>
        </p:sp>
        <p:sp>
          <p:nvSpPr>
            <p:cNvPr id="7" name="TextBox 7"/>
            <p:cNvSpPr txBox="1"/>
            <p:nvPr/>
          </p:nvSpPr>
          <p:spPr>
            <a:xfrm>
              <a:off x="0" y="673312"/>
              <a:ext cx="4447740" cy="3772959"/>
            </a:xfrm>
            <a:prstGeom prst="rect">
              <a:avLst/>
            </a:prstGeom>
          </p:spPr>
          <p:txBody>
            <a:bodyPr lIns="0" tIns="0" rIns="0" bIns="0" rtlCol="0" anchor="t">
              <a:spAutoFit/>
            </a:bodyPr>
            <a:lstStyle/>
            <a:p>
              <a:pPr>
                <a:lnSpc>
                  <a:spcPts val="2800"/>
                </a:lnSpc>
              </a:pPr>
              <a:r>
                <a:rPr lang="en-US" sz="2000">
                  <a:solidFill>
                    <a:srgbClr val="000000"/>
                  </a:solidFill>
                  <a:latin typeface="Muli Regular"/>
                </a:rPr>
                <a:t>participate to encourage great sportsmanship, </a:t>
              </a:r>
            </a:p>
            <a:p>
              <a:pPr>
                <a:lnSpc>
                  <a:spcPts val="2800"/>
                </a:lnSpc>
              </a:pPr>
              <a:endParaRPr lang="en-US" sz="2000">
                <a:solidFill>
                  <a:srgbClr val="000000"/>
                </a:solidFill>
                <a:latin typeface="Muli Regular"/>
              </a:endParaRPr>
            </a:p>
            <a:p>
              <a:pPr>
                <a:lnSpc>
                  <a:spcPts val="2800"/>
                </a:lnSpc>
              </a:pPr>
              <a:r>
                <a:rPr lang="en-US" sz="2000">
                  <a:solidFill>
                    <a:srgbClr val="000000"/>
                  </a:solidFill>
                  <a:latin typeface="Muli Regular"/>
                </a:rPr>
                <a:t>not to show you can beat a 3rd grader</a:t>
              </a:r>
            </a:p>
            <a:p>
              <a:pPr>
                <a:lnSpc>
                  <a:spcPts val="2800"/>
                </a:lnSpc>
              </a:pPr>
              <a:endParaRPr lang="en-US" sz="2000">
                <a:solidFill>
                  <a:srgbClr val="000000"/>
                </a:solidFill>
                <a:latin typeface="Muli Regular"/>
              </a:endParaRPr>
            </a:p>
            <a:p>
              <a:pPr marL="0" lvl="0" indent="0">
                <a:lnSpc>
                  <a:spcPts val="2800"/>
                </a:lnSpc>
                <a:spcBef>
                  <a:spcPct val="0"/>
                </a:spcBef>
              </a:pPr>
              <a:r>
                <a:rPr lang="en-US" sz="2000">
                  <a:solidFill>
                    <a:srgbClr val="000000"/>
                  </a:solidFill>
                  <a:latin typeface="Muli Regular"/>
                </a:rPr>
                <a:t>I have talked with DBU to give them a heads up.</a:t>
              </a:r>
            </a:p>
          </p:txBody>
        </p:sp>
      </p:grpSp>
      <p:grpSp>
        <p:nvGrpSpPr>
          <p:cNvPr id="8" name="Group 8"/>
          <p:cNvGrpSpPr/>
          <p:nvPr/>
        </p:nvGrpSpPr>
        <p:grpSpPr>
          <a:xfrm>
            <a:off x="7738127" y="5074734"/>
            <a:ext cx="3335805" cy="1912302"/>
            <a:chOff x="0" y="0"/>
            <a:chExt cx="4447740" cy="2549737"/>
          </a:xfrm>
        </p:grpSpPr>
        <p:sp>
          <p:nvSpPr>
            <p:cNvPr id="9" name="TextBox 9"/>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Bible Study</a:t>
              </a:r>
            </a:p>
          </p:txBody>
        </p:sp>
        <p:sp>
          <p:nvSpPr>
            <p:cNvPr id="10" name="TextBox 10"/>
            <p:cNvSpPr txBox="1"/>
            <p:nvPr/>
          </p:nvSpPr>
          <p:spPr>
            <a:xfrm>
              <a:off x="0" y="673312"/>
              <a:ext cx="4447740" cy="1876425"/>
            </a:xfrm>
            <a:prstGeom prst="rect">
              <a:avLst/>
            </a:prstGeom>
          </p:spPr>
          <p:txBody>
            <a:bodyPr lIns="0" tIns="0" rIns="0" bIns="0" rtlCol="0" anchor="t">
              <a:spAutoFit/>
            </a:bodyPr>
            <a:lstStyle/>
            <a:p>
              <a:pPr>
                <a:lnSpc>
                  <a:spcPts val="2800"/>
                </a:lnSpc>
              </a:pPr>
              <a:r>
                <a:rPr lang="en-US" sz="2000">
                  <a:solidFill>
                    <a:srgbClr val="000000"/>
                  </a:solidFill>
                  <a:latin typeface="Muli Regular"/>
                </a:rPr>
                <a:t>Be the example</a:t>
              </a:r>
            </a:p>
            <a:p>
              <a:pPr>
                <a:lnSpc>
                  <a:spcPts val="2800"/>
                </a:lnSpc>
              </a:pPr>
              <a:endParaRPr lang="en-US" sz="2000">
                <a:solidFill>
                  <a:srgbClr val="000000"/>
                </a:solidFill>
                <a:latin typeface="Muli Regular"/>
              </a:endParaRPr>
            </a:p>
            <a:p>
              <a:pPr marL="0" lvl="0" indent="0">
                <a:lnSpc>
                  <a:spcPts val="2800"/>
                </a:lnSpc>
                <a:spcBef>
                  <a:spcPct val="0"/>
                </a:spcBef>
              </a:pPr>
              <a:r>
                <a:rPr lang="en-US" sz="2000">
                  <a:solidFill>
                    <a:srgbClr val="000000"/>
                  </a:solidFill>
                  <a:latin typeface="Muli Regular"/>
                </a:rPr>
                <a:t>Remind the kids to be attentive to the teacher.</a:t>
              </a:r>
            </a:p>
          </p:txBody>
        </p:sp>
      </p:grpSp>
      <p:grpSp>
        <p:nvGrpSpPr>
          <p:cNvPr id="11" name="Group 11"/>
          <p:cNvGrpSpPr/>
          <p:nvPr/>
        </p:nvGrpSpPr>
        <p:grpSpPr>
          <a:xfrm>
            <a:off x="13289342" y="5074734"/>
            <a:ext cx="3335805" cy="3334703"/>
            <a:chOff x="0" y="0"/>
            <a:chExt cx="4447740" cy="4446270"/>
          </a:xfrm>
        </p:grpSpPr>
        <p:sp>
          <p:nvSpPr>
            <p:cNvPr id="12" name="TextBox 12"/>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Missions</a:t>
              </a:r>
            </a:p>
          </p:txBody>
        </p:sp>
        <p:sp>
          <p:nvSpPr>
            <p:cNvPr id="13" name="TextBox 13"/>
            <p:cNvSpPr txBox="1"/>
            <p:nvPr/>
          </p:nvSpPr>
          <p:spPr>
            <a:xfrm>
              <a:off x="0" y="673312"/>
              <a:ext cx="4447740" cy="3772959"/>
            </a:xfrm>
            <a:prstGeom prst="rect">
              <a:avLst/>
            </a:prstGeom>
          </p:spPr>
          <p:txBody>
            <a:bodyPr lIns="0" tIns="0" rIns="0" bIns="0" rtlCol="0" anchor="t">
              <a:spAutoFit/>
            </a:bodyPr>
            <a:lstStyle/>
            <a:p>
              <a:pPr>
                <a:lnSpc>
                  <a:spcPts val="2800"/>
                </a:lnSpc>
              </a:pPr>
              <a:r>
                <a:rPr lang="en-US" sz="2000">
                  <a:solidFill>
                    <a:srgbClr val="000000"/>
                  </a:solidFill>
                  <a:latin typeface="Muli Regular"/>
                </a:rPr>
                <a:t>I want the kids to see that they can be part of sharing the Gospel right now.</a:t>
              </a:r>
            </a:p>
            <a:p>
              <a:pPr>
                <a:lnSpc>
                  <a:spcPts val="2800"/>
                </a:lnSpc>
              </a:pPr>
              <a:endParaRPr lang="en-US" sz="2000">
                <a:solidFill>
                  <a:srgbClr val="000000"/>
                </a:solidFill>
                <a:latin typeface="Muli Regular"/>
              </a:endParaRPr>
            </a:p>
            <a:p>
              <a:pPr marL="0" lvl="0" indent="0">
                <a:lnSpc>
                  <a:spcPts val="2800"/>
                </a:lnSpc>
                <a:spcBef>
                  <a:spcPct val="0"/>
                </a:spcBef>
              </a:pPr>
              <a:r>
                <a:rPr lang="en-US" sz="2000">
                  <a:solidFill>
                    <a:srgbClr val="000000"/>
                  </a:solidFill>
                  <a:latin typeface="Muli Regular"/>
                </a:rPr>
                <a:t>I do have a simple skit I will need you to participate in that will lead them into the idea their participation.</a:t>
              </a:r>
            </a:p>
          </p:txBody>
        </p:sp>
      </p:grpSp>
      <p:grpSp>
        <p:nvGrpSpPr>
          <p:cNvPr id="14" name="Group 14"/>
          <p:cNvGrpSpPr/>
          <p:nvPr/>
        </p:nvGrpSpPr>
        <p:grpSpPr>
          <a:xfrm>
            <a:off x="1028700" y="4132512"/>
            <a:ext cx="1158212" cy="1258207"/>
            <a:chOff x="0" y="0"/>
            <a:chExt cx="1544282" cy="1677609"/>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02287">
              <a:off x="22929" y="168600"/>
              <a:ext cx="1498424" cy="1340409"/>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681" t="19957" r="25654" b="19187"/>
            <a:stretch>
              <a:fillRect/>
            </a:stretch>
          </p:blipFill>
          <p:spPr>
            <a:xfrm rot="489684">
              <a:off x="249959" y="276757"/>
              <a:ext cx="917365" cy="1124095"/>
            </a:xfrm>
            <a:prstGeom prst="rect">
              <a:avLst/>
            </a:prstGeom>
          </p:spPr>
        </p:pic>
      </p:grpSp>
      <p:grpSp>
        <p:nvGrpSpPr>
          <p:cNvPr id="17" name="Group 17"/>
          <p:cNvGrpSpPr/>
          <p:nvPr/>
        </p:nvGrpSpPr>
        <p:grpSpPr>
          <a:xfrm>
            <a:off x="6579915" y="4132512"/>
            <a:ext cx="1158212" cy="1258207"/>
            <a:chOff x="0" y="0"/>
            <a:chExt cx="1544282" cy="1677609"/>
          </a:xfrm>
        </p:grpSpPr>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02287">
              <a:off x="22929" y="168600"/>
              <a:ext cx="1498424" cy="1340409"/>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681" t="19957" r="25654" b="19187"/>
            <a:stretch>
              <a:fillRect/>
            </a:stretch>
          </p:blipFill>
          <p:spPr>
            <a:xfrm rot="489684">
              <a:off x="249959" y="276757"/>
              <a:ext cx="917365" cy="1124095"/>
            </a:xfrm>
            <a:prstGeom prst="rect">
              <a:avLst/>
            </a:prstGeom>
          </p:spPr>
        </p:pic>
      </p:grpSp>
      <p:grpSp>
        <p:nvGrpSpPr>
          <p:cNvPr id="20" name="Group 20"/>
          <p:cNvGrpSpPr/>
          <p:nvPr/>
        </p:nvGrpSpPr>
        <p:grpSpPr>
          <a:xfrm>
            <a:off x="12131130" y="4132512"/>
            <a:ext cx="1158212" cy="1258207"/>
            <a:chOff x="0" y="0"/>
            <a:chExt cx="1544282" cy="1677609"/>
          </a:xfrm>
        </p:grpSpPr>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681" t="19957" r="25654" b="19187"/>
            <a:stretch>
              <a:fillRect/>
            </a:stretch>
          </p:blipFill>
          <p:spPr>
            <a:xfrm rot="489684">
              <a:off x="249959" y="276757"/>
              <a:ext cx="917365" cy="1124095"/>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2007">
            <a:off x="4863159" y="1101890"/>
            <a:ext cx="8561682" cy="2708605"/>
          </a:xfrm>
          <a:prstGeom prst="rect">
            <a:avLst/>
          </a:prstGeom>
        </p:spPr>
      </p:pic>
      <p:sp>
        <p:nvSpPr>
          <p:cNvPr id="24" name="TextBox 24"/>
          <p:cNvSpPr txBox="1"/>
          <p:nvPr/>
        </p:nvSpPr>
        <p:spPr>
          <a:xfrm>
            <a:off x="5380262" y="1275092"/>
            <a:ext cx="7527476" cy="2133600"/>
          </a:xfrm>
          <a:prstGeom prst="rect">
            <a:avLst/>
          </a:prstGeom>
        </p:spPr>
        <p:txBody>
          <a:bodyPr lIns="0" tIns="0" rIns="0" bIns="0" rtlCol="0" anchor="t">
            <a:spAutoFit/>
          </a:bodyPr>
          <a:lstStyle/>
          <a:p>
            <a:pPr algn="ctr">
              <a:lnSpc>
                <a:spcPts val="17499"/>
              </a:lnSpc>
              <a:spcBef>
                <a:spcPct val="0"/>
              </a:spcBef>
            </a:pPr>
            <a:r>
              <a:rPr lang="en-US" sz="12499">
                <a:solidFill>
                  <a:srgbClr val="000000"/>
                </a:solidFill>
                <a:latin typeface="Amatic SC Bold"/>
              </a:rPr>
              <a:t>RESPONSIBILITIES</a:t>
            </a:r>
          </a:p>
        </p:txBody>
      </p:sp>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7957">
            <a:off x="4008767" y="1449399"/>
            <a:ext cx="1321100" cy="1136146"/>
          </a:xfrm>
          <a:prstGeom prst="rect">
            <a:avLst/>
          </a:prstGeom>
        </p:spPr>
      </p:pic>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359667" flipV="1">
            <a:off x="12974891" y="2535916"/>
            <a:ext cx="1321100" cy="11361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2267903"/>
            <a:chOff x="0" y="0"/>
            <a:chExt cx="4447740" cy="3023870"/>
          </a:xfrm>
        </p:grpSpPr>
        <p:sp>
          <p:nvSpPr>
            <p:cNvPr id="6" name="TextBox 6"/>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Thurdsay</a:t>
              </a:r>
            </a:p>
          </p:txBody>
        </p:sp>
        <p:sp>
          <p:nvSpPr>
            <p:cNvPr id="7" name="TextBox 7"/>
            <p:cNvSpPr txBox="1"/>
            <p:nvPr/>
          </p:nvSpPr>
          <p:spPr>
            <a:xfrm>
              <a:off x="0" y="673312"/>
              <a:ext cx="4447740" cy="2350558"/>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during the afternoon time RAT Pack will participate in the large group time with games and swag distribution.</a:t>
              </a:r>
            </a:p>
          </p:txBody>
        </p:sp>
      </p:grpSp>
      <p:grpSp>
        <p:nvGrpSpPr>
          <p:cNvPr id="8" name="Group 8"/>
          <p:cNvGrpSpPr/>
          <p:nvPr/>
        </p:nvGrpSpPr>
        <p:grpSpPr>
          <a:xfrm>
            <a:off x="7738127" y="5074734"/>
            <a:ext cx="3335805" cy="2267903"/>
            <a:chOff x="0" y="0"/>
            <a:chExt cx="4447740" cy="3023870"/>
          </a:xfrm>
        </p:grpSpPr>
        <p:sp>
          <p:nvSpPr>
            <p:cNvPr id="9" name="TextBox 9"/>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Debrief Nightly</a:t>
              </a:r>
            </a:p>
          </p:txBody>
        </p:sp>
        <p:sp>
          <p:nvSpPr>
            <p:cNvPr id="10" name="TextBox 10"/>
            <p:cNvSpPr txBox="1"/>
            <p:nvPr/>
          </p:nvSpPr>
          <p:spPr>
            <a:xfrm>
              <a:off x="0" y="673312"/>
              <a:ext cx="4447740" cy="2350558"/>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I would love to have a time to talk about what worked, what didn't, changes we can make, how we can have an awesome day tomorrow</a:t>
              </a:r>
            </a:p>
          </p:txBody>
        </p:sp>
      </p:grpSp>
      <p:grpSp>
        <p:nvGrpSpPr>
          <p:cNvPr id="11" name="Group 11"/>
          <p:cNvGrpSpPr/>
          <p:nvPr/>
        </p:nvGrpSpPr>
        <p:grpSpPr>
          <a:xfrm>
            <a:off x="13289342" y="5074734"/>
            <a:ext cx="3335805" cy="2267903"/>
            <a:chOff x="0" y="0"/>
            <a:chExt cx="4447740" cy="3023870"/>
          </a:xfrm>
        </p:grpSpPr>
        <p:sp>
          <p:nvSpPr>
            <p:cNvPr id="12" name="TextBox 12"/>
            <p:cNvSpPr txBox="1"/>
            <p:nvPr/>
          </p:nvSpPr>
          <p:spPr>
            <a:xfrm>
              <a:off x="0" y="-47625"/>
              <a:ext cx="4447740" cy="535305"/>
            </a:xfrm>
            <a:prstGeom prst="rect">
              <a:avLst/>
            </a:prstGeom>
          </p:spPr>
          <p:txBody>
            <a:bodyPr lIns="0" tIns="0" rIns="0" bIns="0" rtlCol="0" anchor="t">
              <a:spAutoFit/>
            </a:bodyPr>
            <a:lstStyle/>
            <a:p>
              <a:pPr marL="0" lvl="0" indent="0">
                <a:lnSpc>
                  <a:spcPts val="3359"/>
                </a:lnSpc>
                <a:spcBef>
                  <a:spcPct val="0"/>
                </a:spcBef>
              </a:pPr>
              <a:r>
                <a:rPr lang="en-US" sz="2400" spc="72">
                  <a:solidFill>
                    <a:srgbClr val="000000"/>
                  </a:solidFill>
                  <a:latin typeface="Muli Bold"/>
                </a:rPr>
                <a:t>Bible Studies</a:t>
              </a:r>
            </a:p>
          </p:txBody>
        </p:sp>
        <p:sp>
          <p:nvSpPr>
            <p:cNvPr id="13" name="TextBox 13"/>
            <p:cNvSpPr txBox="1"/>
            <p:nvPr/>
          </p:nvSpPr>
          <p:spPr>
            <a:xfrm>
              <a:off x="0" y="673312"/>
              <a:ext cx="4447740" cy="2350558"/>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This year we have daily devos, but your Bible study leader is going to dive deeper into these daily stories with you each night. </a:t>
              </a:r>
            </a:p>
          </p:txBody>
        </p:sp>
      </p:grpSp>
      <p:grpSp>
        <p:nvGrpSpPr>
          <p:cNvPr id="14" name="Group 14"/>
          <p:cNvGrpSpPr/>
          <p:nvPr/>
        </p:nvGrpSpPr>
        <p:grpSpPr>
          <a:xfrm>
            <a:off x="1028700" y="4132512"/>
            <a:ext cx="1158212" cy="1258207"/>
            <a:chOff x="0" y="0"/>
            <a:chExt cx="1544282" cy="1677609"/>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02287">
              <a:off x="22929" y="168600"/>
              <a:ext cx="1498424" cy="1340409"/>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681" t="19957" r="25654" b="19187"/>
            <a:stretch>
              <a:fillRect/>
            </a:stretch>
          </p:blipFill>
          <p:spPr>
            <a:xfrm rot="489684">
              <a:off x="249959" y="276757"/>
              <a:ext cx="917365" cy="1124095"/>
            </a:xfrm>
            <a:prstGeom prst="rect">
              <a:avLst/>
            </a:prstGeom>
          </p:spPr>
        </p:pic>
      </p:grpSp>
      <p:grpSp>
        <p:nvGrpSpPr>
          <p:cNvPr id="17" name="Group 17"/>
          <p:cNvGrpSpPr/>
          <p:nvPr/>
        </p:nvGrpSpPr>
        <p:grpSpPr>
          <a:xfrm>
            <a:off x="6579915" y="4132512"/>
            <a:ext cx="1158212" cy="1258207"/>
            <a:chOff x="0" y="0"/>
            <a:chExt cx="1544282" cy="1677609"/>
          </a:xfrm>
        </p:grpSpPr>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02287">
              <a:off x="22929" y="168600"/>
              <a:ext cx="1498424" cy="1340409"/>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681" t="19957" r="25654" b="19187"/>
            <a:stretch>
              <a:fillRect/>
            </a:stretch>
          </p:blipFill>
          <p:spPr>
            <a:xfrm rot="489684">
              <a:off x="249959" y="276757"/>
              <a:ext cx="917365" cy="1124095"/>
            </a:xfrm>
            <a:prstGeom prst="rect">
              <a:avLst/>
            </a:prstGeom>
          </p:spPr>
        </p:pic>
      </p:grpSp>
      <p:grpSp>
        <p:nvGrpSpPr>
          <p:cNvPr id="20" name="Group 20"/>
          <p:cNvGrpSpPr/>
          <p:nvPr/>
        </p:nvGrpSpPr>
        <p:grpSpPr>
          <a:xfrm>
            <a:off x="12131130" y="4132512"/>
            <a:ext cx="1158212" cy="1258207"/>
            <a:chOff x="0" y="0"/>
            <a:chExt cx="1544282" cy="1677609"/>
          </a:xfrm>
        </p:grpSpPr>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4681" t="19957" r="25654" b="19187"/>
            <a:stretch>
              <a:fillRect/>
            </a:stretch>
          </p:blipFill>
          <p:spPr>
            <a:xfrm rot="489684">
              <a:off x="249959" y="276757"/>
              <a:ext cx="917365" cy="1124095"/>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2007">
            <a:off x="4863159" y="1101890"/>
            <a:ext cx="8561682" cy="2708605"/>
          </a:xfrm>
          <a:prstGeom prst="rect">
            <a:avLst/>
          </a:prstGeom>
        </p:spPr>
      </p:pic>
      <p:sp>
        <p:nvSpPr>
          <p:cNvPr id="24" name="TextBox 24"/>
          <p:cNvSpPr txBox="1"/>
          <p:nvPr/>
        </p:nvSpPr>
        <p:spPr>
          <a:xfrm>
            <a:off x="5380262" y="1275092"/>
            <a:ext cx="7527476" cy="2133600"/>
          </a:xfrm>
          <a:prstGeom prst="rect">
            <a:avLst/>
          </a:prstGeom>
        </p:spPr>
        <p:txBody>
          <a:bodyPr lIns="0" tIns="0" rIns="0" bIns="0" rtlCol="0" anchor="t">
            <a:spAutoFit/>
          </a:bodyPr>
          <a:lstStyle/>
          <a:p>
            <a:pPr algn="ctr">
              <a:lnSpc>
                <a:spcPts val="17499"/>
              </a:lnSpc>
              <a:spcBef>
                <a:spcPct val="0"/>
              </a:spcBef>
            </a:pPr>
            <a:r>
              <a:rPr lang="en-US" sz="12499">
                <a:solidFill>
                  <a:srgbClr val="000000"/>
                </a:solidFill>
                <a:latin typeface="Amatic SC Bold"/>
              </a:rPr>
              <a:t>RESPONSIBILITIES</a:t>
            </a:r>
          </a:p>
        </p:txBody>
      </p:sp>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7957">
            <a:off x="4008767" y="1449399"/>
            <a:ext cx="1321100" cy="1136146"/>
          </a:xfrm>
          <a:prstGeom prst="rect">
            <a:avLst/>
          </a:prstGeom>
        </p:spPr>
      </p:pic>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359667" flipV="1">
            <a:off x="12974891" y="2535916"/>
            <a:ext cx="1321100" cy="11361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3738">
            <a:off x="6592141" y="6772250"/>
            <a:ext cx="5109623" cy="10219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97725">
            <a:off x="3428201" y="3330348"/>
            <a:ext cx="11513981" cy="3642605"/>
          </a:xfrm>
          <a:prstGeom prst="rect">
            <a:avLst/>
          </a:prstGeom>
        </p:spPr>
      </p:pic>
      <p:sp>
        <p:nvSpPr>
          <p:cNvPr id="4" name="TextBox 4"/>
          <p:cNvSpPr txBox="1"/>
          <p:nvPr/>
        </p:nvSpPr>
        <p:spPr>
          <a:xfrm>
            <a:off x="3395657" y="3536808"/>
            <a:ext cx="11511679" cy="2375535"/>
          </a:xfrm>
          <a:prstGeom prst="rect">
            <a:avLst/>
          </a:prstGeom>
        </p:spPr>
        <p:txBody>
          <a:bodyPr lIns="0" tIns="0" rIns="0" bIns="0" rtlCol="0" anchor="t">
            <a:spAutoFit/>
          </a:bodyPr>
          <a:lstStyle/>
          <a:p>
            <a:pPr algn="ctr">
              <a:lnSpc>
                <a:spcPts val="19459"/>
              </a:lnSpc>
              <a:spcBef>
                <a:spcPct val="0"/>
              </a:spcBef>
            </a:pPr>
            <a:r>
              <a:rPr lang="en-US" sz="13899">
                <a:solidFill>
                  <a:srgbClr val="000000"/>
                </a:solidFill>
                <a:latin typeface="Amatic SC Bold"/>
              </a:rPr>
              <a:t>WHAT MAKES CAMP FUN?</a:t>
            </a:r>
          </a:p>
        </p:txBody>
      </p:sp>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59206">
            <a:off x="2754259" y="4340976"/>
            <a:ext cx="662036" cy="1122094"/>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43703">
            <a:off x="7393027" y="2454017"/>
            <a:ext cx="437368" cy="41987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851397">
            <a:off x="9208285" y="507545"/>
            <a:ext cx="319992" cy="307192"/>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19461">
            <a:off x="13288030" y="1319249"/>
            <a:ext cx="516571" cy="495908"/>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83107">
            <a:off x="16927791" y="5017806"/>
            <a:ext cx="513645" cy="49310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756806">
            <a:off x="15020060" y="9178423"/>
            <a:ext cx="424393" cy="40741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15872">
            <a:off x="14407882" y="6383025"/>
            <a:ext cx="424393" cy="407417"/>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756806">
            <a:off x="4802333" y="6847344"/>
            <a:ext cx="424393" cy="407417"/>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45741">
            <a:off x="12100836" y="8176526"/>
            <a:ext cx="511678" cy="86725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00043">
            <a:off x="11671035" y="347808"/>
            <a:ext cx="567418" cy="626667"/>
          </a:xfrm>
          <a:prstGeom prst="rect">
            <a:avLst/>
          </a:prstGeom>
        </p:spPr>
      </p:pic>
      <p:pic>
        <p:nvPicPr>
          <p:cNvPr id="21"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154087">
            <a:off x="15305381" y="3449328"/>
            <a:ext cx="489149" cy="829067"/>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69974">
            <a:off x="6165299" y="822791"/>
            <a:ext cx="530353" cy="898904"/>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39255">
            <a:off x="8938249" y="9486280"/>
            <a:ext cx="554415" cy="532238"/>
          </a:xfrm>
          <a:prstGeom prst="rect">
            <a:avLst/>
          </a:prstGeom>
        </p:spPr>
      </p:pic>
      <p:pic>
        <p:nvPicPr>
          <p:cNvPr id="24" name="Picture 2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93431">
            <a:off x="1252195" y="916550"/>
            <a:ext cx="826577" cy="1185137"/>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011406">
            <a:off x="10044564" y="1829281"/>
            <a:ext cx="716911" cy="1027900"/>
          </a:xfrm>
          <a:prstGeom prst="rect">
            <a:avLst/>
          </a:prstGeom>
        </p:spPr>
      </p:pic>
      <p:pic>
        <p:nvPicPr>
          <p:cNvPr id="26"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419102">
            <a:off x="16011837" y="6705132"/>
            <a:ext cx="927423" cy="1329729"/>
          </a:xfrm>
          <a:prstGeom prst="rect">
            <a:avLst/>
          </a:prstGeom>
        </p:spPr>
      </p:pic>
      <p:sp>
        <p:nvSpPr>
          <p:cNvPr id="27" name="TextBox 27"/>
          <p:cNvSpPr txBox="1"/>
          <p:nvPr/>
        </p:nvSpPr>
        <p:spPr>
          <a:xfrm>
            <a:off x="6884348" y="6903199"/>
            <a:ext cx="4525208" cy="605652"/>
          </a:xfrm>
          <a:prstGeom prst="rect">
            <a:avLst/>
          </a:prstGeom>
        </p:spPr>
        <p:txBody>
          <a:bodyPr lIns="0" tIns="0" rIns="0" bIns="0" rtlCol="0" anchor="t">
            <a:spAutoFit/>
          </a:bodyPr>
          <a:lstStyle/>
          <a:p>
            <a:pPr algn="ctr">
              <a:lnSpc>
                <a:spcPts val="5039"/>
              </a:lnSpc>
              <a:spcBef>
                <a:spcPct val="0"/>
              </a:spcBef>
            </a:pPr>
            <a:r>
              <a:rPr lang="en-US" sz="3599" spc="-71">
                <a:solidFill>
                  <a:srgbClr val="000000"/>
                </a:solidFill>
                <a:latin typeface="Muli Bold"/>
              </a:rPr>
              <a:t>your ideas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590</Words>
  <Application>Microsoft Office PowerPoint</Application>
  <PresentationFormat>Custom</PresentationFormat>
  <Paragraphs>65</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Amatic SC Bold</vt:lpstr>
      <vt:lpstr>Arial</vt:lpstr>
      <vt:lpstr>Calibri</vt:lpstr>
      <vt:lpstr>Muli Regular</vt:lpstr>
      <vt:lpstr>Muli Bold</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 Pack</dc:title>
  <dc:creator>Patrick Knowlton</dc:creator>
  <cp:lastModifiedBy>Charles Cole</cp:lastModifiedBy>
  <cp:revision>1</cp:revision>
  <dcterms:created xsi:type="dcterms:W3CDTF">2006-08-16T00:00:00Z</dcterms:created>
  <dcterms:modified xsi:type="dcterms:W3CDTF">2021-06-03T23:31:56Z</dcterms:modified>
  <dc:identifier>DAEeMPS37XI</dc:identifier>
</cp:coreProperties>
</file>