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77"/>
      <p:regular r:id="rId19"/>
      <p:bold r:id="rId20"/>
      <p:italic r:id="rId21"/>
      <p:boldItalic r:id="rId22"/>
    </p:embeddedFont>
    <p:embeddedFont>
      <p:font typeface="Nunito" pitchFamily="2" charset="77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giBIHZMKLSWxDIBd/S1eOIbrUO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56" d="100"/>
          <a:sy n="156" d="100"/>
        </p:scale>
        <p:origin x="36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cc3c786c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7cc3c786c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1" b="30857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164145" y="4406300"/>
            <a:ext cx="234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1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2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7" descr="aemelia_icons.png"/>
          <p:cNvPicPr preferRelativeResize="0"/>
          <p:nvPr/>
        </p:nvPicPr>
        <p:blipFill rotWithShape="1">
          <a:blip r:embed="rId2">
            <a:alphaModFix amt="20000"/>
          </a:blip>
          <a:srcRect t="30861" b="30857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7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2820925" y="298275"/>
            <a:ext cx="5973600" cy="30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rtl="0">
              <a:spcBef>
                <a:spcPts val="600"/>
              </a:spcBef>
              <a:spcAft>
                <a:spcPts val="0"/>
              </a:spcAft>
              <a:buSzPts val="4000"/>
              <a:buChar char="▸"/>
              <a:defRPr b="1" i="1"/>
            </a:lvl1pPr>
            <a:lvl2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▹"/>
              <a:defRPr sz="4000" b="1" i="1"/>
            </a:lvl2pPr>
            <a:lvl3pPr marL="1371600" lvl="2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3pPr>
            <a:lvl4pPr marL="1828800" lvl="3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4pPr>
            <a:lvl5pPr marL="2286000" lvl="4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5pPr>
            <a:lvl6pPr marL="2743200" lvl="5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6pPr>
            <a:lvl7pPr marL="3200400" lvl="6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7pPr>
            <a:lvl8pPr marL="3657600" lvl="7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8pPr>
            <a:lvl9pPr marL="4114800" lvl="8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9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1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9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0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1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0"/>
          <p:cNvSpPr/>
          <p:nvPr/>
        </p:nvSpPr>
        <p:spPr>
          <a:xfrm flipH="1">
            <a:off x="2095200" y="0"/>
            <a:ext cx="7048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2445100" y="275350"/>
            <a:ext cx="2066100" cy="4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4617100" y="275350"/>
            <a:ext cx="2066100" cy="4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3"/>
          </p:nvPr>
        </p:nvSpPr>
        <p:spPr>
          <a:xfrm>
            <a:off x="6789100" y="275350"/>
            <a:ext cx="2066100" cy="4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1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1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21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/>
          <p:nvPr/>
        </p:nvSpPr>
        <p:spPr>
          <a:xfrm>
            <a:off x="0" y="0"/>
            <a:ext cx="2095200" cy="51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PWIjTOdb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2550" y="1964994"/>
            <a:ext cx="8178900" cy="27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NB FIRST NATIONS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CHILD WELFARE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JURISDICTIONAL MODEL INITIATIVE</a:t>
            </a:r>
            <a:endParaRPr/>
          </a:p>
        </p:txBody>
      </p:sp>
      <p:sp>
        <p:nvSpPr>
          <p:cNvPr id="62" name="Google Shape;62;p1"/>
          <p:cNvSpPr txBox="1"/>
          <p:nvPr/>
        </p:nvSpPr>
        <p:spPr>
          <a:xfrm>
            <a:off x="512312" y="4196434"/>
            <a:ext cx="61476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3F3F3"/>
                </a:solidFill>
              </a:rPr>
              <a:t>February 18, 2020</a:t>
            </a:r>
            <a:endParaRPr sz="14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PROJECT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TEAM</a:t>
            </a:r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29" name="Google Shape;129;p11"/>
          <p:cNvSpPr/>
          <p:nvPr/>
        </p:nvSpPr>
        <p:spPr>
          <a:xfrm>
            <a:off x="2441325" y="1751400"/>
            <a:ext cx="6301500" cy="573900"/>
          </a:xfrm>
          <a:prstGeom prst="homePlate">
            <a:avLst>
              <a:gd name="adj" fmla="val 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2695925" y="1313250"/>
            <a:ext cx="1450200" cy="14502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Partner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4783163" y="1313250"/>
            <a:ext cx="1450200" cy="1450200"/>
          </a:xfrm>
          <a:prstGeom prst="ellipse">
            <a:avLst/>
          </a:prstGeom>
          <a:solidFill>
            <a:srgbClr val="3D85C6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Project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Management</a:t>
            </a:r>
            <a:endParaRPr sz="11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6870401" y="1313250"/>
            <a:ext cx="1450200" cy="14502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Project Proponent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2441325" y="2911574"/>
            <a:ext cx="1905600" cy="113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Indigenous Services Canada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PROVINCE NB</a:t>
            </a:r>
            <a:endParaRPr sz="1400" b="0" i="0" u="none" strike="noStrike" cap="none" dirty="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4420100" y="2911575"/>
            <a:ext cx="21807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STRATEGIC ADVISOR</a:t>
            </a: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TROY JEROME</a:t>
            </a: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TECHNICAL ADVISOR</a:t>
            </a: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BEAVER PAUL</a:t>
            </a: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FACILITATOR</a:t>
            </a: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DANA FRANCIS</a:t>
            </a: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6553700" y="2911575"/>
            <a:ext cx="21807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TCFSA, COO</a:t>
            </a: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NEIL PERLEY</a:t>
            </a: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TCFSA, DIRECTOR</a:t>
            </a: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CINDY MARSHALL</a:t>
            </a:r>
            <a:endParaRPr sz="1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cc3c786cc_1_0"/>
          <p:cNvSpPr txBox="1">
            <a:spLocks noGrp="1"/>
          </p:cNvSpPr>
          <p:nvPr>
            <p:ph type="body" idx="1"/>
          </p:nvPr>
        </p:nvSpPr>
        <p:spPr>
          <a:xfrm>
            <a:off x="2261625" y="477450"/>
            <a:ext cx="5631600" cy="2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MWASW Social Workers 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Our Thoughts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1" name="Google Shape;141;g7cc3c786cc_1_0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Indigenizing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Social Work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Practice </a:t>
            </a:r>
            <a:endParaRPr/>
          </a:p>
        </p:txBody>
      </p:sp>
      <p:sp>
        <p:nvSpPr>
          <p:cNvPr id="142" name="Google Shape;142;g7cc3c786cc_1_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48" name="Google Shape;148;p12"/>
          <p:cNvPicPr preferRelativeResize="0"/>
          <p:nvPr/>
        </p:nvPicPr>
        <p:blipFill rotWithShape="1">
          <a:blip r:embed="rId3">
            <a:alphaModFix/>
          </a:blip>
          <a:srcRect l="327" r="317"/>
          <a:stretch/>
        </p:blipFill>
        <p:spPr>
          <a:xfrm>
            <a:off x="2117850" y="-1"/>
            <a:ext cx="771524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2"/>
          <p:cNvSpPr txBox="1">
            <a:spLocks noGrp="1"/>
          </p:cNvSpPr>
          <p:nvPr>
            <p:ph type="title" idx="4294967295"/>
          </p:nvPr>
        </p:nvSpPr>
        <p:spPr>
          <a:xfrm>
            <a:off x="4650000" y="2604450"/>
            <a:ext cx="4494000" cy="21423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0"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b="0" dirty="0">
                <a:solidFill>
                  <a:srgbClr val="FFFFFF"/>
                </a:solidFill>
              </a:rPr>
              <a:t>PROJECT ACTIVITIES</a:t>
            </a:r>
            <a:endParaRPr b="0" dirty="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b="0" dirty="0">
                <a:solidFill>
                  <a:srgbClr val="FFFFFF"/>
                </a:solidFill>
              </a:rPr>
              <a:t>INPUT/ADVICE/GUIDANCE</a:t>
            </a:r>
            <a:endParaRPr b="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50" name="Google Shape;150;p12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body" idx="2"/>
          </p:nvPr>
        </p:nvSpPr>
        <p:spPr>
          <a:xfrm>
            <a:off x="2462200" y="361950"/>
            <a:ext cx="5498400" cy="3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b="1"/>
              <a:t>PRESENTATION AGENDA</a:t>
            </a:r>
            <a:endParaRPr/>
          </a:p>
          <a:p>
            <a:pPr marL="914400" lvl="0" indent="-406400" algn="l" rtl="0">
              <a:lnSpc>
                <a:spcPct val="163636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Overview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Partners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4064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lphaLcPeriod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4064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lphaLcPeriod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Brunswick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1200"/>
          </a:p>
        </p:txBody>
      </p:sp>
      <p:sp>
        <p:nvSpPr>
          <p:cNvPr id="68" name="Google Shape;68;p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882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/>
              <a:t>NB First Nations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/>
              <a:t>Jurisdictional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/>
              <a:t>Model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/>
              <a:t>Initiative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ctrTitle" idx="4294967295"/>
          </p:nvPr>
        </p:nvSpPr>
        <p:spPr>
          <a:xfrm>
            <a:off x="2579575" y="99675"/>
            <a:ext cx="5571300" cy="22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rPr lang="en" sz="72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Project</a:t>
            </a:r>
            <a:endParaRPr sz="7200" b="1" i="0" u="none" strike="noStrike" cap="non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rPr lang="en" sz="72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Theme</a:t>
            </a:r>
            <a:endParaRPr sz="7200" b="1" i="0" u="none" strike="noStrike" cap="non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ubTitle" idx="4294967295"/>
          </p:nvPr>
        </p:nvSpPr>
        <p:spPr>
          <a:xfrm>
            <a:off x="2300850" y="2359575"/>
            <a:ext cx="6383100" cy="20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63636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None/>
            </a:pPr>
            <a:r>
              <a:rPr lang="en" sz="2800" b="1" i="0" u="none" strike="noStrike" cap="none">
                <a:latin typeface="Calibri"/>
                <a:ea typeface="Calibri"/>
                <a:cs typeface="Calibri"/>
                <a:sym typeface="Calibri"/>
              </a:rPr>
              <a:t>Jurisdictional models for child and family services to support child and family well-being.</a:t>
            </a:r>
            <a:endParaRPr sz="2400" b="1" i="0" u="none" strike="noStrike" cap="none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l="22956" r="22951"/>
          <a:stretch/>
        </p:blipFill>
        <p:spPr>
          <a:xfrm>
            <a:off x="0" y="0"/>
            <a:ext cx="2086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2820925" y="298275"/>
            <a:ext cx="5973600" cy="3007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4000"/>
              <a:buNone/>
            </a:pPr>
            <a:r>
              <a:rPr lang="en" dirty="0"/>
              <a:t>The purpose of the Initiative is to reimplement jurisdictional control over Child and Family services, and lay the foundation for other First Nations within New Brunswick.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83" name="Google Shape;83;p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fld id="{00000000-1234-1234-1234-123412341234}" type="slidenum">
              <a:rPr lang="en"/>
              <a:t>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2206500" y="3155150"/>
            <a:ext cx="6822600" cy="161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Purpose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l="19189" r="19189"/>
          <a:stretch/>
        </p:blipFill>
        <p:spPr>
          <a:xfrm>
            <a:off x="0" y="1568825"/>
            <a:ext cx="1680875" cy="35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91" name="Google Shape;91;p6"/>
          <p:cNvSpPr txBox="1">
            <a:spLocks noGrp="1"/>
          </p:cNvSpPr>
          <p:nvPr>
            <p:ph type="body" idx="1"/>
          </p:nvPr>
        </p:nvSpPr>
        <p:spPr>
          <a:xfrm>
            <a:off x="2301525" y="275350"/>
            <a:ext cx="6656100" cy="4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2550" dirty="0"/>
              <a:t>Prepare First Nation governments and to: </a:t>
            </a:r>
            <a:endParaRPr sz="2550" dirty="0"/>
          </a:p>
          <a:p>
            <a:pPr marL="457200" lvl="0" indent="-3905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50"/>
              <a:buChar char="▸"/>
            </a:pPr>
            <a:r>
              <a:rPr lang="en" sz="2550" dirty="0"/>
              <a:t>re-establish  jurisdiction over the delivery of child and family services through a set of regulations/rules that ensures culturally relevant programs and services; and, </a:t>
            </a:r>
            <a:endParaRPr sz="2550" dirty="0"/>
          </a:p>
          <a:p>
            <a:pPr marL="457200" lvl="0" indent="-390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▸"/>
            </a:pPr>
            <a:r>
              <a:rPr lang="en" sz="2550" dirty="0"/>
              <a:t>the delivery of those programs and services by First Nation agencies and First Nation recognized service professionals.</a:t>
            </a:r>
            <a:endParaRPr sz="2550" dirty="0"/>
          </a:p>
        </p:txBody>
      </p:sp>
      <p:sp>
        <p:nvSpPr>
          <p:cNvPr id="92" name="Google Shape;92;p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261625" y="477450"/>
            <a:ext cx="5631600" cy="2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 b="1"/>
              <a:t>Bill C-92 Impact Analysis Briefing</a:t>
            </a:r>
            <a:endParaRPr b="1"/>
          </a:p>
          <a:p>
            <a:pPr marL="457200" lvl="0" indent="-3810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400"/>
              <a:buAutoNum type="arabicPeriod"/>
            </a:pPr>
            <a:r>
              <a:rPr lang="en" b="1"/>
              <a:t>Summary Report of Subject-Matter Expert Presentations</a:t>
            </a:r>
            <a:endParaRPr b="1"/>
          </a:p>
          <a:p>
            <a:pPr marL="457200" lvl="0" indent="-3810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400"/>
              <a:buAutoNum type="arabicPeriod"/>
            </a:pPr>
            <a:r>
              <a:rPr lang="en" b="1"/>
              <a:t>Multi-year Work Plan</a:t>
            </a:r>
            <a:endParaRPr b="1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b="1"/>
              <a:t>Negotiation Process</a:t>
            </a:r>
            <a:endParaRPr b="1"/>
          </a:p>
        </p:txBody>
      </p: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EXPECTED OUTCOMES</a:t>
            </a:r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  <p:cxnSp>
        <p:nvCxnSpPr>
          <p:cNvPr id="100" name="Google Shape;100;p7"/>
          <p:cNvCxnSpPr/>
          <p:nvPr/>
        </p:nvCxnSpPr>
        <p:spPr>
          <a:xfrm>
            <a:off x="3284700" y="1184200"/>
            <a:ext cx="3450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7"/>
          <p:cNvCxnSpPr/>
          <p:nvPr/>
        </p:nvCxnSpPr>
        <p:spPr>
          <a:xfrm>
            <a:off x="3284700" y="2403400"/>
            <a:ext cx="3450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body" idx="1"/>
          </p:nvPr>
        </p:nvSpPr>
        <p:spPr>
          <a:xfrm>
            <a:off x="2358800" y="268525"/>
            <a:ext cx="6515100" cy="4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▸"/>
            </a:pPr>
            <a:r>
              <a:rPr lang="en" sz="1500" dirty="0"/>
              <a:t>Conduct regular meetings of Child and Family Services Directors to discuss how First Nations should assuming control.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▸"/>
            </a:pPr>
            <a:r>
              <a:rPr lang="en" sz="1500" dirty="0"/>
              <a:t>Engage federal and provincial government authorities in discussions on a process that will lead to First Nation control of child and family services programs.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▸"/>
            </a:pPr>
            <a:r>
              <a:rPr lang="en" sz="1500" dirty="0"/>
              <a:t>Establish a technical advisors group, being comprised of  Directors of CFS, with a mandate to examine the legal, operational and political dimensions of the proposed federal and provincial legislation and/or policies with a view to re-establish jurisdiction over the child welfare.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▸"/>
            </a:pPr>
            <a:r>
              <a:rPr lang="en" sz="1500" dirty="0"/>
              <a:t>Conduct research relevant to engaging other jurisdictions in negotiations.</a:t>
            </a:r>
            <a:endParaRPr sz="1500" dirty="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▸"/>
            </a:pPr>
            <a:r>
              <a:rPr lang="en" sz="1500" dirty="0"/>
              <a:t>Develop a comprehensive multi-year work plan that layout the pathway for First Nations to assume jurisdiction over First Nation child and family services in New Brunswick</a:t>
            </a:r>
            <a:r>
              <a:rPr lang="en" sz="1600" dirty="0"/>
              <a:t>.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 dirty="0"/>
          </a:p>
        </p:txBody>
      </p:sp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TENTATIVE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SCHEDULE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5" name="Google Shape;115;p9"/>
          <p:cNvSpPr txBox="1"/>
          <p:nvPr/>
        </p:nvSpPr>
        <p:spPr>
          <a:xfrm>
            <a:off x="2564275" y="146025"/>
            <a:ext cx="6300600" cy="48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AutoNum type="arabicPeriod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Site Visit - Anishinabek Nation		Sept 09, 2019</a:t>
            </a:r>
            <a:endParaRPr sz="1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AutoNum type="arabicPeriod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Launch Event            			Sept 18, 2109</a:t>
            </a:r>
            <a:endParaRPr sz="1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AutoNum type="arabicPeriod"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Mapping Exercise			Nov  14, 2019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AutoNum type="arabicPeriod"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An Indigenous Perspective of the NB System	Nov  14, 2019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eriod"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Impact Analysis of Bill C-92			Dec   06, 2019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AutoNum type="arabicPeriod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Jurisdictional Control and the Path Forward	</a:t>
            </a:r>
            <a:r>
              <a:rPr lang="en" dirty="0">
                <a:latin typeface="Nunito"/>
                <a:ea typeface="Nunito"/>
                <a:cs typeface="Nunito"/>
                <a:sym typeface="Nunito"/>
              </a:rPr>
              <a:t>Dec  12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2019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eriod"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Anishinabek Child Welling-Being Law 		Dec  12, 2019</a:t>
            </a:r>
            <a:endParaRPr sz="1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eriod"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Nation Building and Law Making processes	Jan   16, 2019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AutoNum type="arabicPeriod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Jurisdictional Best Practices			</a:t>
            </a:r>
            <a:r>
              <a:rPr lang="en" dirty="0">
                <a:latin typeface="Nunito"/>
                <a:ea typeface="Nunito"/>
                <a:cs typeface="Nunito"/>
                <a:sym typeface="Nunito"/>
              </a:rPr>
              <a:t>Jan   16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2019</a:t>
            </a:r>
            <a:endParaRPr sz="1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AutoNum type="arabicPeriod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Summary Report of Presentations		Mar 13, 2020</a:t>
            </a:r>
            <a:endParaRPr sz="1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AutoNum type="arabicPeriod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Multi-year Work Plan			Mar 20, 2020</a:t>
            </a:r>
            <a:endParaRPr sz="1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AutoNum type="arabicPeriod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Leadership meetings			4 Meetings</a:t>
            </a:r>
            <a:endParaRPr sz="1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942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Presentations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# Presenter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&amp;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Subject Matters</a:t>
            </a:r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body" idx="1"/>
          </p:nvPr>
        </p:nvSpPr>
        <p:spPr>
          <a:xfrm>
            <a:off x="2442750" y="145250"/>
            <a:ext cx="6771900" cy="4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600" b="1" dirty="0"/>
              <a:t>Graydon Nicholas</a:t>
            </a:r>
            <a:endParaRPr sz="16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dirty="0">
                <a:solidFill>
                  <a:srgbClr val="000000"/>
                </a:solidFill>
              </a:rPr>
              <a:t>An Indigenous Perspective of the NB System</a:t>
            </a:r>
            <a:r>
              <a:rPr lang="en" sz="14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	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600" b="1" dirty="0"/>
              <a:t>Maggie </a:t>
            </a:r>
            <a:r>
              <a:rPr lang="en" sz="1600" b="1" dirty="0" err="1"/>
              <a:t>Wente</a:t>
            </a:r>
            <a:endParaRPr sz="1600" b="1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Jurisdictional Control &amp; Path Forward, Analysis of Bill C-92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1" dirty="0"/>
              <a:t>Adrienne Pelletier</a:t>
            </a:r>
            <a:endParaRPr sz="1600" b="1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Anishinabek Child Well-Being Law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600" b="1" dirty="0"/>
              <a:t>Miriam Jorgensen</a:t>
            </a:r>
            <a:endParaRPr sz="16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Jurisdictional Best Practices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1" dirty="0"/>
              <a:t>Troy Jerome</a:t>
            </a:r>
            <a:endParaRPr sz="1600" b="1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Self-Government Negotiation Process</a:t>
            </a:r>
            <a:endParaRPr dirty="0"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503</Words>
  <Application>Microsoft Macintosh PowerPoint</Application>
  <PresentationFormat>On-screen Show (16:9)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Roboto</vt:lpstr>
      <vt:lpstr>Montserrat</vt:lpstr>
      <vt:lpstr>Calibri</vt:lpstr>
      <vt:lpstr>Nunito</vt:lpstr>
      <vt:lpstr>Arial</vt:lpstr>
      <vt:lpstr>Aemelia template</vt:lpstr>
      <vt:lpstr>NB FIRST NATIONS CHILD WELFARE JURISDICTIONAL MODEL INITIATIVE</vt:lpstr>
      <vt:lpstr>NB First Nations Jurisdictional Model Initiative</vt:lpstr>
      <vt:lpstr>Project Theme</vt:lpstr>
      <vt:lpstr>PowerPoint Presentation</vt:lpstr>
      <vt:lpstr>OBJECTIVE</vt:lpstr>
      <vt:lpstr>EXPECTED OUTCOMES</vt:lpstr>
      <vt:lpstr>ACTIVITIES</vt:lpstr>
      <vt:lpstr>TENTATIVE SCHEDULE OF ACTIVITIES</vt:lpstr>
      <vt:lpstr>Presentations  # Presenter  &amp;  Subject Matters</vt:lpstr>
      <vt:lpstr>PROJECT TEAM</vt:lpstr>
      <vt:lpstr>Indigenizing Social Work  Practice </vt:lpstr>
      <vt:lpstr> PROJECT ACTIVITIES INPUT/ADVICE/GUIDANCE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 FIRST NATIONS CHILD WELFARE JURISDICTIONAL MODEL INITIATIVE</dc:title>
  <cp:lastModifiedBy>b paul</cp:lastModifiedBy>
  <cp:revision>2</cp:revision>
  <dcterms:modified xsi:type="dcterms:W3CDTF">2020-02-18T15:15:37Z</dcterms:modified>
</cp:coreProperties>
</file>