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259" r:id="rId2"/>
    <p:sldId id="327" r:id="rId3"/>
    <p:sldId id="325" r:id="rId4"/>
    <p:sldId id="318" r:id="rId5"/>
    <p:sldId id="320" r:id="rId6"/>
    <p:sldId id="328" r:id="rId7"/>
    <p:sldId id="343" r:id="rId8"/>
    <p:sldId id="338" r:id="rId9"/>
    <p:sldId id="342" r:id="rId10"/>
    <p:sldId id="319" r:id="rId11"/>
    <p:sldId id="321" r:id="rId12"/>
    <p:sldId id="322" r:id="rId13"/>
    <p:sldId id="330" r:id="rId14"/>
    <p:sldId id="331" r:id="rId15"/>
    <p:sldId id="332" r:id="rId16"/>
    <p:sldId id="334" r:id="rId17"/>
    <p:sldId id="335" r:id="rId18"/>
    <p:sldId id="346" r:id="rId19"/>
    <p:sldId id="344" r:id="rId20"/>
    <p:sldId id="350" r:id="rId21"/>
    <p:sldId id="349" r:id="rId22"/>
    <p:sldId id="323" r:id="rId23"/>
    <p:sldId id="348" r:id="rId24"/>
    <p:sldId id="347" r:id="rId25"/>
    <p:sldId id="308" r:id="rId26"/>
    <p:sldId id="341" r:id="rId27"/>
    <p:sldId id="258" r:id="rId28"/>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289"/>
    <p:restoredTop sz="94663"/>
  </p:normalViewPr>
  <p:slideViewPr>
    <p:cSldViewPr>
      <p:cViewPr varScale="1">
        <p:scale>
          <a:sx n="117" d="100"/>
          <a:sy n="117" d="100"/>
        </p:scale>
        <p:origin x="1728" y="17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94BE2F6-7379-4281-905C-726FA8D4771D}" type="doc">
      <dgm:prSet loTypeId="urn:microsoft.com/office/officeart/2005/8/layout/venn1" loCatId="relationship" qsTypeId="urn:microsoft.com/office/officeart/2005/8/quickstyle/simple1" qsCatId="simple" csTypeId="urn:microsoft.com/office/officeart/2005/8/colors/accent1_2" csCatId="accent1" phldr="1"/>
      <dgm:spPr/>
    </dgm:pt>
    <dgm:pt modelId="{907BB9B7-A1D7-4FF1-B573-C7ABCE016F8F}">
      <dgm:prSet phldrT="[Text]" custT="1"/>
      <dgm:spPr>
        <a:xfrm>
          <a:off x="349931" y="18910"/>
          <a:ext cx="1085318" cy="1085318"/>
        </a:xfrm>
        <a:solidFill>
          <a:srgbClr val="9BBB59">
            <a:lumMod val="60000"/>
            <a:lumOff val="40000"/>
            <a:alpha val="50000"/>
          </a:srgbClr>
        </a:solidFill>
        <a:ln w="25400" cap="flat" cmpd="sng" algn="ctr">
          <a:solidFill>
            <a:sysClr val="window" lastClr="FFFFFF">
              <a:hueOff val="0"/>
              <a:satOff val="0"/>
              <a:lumOff val="0"/>
              <a:alphaOff val="0"/>
            </a:sysClr>
          </a:solidFill>
          <a:prstDash val="solid"/>
        </a:ln>
        <a:effectLst/>
      </dgm:spPr>
      <dgm:t>
        <a:bodyPr/>
        <a:lstStyle/>
        <a:p>
          <a:pPr algn="ctr"/>
          <a:r>
            <a:rPr lang="en-CA" sz="1000">
              <a:solidFill>
                <a:sysClr val="windowText" lastClr="000000">
                  <a:hueOff val="0"/>
                  <a:satOff val="0"/>
                  <a:lumOff val="0"/>
                  <a:alphaOff val="0"/>
                </a:sysClr>
              </a:solidFill>
              <a:latin typeface="Calibri"/>
              <a:ea typeface="+mn-ea"/>
              <a:cs typeface="+mn-cs"/>
            </a:rPr>
            <a:t>Federal Laws in C-92</a:t>
          </a:r>
        </a:p>
      </dgm:t>
    </dgm:pt>
    <dgm:pt modelId="{21A86D7A-4290-47D3-B4BA-292C71E99775}" type="parTrans" cxnId="{6C115ADE-5342-40D8-944F-6F2A4C3714EB}">
      <dgm:prSet/>
      <dgm:spPr/>
      <dgm:t>
        <a:bodyPr/>
        <a:lstStyle/>
        <a:p>
          <a:pPr algn="ctr"/>
          <a:endParaRPr lang="en-CA"/>
        </a:p>
      </dgm:t>
    </dgm:pt>
    <dgm:pt modelId="{F9F96DDE-0F4F-408C-99FB-D9D981589B27}" type="sibTrans" cxnId="{6C115ADE-5342-40D8-944F-6F2A4C3714EB}">
      <dgm:prSet/>
      <dgm:spPr/>
      <dgm:t>
        <a:bodyPr/>
        <a:lstStyle/>
        <a:p>
          <a:pPr algn="ctr"/>
          <a:endParaRPr lang="en-CA"/>
        </a:p>
      </dgm:t>
    </dgm:pt>
    <dgm:pt modelId="{85D089C2-C71D-4985-BC99-F42745833B8C}">
      <dgm:prSet phldrT="[Text]" custT="1"/>
      <dgm:spPr>
        <a:xfrm>
          <a:off x="369688" y="1445756"/>
          <a:ext cx="1085318" cy="1085318"/>
        </a:xfrm>
        <a:solidFill>
          <a:srgbClr val="4F81BD">
            <a:lumMod val="60000"/>
            <a:lumOff val="40000"/>
            <a:alpha val="50000"/>
          </a:srgbClr>
        </a:solidFill>
        <a:ln w="25400" cap="flat" cmpd="sng" algn="ctr">
          <a:solidFill>
            <a:sysClr val="window" lastClr="FFFFFF">
              <a:hueOff val="0"/>
              <a:satOff val="0"/>
              <a:lumOff val="0"/>
              <a:alphaOff val="0"/>
            </a:sysClr>
          </a:solidFill>
          <a:prstDash val="solid"/>
        </a:ln>
        <a:effectLst/>
      </dgm:spPr>
      <dgm:t>
        <a:bodyPr/>
        <a:lstStyle/>
        <a:p>
          <a:pPr algn="ctr">
            <a:spcAft>
              <a:spcPts val="0"/>
            </a:spcAft>
          </a:pPr>
          <a:r>
            <a:rPr lang="en-CA" sz="1000">
              <a:solidFill>
                <a:sysClr val="windowText" lastClr="000000">
                  <a:hueOff val="0"/>
                  <a:satOff val="0"/>
                  <a:lumOff val="0"/>
                  <a:alphaOff val="0"/>
                </a:sysClr>
              </a:solidFill>
              <a:latin typeface="Calibri"/>
              <a:ea typeface="+mn-ea"/>
              <a:cs typeface="+mn-cs"/>
            </a:rPr>
            <a:t>Provincial/</a:t>
          </a:r>
        </a:p>
        <a:p>
          <a:pPr algn="ctr">
            <a:spcAft>
              <a:spcPct val="35000"/>
            </a:spcAft>
          </a:pPr>
          <a:r>
            <a:rPr lang="en-CA" sz="1000">
              <a:solidFill>
                <a:sysClr val="windowText" lastClr="000000">
                  <a:hueOff val="0"/>
                  <a:satOff val="0"/>
                  <a:lumOff val="0"/>
                  <a:alphaOff val="0"/>
                </a:sysClr>
              </a:solidFill>
              <a:latin typeface="Calibri"/>
              <a:ea typeface="+mn-ea"/>
              <a:cs typeface="+mn-cs"/>
            </a:rPr>
            <a:t>Territorial Laws</a:t>
          </a:r>
        </a:p>
      </dgm:t>
    </dgm:pt>
    <dgm:pt modelId="{54764AEB-F9A9-448B-AA01-EC1CFD20D3D8}" type="parTrans" cxnId="{E7DFB06A-8127-49A3-BD04-99453C3C98E7}">
      <dgm:prSet/>
      <dgm:spPr/>
      <dgm:t>
        <a:bodyPr/>
        <a:lstStyle/>
        <a:p>
          <a:pPr algn="ctr"/>
          <a:endParaRPr lang="en-CA"/>
        </a:p>
      </dgm:t>
    </dgm:pt>
    <dgm:pt modelId="{004524F2-FFF1-48F9-A6D1-B242BC6C7DF5}" type="sibTrans" cxnId="{E7DFB06A-8127-49A3-BD04-99453C3C98E7}">
      <dgm:prSet/>
      <dgm:spPr/>
      <dgm:t>
        <a:bodyPr/>
        <a:lstStyle/>
        <a:p>
          <a:pPr algn="ctr"/>
          <a:endParaRPr lang="en-CA"/>
        </a:p>
      </dgm:t>
    </dgm:pt>
    <dgm:pt modelId="{2A949A5B-95F5-4DD5-BF9F-B5115479E72C}">
      <dgm:prSet phldrT="[Text]" custT="1"/>
      <dgm:spPr>
        <a:xfrm>
          <a:off x="373794" y="694922"/>
          <a:ext cx="1085318" cy="1085318"/>
        </a:xfrm>
        <a:solidFill>
          <a:srgbClr val="C0504D">
            <a:lumMod val="40000"/>
            <a:lumOff val="60000"/>
            <a:alpha val="50000"/>
          </a:srgbClr>
        </a:solidFill>
        <a:ln w="25400" cap="flat" cmpd="sng" algn="ctr">
          <a:solidFill>
            <a:sysClr val="window" lastClr="FFFFFF">
              <a:hueOff val="0"/>
              <a:satOff val="0"/>
              <a:lumOff val="0"/>
              <a:alphaOff val="0"/>
            </a:sysClr>
          </a:solidFill>
          <a:prstDash val="solid"/>
        </a:ln>
        <a:effectLst/>
      </dgm:spPr>
      <dgm:t>
        <a:bodyPr/>
        <a:lstStyle/>
        <a:p>
          <a:pPr algn="ctr">
            <a:spcAft>
              <a:spcPts val="0"/>
            </a:spcAft>
          </a:pPr>
          <a:r>
            <a:rPr lang="en-CA" sz="1000">
              <a:solidFill>
                <a:sysClr val="windowText" lastClr="000000">
                  <a:hueOff val="0"/>
                  <a:satOff val="0"/>
                  <a:lumOff val="0"/>
                  <a:alphaOff val="0"/>
                </a:sysClr>
              </a:solidFill>
              <a:latin typeface="Calibri"/>
              <a:ea typeface="+mn-ea"/>
              <a:cs typeface="+mn-cs"/>
            </a:rPr>
            <a:t>Indigenous Laws</a:t>
          </a:r>
        </a:p>
      </dgm:t>
    </dgm:pt>
    <dgm:pt modelId="{0AB5C9FD-5DBF-49AD-BBC6-2ED0958CD36A}" type="parTrans" cxnId="{1A8E1BCE-8CF9-4DFA-A753-B78891472400}">
      <dgm:prSet/>
      <dgm:spPr/>
      <dgm:t>
        <a:bodyPr/>
        <a:lstStyle/>
        <a:p>
          <a:pPr algn="ctr"/>
          <a:endParaRPr lang="en-CA"/>
        </a:p>
      </dgm:t>
    </dgm:pt>
    <dgm:pt modelId="{1C4DBCB3-6E0C-49F0-AEBC-A3F5F4438DD9}" type="sibTrans" cxnId="{1A8E1BCE-8CF9-4DFA-A753-B78891472400}">
      <dgm:prSet/>
      <dgm:spPr/>
      <dgm:t>
        <a:bodyPr/>
        <a:lstStyle/>
        <a:p>
          <a:pPr algn="ctr"/>
          <a:endParaRPr lang="en-CA"/>
        </a:p>
      </dgm:t>
    </dgm:pt>
    <dgm:pt modelId="{C3B43887-0C6C-4923-AE1D-054FA9F4417A}" type="pres">
      <dgm:prSet presAssocID="{194BE2F6-7379-4281-905C-726FA8D4771D}" presName="compositeShape" presStyleCnt="0">
        <dgm:presLayoutVars>
          <dgm:chMax val="7"/>
          <dgm:dir/>
          <dgm:resizeHandles val="exact"/>
        </dgm:presLayoutVars>
      </dgm:prSet>
      <dgm:spPr/>
    </dgm:pt>
    <dgm:pt modelId="{3EFDD8D2-2EBC-4405-B5DB-0FFFD61C323C}" type="pres">
      <dgm:prSet presAssocID="{907BB9B7-A1D7-4FF1-B573-C7ABCE016F8F}" presName="circ1" presStyleLbl="vennNode1" presStyleIdx="0" presStyleCnt="3" custLinFactNeighborX="-3841" custLinFactNeighborY="-37158"/>
      <dgm:spPr>
        <a:prstGeom prst="ellipse">
          <a:avLst/>
        </a:prstGeom>
      </dgm:spPr>
    </dgm:pt>
    <dgm:pt modelId="{303853AB-72E0-4D75-A6D5-406BF0805AC6}" type="pres">
      <dgm:prSet presAssocID="{907BB9B7-A1D7-4FF1-B573-C7ABCE016F8F}" presName="circ1Tx" presStyleLbl="revTx" presStyleIdx="0" presStyleCnt="0">
        <dgm:presLayoutVars>
          <dgm:chMax val="0"/>
          <dgm:chPref val="0"/>
          <dgm:bulletEnabled val="1"/>
        </dgm:presLayoutVars>
      </dgm:prSet>
      <dgm:spPr/>
    </dgm:pt>
    <dgm:pt modelId="{D0794236-7867-4B18-960A-0F8105AC43A5}" type="pres">
      <dgm:prSet presAssocID="{85D089C2-C71D-4985-BC99-F42745833B8C}" presName="circ2" presStyleLbl="vennNode1" presStyleIdx="1" presStyleCnt="3" custLinFactNeighborX="-38104" custLinFactNeighborY="31810"/>
      <dgm:spPr>
        <a:prstGeom prst="ellipse">
          <a:avLst/>
        </a:prstGeom>
      </dgm:spPr>
    </dgm:pt>
    <dgm:pt modelId="{845E1179-4FA3-4136-8769-32FBE3C700B0}" type="pres">
      <dgm:prSet presAssocID="{85D089C2-C71D-4985-BC99-F42745833B8C}" presName="circ2Tx" presStyleLbl="revTx" presStyleIdx="0" presStyleCnt="0">
        <dgm:presLayoutVars>
          <dgm:chMax val="0"/>
          <dgm:chPref val="0"/>
          <dgm:bulletEnabled val="1"/>
        </dgm:presLayoutVars>
      </dgm:prSet>
      <dgm:spPr/>
    </dgm:pt>
    <dgm:pt modelId="{3A486977-A379-4E4F-AB78-4DEC30A711E9}" type="pres">
      <dgm:prSet presAssocID="{2A949A5B-95F5-4DD5-BF9F-B5115479E72C}" presName="circ3" presStyleLbl="vennNode1" presStyleIdx="2" presStyleCnt="3" custLinFactNeighborX="34441" custLinFactNeighborY="-37371"/>
      <dgm:spPr>
        <a:prstGeom prst="ellipse">
          <a:avLst/>
        </a:prstGeom>
      </dgm:spPr>
    </dgm:pt>
    <dgm:pt modelId="{8F7B1967-32AC-42DC-B7BB-9868E5C9D916}" type="pres">
      <dgm:prSet presAssocID="{2A949A5B-95F5-4DD5-BF9F-B5115479E72C}" presName="circ3Tx" presStyleLbl="revTx" presStyleIdx="0" presStyleCnt="0">
        <dgm:presLayoutVars>
          <dgm:chMax val="0"/>
          <dgm:chPref val="0"/>
          <dgm:bulletEnabled val="1"/>
        </dgm:presLayoutVars>
      </dgm:prSet>
      <dgm:spPr/>
    </dgm:pt>
  </dgm:ptLst>
  <dgm:cxnLst>
    <dgm:cxn modelId="{0AD95A0C-A92C-4EF9-A3E9-773188218882}" type="presOf" srcId="{194BE2F6-7379-4281-905C-726FA8D4771D}" destId="{C3B43887-0C6C-4923-AE1D-054FA9F4417A}" srcOrd="0" destOrd="0" presId="urn:microsoft.com/office/officeart/2005/8/layout/venn1"/>
    <dgm:cxn modelId="{5A653B14-B716-40FB-BF2F-FD8720F4AA46}" type="presOf" srcId="{2A949A5B-95F5-4DD5-BF9F-B5115479E72C}" destId="{8F7B1967-32AC-42DC-B7BB-9868E5C9D916}" srcOrd="1" destOrd="0" presId="urn:microsoft.com/office/officeart/2005/8/layout/venn1"/>
    <dgm:cxn modelId="{E7DFB06A-8127-49A3-BD04-99453C3C98E7}" srcId="{194BE2F6-7379-4281-905C-726FA8D4771D}" destId="{85D089C2-C71D-4985-BC99-F42745833B8C}" srcOrd="1" destOrd="0" parTransId="{54764AEB-F9A9-448B-AA01-EC1CFD20D3D8}" sibTransId="{004524F2-FFF1-48F9-A6D1-B242BC6C7DF5}"/>
    <dgm:cxn modelId="{B149CF75-FFD1-451F-A2B6-F5DCD4AA7B86}" type="presOf" srcId="{85D089C2-C71D-4985-BC99-F42745833B8C}" destId="{D0794236-7867-4B18-960A-0F8105AC43A5}" srcOrd="0" destOrd="0" presId="urn:microsoft.com/office/officeart/2005/8/layout/venn1"/>
    <dgm:cxn modelId="{08406A81-21A6-473D-98D1-F28F02815660}" type="presOf" srcId="{907BB9B7-A1D7-4FF1-B573-C7ABCE016F8F}" destId="{3EFDD8D2-2EBC-4405-B5DB-0FFFD61C323C}" srcOrd="0" destOrd="0" presId="urn:microsoft.com/office/officeart/2005/8/layout/venn1"/>
    <dgm:cxn modelId="{3D0CFA90-6114-48C4-9DC8-F3E9D2A7D816}" type="presOf" srcId="{85D089C2-C71D-4985-BC99-F42745833B8C}" destId="{845E1179-4FA3-4136-8769-32FBE3C700B0}" srcOrd="1" destOrd="0" presId="urn:microsoft.com/office/officeart/2005/8/layout/venn1"/>
    <dgm:cxn modelId="{8AF0339A-E006-45C9-B402-4B60DF44006B}" type="presOf" srcId="{2A949A5B-95F5-4DD5-BF9F-B5115479E72C}" destId="{3A486977-A379-4E4F-AB78-4DEC30A711E9}" srcOrd="0" destOrd="0" presId="urn:microsoft.com/office/officeart/2005/8/layout/venn1"/>
    <dgm:cxn modelId="{1A8E1BCE-8CF9-4DFA-A753-B78891472400}" srcId="{194BE2F6-7379-4281-905C-726FA8D4771D}" destId="{2A949A5B-95F5-4DD5-BF9F-B5115479E72C}" srcOrd="2" destOrd="0" parTransId="{0AB5C9FD-5DBF-49AD-BBC6-2ED0958CD36A}" sibTransId="{1C4DBCB3-6E0C-49F0-AEBC-A3F5F4438DD9}"/>
    <dgm:cxn modelId="{6C115ADE-5342-40D8-944F-6F2A4C3714EB}" srcId="{194BE2F6-7379-4281-905C-726FA8D4771D}" destId="{907BB9B7-A1D7-4FF1-B573-C7ABCE016F8F}" srcOrd="0" destOrd="0" parTransId="{21A86D7A-4290-47D3-B4BA-292C71E99775}" sibTransId="{F9F96DDE-0F4F-408C-99FB-D9D981589B27}"/>
    <dgm:cxn modelId="{2E9150EC-F152-46BD-B3D2-D6E7BE15B847}" type="presOf" srcId="{907BB9B7-A1D7-4FF1-B573-C7ABCE016F8F}" destId="{303853AB-72E0-4D75-A6D5-406BF0805AC6}" srcOrd="1" destOrd="0" presId="urn:microsoft.com/office/officeart/2005/8/layout/venn1"/>
    <dgm:cxn modelId="{9073D831-BF53-47DA-AE3C-B2FAD5E90236}" type="presParOf" srcId="{C3B43887-0C6C-4923-AE1D-054FA9F4417A}" destId="{3EFDD8D2-2EBC-4405-B5DB-0FFFD61C323C}" srcOrd="0" destOrd="0" presId="urn:microsoft.com/office/officeart/2005/8/layout/venn1"/>
    <dgm:cxn modelId="{D6BFDF11-8B3C-4407-BA94-CF477AF25E75}" type="presParOf" srcId="{C3B43887-0C6C-4923-AE1D-054FA9F4417A}" destId="{303853AB-72E0-4D75-A6D5-406BF0805AC6}" srcOrd="1" destOrd="0" presId="urn:microsoft.com/office/officeart/2005/8/layout/venn1"/>
    <dgm:cxn modelId="{EDC47CEC-AAE5-41D2-BD35-8A0BFB214D05}" type="presParOf" srcId="{C3B43887-0C6C-4923-AE1D-054FA9F4417A}" destId="{D0794236-7867-4B18-960A-0F8105AC43A5}" srcOrd="2" destOrd="0" presId="urn:microsoft.com/office/officeart/2005/8/layout/venn1"/>
    <dgm:cxn modelId="{41E0771D-9447-492B-B8AA-5FA0D777A3EC}" type="presParOf" srcId="{C3B43887-0C6C-4923-AE1D-054FA9F4417A}" destId="{845E1179-4FA3-4136-8769-32FBE3C700B0}" srcOrd="3" destOrd="0" presId="urn:microsoft.com/office/officeart/2005/8/layout/venn1"/>
    <dgm:cxn modelId="{9E3A0257-758E-4958-A257-FE6F546F2D20}" type="presParOf" srcId="{C3B43887-0C6C-4923-AE1D-054FA9F4417A}" destId="{3A486977-A379-4E4F-AB78-4DEC30A711E9}" srcOrd="4" destOrd="0" presId="urn:microsoft.com/office/officeart/2005/8/layout/venn1"/>
    <dgm:cxn modelId="{2C65FCCF-5A83-4298-806F-E0B4D3D76925}" type="presParOf" srcId="{C3B43887-0C6C-4923-AE1D-054FA9F4417A}" destId="{8F7B1967-32AC-42DC-B7BB-9868E5C9D916}" srcOrd="5" destOrd="0" presId="urn:microsoft.com/office/officeart/2005/8/layout/venn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94BE2F6-7379-4281-905C-726FA8D4771D}" type="doc">
      <dgm:prSet loTypeId="urn:microsoft.com/office/officeart/2005/8/layout/venn1" loCatId="relationship" qsTypeId="urn:microsoft.com/office/officeart/2005/8/quickstyle/simple1" qsCatId="simple" csTypeId="urn:microsoft.com/office/officeart/2005/8/colors/accent1_2" csCatId="accent1" phldr="1"/>
      <dgm:spPr/>
    </dgm:pt>
    <dgm:pt modelId="{85D089C2-C71D-4985-BC99-F42745833B8C}">
      <dgm:prSet phldrT="[Text]" custT="1"/>
      <dgm:spPr>
        <a:xfrm>
          <a:off x="362710" y="842997"/>
          <a:ext cx="1041461" cy="1041461"/>
        </a:xfrm>
        <a:solidFill>
          <a:srgbClr val="4F81BD">
            <a:lumMod val="60000"/>
            <a:lumOff val="40000"/>
            <a:alpha val="50000"/>
          </a:srgbClr>
        </a:solidFill>
        <a:ln w="25400" cap="flat" cmpd="sng" algn="ctr">
          <a:solidFill>
            <a:sysClr val="window" lastClr="FFFFFF">
              <a:hueOff val="0"/>
              <a:satOff val="0"/>
              <a:lumOff val="0"/>
              <a:alphaOff val="0"/>
            </a:sysClr>
          </a:solidFill>
          <a:prstDash val="solid"/>
        </a:ln>
        <a:effectLst/>
      </dgm:spPr>
      <dgm:t>
        <a:bodyPr/>
        <a:lstStyle/>
        <a:p>
          <a:pPr algn="ctr"/>
          <a:r>
            <a:rPr lang="en-CA" sz="1000">
              <a:solidFill>
                <a:sysClr val="windowText" lastClr="000000">
                  <a:hueOff val="0"/>
                  <a:satOff val="0"/>
                  <a:lumOff val="0"/>
                  <a:alphaOff val="0"/>
                </a:sysClr>
              </a:solidFill>
              <a:latin typeface="Calibri"/>
              <a:ea typeface="+mn-ea"/>
              <a:cs typeface="+mn-cs"/>
            </a:rPr>
            <a:t>Provincial/Territorial Laws</a:t>
          </a:r>
        </a:p>
      </dgm:t>
    </dgm:pt>
    <dgm:pt modelId="{54764AEB-F9A9-448B-AA01-EC1CFD20D3D8}" type="parTrans" cxnId="{E7DFB06A-8127-49A3-BD04-99453C3C98E7}">
      <dgm:prSet/>
      <dgm:spPr/>
      <dgm:t>
        <a:bodyPr/>
        <a:lstStyle/>
        <a:p>
          <a:pPr algn="ctr"/>
          <a:endParaRPr lang="en-CA"/>
        </a:p>
      </dgm:t>
    </dgm:pt>
    <dgm:pt modelId="{004524F2-FFF1-48F9-A6D1-B242BC6C7DF5}" type="sibTrans" cxnId="{E7DFB06A-8127-49A3-BD04-99453C3C98E7}">
      <dgm:prSet/>
      <dgm:spPr/>
      <dgm:t>
        <a:bodyPr/>
        <a:lstStyle/>
        <a:p>
          <a:pPr algn="ctr"/>
          <a:endParaRPr lang="en-CA"/>
        </a:p>
      </dgm:t>
    </dgm:pt>
    <dgm:pt modelId="{2A949A5B-95F5-4DD5-BF9F-B5115479E72C}">
      <dgm:prSet phldrT="[Text]" custT="1"/>
      <dgm:spPr>
        <a:xfrm>
          <a:off x="359826" y="0"/>
          <a:ext cx="1041461" cy="1041461"/>
        </a:xfrm>
        <a:solidFill>
          <a:srgbClr val="9BBB59">
            <a:lumMod val="60000"/>
            <a:lumOff val="40000"/>
            <a:alpha val="50000"/>
          </a:srgbClr>
        </a:solidFill>
        <a:ln w="25400" cap="flat" cmpd="sng" algn="ctr">
          <a:solidFill>
            <a:sysClr val="window" lastClr="FFFFFF">
              <a:hueOff val="0"/>
              <a:satOff val="0"/>
              <a:lumOff val="0"/>
              <a:alphaOff val="0"/>
            </a:sysClr>
          </a:solidFill>
          <a:prstDash val="solid"/>
        </a:ln>
        <a:effectLst/>
      </dgm:spPr>
      <dgm:t>
        <a:bodyPr/>
        <a:lstStyle/>
        <a:p>
          <a:pPr algn="ctr">
            <a:spcAft>
              <a:spcPts val="0"/>
            </a:spcAft>
          </a:pPr>
          <a:r>
            <a:rPr lang="en-CA" sz="1000" dirty="0">
              <a:solidFill>
                <a:sysClr val="windowText" lastClr="000000">
                  <a:hueOff val="0"/>
                  <a:satOff val="0"/>
                  <a:lumOff val="0"/>
                  <a:alphaOff val="0"/>
                </a:sysClr>
              </a:solidFill>
              <a:latin typeface="Calibri"/>
              <a:ea typeface="+mn-ea"/>
              <a:cs typeface="+mn-cs"/>
            </a:rPr>
            <a:t>Federal Laws in </a:t>
          </a:r>
        </a:p>
        <a:p>
          <a:pPr algn="ctr">
            <a:spcAft>
              <a:spcPct val="35000"/>
            </a:spcAft>
          </a:pPr>
          <a:r>
            <a:rPr lang="en-CA" sz="1000" dirty="0">
              <a:solidFill>
                <a:sysClr val="windowText" lastClr="000000">
                  <a:hueOff val="0"/>
                  <a:satOff val="0"/>
                  <a:lumOff val="0"/>
                  <a:alphaOff val="0"/>
                </a:sysClr>
              </a:solidFill>
              <a:latin typeface="Calibri"/>
              <a:ea typeface="+mn-ea"/>
              <a:cs typeface="+mn-cs"/>
            </a:rPr>
            <a:t>C-92</a:t>
          </a:r>
        </a:p>
      </dgm:t>
    </dgm:pt>
    <dgm:pt modelId="{0AB5C9FD-5DBF-49AD-BBC6-2ED0958CD36A}" type="parTrans" cxnId="{1A8E1BCE-8CF9-4DFA-A753-B78891472400}">
      <dgm:prSet/>
      <dgm:spPr/>
      <dgm:t>
        <a:bodyPr/>
        <a:lstStyle/>
        <a:p>
          <a:pPr algn="ctr"/>
          <a:endParaRPr lang="en-CA"/>
        </a:p>
      </dgm:t>
    </dgm:pt>
    <dgm:pt modelId="{1C4DBCB3-6E0C-49F0-AEBC-A3F5F4438DD9}" type="sibTrans" cxnId="{1A8E1BCE-8CF9-4DFA-A753-B78891472400}">
      <dgm:prSet/>
      <dgm:spPr/>
      <dgm:t>
        <a:bodyPr/>
        <a:lstStyle/>
        <a:p>
          <a:pPr algn="ctr"/>
          <a:endParaRPr lang="en-CA"/>
        </a:p>
      </dgm:t>
    </dgm:pt>
    <dgm:pt modelId="{C3B43887-0C6C-4923-AE1D-054FA9F4417A}" type="pres">
      <dgm:prSet presAssocID="{194BE2F6-7379-4281-905C-726FA8D4771D}" presName="compositeShape" presStyleCnt="0">
        <dgm:presLayoutVars>
          <dgm:chMax val="7"/>
          <dgm:dir/>
          <dgm:resizeHandles val="exact"/>
        </dgm:presLayoutVars>
      </dgm:prSet>
      <dgm:spPr/>
    </dgm:pt>
    <dgm:pt modelId="{EF79BA91-C536-44D6-BCFD-D5D09D7DBB7E}" type="pres">
      <dgm:prSet presAssocID="{85D089C2-C71D-4985-BC99-F42745833B8C}" presName="circ1" presStyleLbl="vennNode1" presStyleIdx="0" presStyleCnt="2" custLinFactNeighborX="30773" custLinFactNeighborY="40488"/>
      <dgm:spPr>
        <a:prstGeom prst="ellipse">
          <a:avLst/>
        </a:prstGeom>
      </dgm:spPr>
    </dgm:pt>
    <dgm:pt modelId="{A7B0F17A-152A-4DE1-A52B-36495F214CF8}" type="pres">
      <dgm:prSet presAssocID="{85D089C2-C71D-4985-BC99-F42745833B8C}" presName="circ1Tx" presStyleLbl="revTx" presStyleIdx="0" presStyleCnt="0">
        <dgm:presLayoutVars>
          <dgm:chMax val="0"/>
          <dgm:chPref val="0"/>
          <dgm:bulletEnabled val="1"/>
        </dgm:presLayoutVars>
      </dgm:prSet>
      <dgm:spPr/>
    </dgm:pt>
    <dgm:pt modelId="{610DBED5-42D7-4CC8-8CE3-7DA87B6E597A}" type="pres">
      <dgm:prSet presAssocID="{2A949A5B-95F5-4DD5-BF9F-B5115479E72C}" presName="circ2" presStyleLbl="vennNode1" presStyleIdx="1" presStyleCnt="2" custLinFactNeighborX="-41576" custLinFactNeighborY="-44877"/>
      <dgm:spPr>
        <a:prstGeom prst="ellipse">
          <a:avLst/>
        </a:prstGeom>
      </dgm:spPr>
    </dgm:pt>
    <dgm:pt modelId="{2C407295-2618-44F5-AF67-01C8AF43EF82}" type="pres">
      <dgm:prSet presAssocID="{2A949A5B-95F5-4DD5-BF9F-B5115479E72C}" presName="circ2Tx" presStyleLbl="revTx" presStyleIdx="0" presStyleCnt="0">
        <dgm:presLayoutVars>
          <dgm:chMax val="0"/>
          <dgm:chPref val="0"/>
          <dgm:bulletEnabled val="1"/>
        </dgm:presLayoutVars>
      </dgm:prSet>
      <dgm:spPr/>
    </dgm:pt>
  </dgm:ptLst>
  <dgm:cxnLst>
    <dgm:cxn modelId="{34659815-0DCF-4C7F-B7E4-35C88432662F}" type="presOf" srcId="{2A949A5B-95F5-4DD5-BF9F-B5115479E72C}" destId="{2C407295-2618-44F5-AF67-01C8AF43EF82}" srcOrd="1" destOrd="0" presId="urn:microsoft.com/office/officeart/2005/8/layout/venn1"/>
    <dgm:cxn modelId="{3A3DC13C-6F39-44EC-BD54-DF197E3B3187}" type="presOf" srcId="{85D089C2-C71D-4985-BC99-F42745833B8C}" destId="{EF79BA91-C536-44D6-BCFD-D5D09D7DBB7E}" srcOrd="0" destOrd="0" presId="urn:microsoft.com/office/officeart/2005/8/layout/venn1"/>
    <dgm:cxn modelId="{1ABC7F4B-BA53-4044-AA06-66C9F90B0075}" type="presOf" srcId="{194BE2F6-7379-4281-905C-726FA8D4771D}" destId="{C3B43887-0C6C-4923-AE1D-054FA9F4417A}" srcOrd="0" destOrd="0" presId="urn:microsoft.com/office/officeart/2005/8/layout/venn1"/>
    <dgm:cxn modelId="{E7DFB06A-8127-49A3-BD04-99453C3C98E7}" srcId="{194BE2F6-7379-4281-905C-726FA8D4771D}" destId="{85D089C2-C71D-4985-BC99-F42745833B8C}" srcOrd="0" destOrd="0" parTransId="{54764AEB-F9A9-448B-AA01-EC1CFD20D3D8}" sibTransId="{004524F2-FFF1-48F9-A6D1-B242BC6C7DF5}"/>
    <dgm:cxn modelId="{BA92EFBA-9B12-4319-806E-0390A2C3ACC8}" type="presOf" srcId="{2A949A5B-95F5-4DD5-BF9F-B5115479E72C}" destId="{610DBED5-42D7-4CC8-8CE3-7DA87B6E597A}" srcOrd="0" destOrd="0" presId="urn:microsoft.com/office/officeart/2005/8/layout/venn1"/>
    <dgm:cxn modelId="{1A8E1BCE-8CF9-4DFA-A753-B78891472400}" srcId="{194BE2F6-7379-4281-905C-726FA8D4771D}" destId="{2A949A5B-95F5-4DD5-BF9F-B5115479E72C}" srcOrd="1" destOrd="0" parTransId="{0AB5C9FD-5DBF-49AD-BBC6-2ED0958CD36A}" sibTransId="{1C4DBCB3-6E0C-49F0-AEBC-A3F5F4438DD9}"/>
    <dgm:cxn modelId="{1446AADE-90DB-42D1-8025-A51613406B42}" type="presOf" srcId="{85D089C2-C71D-4985-BC99-F42745833B8C}" destId="{A7B0F17A-152A-4DE1-A52B-36495F214CF8}" srcOrd="1" destOrd="0" presId="urn:microsoft.com/office/officeart/2005/8/layout/venn1"/>
    <dgm:cxn modelId="{21F1AD33-CDEF-42B8-8003-4E1A600FCA46}" type="presParOf" srcId="{C3B43887-0C6C-4923-AE1D-054FA9F4417A}" destId="{EF79BA91-C536-44D6-BCFD-D5D09D7DBB7E}" srcOrd="0" destOrd="0" presId="urn:microsoft.com/office/officeart/2005/8/layout/venn1"/>
    <dgm:cxn modelId="{4C73756C-5C1C-4BDA-867A-FFB197CEDB98}" type="presParOf" srcId="{C3B43887-0C6C-4923-AE1D-054FA9F4417A}" destId="{A7B0F17A-152A-4DE1-A52B-36495F214CF8}" srcOrd="1" destOrd="0" presId="urn:microsoft.com/office/officeart/2005/8/layout/venn1"/>
    <dgm:cxn modelId="{B9C0D5A1-0512-40B9-9971-978DF155A7D7}" type="presParOf" srcId="{C3B43887-0C6C-4923-AE1D-054FA9F4417A}" destId="{610DBED5-42D7-4CC8-8CE3-7DA87B6E597A}" srcOrd="2" destOrd="0" presId="urn:microsoft.com/office/officeart/2005/8/layout/venn1"/>
    <dgm:cxn modelId="{FA0C8AF8-407F-4D4C-BEEA-77ABF68B61AB}" type="presParOf" srcId="{C3B43887-0C6C-4923-AE1D-054FA9F4417A}" destId="{2C407295-2618-44F5-AF67-01C8AF43EF82}" srcOrd="3" destOrd="0" presId="urn:microsoft.com/office/officeart/2005/8/layout/venn1"/>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B9C5366-0190-4519-98E0-A69DF25B1B76}"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CA"/>
        </a:p>
      </dgm:t>
    </dgm:pt>
    <dgm:pt modelId="{635F749C-5AEA-4075-A9A0-1976C08F9951}">
      <dgm:prSet phldrT="[Text]"/>
      <dgm:spPr/>
      <dgm:t>
        <a:bodyPr/>
        <a:lstStyle/>
        <a:p>
          <a:r>
            <a:rPr lang="en-CA" dirty="0"/>
            <a:t>1</a:t>
          </a:r>
        </a:p>
      </dgm:t>
    </dgm:pt>
    <dgm:pt modelId="{2CE67558-778B-4C6C-9BB1-D120A1EB882F}" type="parTrans" cxnId="{F7D99C0E-43DB-4A43-866B-C3589F37C67C}">
      <dgm:prSet/>
      <dgm:spPr/>
      <dgm:t>
        <a:bodyPr/>
        <a:lstStyle/>
        <a:p>
          <a:endParaRPr lang="en-CA"/>
        </a:p>
      </dgm:t>
    </dgm:pt>
    <dgm:pt modelId="{92229F95-CB80-47E2-BDDD-F966FD938F72}" type="sibTrans" cxnId="{F7D99C0E-43DB-4A43-866B-C3589F37C67C}">
      <dgm:prSet/>
      <dgm:spPr/>
      <dgm:t>
        <a:bodyPr/>
        <a:lstStyle/>
        <a:p>
          <a:endParaRPr lang="en-CA"/>
        </a:p>
      </dgm:t>
    </dgm:pt>
    <dgm:pt modelId="{72A81A25-F8D8-463A-8723-AB346DC18009}">
      <dgm:prSet phldrT="[Text]"/>
      <dgm:spPr/>
      <dgm:t>
        <a:bodyPr/>
        <a:lstStyle/>
        <a:p>
          <a:r>
            <a:rPr lang="en-CA" dirty="0">
              <a:sym typeface="Wingdings" pitchFamily="2" charset="2"/>
            </a:rPr>
            <a:t>Give notice to Canada and Province(s)</a:t>
          </a:r>
          <a:endParaRPr lang="en-CA" dirty="0"/>
        </a:p>
      </dgm:t>
    </dgm:pt>
    <dgm:pt modelId="{584E54DB-F33D-4D4C-B90B-72926D6AB813}" type="parTrans" cxnId="{7A850E6D-D572-447F-9C88-B3D2E56C460C}">
      <dgm:prSet/>
      <dgm:spPr/>
      <dgm:t>
        <a:bodyPr/>
        <a:lstStyle/>
        <a:p>
          <a:endParaRPr lang="en-CA"/>
        </a:p>
      </dgm:t>
    </dgm:pt>
    <dgm:pt modelId="{577CA478-582E-476C-846B-D515E7DCAABA}" type="sibTrans" cxnId="{7A850E6D-D572-447F-9C88-B3D2E56C460C}">
      <dgm:prSet/>
      <dgm:spPr/>
      <dgm:t>
        <a:bodyPr/>
        <a:lstStyle/>
        <a:p>
          <a:endParaRPr lang="en-CA"/>
        </a:p>
      </dgm:t>
    </dgm:pt>
    <dgm:pt modelId="{60F5F9CA-4169-49E8-8AD5-1A86B2503A44}">
      <dgm:prSet phldrT="[Text]"/>
      <dgm:spPr/>
      <dgm:t>
        <a:bodyPr/>
        <a:lstStyle/>
        <a:p>
          <a:r>
            <a:rPr lang="en-CA" dirty="0"/>
            <a:t>2</a:t>
          </a:r>
        </a:p>
      </dgm:t>
    </dgm:pt>
    <dgm:pt modelId="{A326843F-9842-4A49-A41C-F47D52607C29}" type="parTrans" cxnId="{A8430146-E62D-4A7A-92F8-0821A495152E}">
      <dgm:prSet/>
      <dgm:spPr/>
      <dgm:t>
        <a:bodyPr/>
        <a:lstStyle/>
        <a:p>
          <a:endParaRPr lang="en-CA"/>
        </a:p>
      </dgm:t>
    </dgm:pt>
    <dgm:pt modelId="{5FCE7B4A-44DE-49A4-8063-08E2D4435AEE}" type="sibTrans" cxnId="{A8430146-E62D-4A7A-92F8-0821A495152E}">
      <dgm:prSet/>
      <dgm:spPr/>
      <dgm:t>
        <a:bodyPr/>
        <a:lstStyle/>
        <a:p>
          <a:endParaRPr lang="en-CA"/>
        </a:p>
      </dgm:t>
    </dgm:pt>
    <dgm:pt modelId="{D5C45BC6-9728-4D07-8229-8F06212F6EEA}">
      <dgm:prSet phldrT="[Text]"/>
      <dgm:spPr/>
      <dgm:t>
        <a:bodyPr/>
        <a:lstStyle/>
        <a:p>
          <a:r>
            <a:rPr lang="en-CA" dirty="0">
              <a:sym typeface="Wingdings" pitchFamily="2" charset="2"/>
            </a:rPr>
            <a:t>Make “reasonable efforts” to negotiate a Coordination Agreement (including funding)</a:t>
          </a:r>
          <a:endParaRPr lang="en-CA" dirty="0"/>
        </a:p>
      </dgm:t>
    </dgm:pt>
    <dgm:pt modelId="{6EBC8DAF-4792-459B-953E-3B1182605988}" type="parTrans" cxnId="{BE843D61-2F03-471A-BA6E-44F920021C45}">
      <dgm:prSet/>
      <dgm:spPr/>
      <dgm:t>
        <a:bodyPr/>
        <a:lstStyle/>
        <a:p>
          <a:endParaRPr lang="en-CA"/>
        </a:p>
      </dgm:t>
    </dgm:pt>
    <dgm:pt modelId="{158F3959-707D-48A2-B4F1-73F02CE8AFD9}" type="sibTrans" cxnId="{BE843D61-2F03-471A-BA6E-44F920021C45}">
      <dgm:prSet/>
      <dgm:spPr/>
      <dgm:t>
        <a:bodyPr/>
        <a:lstStyle/>
        <a:p>
          <a:endParaRPr lang="en-CA"/>
        </a:p>
      </dgm:t>
    </dgm:pt>
    <dgm:pt modelId="{62F7ADAB-C6D0-48DB-A6CF-0D4DABCC92BF}">
      <dgm:prSet phldrT="[Text]"/>
      <dgm:spPr/>
      <dgm:t>
        <a:bodyPr/>
        <a:lstStyle/>
        <a:p>
          <a:r>
            <a:rPr lang="en-CA" dirty="0"/>
            <a:t>3</a:t>
          </a:r>
        </a:p>
      </dgm:t>
    </dgm:pt>
    <dgm:pt modelId="{D28F2B35-B581-48B3-B03E-ED832975B95F}" type="parTrans" cxnId="{4A2217CA-2B11-4BBB-BD65-1E328C5F3A7D}">
      <dgm:prSet/>
      <dgm:spPr/>
      <dgm:t>
        <a:bodyPr/>
        <a:lstStyle/>
        <a:p>
          <a:endParaRPr lang="en-CA"/>
        </a:p>
      </dgm:t>
    </dgm:pt>
    <dgm:pt modelId="{153D236F-57D9-4A7A-AB0B-207D0441F86C}" type="sibTrans" cxnId="{4A2217CA-2B11-4BBB-BD65-1E328C5F3A7D}">
      <dgm:prSet/>
      <dgm:spPr/>
      <dgm:t>
        <a:bodyPr/>
        <a:lstStyle/>
        <a:p>
          <a:endParaRPr lang="en-CA"/>
        </a:p>
      </dgm:t>
    </dgm:pt>
    <dgm:pt modelId="{5974CA43-5C91-440C-8753-758728CB49A2}">
      <dgm:prSet phldrT="[Text]"/>
      <dgm:spPr/>
      <dgm:t>
        <a:bodyPr/>
        <a:lstStyle/>
        <a:p>
          <a:r>
            <a:rPr lang="en-CA" dirty="0">
              <a:sym typeface="Wingdings" pitchFamily="2" charset="2"/>
            </a:rPr>
            <a:t>Can come into force after a Coordination Agreement is made, </a:t>
          </a:r>
          <a:r>
            <a:rPr lang="en-CA" b="1" dirty="0">
              <a:solidFill>
                <a:srgbClr val="C00000"/>
              </a:solidFill>
              <a:sym typeface="Wingdings" pitchFamily="2" charset="2"/>
            </a:rPr>
            <a:t>or</a:t>
          </a:r>
          <a:r>
            <a:rPr lang="en-CA" dirty="0">
              <a:sym typeface="Wingdings" pitchFamily="2" charset="2"/>
            </a:rPr>
            <a:t> after 1 year, without an agreement, if “reasonable efforts” were made, law will be published</a:t>
          </a:r>
          <a:endParaRPr lang="en-CA" dirty="0"/>
        </a:p>
      </dgm:t>
    </dgm:pt>
    <dgm:pt modelId="{F4B4D1B6-DF36-45FC-A037-995E7423825E}" type="parTrans" cxnId="{4EDF1917-51BF-4D36-8A79-EB94EA7270E3}">
      <dgm:prSet/>
      <dgm:spPr/>
      <dgm:t>
        <a:bodyPr/>
        <a:lstStyle/>
        <a:p>
          <a:endParaRPr lang="en-CA"/>
        </a:p>
      </dgm:t>
    </dgm:pt>
    <dgm:pt modelId="{B92C23DF-13D3-4F4A-BDF5-FB403BBC19CB}" type="sibTrans" cxnId="{4EDF1917-51BF-4D36-8A79-EB94EA7270E3}">
      <dgm:prSet/>
      <dgm:spPr/>
      <dgm:t>
        <a:bodyPr/>
        <a:lstStyle/>
        <a:p>
          <a:endParaRPr lang="en-CA"/>
        </a:p>
      </dgm:t>
    </dgm:pt>
    <dgm:pt modelId="{708E7731-2EF3-4886-9632-E034689F0D52}" type="pres">
      <dgm:prSet presAssocID="{3B9C5366-0190-4519-98E0-A69DF25B1B76}" presName="linearFlow" presStyleCnt="0">
        <dgm:presLayoutVars>
          <dgm:dir/>
          <dgm:animLvl val="lvl"/>
          <dgm:resizeHandles val="exact"/>
        </dgm:presLayoutVars>
      </dgm:prSet>
      <dgm:spPr/>
    </dgm:pt>
    <dgm:pt modelId="{F88B51C9-34A8-44EC-82B2-6F10987B01B8}" type="pres">
      <dgm:prSet presAssocID="{635F749C-5AEA-4075-A9A0-1976C08F9951}" presName="composite" presStyleCnt="0"/>
      <dgm:spPr/>
    </dgm:pt>
    <dgm:pt modelId="{F71911F5-F629-47B4-9D59-87059B6AFB7C}" type="pres">
      <dgm:prSet presAssocID="{635F749C-5AEA-4075-A9A0-1976C08F9951}" presName="parentText" presStyleLbl="alignNode1" presStyleIdx="0" presStyleCnt="3">
        <dgm:presLayoutVars>
          <dgm:chMax val="1"/>
          <dgm:bulletEnabled val="1"/>
        </dgm:presLayoutVars>
      </dgm:prSet>
      <dgm:spPr/>
    </dgm:pt>
    <dgm:pt modelId="{D7B8588D-D120-4351-B709-9AF2614E7E82}" type="pres">
      <dgm:prSet presAssocID="{635F749C-5AEA-4075-A9A0-1976C08F9951}" presName="descendantText" presStyleLbl="alignAcc1" presStyleIdx="0" presStyleCnt="3">
        <dgm:presLayoutVars>
          <dgm:bulletEnabled val="1"/>
        </dgm:presLayoutVars>
      </dgm:prSet>
      <dgm:spPr/>
    </dgm:pt>
    <dgm:pt modelId="{3626BC64-D47B-4986-AF46-0F1F440434B1}" type="pres">
      <dgm:prSet presAssocID="{92229F95-CB80-47E2-BDDD-F966FD938F72}" presName="sp" presStyleCnt="0"/>
      <dgm:spPr/>
    </dgm:pt>
    <dgm:pt modelId="{45EE94A1-FA51-4B1E-9968-8195AB7ABBE3}" type="pres">
      <dgm:prSet presAssocID="{60F5F9CA-4169-49E8-8AD5-1A86B2503A44}" presName="composite" presStyleCnt="0"/>
      <dgm:spPr/>
    </dgm:pt>
    <dgm:pt modelId="{E33412D6-98BC-446D-B334-A93925EF8C82}" type="pres">
      <dgm:prSet presAssocID="{60F5F9CA-4169-49E8-8AD5-1A86B2503A44}" presName="parentText" presStyleLbl="alignNode1" presStyleIdx="1" presStyleCnt="3">
        <dgm:presLayoutVars>
          <dgm:chMax val="1"/>
          <dgm:bulletEnabled val="1"/>
        </dgm:presLayoutVars>
      </dgm:prSet>
      <dgm:spPr/>
    </dgm:pt>
    <dgm:pt modelId="{6C6B7D3E-7438-49D5-9ED6-3A817D4A0D08}" type="pres">
      <dgm:prSet presAssocID="{60F5F9CA-4169-49E8-8AD5-1A86B2503A44}" presName="descendantText" presStyleLbl="alignAcc1" presStyleIdx="1" presStyleCnt="3">
        <dgm:presLayoutVars>
          <dgm:bulletEnabled val="1"/>
        </dgm:presLayoutVars>
      </dgm:prSet>
      <dgm:spPr/>
    </dgm:pt>
    <dgm:pt modelId="{B37E522A-12E4-498F-A591-5D283E58C994}" type="pres">
      <dgm:prSet presAssocID="{5FCE7B4A-44DE-49A4-8063-08E2D4435AEE}" presName="sp" presStyleCnt="0"/>
      <dgm:spPr/>
    </dgm:pt>
    <dgm:pt modelId="{2686CB8D-2916-4464-AC49-E35821BD5F50}" type="pres">
      <dgm:prSet presAssocID="{62F7ADAB-C6D0-48DB-A6CF-0D4DABCC92BF}" presName="composite" presStyleCnt="0"/>
      <dgm:spPr/>
    </dgm:pt>
    <dgm:pt modelId="{59B301AF-0687-4CC5-8713-1EEC968744FF}" type="pres">
      <dgm:prSet presAssocID="{62F7ADAB-C6D0-48DB-A6CF-0D4DABCC92BF}" presName="parentText" presStyleLbl="alignNode1" presStyleIdx="2" presStyleCnt="3">
        <dgm:presLayoutVars>
          <dgm:chMax val="1"/>
          <dgm:bulletEnabled val="1"/>
        </dgm:presLayoutVars>
      </dgm:prSet>
      <dgm:spPr/>
    </dgm:pt>
    <dgm:pt modelId="{1527B2D1-A1D9-44C1-AC20-E003DD5F894B}" type="pres">
      <dgm:prSet presAssocID="{62F7ADAB-C6D0-48DB-A6CF-0D4DABCC92BF}" presName="descendantText" presStyleLbl="alignAcc1" presStyleIdx="2" presStyleCnt="3">
        <dgm:presLayoutVars>
          <dgm:bulletEnabled val="1"/>
        </dgm:presLayoutVars>
      </dgm:prSet>
      <dgm:spPr/>
    </dgm:pt>
  </dgm:ptLst>
  <dgm:cxnLst>
    <dgm:cxn modelId="{F7D99C0E-43DB-4A43-866B-C3589F37C67C}" srcId="{3B9C5366-0190-4519-98E0-A69DF25B1B76}" destId="{635F749C-5AEA-4075-A9A0-1976C08F9951}" srcOrd="0" destOrd="0" parTransId="{2CE67558-778B-4C6C-9BB1-D120A1EB882F}" sibTransId="{92229F95-CB80-47E2-BDDD-F966FD938F72}"/>
    <dgm:cxn modelId="{D745F70F-3A2C-4FFA-9D1D-A2F9EA3CA6A4}" type="presOf" srcId="{635F749C-5AEA-4075-A9A0-1976C08F9951}" destId="{F71911F5-F629-47B4-9D59-87059B6AFB7C}" srcOrd="0" destOrd="0" presId="urn:microsoft.com/office/officeart/2005/8/layout/chevron2"/>
    <dgm:cxn modelId="{8023E813-42DD-4BA2-B045-84F7243C101C}" type="presOf" srcId="{72A81A25-F8D8-463A-8723-AB346DC18009}" destId="{D7B8588D-D120-4351-B709-9AF2614E7E82}" srcOrd="0" destOrd="0" presId="urn:microsoft.com/office/officeart/2005/8/layout/chevron2"/>
    <dgm:cxn modelId="{4EDF1917-51BF-4D36-8A79-EB94EA7270E3}" srcId="{62F7ADAB-C6D0-48DB-A6CF-0D4DABCC92BF}" destId="{5974CA43-5C91-440C-8753-758728CB49A2}" srcOrd="0" destOrd="0" parTransId="{F4B4D1B6-DF36-45FC-A037-995E7423825E}" sibTransId="{B92C23DF-13D3-4F4A-BDF5-FB403BBC19CB}"/>
    <dgm:cxn modelId="{D53DD81C-086C-4B8D-B54B-5D32F6B08B05}" type="presOf" srcId="{62F7ADAB-C6D0-48DB-A6CF-0D4DABCC92BF}" destId="{59B301AF-0687-4CC5-8713-1EEC968744FF}" srcOrd="0" destOrd="0" presId="urn:microsoft.com/office/officeart/2005/8/layout/chevron2"/>
    <dgm:cxn modelId="{A8430146-E62D-4A7A-92F8-0821A495152E}" srcId="{3B9C5366-0190-4519-98E0-A69DF25B1B76}" destId="{60F5F9CA-4169-49E8-8AD5-1A86B2503A44}" srcOrd="1" destOrd="0" parTransId="{A326843F-9842-4A49-A41C-F47D52607C29}" sibTransId="{5FCE7B4A-44DE-49A4-8063-08E2D4435AEE}"/>
    <dgm:cxn modelId="{0B44664D-8C4B-43BB-811A-231D65103DA6}" type="presOf" srcId="{5974CA43-5C91-440C-8753-758728CB49A2}" destId="{1527B2D1-A1D9-44C1-AC20-E003DD5F894B}" srcOrd="0" destOrd="0" presId="urn:microsoft.com/office/officeart/2005/8/layout/chevron2"/>
    <dgm:cxn modelId="{BE843D61-2F03-471A-BA6E-44F920021C45}" srcId="{60F5F9CA-4169-49E8-8AD5-1A86B2503A44}" destId="{D5C45BC6-9728-4D07-8229-8F06212F6EEA}" srcOrd="0" destOrd="0" parTransId="{6EBC8DAF-4792-459B-953E-3B1182605988}" sibTransId="{158F3959-707D-48A2-B4F1-73F02CE8AFD9}"/>
    <dgm:cxn modelId="{7A850E6D-D572-447F-9C88-B3D2E56C460C}" srcId="{635F749C-5AEA-4075-A9A0-1976C08F9951}" destId="{72A81A25-F8D8-463A-8723-AB346DC18009}" srcOrd="0" destOrd="0" parTransId="{584E54DB-F33D-4D4C-B90B-72926D6AB813}" sibTransId="{577CA478-582E-476C-846B-D515E7DCAABA}"/>
    <dgm:cxn modelId="{49C39EA1-4206-43E7-A111-A92BC5D0E1C6}" type="presOf" srcId="{60F5F9CA-4169-49E8-8AD5-1A86B2503A44}" destId="{E33412D6-98BC-446D-B334-A93925EF8C82}" srcOrd="0" destOrd="0" presId="urn:microsoft.com/office/officeart/2005/8/layout/chevron2"/>
    <dgm:cxn modelId="{FA047BC5-DE66-4F1C-84BD-9B2BE2FDA5B9}" type="presOf" srcId="{3B9C5366-0190-4519-98E0-A69DF25B1B76}" destId="{708E7731-2EF3-4886-9632-E034689F0D52}" srcOrd="0" destOrd="0" presId="urn:microsoft.com/office/officeart/2005/8/layout/chevron2"/>
    <dgm:cxn modelId="{4A2217CA-2B11-4BBB-BD65-1E328C5F3A7D}" srcId="{3B9C5366-0190-4519-98E0-A69DF25B1B76}" destId="{62F7ADAB-C6D0-48DB-A6CF-0D4DABCC92BF}" srcOrd="2" destOrd="0" parTransId="{D28F2B35-B581-48B3-B03E-ED832975B95F}" sibTransId="{153D236F-57D9-4A7A-AB0B-207D0441F86C}"/>
    <dgm:cxn modelId="{385067F2-1651-4A40-82FF-99EE4070DF5E}" type="presOf" srcId="{D5C45BC6-9728-4D07-8229-8F06212F6EEA}" destId="{6C6B7D3E-7438-49D5-9ED6-3A817D4A0D08}" srcOrd="0" destOrd="0" presId="urn:microsoft.com/office/officeart/2005/8/layout/chevron2"/>
    <dgm:cxn modelId="{B902F067-36E2-4071-9551-4E4B6FC05586}" type="presParOf" srcId="{708E7731-2EF3-4886-9632-E034689F0D52}" destId="{F88B51C9-34A8-44EC-82B2-6F10987B01B8}" srcOrd="0" destOrd="0" presId="urn:microsoft.com/office/officeart/2005/8/layout/chevron2"/>
    <dgm:cxn modelId="{3585A46F-4197-4DA0-8FC6-CD7A6E670B0B}" type="presParOf" srcId="{F88B51C9-34A8-44EC-82B2-6F10987B01B8}" destId="{F71911F5-F629-47B4-9D59-87059B6AFB7C}" srcOrd="0" destOrd="0" presId="urn:microsoft.com/office/officeart/2005/8/layout/chevron2"/>
    <dgm:cxn modelId="{7D90982D-72A2-447D-A1D9-5C66168DB6A1}" type="presParOf" srcId="{F88B51C9-34A8-44EC-82B2-6F10987B01B8}" destId="{D7B8588D-D120-4351-B709-9AF2614E7E82}" srcOrd="1" destOrd="0" presId="urn:microsoft.com/office/officeart/2005/8/layout/chevron2"/>
    <dgm:cxn modelId="{D97D8439-0D67-4652-87D9-FCB22E21E321}" type="presParOf" srcId="{708E7731-2EF3-4886-9632-E034689F0D52}" destId="{3626BC64-D47B-4986-AF46-0F1F440434B1}" srcOrd="1" destOrd="0" presId="urn:microsoft.com/office/officeart/2005/8/layout/chevron2"/>
    <dgm:cxn modelId="{474E61BE-9499-4CCF-ADBC-BF7C11189B81}" type="presParOf" srcId="{708E7731-2EF3-4886-9632-E034689F0D52}" destId="{45EE94A1-FA51-4B1E-9968-8195AB7ABBE3}" srcOrd="2" destOrd="0" presId="urn:microsoft.com/office/officeart/2005/8/layout/chevron2"/>
    <dgm:cxn modelId="{A7FB2AFC-91EB-4308-AB8F-8A6814885EE0}" type="presParOf" srcId="{45EE94A1-FA51-4B1E-9968-8195AB7ABBE3}" destId="{E33412D6-98BC-446D-B334-A93925EF8C82}" srcOrd="0" destOrd="0" presId="urn:microsoft.com/office/officeart/2005/8/layout/chevron2"/>
    <dgm:cxn modelId="{29ACF740-8CFE-4C6B-BAA5-26DBF8EC365E}" type="presParOf" srcId="{45EE94A1-FA51-4B1E-9968-8195AB7ABBE3}" destId="{6C6B7D3E-7438-49D5-9ED6-3A817D4A0D08}" srcOrd="1" destOrd="0" presId="urn:microsoft.com/office/officeart/2005/8/layout/chevron2"/>
    <dgm:cxn modelId="{88EE69DA-2F42-46BC-9B9A-8FDC388416A4}" type="presParOf" srcId="{708E7731-2EF3-4886-9632-E034689F0D52}" destId="{B37E522A-12E4-498F-A591-5D283E58C994}" srcOrd="3" destOrd="0" presId="urn:microsoft.com/office/officeart/2005/8/layout/chevron2"/>
    <dgm:cxn modelId="{FABFBBEB-8800-440B-84D7-9FB864199C30}" type="presParOf" srcId="{708E7731-2EF3-4886-9632-E034689F0D52}" destId="{2686CB8D-2916-4464-AC49-E35821BD5F50}" srcOrd="4" destOrd="0" presId="urn:microsoft.com/office/officeart/2005/8/layout/chevron2"/>
    <dgm:cxn modelId="{18B232DD-AE26-4246-9A2E-69BC3267EF12}" type="presParOf" srcId="{2686CB8D-2916-4464-AC49-E35821BD5F50}" destId="{59B301AF-0687-4CC5-8713-1EEC968744FF}" srcOrd="0" destOrd="0" presId="urn:microsoft.com/office/officeart/2005/8/layout/chevron2"/>
    <dgm:cxn modelId="{9AFA642A-0809-4BF8-9F2B-CBEF1DED62CB}" type="presParOf" srcId="{2686CB8D-2916-4464-AC49-E35821BD5F50}" destId="{1527B2D1-A1D9-44C1-AC20-E003DD5F894B}" srcOrd="1" destOrd="0" presId="urn:microsoft.com/office/officeart/2005/8/layout/chevron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B9C5366-0190-4519-98E0-A69DF25B1B76}"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CA"/>
        </a:p>
      </dgm:t>
    </dgm:pt>
    <dgm:pt modelId="{635F749C-5AEA-4075-A9A0-1976C08F9951}">
      <dgm:prSet phldrT="[Text]"/>
      <dgm:spPr/>
      <dgm:t>
        <a:bodyPr/>
        <a:lstStyle/>
        <a:p>
          <a:r>
            <a:rPr lang="en-CA" dirty="0"/>
            <a:t>1</a:t>
          </a:r>
        </a:p>
      </dgm:t>
    </dgm:pt>
    <dgm:pt modelId="{2CE67558-778B-4C6C-9BB1-D120A1EB882F}" type="parTrans" cxnId="{F7D99C0E-43DB-4A43-866B-C3589F37C67C}">
      <dgm:prSet/>
      <dgm:spPr/>
      <dgm:t>
        <a:bodyPr/>
        <a:lstStyle/>
        <a:p>
          <a:endParaRPr lang="en-CA"/>
        </a:p>
      </dgm:t>
    </dgm:pt>
    <dgm:pt modelId="{92229F95-CB80-47E2-BDDD-F966FD938F72}" type="sibTrans" cxnId="{F7D99C0E-43DB-4A43-866B-C3589F37C67C}">
      <dgm:prSet/>
      <dgm:spPr/>
      <dgm:t>
        <a:bodyPr/>
        <a:lstStyle/>
        <a:p>
          <a:endParaRPr lang="en-CA"/>
        </a:p>
      </dgm:t>
    </dgm:pt>
    <dgm:pt modelId="{72A81A25-F8D8-463A-8723-AB346DC18009}">
      <dgm:prSet phldrT="[Text]"/>
      <dgm:spPr/>
      <dgm:t>
        <a:bodyPr/>
        <a:lstStyle/>
        <a:p>
          <a:r>
            <a:rPr lang="en-CA" dirty="0"/>
            <a:t>Give notice to Canada and Province</a:t>
          </a:r>
        </a:p>
      </dgm:t>
    </dgm:pt>
    <dgm:pt modelId="{584E54DB-F33D-4D4C-B90B-72926D6AB813}" type="parTrans" cxnId="{7A850E6D-D572-447F-9C88-B3D2E56C460C}">
      <dgm:prSet/>
      <dgm:spPr/>
      <dgm:t>
        <a:bodyPr/>
        <a:lstStyle/>
        <a:p>
          <a:endParaRPr lang="en-CA"/>
        </a:p>
      </dgm:t>
    </dgm:pt>
    <dgm:pt modelId="{577CA478-582E-476C-846B-D515E7DCAABA}" type="sibTrans" cxnId="{7A850E6D-D572-447F-9C88-B3D2E56C460C}">
      <dgm:prSet/>
      <dgm:spPr/>
      <dgm:t>
        <a:bodyPr/>
        <a:lstStyle/>
        <a:p>
          <a:endParaRPr lang="en-CA"/>
        </a:p>
      </dgm:t>
    </dgm:pt>
    <dgm:pt modelId="{60F5F9CA-4169-49E8-8AD5-1A86B2503A44}">
      <dgm:prSet phldrT="[Text]"/>
      <dgm:spPr/>
      <dgm:t>
        <a:bodyPr/>
        <a:lstStyle/>
        <a:p>
          <a:r>
            <a:rPr lang="en-CA" dirty="0"/>
            <a:t>2</a:t>
          </a:r>
        </a:p>
      </dgm:t>
    </dgm:pt>
    <dgm:pt modelId="{A326843F-9842-4A49-A41C-F47D52607C29}" type="parTrans" cxnId="{A8430146-E62D-4A7A-92F8-0821A495152E}">
      <dgm:prSet/>
      <dgm:spPr/>
      <dgm:t>
        <a:bodyPr/>
        <a:lstStyle/>
        <a:p>
          <a:endParaRPr lang="en-CA"/>
        </a:p>
      </dgm:t>
    </dgm:pt>
    <dgm:pt modelId="{5FCE7B4A-44DE-49A4-8063-08E2D4435AEE}" type="sibTrans" cxnId="{A8430146-E62D-4A7A-92F8-0821A495152E}">
      <dgm:prSet/>
      <dgm:spPr/>
      <dgm:t>
        <a:bodyPr/>
        <a:lstStyle/>
        <a:p>
          <a:endParaRPr lang="en-CA"/>
        </a:p>
      </dgm:t>
    </dgm:pt>
    <dgm:pt modelId="{D5C45BC6-9728-4D07-8229-8F06212F6EEA}">
      <dgm:prSet phldrT="[Text]"/>
      <dgm:spPr/>
      <dgm:t>
        <a:bodyPr/>
        <a:lstStyle/>
        <a:p>
          <a:r>
            <a:rPr lang="en-CA" dirty="0">
              <a:sym typeface="Wingdings" pitchFamily="2" charset="2"/>
            </a:rPr>
            <a:t>No requirement for coordination agreement, but if you don’t try..</a:t>
          </a:r>
          <a:endParaRPr lang="en-CA" dirty="0"/>
        </a:p>
      </dgm:t>
    </dgm:pt>
    <dgm:pt modelId="{6EBC8DAF-4792-459B-953E-3B1182605988}" type="parTrans" cxnId="{BE843D61-2F03-471A-BA6E-44F920021C45}">
      <dgm:prSet/>
      <dgm:spPr/>
      <dgm:t>
        <a:bodyPr/>
        <a:lstStyle/>
        <a:p>
          <a:endParaRPr lang="en-CA"/>
        </a:p>
      </dgm:t>
    </dgm:pt>
    <dgm:pt modelId="{158F3959-707D-48A2-B4F1-73F02CE8AFD9}" type="sibTrans" cxnId="{BE843D61-2F03-471A-BA6E-44F920021C45}">
      <dgm:prSet/>
      <dgm:spPr/>
      <dgm:t>
        <a:bodyPr/>
        <a:lstStyle/>
        <a:p>
          <a:endParaRPr lang="en-CA"/>
        </a:p>
      </dgm:t>
    </dgm:pt>
    <dgm:pt modelId="{62F7ADAB-C6D0-48DB-A6CF-0D4DABCC92BF}">
      <dgm:prSet phldrT="[Text]"/>
      <dgm:spPr/>
      <dgm:t>
        <a:bodyPr/>
        <a:lstStyle/>
        <a:p>
          <a:r>
            <a:rPr lang="en-CA" dirty="0"/>
            <a:t>3</a:t>
          </a:r>
        </a:p>
      </dgm:t>
    </dgm:pt>
    <dgm:pt modelId="{D28F2B35-B581-48B3-B03E-ED832975B95F}" type="parTrans" cxnId="{4A2217CA-2B11-4BBB-BD65-1E328C5F3A7D}">
      <dgm:prSet/>
      <dgm:spPr/>
      <dgm:t>
        <a:bodyPr/>
        <a:lstStyle/>
        <a:p>
          <a:endParaRPr lang="en-CA"/>
        </a:p>
      </dgm:t>
    </dgm:pt>
    <dgm:pt modelId="{153D236F-57D9-4A7A-AB0B-207D0441F86C}" type="sibTrans" cxnId="{4A2217CA-2B11-4BBB-BD65-1E328C5F3A7D}">
      <dgm:prSet/>
      <dgm:spPr/>
      <dgm:t>
        <a:bodyPr/>
        <a:lstStyle/>
        <a:p>
          <a:endParaRPr lang="en-CA"/>
        </a:p>
      </dgm:t>
    </dgm:pt>
    <dgm:pt modelId="{5974CA43-5C91-440C-8753-758728CB49A2}">
      <dgm:prSet phldrT="[Text]"/>
      <dgm:spPr/>
      <dgm:t>
        <a:bodyPr/>
        <a:lstStyle/>
        <a:p>
          <a:r>
            <a:rPr lang="en-CA" dirty="0">
              <a:sym typeface="Wingdings" pitchFamily="2" charset="2"/>
            </a:rPr>
            <a:t>Can come into force but will not be paramount over provincial laws</a:t>
          </a:r>
          <a:endParaRPr lang="en-CA" dirty="0"/>
        </a:p>
      </dgm:t>
    </dgm:pt>
    <dgm:pt modelId="{F4B4D1B6-DF36-45FC-A037-995E7423825E}" type="parTrans" cxnId="{4EDF1917-51BF-4D36-8A79-EB94EA7270E3}">
      <dgm:prSet/>
      <dgm:spPr/>
      <dgm:t>
        <a:bodyPr/>
        <a:lstStyle/>
        <a:p>
          <a:endParaRPr lang="en-CA"/>
        </a:p>
      </dgm:t>
    </dgm:pt>
    <dgm:pt modelId="{B92C23DF-13D3-4F4A-BDF5-FB403BBC19CB}" type="sibTrans" cxnId="{4EDF1917-51BF-4D36-8A79-EB94EA7270E3}">
      <dgm:prSet/>
      <dgm:spPr/>
      <dgm:t>
        <a:bodyPr/>
        <a:lstStyle/>
        <a:p>
          <a:endParaRPr lang="en-CA"/>
        </a:p>
      </dgm:t>
    </dgm:pt>
    <dgm:pt modelId="{708E7731-2EF3-4886-9632-E034689F0D52}" type="pres">
      <dgm:prSet presAssocID="{3B9C5366-0190-4519-98E0-A69DF25B1B76}" presName="linearFlow" presStyleCnt="0">
        <dgm:presLayoutVars>
          <dgm:dir/>
          <dgm:animLvl val="lvl"/>
          <dgm:resizeHandles val="exact"/>
        </dgm:presLayoutVars>
      </dgm:prSet>
      <dgm:spPr/>
    </dgm:pt>
    <dgm:pt modelId="{F88B51C9-34A8-44EC-82B2-6F10987B01B8}" type="pres">
      <dgm:prSet presAssocID="{635F749C-5AEA-4075-A9A0-1976C08F9951}" presName="composite" presStyleCnt="0"/>
      <dgm:spPr/>
    </dgm:pt>
    <dgm:pt modelId="{F71911F5-F629-47B4-9D59-87059B6AFB7C}" type="pres">
      <dgm:prSet presAssocID="{635F749C-5AEA-4075-A9A0-1976C08F9951}" presName="parentText" presStyleLbl="alignNode1" presStyleIdx="0" presStyleCnt="3">
        <dgm:presLayoutVars>
          <dgm:chMax val="1"/>
          <dgm:bulletEnabled val="1"/>
        </dgm:presLayoutVars>
      </dgm:prSet>
      <dgm:spPr/>
    </dgm:pt>
    <dgm:pt modelId="{D7B8588D-D120-4351-B709-9AF2614E7E82}" type="pres">
      <dgm:prSet presAssocID="{635F749C-5AEA-4075-A9A0-1976C08F9951}" presName="descendantText" presStyleLbl="alignAcc1" presStyleIdx="0" presStyleCnt="3">
        <dgm:presLayoutVars>
          <dgm:bulletEnabled val="1"/>
        </dgm:presLayoutVars>
      </dgm:prSet>
      <dgm:spPr/>
    </dgm:pt>
    <dgm:pt modelId="{3626BC64-D47B-4986-AF46-0F1F440434B1}" type="pres">
      <dgm:prSet presAssocID="{92229F95-CB80-47E2-BDDD-F966FD938F72}" presName="sp" presStyleCnt="0"/>
      <dgm:spPr/>
    </dgm:pt>
    <dgm:pt modelId="{45EE94A1-FA51-4B1E-9968-8195AB7ABBE3}" type="pres">
      <dgm:prSet presAssocID="{60F5F9CA-4169-49E8-8AD5-1A86B2503A44}" presName="composite" presStyleCnt="0"/>
      <dgm:spPr/>
    </dgm:pt>
    <dgm:pt modelId="{E33412D6-98BC-446D-B334-A93925EF8C82}" type="pres">
      <dgm:prSet presAssocID="{60F5F9CA-4169-49E8-8AD5-1A86B2503A44}" presName="parentText" presStyleLbl="alignNode1" presStyleIdx="1" presStyleCnt="3">
        <dgm:presLayoutVars>
          <dgm:chMax val="1"/>
          <dgm:bulletEnabled val="1"/>
        </dgm:presLayoutVars>
      </dgm:prSet>
      <dgm:spPr/>
    </dgm:pt>
    <dgm:pt modelId="{6C6B7D3E-7438-49D5-9ED6-3A817D4A0D08}" type="pres">
      <dgm:prSet presAssocID="{60F5F9CA-4169-49E8-8AD5-1A86B2503A44}" presName="descendantText" presStyleLbl="alignAcc1" presStyleIdx="1" presStyleCnt="3">
        <dgm:presLayoutVars>
          <dgm:bulletEnabled val="1"/>
        </dgm:presLayoutVars>
      </dgm:prSet>
      <dgm:spPr/>
    </dgm:pt>
    <dgm:pt modelId="{B37E522A-12E4-498F-A591-5D283E58C994}" type="pres">
      <dgm:prSet presAssocID="{5FCE7B4A-44DE-49A4-8063-08E2D4435AEE}" presName="sp" presStyleCnt="0"/>
      <dgm:spPr/>
    </dgm:pt>
    <dgm:pt modelId="{2686CB8D-2916-4464-AC49-E35821BD5F50}" type="pres">
      <dgm:prSet presAssocID="{62F7ADAB-C6D0-48DB-A6CF-0D4DABCC92BF}" presName="composite" presStyleCnt="0"/>
      <dgm:spPr/>
    </dgm:pt>
    <dgm:pt modelId="{59B301AF-0687-4CC5-8713-1EEC968744FF}" type="pres">
      <dgm:prSet presAssocID="{62F7ADAB-C6D0-48DB-A6CF-0D4DABCC92BF}" presName="parentText" presStyleLbl="alignNode1" presStyleIdx="2" presStyleCnt="3">
        <dgm:presLayoutVars>
          <dgm:chMax val="1"/>
          <dgm:bulletEnabled val="1"/>
        </dgm:presLayoutVars>
      </dgm:prSet>
      <dgm:spPr/>
    </dgm:pt>
    <dgm:pt modelId="{1527B2D1-A1D9-44C1-AC20-E003DD5F894B}" type="pres">
      <dgm:prSet presAssocID="{62F7ADAB-C6D0-48DB-A6CF-0D4DABCC92BF}" presName="descendantText" presStyleLbl="alignAcc1" presStyleIdx="2" presStyleCnt="3">
        <dgm:presLayoutVars>
          <dgm:bulletEnabled val="1"/>
        </dgm:presLayoutVars>
      </dgm:prSet>
      <dgm:spPr/>
    </dgm:pt>
  </dgm:ptLst>
  <dgm:cxnLst>
    <dgm:cxn modelId="{8263C805-26FF-4FC0-917F-BDD54291D1AA}" type="presOf" srcId="{60F5F9CA-4169-49E8-8AD5-1A86B2503A44}" destId="{E33412D6-98BC-446D-B334-A93925EF8C82}" srcOrd="0" destOrd="0" presId="urn:microsoft.com/office/officeart/2005/8/layout/chevron2"/>
    <dgm:cxn modelId="{F7D99C0E-43DB-4A43-866B-C3589F37C67C}" srcId="{3B9C5366-0190-4519-98E0-A69DF25B1B76}" destId="{635F749C-5AEA-4075-A9A0-1976C08F9951}" srcOrd="0" destOrd="0" parTransId="{2CE67558-778B-4C6C-9BB1-D120A1EB882F}" sibTransId="{92229F95-CB80-47E2-BDDD-F966FD938F72}"/>
    <dgm:cxn modelId="{4EDF1917-51BF-4D36-8A79-EB94EA7270E3}" srcId="{62F7ADAB-C6D0-48DB-A6CF-0D4DABCC92BF}" destId="{5974CA43-5C91-440C-8753-758728CB49A2}" srcOrd="0" destOrd="0" parTransId="{F4B4D1B6-DF36-45FC-A037-995E7423825E}" sibTransId="{B92C23DF-13D3-4F4A-BDF5-FB403BBC19CB}"/>
    <dgm:cxn modelId="{A8430146-E62D-4A7A-92F8-0821A495152E}" srcId="{3B9C5366-0190-4519-98E0-A69DF25B1B76}" destId="{60F5F9CA-4169-49E8-8AD5-1A86B2503A44}" srcOrd="1" destOrd="0" parTransId="{A326843F-9842-4A49-A41C-F47D52607C29}" sibTransId="{5FCE7B4A-44DE-49A4-8063-08E2D4435AEE}"/>
    <dgm:cxn modelId="{BE843D61-2F03-471A-BA6E-44F920021C45}" srcId="{60F5F9CA-4169-49E8-8AD5-1A86B2503A44}" destId="{D5C45BC6-9728-4D07-8229-8F06212F6EEA}" srcOrd="0" destOrd="0" parTransId="{6EBC8DAF-4792-459B-953E-3B1182605988}" sibTransId="{158F3959-707D-48A2-B4F1-73F02CE8AFD9}"/>
    <dgm:cxn modelId="{7A850E6D-D572-447F-9C88-B3D2E56C460C}" srcId="{635F749C-5AEA-4075-A9A0-1976C08F9951}" destId="{72A81A25-F8D8-463A-8723-AB346DC18009}" srcOrd="0" destOrd="0" parTransId="{584E54DB-F33D-4D4C-B90B-72926D6AB813}" sibTransId="{577CA478-582E-476C-846B-D515E7DCAABA}"/>
    <dgm:cxn modelId="{94F1FB79-136F-417A-816C-B4F7464CCDB3}" type="presOf" srcId="{62F7ADAB-C6D0-48DB-A6CF-0D4DABCC92BF}" destId="{59B301AF-0687-4CC5-8713-1EEC968744FF}" srcOrd="0" destOrd="0" presId="urn:microsoft.com/office/officeart/2005/8/layout/chevron2"/>
    <dgm:cxn modelId="{0C8A1B87-9B6E-4D1C-9625-B9F63EBF17FE}" type="presOf" srcId="{635F749C-5AEA-4075-A9A0-1976C08F9951}" destId="{F71911F5-F629-47B4-9D59-87059B6AFB7C}" srcOrd="0" destOrd="0" presId="urn:microsoft.com/office/officeart/2005/8/layout/chevron2"/>
    <dgm:cxn modelId="{5133D995-F767-4AEB-85AE-6931DC2431A6}" type="presOf" srcId="{D5C45BC6-9728-4D07-8229-8F06212F6EEA}" destId="{6C6B7D3E-7438-49D5-9ED6-3A817D4A0D08}" srcOrd="0" destOrd="0" presId="urn:microsoft.com/office/officeart/2005/8/layout/chevron2"/>
    <dgm:cxn modelId="{BFFBE0A5-F17C-4863-B7A4-984FB085A47E}" type="presOf" srcId="{5974CA43-5C91-440C-8753-758728CB49A2}" destId="{1527B2D1-A1D9-44C1-AC20-E003DD5F894B}" srcOrd="0" destOrd="0" presId="urn:microsoft.com/office/officeart/2005/8/layout/chevron2"/>
    <dgm:cxn modelId="{0F5E1EC5-2836-40F7-BBDC-F364A2D54003}" type="presOf" srcId="{3B9C5366-0190-4519-98E0-A69DF25B1B76}" destId="{708E7731-2EF3-4886-9632-E034689F0D52}" srcOrd="0" destOrd="0" presId="urn:microsoft.com/office/officeart/2005/8/layout/chevron2"/>
    <dgm:cxn modelId="{4A2217CA-2B11-4BBB-BD65-1E328C5F3A7D}" srcId="{3B9C5366-0190-4519-98E0-A69DF25B1B76}" destId="{62F7ADAB-C6D0-48DB-A6CF-0D4DABCC92BF}" srcOrd="2" destOrd="0" parTransId="{D28F2B35-B581-48B3-B03E-ED832975B95F}" sibTransId="{153D236F-57D9-4A7A-AB0B-207D0441F86C}"/>
    <dgm:cxn modelId="{FFE0F4DA-51D7-48D6-9EE9-0F8EBBE0808D}" type="presOf" srcId="{72A81A25-F8D8-463A-8723-AB346DC18009}" destId="{D7B8588D-D120-4351-B709-9AF2614E7E82}" srcOrd="0" destOrd="0" presId="urn:microsoft.com/office/officeart/2005/8/layout/chevron2"/>
    <dgm:cxn modelId="{24F83CE0-ABFA-4560-816D-9620D0F3E702}" type="presParOf" srcId="{708E7731-2EF3-4886-9632-E034689F0D52}" destId="{F88B51C9-34A8-44EC-82B2-6F10987B01B8}" srcOrd="0" destOrd="0" presId="urn:microsoft.com/office/officeart/2005/8/layout/chevron2"/>
    <dgm:cxn modelId="{CD21826D-3073-4EE8-8EE1-8A31CD1CFF3B}" type="presParOf" srcId="{F88B51C9-34A8-44EC-82B2-6F10987B01B8}" destId="{F71911F5-F629-47B4-9D59-87059B6AFB7C}" srcOrd="0" destOrd="0" presId="urn:microsoft.com/office/officeart/2005/8/layout/chevron2"/>
    <dgm:cxn modelId="{BA3B8B7B-DA22-4519-9ADE-0A26A3F07990}" type="presParOf" srcId="{F88B51C9-34A8-44EC-82B2-6F10987B01B8}" destId="{D7B8588D-D120-4351-B709-9AF2614E7E82}" srcOrd="1" destOrd="0" presId="urn:microsoft.com/office/officeart/2005/8/layout/chevron2"/>
    <dgm:cxn modelId="{7F42D3B5-5A6F-47F1-9E07-393892A5CA56}" type="presParOf" srcId="{708E7731-2EF3-4886-9632-E034689F0D52}" destId="{3626BC64-D47B-4986-AF46-0F1F440434B1}" srcOrd="1" destOrd="0" presId="urn:microsoft.com/office/officeart/2005/8/layout/chevron2"/>
    <dgm:cxn modelId="{4C1CA347-81BF-4F31-89B1-96B047A78018}" type="presParOf" srcId="{708E7731-2EF3-4886-9632-E034689F0D52}" destId="{45EE94A1-FA51-4B1E-9968-8195AB7ABBE3}" srcOrd="2" destOrd="0" presId="urn:microsoft.com/office/officeart/2005/8/layout/chevron2"/>
    <dgm:cxn modelId="{B799B23F-F6A7-47D1-B549-3524CEDDCFB7}" type="presParOf" srcId="{45EE94A1-FA51-4B1E-9968-8195AB7ABBE3}" destId="{E33412D6-98BC-446D-B334-A93925EF8C82}" srcOrd="0" destOrd="0" presId="urn:microsoft.com/office/officeart/2005/8/layout/chevron2"/>
    <dgm:cxn modelId="{1895A645-26FC-4820-93BE-0AEEC40FEC3A}" type="presParOf" srcId="{45EE94A1-FA51-4B1E-9968-8195AB7ABBE3}" destId="{6C6B7D3E-7438-49D5-9ED6-3A817D4A0D08}" srcOrd="1" destOrd="0" presId="urn:microsoft.com/office/officeart/2005/8/layout/chevron2"/>
    <dgm:cxn modelId="{25302DFD-B87B-4645-9B52-F00E00E342FE}" type="presParOf" srcId="{708E7731-2EF3-4886-9632-E034689F0D52}" destId="{B37E522A-12E4-498F-A591-5D283E58C994}" srcOrd="3" destOrd="0" presId="urn:microsoft.com/office/officeart/2005/8/layout/chevron2"/>
    <dgm:cxn modelId="{A70B34D9-9185-443D-8ED4-4E1E26E76215}" type="presParOf" srcId="{708E7731-2EF3-4886-9632-E034689F0D52}" destId="{2686CB8D-2916-4464-AC49-E35821BD5F50}" srcOrd="4" destOrd="0" presId="urn:microsoft.com/office/officeart/2005/8/layout/chevron2"/>
    <dgm:cxn modelId="{E4F82927-F193-435D-B7C2-1D7EB0843D7E}" type="presParOf" srcId="{2686CB8D-2916-4464-AC49-E35821BD5F50}" destId="{59B301AF-0687-4CC5-8713-1EEC968744FF}" srcOrd="0" destOrd="0" presId="urn:microsoft.com/office/officeart/2005/8/layout/chevron2"/>
    <dgm:cxn modelId="{F22B786C-90D9-4555-8941-B06839E87D9A}" type="presParOf" srcId="{2686CB8D-2916-4464-AC49-E35821BD5F50}" destId="{1527B2D1-A1D9-44C1-AC20-E003DD5F894B}" srcOrd="1" destOrd="0" presId="urn:microsoft.com/office/officeart/2005/8/layout/chevron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FDD8D2-2EBC-4405-B5DB-0FFFD61C323C}">
      <dsp:nvSpPr>
        <dsp:cNvPr id="0" name=""/>
        <dsp:cNvSpPr/>
      </dsp:nvSpPr>
      <dsp:spPr>
        <a:xfrm>
          <a:off x="505578" y="80417"/>
          <a:ext cx="1568056" cy="1568056"/>
        </a:xfrm>
        <a:prstGeom prst="ellipse">
          <a:avLst/>
        </a:prstGeom>
        <a:solidFill>
          <a:srgbClr val="9BBB59">
            <a:lumMod val="60000"/>
            <a:lumOff val="40000"/>
            <a:alpha val="5000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r>
            <a:rPr lang="en-CA" sz="1000" kern="1200">
              <a:solidFill>
                <a:sysClr val="windowText" lastClr="000000">
                  <a:hueOff val="0"/>
                  <a:satOff val="0"/>
                  <a:lumOff val="0"/>
                  <a:alphaOff val="0"/>
                </a:sysClr>
              </a:solidFill>
              <a:latin typeface="Calibri"/>
              <a:ea typeface="+mn-ea"/>
              <a:cs typeface="+mn-cs"/>
            </a:rPr>
            <a:t>Federal Laws in C-92</a:t>
          </a:r>
        </a:p>
      </dsp:txBody>
      <dsp:txXfrm>
        <a:off x="714652" y="354827"/>
        <a:ext cx="1149908" cy="705625"/>
      </dsp:txXfrm>
    </dsp:sp>
    <dsp:sp modelId="{D0794236-7867-4B18-960A-0F8105AC43A5}">
      <dsp:nvSpPr>
        <dsp:cNvPr id="0" name=""/>
        <dsp:cNvSpPr/>
      </dsp:nvSpPr>
      <dsp:spPr>
        <a:xfrm>
          <a:off x="534121" y="2141910"/>
          <a:ext cx="1568056" cy="1568056"/>
        </a:xfrm>
        <a:prstGeom prst="ellipse">
          <a:avLst/>
        </a:prstGeom>
        <a:solidFill>
          <a:srgbClr val="4F81BD">
            <a:lumMod val="60000"/>
            <a:lumOff val="40000"/>
            <a:alpha val="5000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ts val="0"/>
            </a:spcAft>
            <a:buNone/>
          </a:pPr>
          <a:r>
            <a:rPr lang="en-CA" sz="1000" kern="1200">
              <a:solidFill>
                <a:sysClr val="windowText" lastClr="000000">
                  <a:hueOff val="0"/>
                  <a:satOff val="0"/>
                  <a:lumOff val="0"/>
                  <a:alphaOff val="0"/>
                </a:sysClr>
              </a:solidFill>
              <a:latin typeface="Calibri"/>
              <a:ea typeface="+mn-ea"/>
              <a:cs typeface="+mn-cs"/>
            </a:rPr>
            <a:t>Provincial/</a:t>
          </a:r>
        </a:p>
        <a:p>
          <a:pPr marL="0" lvl="0" indent="0" algn="ctr" defTabSz="444500">
            <a:lnSpc>
              <a:spcPct val="90000"/>
            </a:lnSpc>
            <a:spcBef>
              <a:spcPct val="0"/>
            </a:spcBef>
            <a:spcAft>
              <a:spcPct val="35000"/>
            </a:spcAft>
            <a:buNone/>
          </a:pPr>
          <a:r>
            <a:rPr lang="en-CA" sz="1000" kern="1200">
              <a:solidFill>
                <a:sysClr val="windowText" lastClr="000000">
                  <a:hueOff val="0"/>
                  <a:satOff val="0"/>
                  <a:lumOff val="0"/>
                  <a:alphaOff val="0"/>
                </a:sysClr>
              </a:solidFill>
              <a:latin typeface="Calibri"/>
              <a:ea typeface="+mn-ea"/>
              <a:cs typeface="+mn-cs"/>
            </a:rPr>
            <a:t>Territorial Laws</a:t>
          </a:r>
        </a:p>
      </dsp:txBody>
      <dsp:txXfrm>
        <a:off x="1013685" y="2546992"/>
        <a:ext cx="940834" cy="862431"/>
      </dsp:txXfrm>
    </dsp:sp>
    <dsp:sp modelId="{3A486977-A379-4E4F-AB78-4DEC30A711E9}">
      <dsp:nvSpPr>
        <dsp:cNvPr id="0" name=""/>
        <dsp:cNvSpPr/>
      </dsp:nvSpPr>
      <dsp:spPr>
        <a:xfrm>
          <a:off x="540054" y="1057113"/>
          <a:ext cx="1568056" cy="1568056"/>
        </a:xfrm>
        <a:prstGeom prst="ellipse">
          <a:avLst/>
        </a:prstGeom>
        <a:solidFill>
          <a:srgbClr val="C0504D">
            <a:lumMod val="40000"/>
            <a:lumOff val="60000"/>
            <a:alpha val="5000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ts val="0"/>
            </a:spcAft>
            <a:buNone/>
          </a:pPr>
          <a:r>
            <a:rPr lang="en-CA" sz="1000" kern="1200">
              <a:solidFill>
                <a:sysClr val="windowText" lastClr="000000">
                  <a:hueOff val="0"/>
                  <a:satOff val="0"/>
                  <a:lumOff val="0"/>
                  <a:alphaOff val="0"/>
                </a:sysClr>
              </a:solidFill>
              <a:latin typeface="Calibri"/>
              <a:ea typeface="+mn-ea"/>
              <a:cs typeface="+mn-cs"/>
            </a:rPr>
            <a:t>Indigenous Laws</a:t>
          </a:r>
        </a:p>
      </dsp:txBody>
      <dsp:txXfrm>
        <a:off x="687713" y="1462194"/>
        <a:ext cx="940834" cy="86243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79BA91-C536-44D6-BCFD-D5D09D7DBB7E}">
      <dsp:nvSpPr>
        <dsp:cNvPr id="0" name=""/>
        <dsp:cNvSpPr/>
      </dsp:nvSpPr>
      <dsp:spPr>
        <a:xfrm>
          <a:off x="524040" y="1256562"/>
          <a:ext cx="1504693" cy="1504693"/>
        </a:xfrm>
        <a:prstGeom prst="ellipse">
          <a:avLst/>
        </a:prstGeom>
        <a:solidFill>
          <a:srgbClr val="4F81BD">
            <a:lumMod val="60000"/>
            <a:lumOff val="40000"/>
            <a:alpha val="5000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r>
            <a:rPr lang="en-CA" sz="1000" kern="1200">
              <a:solidFill>
                <a:sysClr val="windowText" lastClr="000000">
                  <a:hueOff val="0"/>
                  <a:satOff val="0"/>
                  <a:lumOff val="0"/>
                  <a:alphaOff val="0"/>
                </a:sysClr>
              </a:solidFill>
              <a:latin typeface="Calibri"/>
              <a:ea typeface="+mn-ea"/>
              <a:cs typeface="+mn-cs"/>
            </a:rPr>
            <a:t>Provincial/Territorial Laws</a:t>
          </a:r>
        </a:p>
      </dsp:txBody>
      <dsp:txXfrm>
        <a:off x="734155" y="1433998"/>
        <a:ext cx="867571" cy="1149822"/>
      </dsp:txXfrm>
    </dsp:sp>
    <dsp:sp modelId="{610DBED5-42D7-4CC8-8CE3-7DA87B6E597A}">
      <dsp:nvSpPr>
        <dsp:cNvPr id="0" name=""/>
        <dsp:cNvSpPr/>
      </dsp:nvSpPr>
      <dsp:spPr>
        <a:xfrm>
          <a:off x="519873" y="0"/>
          <a:ext cx="1504693" cy="1504693"/>
        </a:xfrm>
        <a:prstGeom prst="ellipse">
          <a:avLst/>
        </a:prstGeom>
        <a:solidFill>
          <a:srgbClr val="9BBB59">
            <a:lumMod val="60000"/>
            <a:lumOff val="40000"/>
            <a:alpha val="5000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ts val="0"/>
            </a:spcAft>
            <a:buNone/>
          </a:pPr>
          <a:r>
            <a:rPr lang="en-CA" sz="1000" kern="1200" dirty="0">
              <a:solidFill>
                <a:sysClr val="windowText" lastClr="000000">
                  <a:hueOff val="0"/>
                  <a:satOff val="0"/>
                  <a:lumOff val="0"/>
                  <a:alphaOff val="0"/>
                </a:sysClr>
              </a:solidFill>
              <a:latin typeface="Calibri"/>
              <a:ea typeface="+mn-ea"/>
              <a:cs typeface="+mn-cs"/>
            </a:rPr>
            <a:t>Federal Laws in </a:t>
          </a:r>
        </a:p>
        <a:p>
          <a:pPr marL="0" lvl="0" indent="0" algn="ctr" defTabSz="444500">
            <a:lnSpc>
              <a:spcPct val="90000"/>
            </a:lnSpc>
            <a:spcBef>
              <a:spcPct val="0"/>
            </a:spcBef>
            <a:spcAft>
              <a:spcPct val="35000"/>
            </a:spcAft>
            <a:buNone/>
          </a:pPr>
          <a:r>
            <a:rPr lang="en-CA" sz="1000" kern="1200" dirty="0">
              <a:solidFill>
                <a:sysClr val="windowText" lastClr="000000">
                  <a:hueOff val="0"/>
                  <a:satOff val="0"/>
                  <a:lumOff val="0"/>
                  <a:alphaOff val="0"/>
                </a:sysClr>
              </a:solidFill>
              <a:latin typeface="Calibri"/>
              <a:ea typeface="+mn-ea"/>
              <a:cs typeface="+mn-cs"/>
            </a:rPr>
            <a:t>C-92</a:t>
          </a:r>
        </a:p>
      </dsp:txBody>
      <dsp:txXfrm>
        <a:off x="946881" y="177435"/>
        <a:ext cx="867571" cy="114982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1911F5-F629-47B4-9D59-87059B6AFB7C}">
      <dsp:nvSpPr>
        <dsp:cNvPr id="0" name=""/>
        <dsp:cNvSpPr/>
      </dsp:nvSpPr>
      <dsp:spPr>
        <a:xfrm rot="5400000">
          <a:off x="-222646" y="223826"/>
          <a:ext cx="1484312" cy="1039018"/>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en-CA" sz="2900" kern="1200" dirty="0"/>
            <a:t>1</a:t>
          </a:r>
        </a:p>
      </dsp:txBody>
      <dsp:txXfrm rot="-5400000">
        <a:off x="1" y="520688"/>
        <a:ext cx="1039018" cy="445294"/>
      </dsp:txXfrm>
    </dsp:sp>
    <dsp:sp modelId="{D7B8588D-D120-4351-B709-9AF2614E7E82}">
      <dsp:nvSpPr>
        <dsp:cNvPr id="0" name=""/>
        <dsp:cNvSpPr/>
      </dsp:nvSpPr>
      <dsp:spPr>
        <a:xfrm rot="5400000">
          <a:off x="3085107" y="-2044909"/>
          <a:ext cx="964803" cy="505698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CA" sz="1600" kern="1200" dirty="0">
              <a:sym typeface="Wingdings" pitchFamily="2" charset="2"/>
            </a:rPr>
            <a:t>Give notice to Canada and Province(s)</a:t>
          </a:r>
          <a:endParaRPr lang="en-CA" sz="1600" kern="1200" dirty="0"/>
        </a:p>
      </dsp:txBody>
      <dsp:txXfrm rot="-5400000">
        <a:off x="1039018" y="48278"/>
        <a:ext cx="5009883" cy="870607"/>
      </dsp:txXfrm>
    </dsp:sp>
    <dsp:sp modelId="{E33412D6-98BC-446D-B334-A93925EF8C82}">
      <dsp:nvSpPr>
        <dsp:cNvPr id="0" name=""/>
        <dsp:cNvSpPr/>
      </dsp:nvSpPr>
      <dsp:spPr>
        <a:xfrm rot="5400000">
          <a:off x="-222646" y="1512490"/>
          <a:ext cx="1484312" cy="1039018"/>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en-CA" sz="2900" kern="1200" dirty="0"/>
            <a:t>2</a:t>
          </a:r>
        </a:p>
      </dsp:txBody>
      <dsp:txXfrm rot="-5400000">
        <a:off x="1" y="1809352"/>
        <a:ext cx="1039018" cy="445294"/>
      </dsp:txXfrm>
    </dsp:sp>
    <dsp:sp modelId="{6C6B7D3E-7438-49D5-9ED6-3A817D4A0D08}">
      <dsp:nvSpPr>
        <dsp:cNvPr id="0" name=""/>
        <dsp:cNvSpPr/>
      </dsp:nvSpPr>
      <dsp:spPr>
        <a:xfrm rot="5400000">
          <a:off x="3085107" y="-756245"/>
          <a:ext cx="964803" cy="505698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CA" sz="1600" kern="1200" dirty="0">
              <a:sym typeface="Wingdings" pitchFamily="2" charset="2"/>
            </a:rPr>
            <a:t>Make “reasonable efforts” to negotiate a Coordination Agreement (including funding)</a:t>
          </a:r>
          <a:endParaRPr lang="en-CA" sz="1600" kern="1200" dirty="0"/>
        </a:p>
      </dsp:txBody>
      <dsp:txXfrm rot="-5400000">
        <a:off x="1039018" y="1336942"/>
        <a:ext cx="5009883" cy="870607"/>
      </dsp:txXfrm>
    </dsp:sp>
    <dsp:sp modelId="{59B301AF-0687-4CC5-8713-1EEC968744FF}">
      <dsp:nvSpPr>
        <dsp:cNvPr id="0" name=""/>
        <dsp:cNvSpPr/>
      </dsp:nvSpPr>
      <dsp:spPr>
        <a:xfrm rot="5400000">
          <a:off x="-222646" y="2801154"/>
          <a:ext cx="1484312" cy="1039018"/>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en-CA" sz="2900" kern="1200" dirty="0"/>
            <a:t>3</a:t>
          </a:r>
        </a:p>
      </dsp:txBody>
      <dsp:txXfrm rot="-5400000">
        <a:off x="1" y="3098016"/>
        <a:ext cx="1039018" cy="445294"/>
      </dsp:txXfrm>
    </dsp:sp>
    <dsp:sp modelId="{1527B2D1-A1D9-44C1-AC20-E003DD5F894B}">
      <dsp:nvSpPr>
        <dsp:cNvPr id="0" name=""/>
        <dsp:cNvSpPr/>
      </dsp:nvSpPr>
      <dsp:spPr>
        <a:xfrm rot="5400000">
          <a:off x="3085107" y="532418"/>
          <a:ext cx="964803" cy="505698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CA" sz="1600" kern="1200" dirty="0">
              <a:sym typeface="Wingdings" pitchFamily="2" charset="2"/>
            </a:rPr>
            <a:t>Can come into force after a Coordination Agreement is made, </a:t>
          </a:r>
          <a:r>
            <a:rPr lang="en-CA" sz="1600" b="1" kern="1200" dirty="0">
              <a:solidFill>
                <a:srgbClr val="C00000"/>
              </a:solidFill>
              <a:sym typeface="Wingdings" pitchFamily="2" charset="2"/>
            </a:rPr>
            <a:t>or</a:t>
          </a:r>
          <a:r>
            <a:rPr lang="en-CA" sz="1600" kern="1200" dirty="0">
              <a:sym typeface="Wingdings" pitchFamily="2" charset="2"/>
            </a:rPr>
            <a:t> after 1 year, without an agreement, if “reasonable efforts” were made, law will be published</a:t>
          </a:r>
          <a:endParaRPr lang="en-CA" sz="1600" kern="1200" dirty="0"/>
        </a:p>
      </dsp:txBody>
      <dsp:txXfrm rot="-5400000">
        <a:off x="1039018" y="2625605"/>
        <a:ext cx="5009883" cy="87060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1911F5-F629-47B4-9D59-87059B6AFB7C}">
      <dsp:nvSpPr>
        <dsp:cNvPr id="0" name=""/>
        <dsp:cNvSpPr/>
      </dsp:nvSpPr>
      <dsp:spPr>
        <a:xfrm rot="5400000">
          <a:off x="-222646" y="223826"/>
          <a:ext cx="1484312" cy="1039018"/>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en-CA" sz="2900" kern="1200" dirty="0"/>
            <a:t>1</a:t>
          </a:r>
        </a:p>
      </dsp:txBody>
      <dsp:txXfrm rot="-5400000">
        <a:off x="1" y="520688"/>
        <a:ext cx="1039018" cy="445294"/>
      </dsp:txXfrm>
    </dsp:sp>
    <dsp:sp modelId="{D7B8588D-D120-4351-B709-9AF2614E7E82}">
      <dsp:nvSpPr>
        <dsp:cNvPr id="0" name=""/>
        <dsp:cNvSpPr/>
      </dsp:nvSpPr>
      <dsp:spPr>
        <a:xfrm rot="5400000">
          <a:off x="3085107" y="-2044909"/>
          <a:ext cx="964803" cy="505698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en-CA" sz="2500" kern="1200" dirty="0"/>
            <a:t>Give notice to Canada and Province</a:t>
          </a:r>
        </a:p>
      </dsp:txBody>
      <dsp:txXfrm rot="-5400000">
        <a:off x="1039018" y="48278"/>
        <a:ext cx="5009883" cy="870607"/>
      </dsp:txXfrm>
    </dsp:sp>
    <dsp:sp modelId="{E33412D6-98BC-446D-B334-A93925EF8C82}">
      <dsp:nvSpPr>
        <dsp:cNvPr id="0" name=""/>
        <dsp:cNvSpPr/>
      </dsp:nvSpPr>
      <dsp:spPr>
        <a:xfrm rot="5400000">
          <a:off x="-222646" y="1512490"/>
          <a:ext cx="1484312" cy="1039018"/>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en-CA" sz="2900" kern="1200" dirty="0"/>
            <a:t>2</a:t>
          </a:r>
        </a:p>
      </dsp:txBody>
      <dsp:txXfrm rot="-5400000">
        <a:off x="1" y="1809352"/>
        <a:ext cx="1039018" cy="445294"/>
      </dsp:txXfrm>
    </dsp:sp>
    <dsp:sp modelId="{6C6B7D3E-7438-49D5-9ED6-3A817D4A0D08}">
      <dsp:nvSpPr>
        <dsp:cNvPr id="0" name=""/>
        <dsp:cNvSpPr/>
      </dsp:nvSpPr>
      <dsp:spPr>
        <a:xfrm rot="5400000">
          <a:off x="3085107" y="-756245"/>
          <a:ext cx="964803" cy="505698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en-CA" sz="2500" kern="1200" dirty="0">
              <a:sym typeface="Wingdings" pitchFamily="2" charset="2"/>
            </a:rPr>
            <a:t>No requirement for coordination agreement, but if you don’t try..</a:t>
          </a:r>
          <a:endParaRPr lang="en-CA" sz="2500" kern="1200" dirty="0"/>
        </a:p>
      </dsp:txBody>
      <dsp:txXfrm rot="-5400000">
        <a:off x="1039018" y="1336942"/>
        <a:ext cx="5009883" cy="870607"/>
      </dsp:txXfrm>
    </dsp:sp>
    <dsp:sp modelId="{59B301AF-0687-4CC5-8713-1EEC968744FF}">
      <dsp:nvSpPr>
        <dsp:cNvPr id="0" name=""/>
        <dsp:cNvSpPr/>
      </dsp:nvSpPr>
      <dsp:spPr>
        <a:xfrm rot="5400000">
          <a:off x="-222646" y="2801154"/>
          <a:ext cx="1484312" cy="1039018"/>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en-CA" sz="2900" kern="1200" dirty="0"/>
            <a:t>3</a:t>
          </a:r>
        </a:p>
      </dsp:txBody>
      <dsp:txXfrm rot="-5400000">
        <a:off x="1" y="3098016"/>
        <a:ext cx="1039018" cy="445294"/>
      </dsp:txXfrm>
    </dsp:sp>
    <dsp:sp modelId="{1527B2D1-A1D9-44C1-AC20-E003DD5F894B}">
      <dsp:nvSpPr>
        <dsp:cNvPr id="0" name=""/>
        <dsp:cNvSpPr/>
      </dsp:nvSpPr>
      <dsp:spPr>
        <a:xfrm rot="5400000">
          <a:off x="3085107" y="532418"/>
          <a:ext cx="964803" cy="505698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en-CA" sz="2500" kern="1200" dirty="0">
              <a:sym typeface="Wingdings" pitchFamily="2" charset="2"/>
            </a:rPr>
            <a:t>Can come into force but will not be paramount over provincial laws</a:t>
          </a:r>
          <a:endParaRPr lang="en-CA" sz="2500" kern="1200" dirty="0"/>
        </a:p>
      </dsp:txBody>
      <dsp:txXfrm rot="-5400000">
        <a:off x="1039018" y="2625605"/>
        <a:ext cx="5009883" cy="870607"/>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1ACC66F2-3887-431F-9D43-F82D52D60812}" type="datetimeFigureOut">
              <a:rPr lang="en-CA" smtClean="0"/>
              <a:t>2019-12-12</a:t>
            </a:fld>
            <a:endParaRPr lang="en-CA"/>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904E7246-60EF-4F6A-B93A-C1400B31D0FD}" type="slidenum">
              <a:rPr lang="en-CA" smtClean="0"/>
              <a:t>‹#›</a:t>
            </a:fld>
            <a:endParaRPr lang="en-CA"/>
          </a:p>
        </p:txBody>
      </p:sp>
    </p:spTree>
    <p:extLst>
      <p:ext uri="{BB962C8B-B14F-4D97-AF65-F5344CB8AC3E}">
        <p14:creationId xmlns:p14="http://schemas.microsoft.com/office/powerpoint/2010/main" val="16261337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6A8E6042-EFBA-4CC2-8DAC-F767A6D27767}" type="datetimeFigureOut">
              <a:rPr lang="en-CA" smtClean="0"/>
              <a:t>2019-12-12</a:t>
            </a:fld>
            <a:endParaRPr lang="en-CA"/>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93CD3B3B-D5D5-44E2-B9BF-1F8A556F60E7}" type="slidenum">
              <a:rPr lang="en-CA" smtClean="0"/>
              <a:t>‹#›</a:t>
            </a:fld>
            <a:endParaRPr lang="en-CA"/>
          </a:p>
        </p:txBody>
      </p:sp>
    </p:spTree>
    <p:extLst>
      <p:ext uri="{BB962C8B-B14F-4D97-AF65-F5344CB8AC3E}">
        <p14:creationId xmlns:p14="http://schemas.microsoft.com/office/powerpoint/2010/main" val="37817507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3A324B-53F8-4D50-AD1E-FB1F9E118304}" type="slidenum">
              <a:rPr lang="en-CA" smtClean="0"/>
              <a:t>1</a:t>
            </a:fld>
            <a:endParaRPr lang="en-CA" dirty="0"/>
          </a:p>
        </p:txBody>
      </p:sp>
    </p:spTree>
    <p:extLst>
      <p:ext uri="{BB962C8B-B14F-4D97-AF65-F5344CB8AC3E}">
        <p14:creationId xmlns:p14="http://schemas.microsoft.com/office/powerpoint/2010/main" val="10285169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3A324B-53F8-4D50-AD1E-FB1F9E118304}" type="slidenum">
              <a:rPr lang="en-CA" smtClean="0"/>
              <a:t>10</a:t>
            </a:fld>
            <a:endParaRPr lang="en-CA" dirty="0"/>
          </a:p>
        </p:txBody>
      </p:sp>
    </p:spTree>
    <p:extLst>
      <p:ext uri="{BB962C8B-B14F-4D97-AF65-F5344CB8AC3E}">
        <p14:creationId xmlns:p14="http://schemas.microsoft.com/office/powerpoint/2010/main" val="2996305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3A324B-53F8-4D50-AD1E-FB1F9E118304}" type="slidenum">
              <a:rPr lang="en-CA" smtClean="0"/>
              <a:t>11</a:t>
            </a:fld>
            <a:endParaRPr lang="en-CA" dirty="0"/>
          </a:p>
        </p:txBody>
      </p:sp>
    </p:spTree>
    <p:extLst>
      <p:ext uri="{BB962C8B-B14F-4D97-AF65-F5344CB8AC3E}">
        <p14:creationId xmlns:p14="http://schemas.microsoft.com/office/powerpoint/2010/main" val="2996305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3A324B-53F8-4D50-AD1E-FB1F9E118304}" type="slidenum">
              <a:rPr lang="en-CA" smtClean="0"/>
              <a:t>12</a:t>
            </a:fld>
            <a:endParaRPr lang="en-CA" dirty="0"/>
          </a:p>
        </p:txBody>
      </p:sp>
    </p:spTree>
    <p:extLst>
      <p:ext uri="{BB962C8B-B14F-4D97-AF65-F5344CB8AC3E}">
        <p14:creationId xmlns:p14="http://schemas.microsoft.com/office/powerpoint/2010/main" val="2996305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3A324B-53F8-4D50-AD1E-FB1F9E118304}" type="slidenum">
              <a:rPr lang="en-CA" smtClean="0"/>
              <a:t>13</a:t>
            </a:fld>
            <a:endParaRPr lang="en-CA" dirty="0"/>
          </a:p>
        </p:txBody>
      </p:sp>
    </p:spTree>
    <p:extLst>
      <p:ext uri="{BB962C8B-B14F-4D97-AF65-F5344CB8AC3E}">
        <p14:creationId xmlns:p14="http://schemas.microsoft.com/office/powerpoint/2010/main" val="2996305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3A324B-53F8-4D50-AD1E-FB1F9E118304}" type="slidenum">
              <a:rPr lang="en-CA" smtClean="0"/>
              <a:t>14</a:t>
            </a:fld>
            <a:endParaRPr lang="en-CA" dirty="0"/>
          </a:p>
        </p:txBody>
      </p:sp>
    </p:spTree>
    <p:extLst>
      <p:ext uri="{BB962C8B-B14F-4D97-AF65-F5344CB8AC3E}">
        <p14:creationId xmlns:p14="http://schemas.microsoft.com/office/powerpoint/2010/main" val="2996305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3A324B-53F8-4D50-AD1E-FB1F9E118304}" type="slidenum">
              <a:rPr lang="en-CA" smtClean="0"/>
              <a:t>15</a:t>
            </a:fld>
            <a:endParaRPr lang="en-CA" dirty="0"/>
          </a:p>
        </p:txBody>
      </p:sp>
    </p:spTree>
    <p:extLst>
      <p:ext uri="{BB962C8B-B14F-4D97-AF65-F5344CB8AC3E}">
        <p14:creationId xmlns:p14="http://schemas.microsoft.com/office/powerpoint/2010/main" val="2996305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3A324B-53F8-4D50-AD1E-FB1F9E118304}" type="slidenum">
              <a:rPr lang="en-CA" smtClean="0"/>
              <a:t>16</a:t>
            </a:fld>
            <a:endParaRPr lang="en-CA" dirty="0"/>
          </a:p>
        </p:txBody>
      </p:sp>
    </p:spTree>
    <p:extLst>
      <p:ext uri="{BB962C8B-B14F-4D97-AF65-F5344CB8AC3E}">
        <p14:creationId xmlns:p14="http://schemas.microsoft.com/office/powerpoint/2010/main" val="2996305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3A324B-53F8-4D50-AD1E-FB1F9E118304}" type="slidenum">
              <a:rPr lang="en-CA" smtClean="0"/>
              <a:t>17</a:t>
            </a:fld>
            <a:endParaRPr lang="en-CA" dirty="0"/>
          </a:p>
        </p:txBody>
      </p:sp>
    </p:spTree>
    <p:extLst>
      <p:ext uri="{BB962C8B-B14F-4D97-AF65-F5344CB8AC3E}">
        <p14:creationId xmlns:p14="http://schemas.microsoft.com/office/powerpoint/2010/main" val="2996305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3A324B-53F8-4D50-AD1E-FB1F9E118304}" type="slidenum">
              <a:rPr lang="en-CA" smtClean="0"/>
              <a:t>18</a:t>
            </a:fld>
            <a:endParaRPr lang="en-CA" dirty="0"/>
          </a:p>
        </p:txBody>
      </p:sp>
    </p:spTree>
    <p:extLst>
      <p:ext uri="{BB962C8B-B14F-4D97-AF65-F5344CB8AC3E}">
        <p14:creationId xmlns:p14="http://schemas.microsoft.com/office/powerpoint/2010/main" val="2996305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3A324B-53F8-4D50-AD1E-FB1F9E118304}" type="slidenum">
              <a:rPr lang="en-CA" smtClean="0"/>
              <a:t>19</a:t>
            </a:fld>
            <a:endParaRPr lang="en-CA" dirty="0"/>
          </a:p>
        </p:txBody>
      </p:sp>
    </p:spTree>
    <p:extLst>
      <p:ext uri="{BB962C8B-B14F-4D97-AF65-F5344CB8AC3E}">
        <p14:creationId xmlns:p14="http://schemas.microsoft.com/office/powerpoint/2010/main" val="2996305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3A324B-53F8-4D50-AD1E-FB1F9E118304}" type="slidenum">
              <a:rPr lang="en-CA" smtClean="0"/>
              <a:t>2</a:t>
            </a:fld>
            <a:endParaRPr lang="en-CA" dirty="0"/>
          </a:p>
        </p:txBody>
      </p:sp>
    </p:spTree>
    <p:extLst>
      <p:ext uri="{BB962C8B-B14F-4D97-AF65-F5344CB8AC3E}">
        <p14:creationId xmlns:p14="http://schemas.microsoft.com/office/powerpoint/2010/main" val="2996305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3A324B-53F8-4D50-AD1E-FB1F9E118304}" type="slidenum">
              <a:rPr lang="en-CA" smtClean="0"/>
              <a:t>20</a:t>
            </a:fld>
            <a:endParaRPr lang="en-CA" dirty="0"/>
          </a:p>
        </p:txBody>
      </p:sp>
    </p:spTree>
    <p:extLst>
      <p:ext uri="{BB962C8B-B14F-4D97-AF65-F5344CB8AC3E}">
        <p14:creationId xmlns:p14="http://schemas.microsoft.com/office/powerpoint/2010/main" val="2996305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3A324B-53F8-4D50-AD1E-FB1F9E118304}" type="slidenum">
              <a:rPr lang="en-CA" smtClean="0"/>
              <a:t>21</a:t>
            </a:fld>
            <a:endParaRPr lang="en-CA" dirty="0"/>
          </a:p>
        </p:txBody>
      </p:sp>
    </p:spTree>
    <p:extLst>
      <p:ext uri="{BB962C8B-B14F-4D97-AF65-F5344CB8AC3E}">
        <p14:creationId xmlns:p14="http://schemas.microsoft.com/office/powerpoint/2010/main" val="2996305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3A324B-53F8-4D50-AD1E-FB1F9E118304}" type="slidenum">
              <a:rPr lang="en-CA" smtClean="0"/>
              <a:t>22</a:t>
            </a:fld>
            <a:endParaRPr lang="en-CA" dirty="0"/>
          </a:p>
        </p:txBody>
      </p:sp>
    </p:spTree>
    <p:extLst>
      <p:ext uri="{BB962C8B-B14F-4D97-AF65-F5344CB8AC3E}">
        <p14:creationId xmlns:p14="http://schemas.microsoft.com/office/powerpoint/2010/main" val="2996305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3A324B-53F8-4D50-AD1E-FB1F9E118304}" type="slidenum">
              <a:rPr lang="en-CA" smtClean="0"/>
              <a:t>23</a:t>
            </a:fld>
            <a:endParaRPr lang="en-CA" dirty="0"/>
          </a:p>
        </p:txBody>
      </p:sp>
    </p:spTree>
    <p:extLst>
      <p:ext uri="{BB962C8B-B14F-4D97-AF65-F5344CB8AC3E}">
        <p14:creationId xmlns:p14="http://schemas.microsoft.com/office/powerpoint/2010/main" val="2996305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3A324B-53F8-4D50-AD1E-FB1F9E118304}" type="slidenum">
              <a:rPr lang="en-CA" smtClean="0"/>
              <a:t>24</a:t>
            </a:fld>
            <a:endParaRPr lang="en-CA" dirty="0"/>
          </a:p>
        </p:txBody>
      </p:sp>
    </p:spTree>
    <p:extLst>
      <p:ext uri="{BB962C8B-B14F-4D97-AF65-F5344CB8AC3E}">
        <p14:creationId xmlns:p14="http://schemas.microsoft.com/office/powerpoint/2010/main" val="2996305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3A324B-53F8-4D50-AD1E-FB1F9E118304}" type="slidenum">
              <a:rPr lang="en-CA" smtClean="0"/>
              <a:t>25</a:t>
            </a:fld>
            <a:endParaRPr lang="en-CA" dirty="0"/>
          </a:p>
        </p:txBody>
      </p:sp>
    </p:spTree>
    <p:extLst>
      <p:ext uri="{BB962C8B-B14F-4D97-AF65-F5344CB8AC3E}">
        <p14:creationId xmlns:p14="http://schemas.microsoft.com/office/powerpoint/2010/main" val="34365048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3A324B-53F8-4D50-AD1E-FB1F9E118304}" type="slidenum">
              <a:rPr lang="en-CA" smtClean="0"/>
              <a:t>26</a:t>
            </a:fld>
            <a:endParaRPr lang="en-CA" dirty="0"/>
          </a:p>
        </p:txBody>
      </p:sp>
    </p:spTree>
    <p:extLst>
      <p:ext uri="{BB962C8B-B14F-4D97-AF65-F5344CB8AC3E}">
        <p14:creationId xmlns:p14="http://schemas.microsoft.com/office/powerpoint/2010/main" val="34365048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B93A324B-53F8-4D50-AD1E-FB1F9E118304}" type="slidenum">
              <a:rPr lang="en-CA" smtClean="0"/>
              <a:t>27</a:t>
            </a:fld>
            <a:endParaRPr lang="en-CA" dirty="0"/>
          </a:p>
        </p:txBody>
      </p:sp>
    </p:spTree>
    <p:extLst>
      <p:ext uri="{BB962C8B-B14F-4D97-AF65-F5344CB8AC3E}">
        <p14:creationId xmlns:p14="http://schemas.microsoft.com/office/powerpoint/2010/main" val="12342540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3A324B-53F8-4D50-AD1E-FB1F9E118304}" type="slidenum">
              <a:rPr lang="en-CA" smtClean="0"/>
              <a:t>3</a:t>
            </a:fld>
            <a:endParaRPr lang="en-CA" dirty="0"/>
          </a:p>
        </p:txBody>
      </p:sp>
    </p:spTree>
    <p:extLst>
      <p:ext uri="{BB962C8B-B14F-4D97-AF65-F5344CB8AC3E}">
        <p14:creationId xmlns:p14="http://schemas.microsoft.com/office/powerpoint/2010/main" val="2996305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3A324B-53F8-4D50-AD1E-FB1F9E118304}" type="slidenum">
              <a:rPr lang="en-CA" smtClean="0"/>
              <a:t>4</a:t>
            </a:fld>
            <a:endParaRPr lang="en-CA" dirty="0"/>
          </a:p>
        </p:txBody>
      </p:sp>
    </p:spTree>
    <p:extLst>
      <p:ext uri="{BB962C8B-B14F-4D97-AF65-F5344CB8AC3E}">
        <p14:creationId xmlns:p14="http://schemas.microsoft.com/office/powerpoint/2010/main" val="2996305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3A324B-53F8-4D50-AD1E-FB1F9E118304}" type="slidenum">
              <a:rPr lang="en-CA" smtClean="0"/>
              <a:t>5</a:t>
            </a:fld>
            <a:endParaRPr lang="en-CA" dirty="0"/>
          </a:p>
        </p:txBody>
      </p:sp>
    </p:spTree>
    <p:extLst>
      <p:ext uri="{BB962C8B-B14F-4D97-AF65-F5344CB8AC3E}">
        <p14:creationId xmlns:p14="http://schemas.microsoft.com/office/powerpoint/2010/main" val="2996305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3A324B-53F8-4D50-AD1E-FB1F9E118304}" type="slidenum">
              <a:rPr lang="en-CA" smtClean="0"/>
              <a:t>6</a:t>
            </a:fld>
            <a:endParaRPr lang="en-CA" dirty="0"/>
          </a:p>
        </p:txBody>
      </p:sp>
    </p:spTree>
    <p:extLst>
      <p:ext uri="{BB962C8B-B14F-4D97-AF65-F5344CB8AC3E}">
        <p14:creationId xmlns:p14="http://schemas.microsoft.com/office/powerpoint/2010/main" val="2996305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3A324B-53F8-4D50-AD1E-FB1F9E118304}" type="slidenum">
              <a:rPr lang="en-CA" smtClean="0"/>
              <a:t>7</a:t>
            </a:fld>
            <a:endParaRPr lang="en-CA" dirty="0"/>
          </a:p>
        </p:txBody>
      </p:sp>
    </p:spTree>
    <p:extLst>
      <p:ext uri="{BB962C8B-B14F-4D97-AF65-F5344CB8AC3E}">
        <p14:creationId xmlns:p14="http://schemas.microsoft.com/office/powerpoint/2010/main" val="2996305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3A324B-53F8-4D50-AD1E-FB1F9E118304}" type="slidenum">
              <a:rPr lang="en-CA" smtClean="0"/>
              <a:t>8</a:t>
            </a:fld>
            <a:endParaRPr lang="en-CA" dirty="0"/>
          </a:p>
        </p:txBody>
      </p:sp>
    </p:spTree>
    <p:extLst>
      <p:ext uri="{BB962C8B-B14F-4D97-AF65-F5344CB8AC3E}">
        <p14:creationId xmlns:p14="http://schemas.microsoft.com/office/powerpoint/2010/main" val="2996305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3A324B-53F8-4D50-AD1E-FB1F9E118304}" type="slidenum">
              <a:rPr lang="en-CA" smtClean="0"/>
              <a:t>9</a:t>
            </a:fld>
            <a:endParaRPr lang="en-CA" dirty="0"/>
          </a:p>
        </p:txBody>
      </p:sp>
    </p:spTree>
    <p:extLst>
      <p:ext uri="{BB962C8B-B14F-4D97-AF65-F5344CB8AC3E}">
        <p14:creationId xmlns:p14="http://schemas.microsoft.com/office/powerpoint/2010/main" val="2996305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A174FAD0-3EF0-4CCE-85B9-F5B45595B1D8}" type="datetimeFigureOut">
              <a:rPr lang="en-CA" smtClean="0"/>
              <a:t>2019-12-12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D607967-BFD8-4ABE-B712-3B16DDF6E8D1}" type="slidenum">
              <a:rPr lang="en-CA" smtClean="0"/>
              <a:t>‹#›</a:t>
            </a:fld>
            <a:endParaRPr lang="en-CA"/>
          </a:p>
        </p:txBody>
      </p:sp>
    </p:spTree>
    <p:extLst>
      <p:ext uri="{BB962C8B-B14F-4D97-AF65-F5344CB8AC3E}">
        <p14:creationId xmlns:p14="http://schemas.microsoft.com/office/powerpoint/2010/main" val="22209630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A174FAD0-3EF0-4CCE-85B9-F5B45595B1D8}" type="datetimeFigureOut">
              <a:rPr lang="en-CA" smtClean="0"/>
              <a:t>2019-12-12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D607967-BFD8-4ABE-B712-3B16DDF6E8D1}" type="slidenum">
              <a:rPr lang="en-CA" smtClean="0"/>
              <a:t>‹#›</a:t>
            </a:fld>
            <a:endParaRPr lang="en-CA"/>
          </a:p>
        </p:txBody>
      </p:sp>
    </p:spTree>
    <p:extLst>
      <p:ext uri="{BB962C8B-B14F-4D97-AF65-F5344CB8AC3E}">
        <p14:creationId xmlns:p14="http://schemas.microsoft.com/office/powerpoint/2010/main" val="36600201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A174FAD0-3EF0-4CCE-85B9-F5B45595B1D8}" type="datetimeFigureOut">
              <a:rPr lang="en-CA" smtClean="0"/>
              <a:t>2019-12-12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D607967-BFD8-4ABE-B712-3B16DDF6E8D1}" type="slidenum">
              <a:rPr lang="en-CA" smtClean="0"/>
              <a:t>‹#›</a:t>
            </a:fld>
            <a:endParaRPr lang="en-CA"/>
          </a:p>
        </p:txBody>
      </p:sp>
    </p:spTree>
    <p:extLst>
      <p:ext uri="{BB962C8B-B14F-4D97-AF65-F5344CB8AC3E}">
        <p14:creationId xmlns:p14="http://schemas.microsoft.com/office/powerpoint/2010/main" val="8173109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A174FAD0-3EF0-4CCE-85B9-F5B45595B1D8}" type="datetimeFigureOut">
              <a:rPr lang="en-CA" smtClean="0"/>
              <a:t>2019-12-12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D607967-BFD8-4ABE-B712-3B16DDF6E8D1}" type="slidenum">
              <a:rPr lang="en-CA" smtClean="0"/>
              <a:t>‹#›</a:t>
            </a:fld>
            <a:endParaRPr lang="en-CA"/>
          </a:p>
        </p:txBody>
      </p:sp>
    </p:spTree>
    <p:extLst>
      <p:ext uri="{BB962C8B-B14F-4D97-AF65-F5344CB8AC3E}">
        <p14:creationId xmlns:p14="http://schemas.microsoft.com/office/powerpoint/2010/main" val="25068854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174FAD0-3EF0-4CCE-85B9-F5B45595B1D8}" type="datetimeFigureOut">
              <a:rPr lang="en-CA" smtClean="0"/>
              <a:t>2019-12-12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D607967-BFD8-4ABE-B712-3B16DDF6E8D1}" type="slidenum">
              <a:rPr lang="en-CA" smtClean="0"/>
              <a:t>‹#›</a:t>
            </a:fld>
            <a:endParaRPr lang="en-CA"/>
          </a:p>
        </p:txBody>
      </p:sp>
    </p:spTree>
    <p:extLst>
      <p:ext uri="{BB962C8B-B14F-4D97-AF65-F5344CB8AC3E}">
        <p14:creationId xmlns:p14="http://schemas.microsoft.com/office/powerpoint/2010/main" val="1584434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A174FAD0-3EF0-4CCE-85B9-F5B45595B1D8}" type="datetimeFigureOut">
              <a:rPr lang="en-CA" smtClean="0"/>
              <a:t>2019-12-12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DD607967-BFD8-4ABE-B712-3B16DDF6E8D1}" type="slidenum">
              <a:rPr lang="en-CA" smtClean="0"/>
              <a:t>‹#›</a:t>
            </a:fld>
            <a:endParaRPr lang="en-CA"/>
          </a:p>
        </p:txBody>
      </p:sp>
    </p:spTree>
    <p:extLst>
      <p:ext uri="{BB962C8B-B14F-4D97-AF65-F5344CB8AC3E}">
        <p14:creationId xmlns:p14="http://schemas.microsoft.com/office/powerpoint/2010/main" val="2900913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A174FAD0-3EF0-4CCE-85B9-F5B45595B1D8}" type="datetimeFigureOut">
              <a:rPr lang="en-CA" smtClean="0"/>
              <a:t>2019-12-12</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DD607967-BFD8-4ABE-B712-3B16DDF6E8D1}" type="slidenum">
              <a:rPr lang="en-CA" smtClean="0"/>
              <a:t>‹#›</a:t>
            </a:fld>
            <a:endParaRPr lang="en-CA"/>
          </a:p>
        </p:txBody>
      </p:sp>
    </p:spTree>
    <p:extLst>
      <p:ext uri="{BB962C8B-B14F-4D97-AF65-F5344CB8AC3E}">
        <p14:creationId xmlns:p14="http://schemas.microsoft.com/office/powerpoint/2010/main" val="2032687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A174FAD0-3EF0-4CCE-85B9-F5B45595B1D8}" type="datetimeFigureOut">
              <a:rPr lang="en-CA" smtClean="0"/>
              <a:t>2019-12-12</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DD607967-BFD8-4ABE-B712-3B16DDF6E8D1}" type="slidenum">
              <a:rPr lang="en-CA" smtClean="0"/>
              <a:t>‹#›</a:t>
            </a:fld>
            <a:endParaRPr lang="en-CA"/>
          </a:p>
        </p:txBody>
      </p:sp>
    </p:spTree>
    <p:extLst>
      <p:ext uri="{BB962C8B-B14F-4D97-AF65-F5344CB8AC3E}">
        <p14:creationId xmlns:p14="http://schemas.microsoft.com/office/powerpoint/2010/main" val="32893157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74FAD0-3EF0-4CCE-85B9-F5B45595B1D8}" type="datetimeFigureOut">
              <a:rPr lang="en-CA" smtClean="0"/>
              <a:t>2019-12-12</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DD607967-BFD8-4ABE-B712-3B16DDF6E8D1}" type="slidenum">
              <a:rPr lang="en-CA" smtClean="0"/>
              <a:t>‹#›</a:t>
            </a:fld>
            <a:endParaRPr lang="en-CA"/>
          </a:p>
        </p:txBody>
      </p:sp>
    </p:spTree>
    <p:extLst>
      <p:ext uri="{BB962C8B-B14F-4D97-AF65-F5344CB8AC3E}">
        <p14:creationId xmlns:p14="http://schemas.microsoft.com/office/powerpoint/2010/main" val="22297203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174FAD0-3EF0-4CCE-85B9-F5B45595B1D8}" type="datetimeFigureOut">
              <a:rPr lang="en-CA" smtClean="0"/>
              <a:t>2019-12-12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DD607967-BFD8-4ABE-B712-3B16DDF6E8D1}" type="slidenum">
              <a:rPr lang="en-CA" smtClean="0"/>
              <a:t>‹#›</a:t>
            </a:fld>
            <a:endParaRPr lang="en-CA"/>
          </a:p>
        </p:txBody>
      </p:sp>
    </p:spTree>
    <p:extLst>
      <p:ext uri="{BB962C8B-B14F-4D97-AF65-F5344CB8AC3E}">
        <p14:creationId xmlns:p14="http://schemas.microsoft.com/office/powerpoint/2010/main" val="3991270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174FAD0-3EF0-4CCE-85B9-F5B45595B1D8}" type="datetimeFigureOut">
              <a:rPr lang="en-CA" smtClean="0"/>
              <a:t>2019-12-12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DD607967-BFD8-4ABE-B712-3B16DDF6E8D1}" type="slidenum">
              <a:rPr lang="en-CA" smtClean="0"/>
              <a:t>‹#›</a:t>
            </a:fld>
            <a:endParaRPr lang="en-CA"/>
          </a:p>
        </p:txBody>
      </p:sp>
    </p:spTree>
    <p:extLst>
      <p:ext uri="{BB962C8B-B14F-4D97-AF65-F5344CB8AC3E}">
        <p14:creationId xmlns:p14="http://schemas.microsoft.com/office/powerpoint/2010/main" val="37776313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74FAD0-3EF0-4CCE-85B9-F5B45595B1D8}" type="datetimeFigureOut">
              <a:rPr lang="en-CA" smtClean="0"/>
              <a:t>2019-12-12</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607967-BFD8-4ABE-B712-3B16DDF6E8D1}" type="slidenum">
              <a:rPr lang="en-CA" smtClean="0"/>
              <a:t>‹#›</a:t>
            </a:fld>
            <a:endParaRPr lang="en-CA"/>
          </a:p>
        </p:txBody>
      </p:sp>
    </p:spTree>
    <p:extLst>
      <p:ext uri="{BB962C8B-B14F-4D97-AF65-F5344CB8AC3E}">
        <p14:creationId xmlns:p14="http://schemas.microsoft.com/office/powerpoint/2010/main" val="10553652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hyperlink" Target="http://www.oktlaw.com/" TargetMode="External"/><Relationship Id="rId5" Type="http://schemas.openxmlformats.org/officeDocument/2006/relationships/hyperlink" Target="mailto:jrae@oktlaw.com" TargetMode="External"/><Relationship Id="rId4" Type="http://schemas.openxmlformats.org/officeDocument/2006/relationships/hyperlink" Target="mailto:mwente@oktlaw.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1.xml"/><Relationship Id="rId13" Type="http://schemas.openxmlformats.org/officeDocument/2006/relationships/diagramColors" Target="../diagrams/colors2.xml"/><Relationship Id="rId3" Type="http://schemas.openxmlformats.org/officeDocument/2006/relationships/image" Target="../media/image1.jpeg"/><Relationship Id="rId7" Type="http://schemas.openxmlformats.org/officeDocument/2006/relationships/diagramQuickStyle" Target="../diagrams/quickStyle1.xml"/><Relationship Id="rId12" Type="http://schemas.openxmlformats.org/officeDocument/2006/relationships/diagramQuickStyle" Target="../diagrams/quickStyle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Layout" Target="../diagrams/layout1.xml"/><Relationship Id="rId11" Type="http://schemas.openxmlformats.org/officeDocument/2006/relationships/diagramLayout" Target="../diagrams/layout2.xml"/><Relationship Id="rId5" Type="http://schemas.openxmlformats.org/officeDocument/2006/relationships/diagramData" Target="../diagrams/data1.xml"/><Relationship Id="rId10" Type="http://schemas.openxmlformats.org/officeDocument/2006/relationships/diagramData" Target="../diagrams/data2.xml"/><Relationship Id="rId4" Type="http://schemas.openxmlformats.org/officeDocument/2006/relationships/image" Target="../media/image2.png"/><Relationship Id="rId9" Type="http://schemas.microsoft.com/office/2007/relationships/diagramDrawing" Target="../diagrams/drawing1.xml"/><Relationship Id="rId14" Type="http://schemas.microsoft.com/office/2007/relationships/diagramDrawing" Target="../diagrams/drawing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1.jpeg"/><Relationship Id="rId7" Type="http://schemas.openxmlformats.org/officeDocument/2006/relationships/diagramQuickStyle" Target="../diagrams/quickStyle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2.png"/><Relationship Id="rId9" Type="http://schemas.microsoft.com/office/2007/relationships/diagramDrawing" Target="../diagrams/drawing3.xml"/></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1.jpeg"/><Relationship Id="rId7" Type="http://schemas.openxmlformats.org/officeDocument/2006/relationships/diagramQuickStyle" Target="../diagrams/quickStyle4.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2.png"/><Relationship Id="rId9" Type="http://schemas.microsoft.com/office/2007/relationships/diagramDrawing" Target="../diagrams/drawing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p:nvPr/>
        </p:nvPicPr>
        <p:blipFill>
          <a:blip r:embed="rId3" cstate="print">
            <a:extLst>
              <a:ext uri="{28A0092B-C50C-407E-A947-70E740481C1C}">
                <a14:useLocalDpi xmlns:a14="http://schemas.microsoft.com/office/drawing/2010/main" val="0"/>
              </a:ext>
            </a:extLst>
          </a:blip>
          <a:stretch>
            <a:fillRect/>
          </a:stretch>
        </p:blipFill>
        <p:spPr>
          <a:xfrm>
            <a:off x="-38100" y="0"/>
            <a:ext cx="4762500" cy="6891922"/>
          </a:xfrm>
          <a:prstGeom prst="rect">
            <a:avLst/>
          </a:prstGeom>
        </p:spPr>
      </p:pic>
      <p:sp>
        <p:nvSpPr>
          <p:cNvPr id="4" name="Slide Number Placeholder 3"/>
          <p:cNvSpPr>
            <a:spLocks noGrp="1"/>
          </p:cNvSpPr>
          <p:nvPr>
            <p:ph type="sldNum" sz="quarter" idx="12"/>
          </p:nvPr>
        </p:nvSpPr>
        <p:spPr/>
        <p:txBody>
          <a:bodyPr/>
          <a:lstStyle/>
          <a:p>
            <a:fld id="{C12AC81A-2123-4CC9-AE9F-1859FB1B91BE}" type="slidenum">
              <a:rPr lang="en-CA" smtClean="0"/>
              <a:t>1</a:t>
            </a:fld>
            <a:endParaRPr lang="en-CA" dirty="0"/>
          </a:p>
        </p:txBody>
      </p:sp>
      <p:pic>
        <p:nvPicPr>
          <p:cNvPr id="15" name="Picture 14"/>
          <p:cNvPicPr/>
          <p:nvPr/>
        </p:nvPicPr>
        <p:blipFill>
          <a:blip r:embed="rId4">
            <a:extLst>
              <a:ext uri="{28A0092B-C50C-407E-A947-70E740481C1C}">
                <a14:useLocalDpi xmlns:a14="http://schemas.microsoft.com/office/drawing/2010/main" val="0"/>
              </a:ext>
            </a:extLst>
          </a:blip>
          <a:stretch>
            <a:fillRect/>
          </a:stretch>
        </p:blipFill>
        <p:spPr>
          <a:xfrm>
            <a:off x="212725" y="272258"/>
            <a:ext cx="4260850" cy="1590675"/>
          </a:xfrm>
          <a:prstGeom prst="rect">
            <a:avLst/>
          </a:prstGeom>
        </p:spPr>
      </p:pic>
      <p:sp>
        <p:nvSpPr>
          <p:cNvPr id="8" name="TextBox 7"/>
          <p:cNvSpPr txBox="1"/>
          <p:nvPr/>
        </p:nvSpPr>
        <p:spPr>
          <a:xfrm>
            <a:off x="4863521" y="334625"/>
            <a:ext cx="4194518" cy="6063198"/>
          </a:xfrm>
          <a:prstGeom prst="rect">
            <a:avLst/>
          </a:prstGeom>
          <a:noFill/>
        </p:spPr>
        <p:txBody>
          <a:bodyPr wrap="square" rtlCol="0">
            <a:spAutoFit/>
          </a:bodyPr>
          <a:lstStyle/>
          <a:p>
            <a:endParaRPr lang="fr-CA" sz="2400" dirty="0"/>
          </a:p>
          <a:p>
            <a:pPr algn="ctr"/>
            <a:r>
              <a:rPr lang="en-CA" sz="2400" dirty="0">
                <a:latin typeface="+mj-lt"/>
              </a:rPr>
              <a:t>Federal Child Welfare Legislation</a:t>
            </a:r>
            <a:endParaRPr lang="en-CA" sz="2400" i="1" dirty="0">
              <a:latin typeface="+mj-lt"/>
            </a:endParaRPr>
          </a:p>
          <a:p>
            <a:pPr algn="ctr"/>
            <a:endParaRPr lang="en-CA" sz="2400" dirty="0">
              <a:latin typeface="+mj-lt"/>
            </a:endParaRPr>
          </a:p>
          <a:p>
            <a:pPr algn="ctr"/>
            <a:r>
              <a:rPr lang="en-CA" sz="3200" i="1" dirty="0">
                <a:solidFill>
                  <a:schemeClr val="accent3">
                    <a:lumMod val="50000"/>
                  </a:schemeClr>
                </a:solidFill>
                <a:latin typeface="+mj-lt"/>
              </a:rPr>
              <a:t>Bill C-92 Impacts Analysis</a:t>
            </a:r>
          </a:p>
          <a:p>
            <a:pPr algn="ctr"/>
            <a:endParaRPr lang="en-CA" sz="2400" i="1" dirty="0">
              <a:latin typeface="+mj-lt"/>
            </a:endParaRPr>
          </a:p>
          <a:p>
            <a:pPr algn="ctr"/>
            <a:r>
              <a:rPr lang="en-CA" sz="2400" dirty="0">
                <a:latin typeface="+mj-lt"/>
              </a:rPr>
              <a:t>Olthuis Kleer Townshend LLP</a:t>
            </a:r>
          </a:p>
          <a:p>
            <a:pPr algn="ctr"/>
            <a:r>
              <a:rPr lang="en-CA" sz="2400" dirty="0"/>
              <a:t>Maggie </a:t>
            </a:r>
            <a:r>
              <a:rPr lang="en-CA" sz="2400" dirty="0" err="1"/>
              <a:t>Wente</a:t>
            </a:r>
            <a:r>
              <a:rPr lang="en-CA" sz="2400" dirty="0"/>
              <a:t> &amp; Judith Rae</a:t>
            </a:r>
          </a:p>
          <a:p>
            <a:pPr algn="ctr"/>
            <a:endParaRPr lang="en-CA" sz="2400" dirty="0"/>
          </a:p>
          <a:p>
            <a:pPr algn="ctr"/>
            <a:r>
              <a:rPr lang="en-CA" sz="2000" dirty="0"/>
              <a:t>A presentation to </a:t>
            </a:r>
          </a:p>
          <a:p>
            <a:pPr algn="ctr"/>
            <a:r>
              <a:rPr lang="en-CA" sz="2000" dirty="0"/>
              <a:t>Directors of First Nation CFS Agencies</a:t>
            </a:r>
          </a:p>
          <a:p>
            <a:pPr algn="ctr"/>
            <a:r>
              <a:rPr lang="en-CA" sz="2000" dirty="0"/>
              <a:t>December 14 2019</a:t>
            </a:r>
          </a:p>
          <a:p>
            <a:pPr algn="ctr"/>
            <a:endParaRPr lang="fr-FR" sz="2400" i="1" dirty="0"/>
          </a:p>
          <a:p>
            <a:pPr algn="ctr"/>
            <a:endParaRPr lang="fr-FR" sz="2400" i="1" dirty="0"/>
          </a:p>
          <a:p>
            <a:pPr algn="ctr"/>
            <a:endParaRPr lang="fr-FR" sz="2400" i="1" dirty="0"/>
          </a:p>
        </p:txBody>
      </p:sp>
      <p:pic>
        <p:nvPicPr>
          <p:cNvPr id="6" name="Picture 5" descr="L:\MWente\Tobique logo.jpg"/>
          <p:cNvPicPr/>
          <p:nvPr/>
        </p:nvPicPr>
        <p:blipFill>
          <a:blip r:embed="rId5">
            <a:extLst>
              <a:ext uri="{28A0092B-C50C-407E-A947-70E740481C1C}">
                <a14:useLocalDpi xmlns:a14="http://schemas.microsoft.com/office/drawing/2010/main" val="0"/>
              </a:ext>
            </a:extLst>
          </a:blip>
          <a:srcRect/>
          <a:stretch>
            <a:fillRect/>
          </a:stretch>
        </p:blipFill>
        <p:spPr bwMode="auto">
          <a:xfrm>
            <a:off x="-64963" y="4995278"/>
            <a:ext cx="2490470" cy="1862722"/>
          </a:xfrm>
          <a:prstGeom prst="rect">
            <a:avLst/>
          </a:prstGeom>
          <a:noFill/>
          <a:ln>
            <a:noFill/>
          </a:ln>
        </p:spPr>
      </p:pic>
    </p:spTree>
    <p:extLst>
      <p:ext uri="{BB962C8B-B14F-4D97-AF65-F5344CB8AC3E}">
        <p14:creationId xmlns:p14="http://schemas.microsoft.com/office/powerpoint/2010/main" val="3274509160"/>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p:nvPr/>
        </p:nvPicPr>
        <p:blipFill rotWithShape="1">
          <a:blip r:embed="rId3" cstate="print">
            <a:extLst>
              <a:ext uri="{28A0092B-C50C-407E-A947-70E740481C1C}">
                <a14:useLocalDpi xmlns:a14="http://schemas.microsoft.com/office/drawing/2010/main" val="0"/>
              </a:ext>
            </a:extLst>
          </a:blip>
          <a:srcRect b="86667"/>
          <a:stretch/>
        </p:blipFill>
        <p:spPr>
          <a:xfrm>
            <a:off x="-38100" y="0"/>
            <a:ext cx="9182100" cy="914400"/>
          </a:xfrm>
          <a:prstGeom prst="rect">
            <a:avLst/>
          </a:prstGeom>
        </p:spPr>
      </p:pic>
      <p:sp>
        <p:nvSpPr>
          <p:cNvPr id="4" name="Slide Number Placeholder 3"/>
          <p:cNvSpPr>
            <a:spLocks noGrp="1"/>
          </p:cNvSpPr>
          <p:nvPr>
            <p:ph type="sldNum" sz="quarter" idx="12"/>
          </p:nvPr>
        </p:nvSpPr>
        <p:spPr/>
        <p:txBody>
          <a:bodyPr/>
          <a:lstStyle/>
          <a:p>
            <a:fld id="{C12AC81A-2123-4CC9-AE9F-1859FB1B91BE}" type="slidenum">
              <a:rPr lang="en-CA" smtClean="0"/>
              <a:t>10</a:t>
            </a:fld>
            <a:endParaRPr lang="en-CA" dirty="0"/>
          </a:p>
        </p:txBody>
      </p:sp>
      <p:pic>
        <p:nvPicPr>
          <p:cNvPr id="15" name="Picture 14"/>
          <p:cNvPicPr/>
          <p:nvPr/>
        </p:nvPicPr>
        <p:blipFill>
          <a:blip r:embed="rId4">
            <a:extLst>
              <a:ext uri="{28A0092B-C50C-407E-A947-70E740481C1C}">
                <a14:useLocalDpi xmlns:a14="http://schemas.microsoft.com/office/drawing/2010/main" val="0"/>
              </a:ext>
            </a:extLst>
          </a:blip>
          <a:stretch>
            <a:fillRect/>
          </a:stretch>
        </p:blipFill>
        <p:spPr>
          <a:xfrm>
            <a:off x="76200" y="152400"/>
            <a:ext cx="1654174" cy="643733"/>
          </a:xfrm>
          <a:prstGeom prst="rect">
            <a:avLst/>
          </a:prstGeom>
        </p:spPr>
      </p:pic>
      <p:sp>
        <p:nvSpPr>
          <p:cNvPr id="3" name="TextBox 2"/>
          <p:cNvSpPr txBox="1"/>
          <p:nvPr/>
        </p:nvSpPr>
        <p:spPr>
          <a:xfrm>
            <a:off x="457200" y="1057419"/>
            <a:ext cx="8305800" cy="4493538"/>
          </a:xfrm>
          <a:prstGeom prst="rect">
            <a:avLst/>
          </a:prstGeom>
          <a:noFill/>
        </p:spPr>
        <p:txBody>
          <a:bodyPr wrap="square" rtlCol="0">
            <a:spAutoFit/>
          </a:bodyPr>
          <a:lstStyle/>
          <a:p>
            <a:r>
              <a:rPr lang="en-CA" sz="3600" b="1" dirty="0">
                <a:solidFill>
                  <a:schemeClr val="accent3">
                    <a:lumMod val="50000"/>
                  </a:schemeClr>
                </a:solidFill>
              </a:rPr>
              <a:t>Jurisdiction Pathway</a:t>
            </a:r>
          </a:p>
          <a:p>
            <a:endParaRPr lang="en-CA" sz="3600" b="1" dirty="0">
              <a:solidFill>
                <a:schemeClr val="accent3">
                  <a:lumMod val="50000"/>
                </a:schemeClr>
              </a:solidFill>
            </a:endParaRPr>
          </a:p>
          <a:p>
            <a:r>
              <a:rPr lang="en-CA" sz="2800" b="1" dirty="0"/>
              <a:t>“Coordination Agreements” </a:t>
            </a:r>
            <a:r>
              <a:rPr lang="en-CA" sz="2800" dirty="0"/>
              <a:t>could include:</a:t>
            </a:r>
          </a:p>
          <a:p>
            <a:pPr marL="457200" indent="-457200">
              <a:buFont typeface="Wingdings" panose="05000000000000000000" pitchFamily="2" charset="2"/>
              <a:buChar char="Ø"/>
            </a:pPr>
            <a:r>
              <a:rPr lang="en-CA" sz="2800" dirty="0"/>
              <a:t>Fiscal arrangement for the provisions of the programs and services that are “substantive, needs-based, and consistent with the principle of substantive equality”</a:t>
            </a:r>
          </a:p>
          <a:p>
            <a:pPr marL="457200" indent="-457200">
              <a:buFont typeface="Wingdings" panose="05000000000000000000" pitchFamily="2" charset="2"/>
              <a:buChar char="Ø"/>
            </a:pPr>
            <a:r>
              <a:rPr lang="en-CA" sz="2800" dirty="0">
                <a:sym typeface="Wingdings" panose="05000000000000000000" pitchFamily="2" charset="2"/>
              </a:rPr>
              <a:t>Can include other topics relating to coordination of services with federal and provincial governments</a:t>
            </a:r>
            <a:endParaRPr lang="en-CA" sz="2800" dirty="0"/>
          </a:p>
          <a:p>
            <a:endParaRPr lang="en-CA" b="1" dirty="0">
              <a:solidFill>
                <a:schemeClr val="accent3">
                  <a:lumMod val="50000"/>
                </a:schemeClr>
              </a:solidFill>
            </a:endParaRPr>
          </a:p>
        </p:txBody>
      </p:sp>
      <p:sp>
        <p:nvSpPr>
          <p:cNvPr id="5" name="TextBox 4"/>
          <p:cNvSpPr txBox="1"/>
          <p:nvPr/>
        </p:nvSpPr>
        <p:spPr>
          <a:xfrm>
            <a:off x="228600" y="6519446"/>
            <a:ext cx="8534400" cy="338554"/>
          </a:xfrm>
          <a:prstGeom prst="rect">
            <a:avLst/>
          </a:prstGeom>
          <a:noFill/>
        </p:spPr>
        <p:txBody>
          <a:bodyPr wrap="square" rtlCol="0">
            <a:spAutoFit/>
          </a:bodyPr>
          <a:lstStyle/>
          <a:p>
            <a:pPr algn="ctr"/>
            <a:r>
              <a:rPr lang="en-CA" sz="1600" dirty="0">
                <a:solidFill>
                  <a:schemeClr val="bg1">
                    <a:lumMod val="50000"/>
                  </a:schemeClr>
                </a:solidFill>
              </a:rPr>
              <a:t>Your sovereignty.   Your prosperity.   Our mission.</a:t>
            </a:r>
          </a:p>
        </p:txBody>
      </p:sp>
      <p:cxnSp>
        <p:nvCxnSpPr>
          <p:cNvPr id="7" name="Straight Connector 6"/>
          <p:cNvCxnSpPr/>
          <p:nvPr/>
        </p:nvCxnSpPr>
        <p:spPr>
          <a:xfrm>
            <a:off x="0" y="6477000"/>
            <a:ext cx="6477000"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1037486"/>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p:nvPr/>
        </p:nvPicPr>
        <p:blipFill rotWithShape="1">
          <a:blip r:embed="rId3" cstate="print">
            <a:extLst>
              <a:ext uri="{28A0092B-C50C-407E-A947-70E740481C1C}">
                <a14:useLocalDpi xmlns:a14="http://schemas.microsoft.com/office/drawing/2010/main" val="0"/>
              </a:ext>
            </a:extLst>
          </a:blip>
          <a:srcRect b="86667"/>
          <a:stretch/>
        </p:blipFill>
        <p:spPr>
          <a:xfrm>
            <a:off x="-38100" y="0"/>
            <a:ext cx="9182100" cy="914400"/>
          </a:xfrm>
          <a:prstGeom prst="rect">
            <a:avLst/>
          </a:prstGeom>
        </p:spPr>
      </p:pic>
      <p:sp>
        <p:nvSpPr>
          <p:cNvPr id="4" name="Slide Number Placeholder 3"/>
          <p:cNvSpPr>
            <a:spLocks noGrp="1"/>
          </p:cNvSpPr>
          <p:nvPr>
            <p:ph type="sldNum" sz="quarter" idx="12"/>
          </p:nvPr>
        </p:nvSpPr>
        <p:spPr/>
        <p:txBody>
          <a:bodyPr/>
          <a:lstStyle/>
          <a:p>
            <a:fld id="{C12AC81A-2123-4CC9-AE9F-1859FB1B91BE}" type="slidenum">
              <a:rPr lang="en-CA" smtClean="0"/>
              <a:t>11</a:t>
            </a:fld>
            <a:endParaRPr lang="en-CA" dirty="0"/>
          </a:p>
        </p:txBody>
      </p:sp>
      <p:pic>
        <p:nvPicPr>
          <p:cNvPr id="15" name="Picture 14"/>
          <p:cNvPicPr/>
          <p:nvPr/>
        </p:nvPicPr>
        <p:blipFill>
          <a:blip r:embed="rId4">
            <a:extLst>
              <a:ext uri="{28A0092B-C50C-407E-A947-70E740481C1C}">
                <a14:useLocalDpi xmlns:a14="http://schemas.microsoft.com/office/drawing/2010/main" val="0"/>
              </a:ext>
            </a:extLst>
          </a:blip>
          <a:stretch>
            <a:fillRect/>
          </a:stretch>
        </p:blipFill>
        <p:spPr>
          <a:xfrm>
            <a:off x="76200" y="152400"/>
            <a:ext cx="1654174" cy="643733"/>
          </a:xfrm>
          <a:prstGeom prst="rect">
            <a:avLst/>
          </a:prstGeom>
        </p:spPr>
      </p:pic>
      <p:sp>
        <p:nvSpPr>
          <p:cNvPr id="2" name="TextBox 1"/>
          <p:cNvSpPr txBox="1"/>
          <p:nvPr/>
        </p:nvSpPr>
        <p:spPr>
          <a:xfrm>
            <a:off x="605204" y="1810464"/>
            <a:ext cx="8077200" cy="3539430"/>
          </a:xfrm>
          <a:prstGeom prst="rect">
            <a:avLst/>
          </a:prstGeom>
          <a:noFill/>
        </p:spPr>
        <p:txBody>
          <a:bodyPr wrap="square" rtlCol="0">
            <a:spAutoFit/>
          </a:bodyPr>
          <a:lstStyle/>
          <a:p>
            <a:r>
              <a:rPr lang="en-CA" sz="2400" b="1" dirty="0"/>
              <a:t>The way it works is a “concurrent jurisdiction” model. The Act </a:t>
            </a:r>
            <a:r>
              <a:rPr lang="en-CA" sz="2400" b="1" dirty="0">
                <a:solidFill>
                  <a:schemeClr val="accent6">
                    <a:lumMod val="50000"/>
                  </a:schemeClr>
                </a:solidFill>
              </a:rPr>
              <a:t>layers</a:t>
            </a:r>
            <a:r>
              <a:rPr lang="en-CA" sz="2400" b="1" dirty="0"/>
              <a:t> on top of Provincial and Indigenous laws. Both or all three apply, unless there’s a “conflict or inconsistency”. </a:t>
            </a:r>
          </a:p>
          <a:p>
            <a:endParaRPr lang="en-CA" sz="1600" b="1" dirty="0"/>
          </a:p>
          <a:p>
            <a:pPr marL="342900" indent="-342900">
              <a:buFont typeface="Wingdings" panose="05000000000000000000" pitchFamily="2" charset="2"/>
              <a:buChar char="Ø"/>
            </a:pPr>
            <a:r>
              <a:rPr lang="en-CA" sz="2400" dirty="0">
                <a:sym typeface="Wingdings" pitchFamily="2" charset="2"/>
              </a:rPr>
              <a:t>Some First Nations in Canada support having federal standards, especially over Provincial law. But the value this provides in Ontario is low. Other FNs may object to any federal standards at all, especially over Indigenous laws. </a:t>
            </a:r>
          </a:p>
          <a:p>
            <a:pPr marL="285750" indent="-285750">
              <a:buFont typeface="Wingdings" panose="05000000000000000000" pitchFamily="2" charset="2"/>
              <a:buChar char="Ø"/>
            </a:pPr>
            <a:endParaRPr lang="en-CA" sz="1600" dirty="0">
              <a:sym typeface="Wingdings" pitchFamily="2" charset="2"/>
            </a:endParaRPr>
          </a:p>
          <a:p>
            <a:pPr marL="342900" indent="-342900">
              <a:buFont typeface="Wingdings" panose="05000000000000000000" pitchFamily="2" charset="2"/>
              <a:buChar char="Ø"/>
            </a:pPr>
            <a:r>
              <a:rPr lang="en-CA" sz="2400" dirty="0">
                <a:sym typeface="Wingdings" pitchFamily="2" charset="2"/>
              </a:rPr>
              <a:t>Sections 10-15 will apply no matter whose law is in force. </a:t>
            </a:r>
          </a:p>
        </p:txBody>
      </p:sp>
      <p:sp>
        <p:nvSpPr>
          <p:cNvPr id="3" name="TextBox 2"/>
          <p:cNvSpPr txBox="1"/>
          <p:nvPr/>
        </p:nvSpPr>
        <p:spPr>
          <a:xfrm>
            <a:off x="605204" y="1057419"/>
            <a:ext cx="8305800" cy="923330"/>
          </a:xfrm>
          <a:prstGeom prst="rect">
            <a:avLst/>
          </a:prstGeom>
          <a:noFill/>
        </p:spPr>
        <p:txBody>
          <a:bodyPr wrap="square" rtlCol="0">
            <a:spAutoFit/>
          </a:bodyPr>
          <a:lstStyle/>
          <a:p>
            <a:r>
              <a:rPr lang="en-CA" sz="3600" b="1" dirty="0">
                <a:solidFill>
                  <a:schemeClr val="accent3">
                    <a:lumMod val="50000"/>
                  </a:schemeClr>
                </a:solidFill>
              </a:rPr>
              <a:t>3. Minimum Standards</a:t>
            </a:r>
          </a:p>
          <a:p>
            <a:endParaRPr lang="en-CA" b="1" dirty="0">
              <a:solidFill>
                <a:schemeClr val="accent3">
                  <a:lumMod val="50000"/>
                </a:schemeClr>
              </a:solidFill>
            </a:endParaRPr>
          </a:p>
        </p:txBody>
      </p:sp>
      <p:sp>
        <p:nvSpPr>
          <p:cNvPr id="5" name="TextBox 4"/>
          <p:cNvSpPr txBox="1"/>
          <p:nvPr/>
        </p:nvSpPr>
        <p:spPr>
          <a:xfrm>
            <a:off x="228600" y="6519446"/>
            <a:ext cx="8534400" cy="338554"/>
          </a:xfrm>
          <a:prstGeom prst="rect">
            <a:avLst/>
          </a:prstGeom>
          <a:noFill/>
        </p:spPr>
        <p:txBody>
          <a:bodyPr wrap="square" rtlCol="0">
            <a:spAutoFit/>
          </a:bodyPr>
          <a:lstStyle/>
          <a:p>
            <a:pPr algn="ctr"/>
            <a:r>
              <a:rPr lang="en-CA" sz="1600" dirty="0">
                <a:solidFill>
                  <a:schemeClr val="bg1">
                    <a:lumMod val="50000"/>
                  </a:schemeClr>
                </a:solidFill>
              </a:rPr>
              <a:t>Your sovereignty.   Your prosperity.   Our mission.</a:t>
            </a:r>
          </a:p>
        </p:txBody>
      </p:sp>
      <p:cxnSp>
        <p:nvCxnSpPr>
          <p:cNvPr id="7" name="Straight Connector 6"/>
          <p:cNvCxnSpPr/>
          <p:nvPr/>
        </p:nvCxnSpPr>
        <p:spPr>
          <a:xfrm>
            <a:off x="0" y="6477000"/>
            <a:ext cx="6477000"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6756169"/>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p:nvPr/>
        </p:nvPicPr>
        <p:blipFill rotWithShape="1">
          <a:blip r:embed="rId3" cstate="print">
            <a:extLst>
              <a:ext uri="{28A0092B-C50C-407E-A947-70E740481C1C}">
                <a14:useLocalDpi xmlns:a14="http://schemas.microsoft.com/office/drawing/2010/main" val="0"/>
              </a:ext>
            </a:extLst>
          </a:blip>
          <a:srcRect b="86667"/>
          <a:stretch/>
        </p:blipFill>
        <p:spPr>
          <a:xfrm>
            <a:off x="-38100" y="0"/>
            <a:ext cx="9182100" cy="914400"/>
          </a:xfrm>
          <a:prstGeom prst="rect">
            <a:avLst/>
          </a:prstGeom>
        </p:spPr>
      </p:pic>
      <p:sp>
        <p:nvSpPr>
          <p:cNvPr id="8" name="Content Placeholder 7"/>
          <p:cNvSpPr>
            <a:spLocks noGrp="1"/>
          </p:cNvSpPr>
          <p:nvPr>
            <p:ph idx="1"/>
          </p:nvPr>
        </p:nvSpPr>
        <p:spPr/>
        <p:txBody>
          <a:bodyPr>
            <a:normAutofit/>
          </a:bodyPr>
          <a:lstStyle/>
          <a:p>
            <a:pPr>
              <a:buFont typeface="Wingdings" panose="05000000000000000000" pitchFamily="2" charset="2"/>
              <a:buChar char="Ø"/>
            </a:pPr>
            <a:r>
              <a:rPr lang="en-CA" dirty="0"/>
              <a:t>Sections 10-17 of C-92 have substantive content about child and family services, for instance: </a:t>
            </a:r>
          </a:p>
          <a:p>
            <a:pPr lvl="1">
              <a:buFont typeface="Wingdings" panose="05000000000000000000" pitchFamily="2" charset="2"/>
              <a:buChar char="Ø"/>
            </a:pPr>
            <a:r>
              <a:rPr lang="en-CA" dirty="0"/>
              <a:t>S. 10 lists 8 factors that should be taken into account when considering an Indigenous child’s “best interests” </a:t>
            </a:r>
          </a:p>
          <a:p>
            <a:pPr lvl="2"/>
            <a:r>
              <a:rPr lang="en-CA" dirty="0"/>
              <a:t>Includes cultural, linguistic, religious and spiritual upbringing; relationship with parents; importance of preserving cultural identity  </a:t>
            </a:r>
          </a:p>
        </p:txBody>
      </p:sp>
      <p:sp>
        <p:nvSpPr>
          <p:cNvPr id="4" name="Slide Number Placeholder 3"/>
          <p:cNvSpPr>
            <a:spLocks noGrp="1"/>
          </p:cNvSpPr>
          <p:nvPr>
            <p:ph type="sldNum" sz="quarter" idx="12"/>
          </p:nvPr>
        </p:nvSpPr>
        <p:spPr/>
        <p:txBody>
          <a:bodyPr/>
          <a:lstStyle/>
          <a:p>
            <a:fld id="{C12AC81A-2123-4CC9-AE9F-1859FB1B91BE}" type="slidenum">
              <a:rPr lang="en-CA" smtClean="0"/>
              <a:t>12</a:t>
            </a:fld>
            <a:endParaRPr lang="en-CA" dirty="0"/>
          </a:p>
        </p:txBody>
      </p:sp>
      <p:pic>
        <p:nvPicPr>
          <p:cNvPr id="15" name="Picture 14"/>
          <p:cNvPicPr/>
          <p:nvPr/>
        </p:nvPicPr>
        <p:blipFill>
          <a:blip r:embed="rId4">
            <a:extLst>
              <a:ext uri="{28A0092B-C50C-407E-A947-70E740481C1C}">
                <a14:useLocalDpi xmlns:a14="http://schemas.microsoft.com/office/drawing/2010/main" val="0"/>
              </a:ext>
            </a:extLst>
          </a:blip>
          <a:stretch>
            <a:fillRect/>
          </a:stretch>
        </p:blipFill>
        <p:spPr>
          <a:xfrm>
            <a:off x="76200" y="152400"/>
            <a:ext cx="1654174" cy="643733"/>
          </a:xfrm>
          <a:prstGeom prst="rect">
            <a:avLst/>
          </a:prstGeom>
        </p:spPr>
      </p:pic>
      <p:sp>
        <p:nvSpPr>
          <p:cNvPr id="3" name="TextBox 2"/>
          <p:cNvSpPr txBox="1"/>
          <p:nvPr/>
        </p:nvSpPr>
        <p:spPr>
          <a:xfrm>
            <a:off x="457200" y="1057419"/>
            <a:ext cx="8305800" cy="923330"/>
          </a:xfrm>
          <a:prstGeom prst="rect">
            <a:avLst/>
          </a:prstGeom>
          <a:noFill/>
        </p:spPr>
        <p:txBody>
          <a:bodyPr wrap="square" rtlCol="0">
            <a:spAutoFit/>
          </a:bodyPr>
          <a:lstStyle/>
          <a:p>
            <a:r>
              <a:rPr lang="en-CA" sz="3600" b="1" dirty="0">
                <a:solidFill>
                  <a:schemeClr val="accent3">
                    <a:lumMod val="50000"/>
                  </a:schemeClr>
                </a:solidFill>
              </a:rPr>
              <a:t>3. Minimum Standards</a:t>
            </a:r>
          </a:p>
          <a:p>
            <a:endParaRPr lang="en-CA" b="1" dirty="0">
              <a:solidFill>
                <a:schemeClr val="accent3">
                  <a:lumMod val="50000"/>
                </a:schemeClr>
              </a:solidFill>
            </a:endParaRPr>
          </a:p>
        </p:txBody>
      </p:sp>
      <p:sp>
        <p:nvSpPr>
          <p:cNvPr id="5" name="TextBox 4"/>
          <p:cNvSpPr txBox="1"/>
          <p:nvPr/>
        </p:nvSpPr>
        <p:spPr>
          <a:xfrm>
            <a:off x="228600" y="6519446"/>
            <a:ext cx="8534400" cy="338554"/>
          </a:xfrm>
          <a:prstGeom prst="rect">
            <a:avLst/>
          </a:prstGeom>
          <a:noFill/>
        </p:spPr>
        <p:txBody>
          <a:bodyPr wrap="square" rtlCol="0">
            <a:spAutoFit/>
          </a:bodyPr>
          <a:lstStyle/>
          <a:p>
            <a:pPr algn="ctr"/>
            <a:r>
              <a:rPr lang="en-CA" sz="1600" dirty="0">
                <a:solidFill>
                  <a:schemeClr val="bg1">
                    <a:lumMod val="50000"/>
                  </a:schemeClr>
                </a:solidFill>
              </a:rPr>
              <a:t>Your sovereignty.   Your prosperity.   Our mission.</a:t>
            </a:r>
          </a:p>
        </p:txBody>
      </p:sp>
      <p:cxnSp>
        <p:nvCxnSpPr>
          <p:cNvPr id="7" name="Straight Connector 6"/>
          <p:cNvCxnSpPr/>
          <p:nvPr/>
        </p:nvCxnSpPr>
        <p:spPr>
          <a:xfrm>
            <a:off x="0" y="6477000"/>
            <a:ext cx="6477000"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8439320"/>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p:nvPr/>
        </p:nvPicPr>
        <p:blipFill rotWithShape="1">
          <a:blip r:embed="rId3" cstate="print">
            <a:extLst>
              <a:ext uri="{28A0092B-C50C-407E-A947-70E740481C1C}">
                <a14:useLocalDpi xmlns:a14="http://schemas.microsoft.com/office/drawing/2010/main" val="0"/>
              </a:ext>
            </a:extLst>
          </a:blip>
          <a:srcRect b="86667"/>
          <a:stretch/>
        </p:blipFill>
        <p:spPr>
          <a:xfrm>
            <a:off x="-38100" y="0"/>
            <a:ext cx="9182100" cy="914400"/>
          </a:xfrm>
          <a:prstGeom prst="rect">
            <a:avLst/>
          </a:prstGeom>
        </p:spPr>
      </p:pic>
      <p:sp>
        <p:nvSpPr>
          <p:cNvPr id="8" name="Content Placeholder 7"/>
          <p:cNvSpPr>
            <a:spLocks noGrp="1"/>
          </p:cNvSpPr>
          <p:nvPr>
            <p:ph idx="1"/>
          </p:nvPr>
        </p:nvSpPr>
        <p:spPr/>
        <p:txBody>
          <a:bodyPr>
            <a:normAutofit lnSpcReduction="10000"/>
          </a:bodyPr>
          <a:lstStyle/>
          <a:p>
            <a:pPr lvl="1">
              <a:buFont typeface="Wingdings" panose="05000000000000000000" pitchFamily="2" charset="2"/>
              <a:buChar char="Ø"/>
            </a:pPr>
            <a:r>
              <a:rPr lang="en-CA" dirty="0"/>
              <a:t>S. 11 is about “effects of services” requiring that services be provided in ways that meet children’s needs, security, take into account culture, ensures the child knows the family, and promotes equality</a:t>
            </a:r>
          </a:p>
          <a:p>
            <a:pPr lvl="1">
              <a:buFont typeface="Wingdings" panose="05000000000000000000" pitchFamily="2" charset="2"/>
              <a:buChar char="Ø"/>
            </a:pPr>
            <a:endParaRPr lang="en-CA" dirty="0"/>
          </a:p>
          <a:p>
            <a:pPr lvl="1">
              <a:buFont typeface="Wingdings" panose="05000000000000000000" pitchFamily="2" charset="2"/>
              <a:buChar char="Ø"/>
            </a:pPr>
            <a:r>
              <a:rPr lang="en-CA" dirty="0"/>
              <a:t>S. 12 sets out requirements for child and family service providers to provide notice to the child’s parents and care providers and the Indigenous government, and sets some limits about sharing personal information</a:t>
            </a:r>
          </a:p>
        </p:txBody>
      </p:sp>
      <p:sp>
        <p:nvSpPr>
          <p:cNvPr id="4" name="Slide Number Placeholder 3"/>
          <p:cNvSpPr>
            <a:spLocks noGrp="1"/>
          </p:cNvSpPr>
          <p:nvPr>
            <p:ph type="sldNum" sz="quarter" idx="12"/>
          </p:nvPr>
        </p:nvSpPr>
        <p:spPr/>
        <p:txBody>
          <a:bodyPr/>
          <a:lstStyle/>
          <a:p>
            <a:fld id="{C12AC81A-2123-4CC9-AE9F-1859FB1B91BE}" type="slidenum">
              <a:rPr lang="en-CA" smtClean="0"/>
              <a:t>13</a:t>
            </a:fld>
            <a:endParaRPr lang="en-CA" dirty="0"/>
          </a:p>
        </p:txBody>
      </p:sp>
      <p:pic>
        <p:nvPicPr>
          <p:cNvPr id="15" name="Picture 14"/>
          <p:cNvPicPr/>
          <p:nvPr/>
        </p:nvPicPr>
        <p:blipFill>
          <a:blip r:embed="rId4">
            <a:extLst>
              <a:ext uri="{28A0092B-C50C-407E-A947-70E740481C1C}">
                <a14:useLocalDpi xmlns:a14="http://schemas.microsoft.com/office/drawing/2010/main" val="0"/>
              </a:ext>
            </a:extLst>
          </a:blip>
          <a:stretch>
            <a:fillRect/>
          </a:stretch>
        </p:blipFill>
        <p:spPr>
          <a:xfrm>
            <a:off x="76200" y="152400"/>
            <a:ext cx="1654174" cy="643733"/>
          </a:xfrm>
          <a:prstGeom prst="rect">
            <a:avLst/>
          </a:prstGeom>
        </p:spPr>
      </p:pic>
      <p:sp>
        <p:nvSpPr>
          <p:cNvPr id="3" name="TextBox 2"/>
          <p:cNvSpPr txBox="1"/>
          <p:nvPr/>
        </p:nvSpPr>
        <p:spPr>
          <a:xfrm>
            <a:off x="457200" y="1057419"/>
            <a:ext cx="8305800" cy="923330"/>
          </a:xfrm>
          <a:prstGeom prst="rect">
            <a:avLst/>
          </a:prstGeom>
          <a:noFill/>
        </p:spPr>
        <p:txBody>
          <a:bodyPr wrap="square" rtlCol="0">
            <a:spAutoFit/>
          </a:bodyPr>
          <a:lstStyle/>
          <a:p>
            <a:r>
              <a:rPr lang="en-CA" sz="3600" b="1" dirty="0">
                <a:solidFill>
                  <a:schemeClr val="accent3">
                    <a:lumMod val="50000"/>
                  </a:schemeClr>
                </a:solidFill>
              </a:rPr>
              <a:t>Minimum Standards</a:t>
            </a:r>
          </a:p>
          <a:p>
            <a:endParaRPr lang="en-CA" b="1" dirty="0">
              <a:solidFill>
                <a:schemeClr val="accent3">
                  <a:lumMod val="50000"/>
                </a:schemeClr>
              </a:solidFill>
            </a:endParaRPr>
          </a:p>
        </p:txBody>
      </p:sp>
      <p:sp>
        <p:nvSpPr>
          <p:cNvPr id="5" name="TextBox 4"/>
          <p:cNvSpPr txBox="1"/>
          <p:nvPr/>
        </p:nvSpPr>
        <p:spPr>
          <a:xfrm>
            <a:off x="228600" y="6519446"/>
            <a:ext cx="8534400" cy="338554"/>
          </a:xfrm>
          <a:prstGeom prst="rect">
            <a:avLst/>
          </a:prstGeom>
          <a:noFill/>
        </p:spPr>
        <p:txBody>
          <a:bodyPr wrap="square" rtlCol="0">
            <a:spAutoFit/>
          </a:bodyPr>
          <a:lstStyle/>
          <a:p>
            <a:pPr algn="ctr"/>
            <a:r>
              <a:rPr lang="en-CA" sz="1600" dirty="0">
                <a:solidFill>
                  <a:schemeClr val="bg1">
                    <a:lumMod val="50000"/>
                  </a:schemeClr>
                </a:solidFill>
              </a:rPr>
              <a:t>Your sovereignty.   Your prosperity.   Our mission.</a:t>
            </a:r>
          </a:p>
        </p:txBody>
      </p:sp>
      <p:cxnSp>
        <p:nvCxnSpPr>
          <p:cNvPr id="7" name="Straight Connector 6"/>
          <p:cNvCxnSpPr/>
          <p:nvPr/>
        </p:nvCxnSpPr>
        <p:spPr>
          <a:xfrm>
            <a:off x="0" y="6477000"/>
            <a:ext cx="6477000"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2432278"/>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p:nvPr/>
        </p:nvPicPr>
        <p:blipFill rotWithShape="1">
          <a:blip r:embed="rId3" cstate="print">
            <a:extLst>
              <a:ext uri="{28A0092B-C50C-407E-A947-70E740481C1C}">
                <a14:useLocalDpi xmlns:a14="http://schemas.microsoft.com/office/drawing/2010/main" val="0"/>
              </a:ext>
            </a:extLst>
          </a:blip>
          <a:srcRect b="86667"/>
          <a:stretch/>
        </p:blipFill>
        <p:spPr>
          <a:xfrm>
            <a:off x="-38100" y="0"/>
            <a:ext cx="9182100" cy="914400"/>
          </a:xfrm>
          <a:prstGeom prst="rect">
            <a:avLst/>
          </a:prstGeom>
        </p:spPr>
      </p:pic>
      <p:sp>
        <p:nvSpPr>
          <p:cNvPr id="8" name="Content Placeholder 7"/>
          <p:cNvSpPr>
            <a:spLocks noGrp="1"/>
          </p:cNvSpPr>
          <p:nvPr>
            <p:ph idx="1"/>
          </p:nvPr>
        </p:nvSpPr>
        <p:spPr/>
        <p:txBody>
          <a:bodyPr>
            <a:normAutofit/>
          </a:bodyPr>
          <a:lstStyle/>
          <a:p>
            <a:pPr lvl="1">
              <a:buFont typeface="Wingdings" panose="05000000000000000000" pitchFamily="2" charset="2"/>
              <a:buChar char="Ø"/>
            </a:pPr>
            <a:r>
              <a:rPr lang="en-CA" dirty="0"/>
              <a:t>Section 13 provides that a parent and care provider and an Indigenous government have the right to make representations in court.  </a:t>
            </a:r>
          </a:p>
          <a:p>
            <a:pPr lvl="1">
              <a:buFont typeface="Wingdings" panose="05000000000000000000" pitchFamily="2" charset="2"/>
              <a:buChar char="Ø"/>
            </a:pPr>
            <a:r>
              <a:rPr lang="en-CA" dirty="0"/>
              <a:t>Parents and care providers are parties in court.  </a:t>
            </a:r>
          </a:p>
          <a:p>
            <a:pPr lvl="1">
              <a:buFont typeface="Wingdings" panose="05000000000000000000" pitchFamily="2" charset="2"/>
              <a:buChar char="Ø"/>
            </a:pPr>
            <a:r>
              <a:rPr lang="en-CA" dirty="0"/>
              <a:t>Section 14 places a priority on prevention over apprehension, and for service providers to make “reasonable efforts” to provide prenatal prevention services over apprehension at birth (this is theoretically supposed to end birth alerts)</a:t>
            </a:r>
          </a:p>
        </p:txBody>
      </p:sp>
      <p:sp>
        <p:nvSpPr>
          <p:cNvPr id="4" name="Slide Number Placeholder 3"/>
          <p:cNvSpPr>
            <a:spLocks noGrp="1"/>
          </p:cNvSpPr>
          <p:nvPr>
            <p:ph type="sldNum" sz="quarter" idx="12"/>
          </p:nvPr>
        </p:nvSpPr>
        <p:spPr/>
        <p:txBody>
          <a:bodyPr/>
          <a:lstStyle/>
          <a:p>
            <a:fld id="{C12AC81A-2123-4CC9-AE9F-1859FB1B91BE}" type="slidenum">
              <a:rPr lang="en-CA" smtClean="0"/>
              <a:t>14</a:t>
            </a:fld>
            <a:endParaRPr lang="en-CA" dirty="0"/>
          </a:p>
        </p:txBody>
      </p:sp>
      <p:pic>
        <p:nvPicPr>
          <p:cNvPr id="15" name="Picture 14"/>
          <p:cNvPicPr/>
          <p:nvPr/>
        </p:nvPicPr>
        <p:blipFill>
          <a:blip r:embed="rId4">
            <a:extLst>
              <a:ext uri="{28A0092B-C50C-407E-A947-70E740481C1C}">
                <a14:useLocalDpi xmlns:a14="http://schemas.microsoft.com/office/drawing/2010/main" val="0"/>
              </a:ext>
            </a:extLst>
          </a:blip>
          <a:stretch>
            <a:fillRect/>
          </a:stretch>
        </p:blipFill>
        <p:spPr>
          <a:xfrm>
            <a:off x="76200" y="152400"/>
            <a:ext cx="1654174" cy="643733"/>
          </a:xfrm>
          <a:prstGeom prst="rect">
            <a:avLst/>
          </a:prstGeom>
        </p:spPr>
      </p:pic>
      <p:sp>
        <p:nvSpPr>
          <p:cNvPr id="3" name="TextBox 2"/>
          <p:cNvSpPr txBox="1"/>
          <p:nvPr/>
        </p:nvSpPr>
        <p:spPr>
          <a:xfrm>
            <a:off x="457200" y="1057419"/>
            <a:ext cx="8305800" cy="923330"/>
          </a:xfrm>
          <a:prstGeom prst="rect">
            <a:avLst/>
          </a:prstGeom>
          <a:noFill/>
        </p:spPr>
        <p:txBody>
          <a:bodyPr wrap="square" rtlCol="0">
            <a:spAutoFit/>
          </a:bodyPr>
          <a:lstStyle/>
          <a:p>
            <a:r>
              <a:rPr lang="en-CA" sz="3600" b="1" dirty="0">
                <a:solidFill>
                  <a:schemeClr val="accent3">
                    <a:lumMod val="50000"/>
                  </a:schemeClr>
                </a:solidFill>
              </a:rPr>
              <a:t>Minimum Standards</a:t>
            </a:r>
          </a:p>
          <a:p>
            <a:endParaRPr lang="en-CA" b="1" dirty="0">
              <a:solidFill>
                <a:schemeClr val="accent3">
                  <a:lumMod val="50000"/>
                </a:schemeClr>
              </a:solidFill>
            </a:endParaRPr>
          </a:p>
        </p:txBody>
      </p:sp>
      <p:sp>
        <p:nvSpPr>
          <p:cNvPr id="5" name="TextBox 4"/>
          <p:cNvSpPr txBox="1"/>
          <p:nvPr/>
        </p:nvSpPr>
        <p:spPr>
          <a:xfrm>
            <a:off x="228600" y="6519446"/>
            <a:ext cx="8534400" cy="338554"/>
          </a:xfrm>
          <a:prstGeom prst="rect">
            <a:avLst/>
          </a:prstGeom>
          <a:noFill/>
        </p:spPr>
        <p:txBody>
          <a:bodyPr wrap="square" rtlCol="0">
            <a:spAutoFit/>
          </a:bodyPr>
          <a:lstStyle/>
          <a:p>
            <a:pPr algn="ctr"/>
            <a:r>
              <a:rPr lang="en-CA" sz="1600" dirty="0">
                <a:solidFill>
                  <a:schemeClr val="bg1">
                    <a:lumMod val="50000"/>
                  </a:schemeClr>
                </a:solidFill>
              </a:rPr>
              <a:t>Your sovereignty.   Your prosperity.   Our mission.</a:t>
            </a:r>
          </a:p>
        </p:txBody>
      </p:sp>
      <p:cxnSp>
        <p:nvCxnSpPr>
          <p:cNvPr id="7" name="Straight Connector 6"/>
          <p:cNvCxnSpPr/>
          <p:nvPr/>
        </p:nvCxnSpPr>
        <p:spPr>
          <a:xfrm>
            <a:off x="0" y="6477000"/>
            <a:ext cx="6477000"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8741324"/>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p:nvPr/>
        </p:nvPicPr>
        <p:blipFill rotWithShape="1">
          <a:blip r:embed="rId3" cstate="print">
            <a:extLst>
              <a:ext uri="{28A0092B-C50C-407E-A947-70E740481C1C}">
                <a14:useLocalDpi xmlns:a14="http://schemas.microsoft.com/office/drawing/2010/main" val="0"/>
              </a:ext>
            </a:extLst>
          </a:blip>
          <a:srcRect b="86667"/>
          <a:stretch/>
        </p:blipFill>
        <p:spPr>
          <a:xfrm>
            <a:off x="-38100" y="0"/>
            <a:ext cx="9182100" cy="914400"/>
          </a:xfrm>
          <a:prstGeom prst="rect">
            <a:avLst/>
          </a:prstGeom>
        </p:spPr>
      </p:pic>
      <p:sp>
        <p:nvSpPr>
          <p:cNvPr id="8" name="Content Placeholder 7"/>
          <p:cNvSpPr>
            <a:spLocks noGrp="1"/>
          </p:cNvSpPr>
          <p:nvPr>
            <p:ph idx="1"/>
          </p:nvPr>
        </p:nvSpPr>
        <p:spPr/>
        <p:txBody>
          <a:bodyPr>
            <a:normAutofit lnSpcReduction="10000"/>
          </a:bodyPr>
          <a:lstStyle/>
          <a:p>
            <a:pPr lvl="1">
              <a:buFont typeface="Wingdings" panose="05000000000000000000" pitchFamily="2" charset="2"/>
              <a:buChar char="Ø"/>
            </a:pPr>
            <a:r>
              <a:rPr lang="en-CA" dirty="0"/>
              <a:t>Section 15 provides that as long as it is in the child’s best interests, children should not be apprehended solely for reasons of poverty, lack of adequate housing or infrastructure, or state of health of parents or caregivers</a:t>
            </a:r>
          </a:p>
          <a:p>
            <a:pPr lvl="1">
              <a:buFont typeface="Wingdings" panose="05000000000000000000" pitchFamily="2" charset="2"/>
              <a:buChar char="Ø"/>
            </a:pPr>
            <a:endParaRPr lang="en-CA" dirty="0"/>
          </a:p>
          <a:p>
            <a:pPr lvl="1">
              <a:buFont typeface="Wingdings" panose="05000000000000000000" pitchFamily="2" charset="2"/>
              <a:buChar char="Ø"/>
            </a:pPr>
            <a:r>
              <a:rPr lang="en-CA" dirty="0"/>
              <a:t>Section 15.1 provides that the service provider must make reasonable efforts to have the child reside with their parent or caregiver before apprehension</a:t>
            </a:r>
          </a:p>
        </p:txBody>
      </p:sp>
      <p:sp>
        <p:nvSpPr>
          <p:cNvPr id="4" name="Slide Number Placeholder 3"/>
          <p:cNvSpPr>
            <a:spLocks noGrp="1"/>
          </p:cNvSpPr>
          <p:nvPr>
            <p:ph type="sldNum" sz="quarter" idx="12"/>
          </p:nvPr>
        </p:nvSpPr>
        <p:spPr/>
        <p:txBody>
          <a:bodyPr/>
          <a:lstStyle/>
          <a:p>
            <a:fld id="{C12AC81A-2123-4CC9-AE9F-1859FB1B91BE}" type="slidenum">
              <a:rPr lang="en-CA" smtClean="0"/>
              <a:t>15</a:t>
            </a:fld>
            <a:endParaRPr lang="en-CA" dirty="0"/>
          </a:p>
        </p:txBody>
      </p:sp>
      <p:pic>
        <p:nvPicPr>
          <p:cNvPr id="15" name="Picture 14"/>
          <p:cNvPicPr/>
          <p:nvPr/>
        </p:nvPicPr>
        <p:blipFill>
          <a:blip r:embed="rId4">
            <a:extLst>
              <a:ext uri="{28A0092B-C50C-407E-A947-70E740481C1C}">
                <a14:useLocalDpi xmlns:a14="http://schemas.microsoft.com/office/drawing/2010/main" val="0"/>
              </a:ext>
            </a:extLst>
          </a:blip>
          <a:stretch>
            <a:fillRect/>
          </a:stretch>
        </p:blipFill>
        <p:spPr>
          <a:xfrm>
            <a:off x="76200" y="152400"/>
            <a:ext cx="1654174" cy="643733"/>
          </a:xfrm>
          <a:prstGeom prst="rect">
            <a:avLst/>
          </a:prstGeom>
        </p:spPr>
      </p:pic>
      <p:sp>
        <p:nvSpPr>
          <p:cNvPr id="3" name="TextBox 2"/>
          <p:cNvSpPr txBox="1"/>
          <p:nvPr/>
        </p:nvSpPr>
        <p:spPr>
          <a:xfrm>
            <a:off x="457200" y="1057419"/>
            <a:ext cx="8305800" cy="923330"/>
          </a:xfrm>
          <a:prstGeom prst="rect">
            <a:avLst/>
          </a:prstGeom>
          <a:noFill/>
        </p:spPr>
        <p:txBody>
          <a:bodyPr wrap="square" rtlCol="0">
            <a:spAutoFit/>
          </a:bodyPr>
          <a:lstStyle/>
          <a:p>
            <a:r>
              <a:rPr lang="en-CA" sz="3600" b="1" dirty="0">
                <a:solidFill>
                  <a:schemeClr val="accent3">
                    <a:lumMod val="50000"/>
                  </a:schemeClr>
                </a:solidFill>
              </a:rPr>
              <a:t>Minimum Standards</a:t>
            </a:r>
          </a:p>
          <a:p>
            <a:endParaRPr lang="en-CA" b="1" dirty="0">
              <a:solidFill>
                <a:schemeClr val="accent3">
                  <a:lumMod val="50000"/>
                </a:schemeClr>
              </a:solidFill>
            </a:endParaRPr>
          </a:p>
        </p:txBody>
      </p:sp>
      <p:sp>
        <p:nvSpPr>
          <p:cNvPr id="5" name="TextBox 4"/>
          <p:cNvSpPr txBox="1"/>
          <p:nvPr/>
        </p:nvSpPr>
        <p:spPr>
          <a:xfrm>
            <a:off x="228600" y="6519446"/>
            <a:ext cx="8534400" cy="338554"/>
          </a:xfrm>
          <a:prstGeom prst="rect">
            <a:avLst/>
          </a:prstGeom>
          <a:noFill/>
        </p:spPr>
        <p:txBody>
          <a:bodyPr wrap="square" rtlCol="0">
            <a:spAutoFit/>
          </a:bodyPr>
          <a:lstStyle/>
          <a:p>
            <a:pPr algn="ctr"/>
            <a:r>
              <a:rPr lang="en-CA" sz="1600" dirty="0">
                <a:solidFill>
                  <a:schemeClr val="bg1">
                    <a:lumMod val="50000"/>
                  </a:schemeClr>
                </a:solidFill>
              </a:rPr>
              <a:t>Your sovereignty.   Your prosperity.   Our mission.</a:t>
            </a:r>
          </a:p>
        </p:txBody>
      </p:sp>
      <p:cxnSp>
        <p:nvCxnSpPr>
          <p:cNvPr id="7" name="Straight Connector 6"/>
          <p:cNvCxnSpPr/>
          <p:nvPr/>
        </p:nvCxnSpPr>
        <p:spPr>
          <a:xfrm>
            <a:off x="0" y="6477000"/>
            <a:ext cx="6477000"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9156282"/>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p:nvPr/>
        </p:nvPicPr>
        <p:blipFill rotWithShape="1">
          <a:blip r:embed="rId3" cstate="print">
            <a:extLst>
              <a:ext uri="{28A0092B-C50C-407E-A947-70E740481C1C}">
                <a14:useLocalDpi xmlns:a14="http://schemas.microsoft.com/office/drawing/2010/main" val="0"/>
              </a:ext>
            </a:extLst>
          </a:blip>
          <a:srcRect b="86667"/>
          <a:stretch/>
        </p:blipFill>
        <p:spPr>
          <a:xfrm>
            <a:off x="-38100" y="0"/>
            <a:ext cx="9182100" cy="914400"/>
          </a:xfrm>
          <a:prstGeom prst="rect">
            <a:avLst/>
          </a:prstGeom>
        </p:spPr>
      </p:pic>
      <p:sp>
        <p:nvSpPr>
          <p:cNvPr id="8" name="Content Placeholder 7"/>
          <p:cNvSpPr>
            <a:spLocks noGrp="1"/>
          </p:cNvSpPr>
          <p:nvPr>
            <p:ph idx="1"/>
          </p:nvPr>
        </p:nvSpPr>
        <p:spPr/>
        <p:txBody>
          <a:bodyPr>
            <a:normAutofit fontScale="85000" lnSpcReduction="10000"/>
          </a:bodyPr>
          <a:lstStyle/>
          <a:p>
            <a:pPr lvl="1"/>
            <a:r>
              <a:rPr lang="en-CA" dirty="0"/>
              <a:t>-section 16 provides that there is a priority of placement for children (as long as it is consistent with best interests) for: </a:t>
            </a:r>
          </a:p>
          <a:p>
            <a:pPr lvl="2"/>
            <a:r>
              <a:rPr lang="en-CA" dirty="0"/>
              <a:t>parents, </a:t>
            </a:r>
          </a:p>
          <a:p>
            <a:pPr lvl="2"/>
            <a:r>
              <a:rPr lang="en-CA" dirty="0"/>
              <a:t>family, </a:t>
            </a:r>
          </a:p>
          <a:p>
            <a:pPr lvl="2"/>
            <a:r>
              <a:rPr lang="en-CA" dirty="0"/>
              <a:t>same Indigenous community/group/people, </a:t>
            </a:r>
          </a:p>
          <a:p>
            <a:pPr lvl="2"/>
            <a:r>
              <a:rPr lang="en-CA" dirty="0"/>
              <a:t>others.</a:t>
            </a:r>
          </a:p>
          <a:p>
            <a:pPr>
              <a:buFont typeface="Wingdings" panose="05000000000000000000" pitchFamily="2" charset="2"/>
              <a:buChar char="Ø"/>
            </a:pPr>
            <a:r>
              <a:rPr lang="en-CA" dirty="0"/>
              <a:t>Section 16(2) says that placement “with or near” siblings “must be considered”.</a:t>
            </a:r>
            <a:endParaRPr lang="en-CA" sz="3600" dirty="0"/>
          </a:p>
          <a:p>
            <a:pPr>
              <a:buFont typeface="Wingdings" panose="05000000000000000000" pitchFamily="2" charset="2"/>
              <a:buChar char="Ø"/>
            </a:pPr>
            <a:r>
              <a:rPr lang="en-CA" dirty="0"/>
              <a:t>Section 16(3) says that there must be a reassessment of placement on an ongoing basis, to see if the child can be returned to their parents or extended family. </a:t>
            </a:r>
          </a:p>
        </p:txBody>
      </p:sp>
      <p:sp>
        <p:nvSpPr>
          <p:cNvPr id="4" name="Slide Number Placeholder 3"/>
          <p:cNvSpPr>
            <a:spLocks noGrp="1"/>
          </p:cNvSpPr>
          <p:nvPr>
            <p:ph type="sldNum" sz="quarter" idx="12"/>
          </p:nvPr>
        </p:nvSpPr>
        <p:spPr/>
        <p:txBody>
          <a:bodyPr/>
          <a:lstStyle/>
          <a:p>
            <a:fld id="{C12AC81A-2123-4CC9-AE9F-1859FB1B91BE}" type="slidenum">
              <a:rPr lang="en-CA" smtClean="0"/>
              <a:t>16</a:t>
            </a:fld>
            <a:endParaRPr lang="en-CA" dirty="0"/>
          </a:p>
        </p:txBody>
      </p:sp>
      <p:pic>
        <p:nvPicPr>
          <p:cNvPr id="15" name="Picture 14"/>
          <p:cNvPicPr/>
          <p:nvPr/>
        </p:nvPicPr>
        <p:blipFill>
          <a:blip r:embed="rId4">
            <a:extLst>
              <a:ext uri="{28A0092B-C50C-407E-A947-70E740481C1C}">
                <a14:useLocalDpi xmlns:a14="http://schemas.microsoft.com/office/drawing/2010/main" val="0"/>
              </a:ext>
            </a:extLst>
          </a:blip>
          <a:stretch>
            <a:fillRect/>
          </a:stretch>
        </p:blipFill>
        <p:spPr>
          <a:xfrm>
            <a:off x="76200" y="152400"/>
            <a:ext cx="1654174" cy="643733"/>
          </a:xfrm>
          <a:prstGeom prst="rect">
            <a:avLst/>
          </a:prstGeom>
        </p:spPr>
      </p:pic>
      <p:sp>
        <p:nvSpPr>
          <p:cNvPr id="3" name="TextBox 2"/>
          <p:cNvSpPr txBox="1"/>
          <p:nvPr/>
        </p:nvSpPr>
        <p:spPr>
          <a:xfrm>
            <a:off x="457200" y="1057419"/>
            <a:ext cx="7696200" cy="923330"/>
          </a:xfrm>
          <a:prstGeom prst="rect">
            <a:avLst/>
          </a:prstGeom>
          <a:noFill/>
        </p:spPr>
        <p:txBody>
          <a:bodyPr wrap="square" rtlCol="0">
            <a:spAutoFit/>
          </a:bodyPr>
          <a:lstStyle/>
          <a:p>
            <a:r>
              <a:rPr lang="en-CA" sz="3600" b="1" dirty="0">
                <a:solidFill>
                  <a:schemeClr val="accent3">
                    <a:lumMod val="50000"/>
                  </a:schemeClr>
                </a:solidFill>
              </a:rPr>
              <a:t>Minimum Standards</a:t>
            </a:r>
          </a:p>
          <a:p>
            <a:pPr marL="285750" indent="-285750">
              <a:buFont typeface="Wingdings" panose="05000000000000000000" pitchFamily="2" charset="2"/>
              <a:buChar char="Ø"/>
            </a:pPr>
            <a:endParaRPr lang="en-CA" b="1" dirty="0">
              <a:solidFill>
                <a:schemeClr val="accent3">
                  <a:lumMod val="50000"/>
                </a:schemeClr>
              </a:solidFill>
            </a:endParaRPr>
          </a:p>
        </p:txBody>
      </p:sp>
      <p:sp>
        <p:nvSpPr>
          <p:cNvPr id="5" name="TextBox 4"/>
          <p:cNvSpPr txBox="1"/>
          <p:nvPr/>
        </p:nvSpPr>
        <p:spPr>
          <a:xfrm>
            <a:off x="228600" y="6519446"/>
            <a:ext cx="8534400" cy="338554"/>
          </a:xfrm>
          <a:prstGeom prst="rect">
            <a:avLst/>
          </a:prstGeom>
          <a:noFill/>
        </p:spPr>
        <p:txBody>
          <a:bodyPr wrap="square" rtlCol="0">
            <a:spAutoFit/>
          </a:bodyPr>
          <a:lstStyle/>
          <a:p>
            <a:pPr algn="ctr"/>
            <a:r>
              <a:rPr lang="en-CA" sz="1600" dirty="0">
                <a:solidFill>
                  <a:schemeClr val="bg1">
                    <a:lumMod val="50000"/>
                  </a:schemeClr>
                </a:solidFill>
              </a:rPr>
              <a:t>Your sovereignty.   Your prosperity.   Our mission.</a:t>
            </a:r>
          </a:p>
        </p:txBody>
      </p:sp>
      <p:cxnSp>
        <p:nvCxnSpPr>
          <p:cNvPr id="7" name="Straight Connector 6"/>
          <p:cNvCxnSpPr/>
          <p:nvPr/>
        </p:nvCxnSpPr>
        <p:spPr>
          <a:xfrm>
            <a:off x="0" y="6477000"/>
            <a:ext cx="6477000"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5458517"/>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p:nvPr/>
        </p:nvPicPr>
        <p:blipFill rotWithShape="1">
          <a:blip r:embed="rId3" cstate="print">
            <a:extLst>
              <a:ext uri="{28A0092B-C50C-407E-A947-70E740481C1C}">
                <a14:useLocalDpi xmlns:a14="http://schemas.microsoft.com/office/drawing/2010/main" val="0"/>
              </a:ext>
            </a:extLst>
          </a:blip>
          <a:srcRect b="86667"/>
          <a:stretch/>
        </p:blipFill>
        <p:spPr>
          <a:xfrm>
            <a:off x="-38100" y="0"/>
            <a:ext cx="9182100" cy="914400"/>
          </a:xfrm>
          <a:prstGeom prst="rect">
            <a:avLst/>
          </a:prstGeom>
        </p:spPr>
      </p:pic>
      <p:sp>
        <p:nvSpPr>
          <p:cNvPr id="8" name="Content Placeholder 7"/>
          <p:cNvSpPr>
            <a:spLocks noGrp="1"/>
          </p:cNvSpPr>
          <p:nvPr>
            <p:ph idx="1"/>
          </p:nvPr>
        </p:nvSpPr>
        <p:spPr/>
        <p:txBody>
          <a:bodyPr>
            <a:normAutofit/>
          </a:bodyPr>
          <a:lstStyle/>
          <a:p>
            <a:pPr marL="457200" lvl="1" indent="0">
              <a:buNone/>
            </a:pPr>
            <a:endParaRPr lang="en-CA" dirty="0"/>
          </a:p>
          <a:p>
            <a:pPr lvl="1">
              <a:buFont typeface="Wingdings" panose="05000000000000000000" pitchFamily="2" charset="2"/>
              <a:buChar char="Ø"/>
            </a:pPr>
            <a:r>
              <a:rPr lang="en-CA" dirty="0"/>
              <a:t>Section 17 says that a child’s attachments and emotional ties to members of family should be promoted if the child is not placed with family</a:t>
            </a:r>
          </a:p>
        </p:txBody>
      </p:sp>
      <p:sp>
        <p:nvSpPr>
          <p:cNvPr id="4" name="Slide Number Placeholder 3"/>
          <p:cNvSpPr>
            <a:spLocks noGrp="1"/>
          </p:cNvSpPr>
          <p:nvPr>
            <p:ph type="sldNum" sz="quarter" idx="12"/>
          </p:nvPr>
        </p:nvSpPr>
        <p:spPr/>
        <p:txBody>
          <a:bodyPr/>
          <a:lstStyle/>
          <a:p>
            <a:fld id="{C12AC81A-2123-4CC9-AE9F-1859FB1B91BE}" type="slidenum">
              <a:rPr lang="en-CA" smtClean="0"/>
              <a:t>17</a:t>
            </a:fld>
            <a:endParaRPr lang="en-CA" dirty="0"/>
          </a:p>
        </p:txBody>
      </p:sp>
      <p:pic>
        <p:nvPicPr>
          <p:cNvPr id="15" name="Picture 14"/>
          <p:cNvPicPr/>
          <p:nvPr/>
        </p:nvPicPr>
        <p:blipFill>
          <a:blip r:embed="rId4">
            <a:extLst>
              <a:ext uri="{28A0092B-C50C-407E-A947-70E740481C1C}">
                <a14:useLocalDpi xmlns:a14="http://schemas.microsoft.com/office/drawing/2010/main" val="0"/>
              </a:ext>
            </a:extLst>
          </a:blip>
          <a:stretch>
            <a:fillRect/>
          </a:stretch>
        </p:blipFill>
        <p:spPr>
          <a:xfrm>
            <a:off x="76200" y="152400"/>
            <a:ext cx="1654174" cy="643733"/>
          </a:xfrm>
          <a:prstGeom prst="rect">
            <a:avLst/>
          </a:prstGeom>
        </p:spPr>
      </p:pic>
      <p:sp>
        <p:nvSpPr>
          <p:cNvPr id="3" name="TextBox 2"/>
          <p:cNvSpPr txBox="1"/>
          <p:nvPr/>
        </p:nvSpPr>
        <p:spPr>
          <a:xfrm>
            <a:off x="457200" y="1057419"/>
            <a:ext cx="8305800" cy="646331"/>
          </a:xfrm>
          <a:prstGeom prst="rect">
            <a:avLst/>
          </a:prstGeom>
          <a:noFill/>
        </p:spPr>
        <p:txBody>
          <a:bodyPr wrap="square" rtlCol="0">
            <a:spAutoFit/>
          </a:bodyPr>
          <a:lstStyle/>
          <a:p>
            <a:r>
              <a:rPr lang="en-CA" sz="3600" b="1" dirty="0">
                <a:solidFill>
                  <a:schemeClr val="accent3">
                    <a:lumMod val="50000"/>
                  </a:schemeClr>
                </a:solidFill>
              </a:rPr>
              <a:t>Minimum Standards</a:t>
            </a:r>
          </a:p>
        </p:txBody>
      </p:sp>
      <p:sp>
        <p:nvSpPr>
          <p:cNvPr id="5" name="TextBox 4"/>
          <p:cNvSpPr txBox="1"/>
          <p:nvPr/>
        </p:nvSpPr>
        <p:spPr>
          <a:xfrm>
            <a:off x="228600" y="6519446"/>
            <a:ext cx="8534400" cy="338554"/>
          </a:xfrm>
          <a:prstGeom prst="rect">
            <a:avLst/>
          </a:prstGeom>
          <a:noFill/>
        </p:spPr>
        <p:txBody>
          <a:bodyPr wrap="square" rtlCol="0">
            <a:spAutoFit/>
          </a:bodyPr>
          <a:lstStyle/>
          <a:p>
            <a:pPr algn="ctr"/>
            <a:r>
              <a:rPr lang="en-CA" sz="1600" dirty="0">
                <a:solidFill>
                  <a:schemeClr val="bg1">
                    <a:lumMod val="50000"/>
                  </a:schemeClr>
                </a:solidFill>
              </a:rPr>
              <a:t>Your sovereignty.   Your prosperity.   Our mission.</a:t>
            </a:r>
          </a:p>
        </p:txBody>
      </p:sp>
      <p:cxnSp>
        <p:nvCxnSpPr>
          <p:cNvPr id="7" name="Straight Connector 6"/>
          <p:cNvCxnSpPr/>
          <p:nvPr/>
        </p:nvCxnSpPr>
        <p:spPr>
          <a:xfrm>
            <a:off x="0" y="6477000"/>
            <a:ext cx="6477000"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2236472"/>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p:nvPr/>
        </p:nvPicPr>
        <p:blipFill rotWithShape="1">
          <a:blip r:embed="rId3" cstate="print">
            <a:extLst>
              <a:ext uri="{28A0092B-C50C-407E-A947-70E740481C1C}">
                <a14:useLocalDpi xmlns:a14="http://schemas.microsoft.com/office/drawing/2010/main" val="0"/>
              </a:ext>
            </a:extLst>
          </a:blip>
          <a:srcRect b="86667"/>
          <a:stretch/>
        </p:blipFill>
        <p:spPr>
          <a:xfrm>
            <a:off x="-38100" y="0"/>
            <a:ext cx="9182100" cy="914400"/>
          </a:xfrm>
          <a:prstGeom prst="rect">
            <a:avLst/>
          </a:prstGeom>
        </p:spPr>
      </p:pic>
      <p:sp>
        <p:nvSpPr>
          <p:cNvPr id="4" name="Slide Number Placeholder 3"/>
          <p:cNvSpPr>
            <a:spLocks noGrp="1"/>
          </p:cNvSpPr>
          <p:nvPr>
            <p:ph type="sldNum" sz="quarter" idx="12"/>
          </p:nvPr>
        </p:nvSpPr>
        <p:spPr/>
        <p:txBody>
          <a:bodyPr/>
          <a:lstStyle/>
          <a:p>
            <a:fld id="{C12AC81A-2123-4CC9-AE9F-1859FB1B91BE}" type="slidenum">
              <a:rPr lang="en-CA" smtClean="0"/>
              <a:t>18</a:t>
            </a:fld>
            <a:endParaRPr lang="en-CA" dirty="0"/>
          </a:p>
        </p:txBody>
      </p:sp>
      <p:pic>
        <p:nvPicPr>
          <p:cNvPr id="15" name="Picture 14"/>
          <p:cNvPicPr/>
          <p:nvPr/>
        </p:nvPicPr>
        <p:blipFill>
          <a:blip r:embed="rId4">
            <a:extLst>
              <a:ext uri="{28A0092B-C50C-407E-A947-70E740481C1C}">
                <a14:useLocalDpi xmlns:a14="http://schemas.microsoft.com/office/drawing/2010/main" val="0"/>
              </a:ext>
            </a:extLst>
          </a:blip>
          <a:stretch>
            <a:fillRect/>
          </a:stretch>
        </p:blipFill>
        <p:spPr>
          <a:xfrm>
            <a:off x="76200" y="152400"/>
            <a:ext cx="1654174" cy="643733"/>
          </a:xfrm>
          <a:prstGeom prst="rect">
            <a:avLst/>
          </a:prstGeom>
        </p:spPr>
      </p:pic>
      <p:sp>
        <p:nvSpPr>
          <p:cNvPr id="2" name="TextBox 1"/>
          <p:cNvSpPr txBox="1"/>
          <p:nvPr/>
        </p:nvSpPr>
        <p:spPr>
          <a:xfrm>
            <a:off x="605204" y="1980749"/>
            <a:ext cx="8077200" cy="1077218"/>
          </a:xfrm>
          <a:prstGeom prst="rect">
            <a:avLst/>
          </a:prstGeom>
          <a:noFill/>
        </p:spPr>
        <p:txBody>
          <a:bodyPr wrap="square" rtlCol="0">
            <a:spAutoFit/>
          </a:bodyPr>
          <a:lstStyle/>
          <a:p>
            <a:endParaRPr lang="en-CA" sz="2400" b="1" dirty="0"/>
          </a:p>
          <a:p>
            <a:endParaRPr lang="en-CA" sz="1600" b="1" dirty="0"/>
          </a:p>
          <a:p>
            <a:endParaRPr lang="en-CA" sz="2400" dirty="0">
              <a:sym typeface="Wingdings" pitchFamily="2" charset="2"/>
            </a:endParaRPr>
          </a:p>
        </p:txBody>
      </p:sp>
      <p:sp>
        <p:nvSpPr>
          <p:cNvPr id="5" name="TextBox 4"/>
          <p:cNvSpPr txBox="1"/>
          <p:nvPr/>
        </p:nvSpPr>
        <p:spPr>
          <a:xfrm>
            <a:off x="228600" y="6519446"/>
            <a:ext cx="8534400" cy="338554"/>
          </a:xfrm>
          <a:prstGeom prst="rect">
            <a:avLst/>
          </a:prstGeom>
          <a:noFill/>
        </p:spPr>
        <p:txBody>
          <a:bodyPr wrap="square" rtlCol="0">
            <a:spAutoFit/>
          </a:bodyPr>
          <a:lstStyle/>
          <a:p>
            <a:pPr algn="ctr"/>
            <a:r>
              <a:rPr lang="en-CA" sz="1600" dirty="0">
                <a:solidFill>
                  <a:schemeClr val="bg1">
                    <a:lumMod val="50000"/>
                  </a:schemeClr>
                </a:solidFill>
              </a:rPr>
              <a:t>Your sovereignty.   Your prosperity.   Our mission.</a:t>
            </a:r>
          </a:p>
        </p:txBody>
      </p:sp>
      <p:cxnSp>
        <p:nvCxnSpPr>
          <p:cNvPr id="7" name="Straight Connector 6"/>
          <p:cNvCxnSpPr/>
          <p:nvPr/>
        </p:nvCxnSpPr>
        <p:spPr>
          <a:xfrm>
            <a:off x="0" y="6477000"/>
            <a:ext cx="6477000" cy="0"/>
          </a:xfrm>
          <a:prstGeom prst="line">
            <a:avLst/>
          </a:prstGeom>
          <a:ln w="28575"/>
        </p:spPr>
        <p:style>
          <a:lnRef idx="1">
            <a:schemeClr val="accent1"/>
          </a:lnRef>
          <a:fillRef idx="0">
            <a:schemeClr val="accent1"/>
          </a:fillRef>
          <a:effectRef idx="0">
            <a:schemeClr val="accent1"/>
          </a:effectRef>
          <a:fontRef idx="minor">
            <a:schemeClr val="tx1"/>
          </a:fontRef>
        </p:style>
      </p:cxnSp>
      <p:graphicFrame>
        <p:nvGraphicFramePr>
          <p:cNvPr id="6" name="Table 5"/>
          <p:cNvGraphicFramePr>
            <a:graphicFrameLocks noGrp="1"/>
          </p:cNvGraphicFramePr>
          <p:nvPr>
            <p:extLst>
              <p:ext uri="{D42A27DB-BD31-4B8C-83A1-F6EECF244321}">
                <p14:modId xmlns:p14="http://schemas.microsoft.com/office/powerpoint/2010/main" val="1611411799"/>
              </p:ext>
            </p:extLst>
          </p:nvPr>
        </p:nvGraphicFramePr>
        <p:xfrm>
          <a:off x="605204" y="1426753"/>
          <a:ext cx="8077200" cy="4740693"/>
        </p:xfrm>
        <a:graphic>
          <a:graphicData uri="http://schemas.openxmlformats.org/drawingml/2006/table">
            <a:tbl>
              <a:tblPr firstRow="1" firstCol="1" bandRow="1">
                <a:tableStyleId>{5C22544A-7EE6-4342-B048-85BDC9FD1C3A}</a:tableStyleId>
              </a:tblPr>
              <a:tblGrid>
                <a:gridCol w="4114513">
                  <a:extLst>
                    <a:ext uri="{9D8B030D-6E8A-4147-A177-3AD203B41FA5}">
                      <a16:colId xmlns:a16="http://schemas.microsoft.com/office/drawing/2014/main" val="20000"/>
                    </a:ext>
                  </a:extLst>
                </a:gridCol>
                <a:gridCol w="3962687">
                  <a:extLst>
                    <a:ext uri="{9D8B030D-6E8A-4147-A177-3AD203B41FA5}">
                      <a16:colId xmlns:a16="http://schemas.microsoft.com/office/drawing/2014/main" val="20001"/>
                    </a:ext>
                  </a:extLst>
                </a:gridCol>
              </a:tblGrid>
              <a:tr h="494964">
                <a:tc gridSpan="2">
                  <a:txBody>
                    <a:bodyPr/>
                    <a:lstStyle/>
                    <a:p>
                      <a:pPr marL="0" marR="0" algn="ctr">
                        <a:lnSpc>
                          <a:spcPct val="150000"/>
                        </a:lnSpc>
                        <a:spcBef>
                          <a:spcPts val="0"/>
                        </a:spcBef>
                        <a:spcAft>
                          <a:spcPts val="600"/>
                        </a:spcAft>
                      </a:pPr>
                      <a:r>
                        <a:rPr lang="en-CA" sz="1200" dirty="0">
                          <a:effectLst/>
                        </a:rPr>
                        <a:t>What law prevails if there’s a “conflict or inconsistency” between laws?</a:t>
                      </a:r>
                      <a:endParaRPr lang="en-CA" sz="1200" dirty="0">
                        <a:effectLst/>
                        <a:latin typeface="Times New Roman"/>
                        <a:ea typeface="Times New Roman"/>
                      </a:endParaRPr>
                    </a:p>
                  </a:txBody>
                  <a:tcPr marL="68580" marR="68580" marT="0" marB="0"/>
                </a:tc>
                <a:tc hMerge="1">
                  <a:txBody>
                    <a:bodyPr/>
                    <a:lstStyle/>
                    <a:p>
                      <a:endParaRPr lang="en-CA"/>
                    </a:p>
                  </a:txBody>
                  <a:tcPr/>
                </a:tc>
                <a:extLst>
                  <a:ext uri="{0D108BD9-81ED-4DB2-BD59-A6C34878D82A}">
                    <a16:rowId xmlns:a16="http://schemas.microsoft.com/office/drawing/2014/main" val="10000"/>
                  </a:ext>
                </a:extLst>
              </a:tr>
              <a:tr h="961580">
                <a:tc>
                  <a:txBody>
                    <a:bodyPr/>
                    <a:lstStyle/>
                    <a:p>
                      <a:pPr marL="0" marR="0" algn="ctr">
                        <a:lnSpc>
                          <a:spcPct val="150000"/>
                        </a:lnSpc>
                        <a:spcBef>
                          <a:spcPts val="0"/>
                        </a:spcBef>
                        <a:spcAft>
                          <a:spcPts val="600"/>
                        </a:spcAft>
                      </a:pPr>
                      <a:r>
                        <a:rPr lang="en-CA" sz="1100" dirty="0">
                          <a:effectLst/>
                        </a:rPr>
                        <a:t>Charter of Rights and Freedoms</a:t>
                      </a:r>
                      <a:endParaRPr lang="en-CA" sz="1200" dirty="0">
                        <a:effectLst/>
                        <a:latin typeface="Times New Roman"/>
                        <a:ea typeface="Times New Roman"/>
                      </a:endParaRPr>
                    </a:p>
                  </a:txBody>
                  <a:tcPr marL="68580" marR="68580" marT="0" marB="0"/>
                </a:tc>
                <a:tc>
                  <a:txBody>
                    <a:bodyPr/>
                    <a:lstStyle/>
                    <a:p>
                      <a:pPr marL="0" marR="0" algn="ctr">
                        <a:lnSpc>
                          <a:spcPct val="150000"/>
                        </a:lnSpc>
                        <a:spcBef>
                          <a:spcPts val="0"/>
                        </a:spcBef>
                        <a:spcAft>
                          <a:spcPts val="0"/>
                        </a:spcAft>
                      </a:pPr>
                      <a:r>
                        <a:rPr lang="en-CA" sz="1100">
                          <a:effectLst/>
                        </a:rPr>
                        <a:t>Other constitutional law including section 35 </a:t>
                      </a:r>
                      <a:endParaRPr lang="en-CA" sz="1200">
                        <a:effectLst/>
                      </a:endParaRPr>
                    </a:p>
                    <a:p>
                      <a:pPr marL="0" marR="0" algn="ctr">
                        <a:lnSpc>
                          <a:spcPct val="150000"/>
                        </a:lnSpc>
                        <a:spcBef>
                          <a:spcPts val="0"/>
                        </a:spcBef>
                        <a:spcAft>
                          <a:spcPts val="600"/>
                        </a:spcAft>
                      </a:pPr>
                      <a:r>
                        <a:rPr lang="en-CA" sz="1100">
                          <a:effectLst/>
                        </a:rPr>
                        <a:t>(section 35’s role here is complex)</a:t>
                      </a:r>
                      <a:endParaRPr lang="en-CA" sz="1200">
                        <a:effectLst/>
                        <a:latin typeface="Times New Roman"/>
                        <a:ea typeface="Times New Roman"/>
                      </a:endParaRPr>
                    </a:p>
                  </a:txBody>
                  <a:tcPr marL="68580" marR="68580" marT="0" marB="0"/>
                </a:tc>
                <a:extLst>
                  <a:ext uri="{0D108BD9-81ED-4DB2-BD59-A6C34878D82A}">
                    <a16:rowId xmlns:a16="http://schemas.microsoft.com/office/drawing/2014/main" val="10001"/>
                  </a:ext>
                </a:extLst>
              </a:tr>
              <a:tr h="961580">
                <a:tc>
                  <a:txBody>
                    <a:bodyPr/>
                    <a:lstStyle/>
                    <a:p>
                      <a:pPr marL="0" marR="0" algn="ctr">
                        <a:lnSpc>
                          <a:spcPct val="150000"/>
                        </a:lnSpc>
                        <a:spcBef>
                          <a:spcPts val="0"/>
                        </a:spcBef>
                        <a:spcAft>
                          <a:spcPts val="600"/>
                        </a:spcAft>
                      </a:pPr>
                      <a:r>
                        <a:rPr lang="en-CA" sz="1100">
                          <a:effectLst/>
                        </a:rPr>
                        <a:t>Federal Rules in Federal Child Welfare Act: ss. 10-15</a:t>
                      </a:r>
                      <a:endParaRPr lang="en-CA" sz="1200">
                        <a:effectLst/>
                        <a:latin typeface="Times New Roman"/>
                        <a:ea typeface="Times New Roman"/>
                      </a:endParaRPr>
                    </a:p>
                  </a:txBody>
                  <a:tcPr marL="68580" marR="68580" marT="0" marB="0"/>
                </a:tc>
                <a:tc>
                  <a:txBody>
                    <a:bodyPr/>
                    <a:lstStyle/>
                    <a:p>
                      <a:pPr marL="0" marR="0" algn="ctr">
                        <a:lnSpc>
                          <a:spcPct val="150000"/>
                        </a:lnSpc>
                        <a:spcBef>
                          <a:spcPts val="0"/>
                        </a:spcBef>
                        <a:spcAft>
                          <a:spcPts val="600"/>
                        </a:spcAft>
                      </a:pPr>
                      <a:r>
                        <a:rPr lang="en-CA" sz="1100">
                          <a:effectLst/>
                        </a:rPr>
                        <a:t>Canadian Human Rights Act</a:t>
                      </a:r>
                      <a:endParaRPr lang="en-CA" sz="1200">
                        <a:effectLst/>
                        <a:latin typeface="Times New Roman"/>
                        <a:ea typeface="Times New Roman"/>
                      </a:endParaRPr>
                    </a:p>
                  </a:txBody>
                  <a:tcPr marL="68580" marR="68580" marT="0" marB="0"/>
                </a:tc>
                <a:extLst>
                  <a:ext uri="{0D108BD9-81ED-4DB2-BD59-A6C34878D82A}">
                    <a16:rowId xmlns:a16="http://schemas.microsoft.com/office/drawing/2014/main" val="10002"/>
                  </a:ext>
                </a:extLst>
              </a:tr>
              <a:tr h="453663">
                <a:tc gridSpan="2">
                  <a:txBody>
                    <a:bodyPr/>
                    <a:lstStyle/>
                    <a:p>
                      <a:pPr marL="0" marR="0" algn="ctr">
                        <a:lnSpc>
                          <a:spcPct val="150000"/>
                        </a:lnSpc>
                        <a:spcBef>
                          <a:spcPts val="0"/>
                        </a:spcBef>
                        <a:spcAft>
                          <a:spcPts val="600"/>
                        </a:spcAft>
                      </a:pPr>
                      <a:r>
                        <a:rPr lang="en-CA" sz="1100" dirty="0">
                          <a:effectLst/>
                        </a:rPr>
                        <a:t>“A child’s best interest” (section 23)</a:t>
                      </a:r>
                      <a:endParaRPr lang="en-CA" sz="1200" dirty="0">
                        <a:effectLst/>
                        <a:latin typeface="Times New Roman"/>
                        <a:ea typeface="Times New Roman"/>
                      </a:endParaRPr>
                    </a:p>
                  </a:txBody>
                  <a:tcPr marL="68580" marR="68580" marT="0" marB="0"/>
                </a:tc>
                <a:tc hMerge="1">
                  <a:txBody>
                    <a:bodyPr/>
                    <a:lstStyle/>
                    <a:p>
                      <a:endParaRPr lang="en-CA"/>
                    </a:p>
                  </a:txBody>
                  <a:tcPr/>
                </a:tc>
                <a:extLst>
                  <a:ext uri="{0D108BD9-81ED-4DB2-BD59-A6C34878D82A}">
                    <a16:rowId xmlns:a16="http://schemas.microsoft.com/office/drawing/2014/main" val="10003"/>
                  </a:ext>
                </a:extLst>
              </a:tr>
              <a:tr h="453663">
                <a:tc gridSpan="2">
                  <a:txBody>
                    <a:bodyPr/>
                    <a:lstStyle/>
                    <a:p>
                      <a:pPr marL="0" marR="0" algn="ctr">
                        <a:lnSpc>
                          <a:spcPct val="150000"/>
                        </a:lnSpc>
                        <a:spcBef>
                          <a:spcPts val="0"/>
                        </a:spcBef>
                        <a:spcAft>
                          <a:spcPts val="600"/>
                        </a:spcAft>
                      </a:pPr>
                      <a:r>
                        <a:rPr lang="en-CA" sz="1100">
                          <a:effectLst/>
                        </a:rPr>
                        <a:t>Indigenous Law (if recognized pursuant to Federal Child Welfare Act)</a:t>
                      </a:r>
                      <a:endParaRPr lang="en-CA" sz="1200">
                        <a:effectLst/>
                        <a:latin typeface="Times New Roman"/>
                        <a:ea typeface="Times New Roman"/>
                      </a:endParaRPr>
                    </a:p>
                  </a:txBody>
                  <a:tcPr marL="68580" marR="68580" marT="0" marB="0"/>
                </a:tc>
                <a:tc hMerge="1">
                  <a:txBody>
                    <a:bodyPr/>
                    <a:lstStyle/>
                    <a:p>
                      <a:endParaRPr lang="en-CA"/>
                    </a:p>
                  </a:txBody>
                  <a:tcPr/>
                </a:tc>
                <a:extLst>
                  <a:ext uri="{0D108BD9-81ED-4DB2-BD59-A6C34878D82A}">
                    <a16:rowId xmlns:a16="http://schemas.microsoft.com/office/drawing/2014/main" val="10004"/>
                  </a:ext>
                </a:extLst>
              </a:tr>
              <a:tr h="961580">
                <a:tc>
                  <a:txBody>
                    <a:bodyPr/>
                    <a:lstStyle/>
                    <a:p>
                      <a:pPr marL="0" marR="0" algn="ctr">
                        <a:lnSpc>
                          <a:spcPct val="150000"/>
                        </a:lnSpc>
                        <a:spcBef>
                          <a:spcPts val="0"/>
                        </a:spcBef>
                        <a:spcAft>
                          <a:spcPts val="600"/>
                        </a:spcAft>
                      </a:pPr>
                      <a:r>
                        <a:rPr lang="en-CA" sz="1100">
                          <a:effectLst/>
                        </a:rPr>
                        <a:t>Federal Rules in Federal Child Welfare Act: ss. 16-17 and generally</a:t>
                      </a:r>
                      <a:endParaRPr lang="en-CA" sz="1200">
                        <a:effectLst/>
                        <a:latin typeface="Times New Roman"/>
                        <a:ea typeface="Times New Roman"/>
                      </a:endParaRPr>
                    </a:p>
                  </a:txBody>
                  <a:tcPr marL="68580" marR="68580" marT="0" marB="0"/>
                </a:tc>
                <a:tc>
                  <a:txBody>
                    <a:bodyPr/>
                    <a:lstStyle/>
                    <a:p>
                      <a:pPr marL="0" marR="0" algn="ctr">
                        <a:lnSpc>
                          <a:spcPct val="150000"/>
                        </a:lnSpc>
                        <a:spcBef>
                          <a:spcPts val="0"/>
                        </a:spcBef>
                        <a:spcAft>
                          <a:spcPts val="600"/>
                        </a:spcAft>
                      </a:pPr>
                      <a:r>
                        <a:rPr lang="en-CA" sz="1100">
                          <a:effectLst/>
                        </a:rPr>
                        <a:t>Other federal laws (if any are relevant)</a:t>
                      </a:r>
                      <a:endParaRPr lang="en-CA" sz="1200">
                        <a:effectLst/>
                        <a:latin typeface="Times New Roman"/>
                        <a:ea typeface="Times New Roman"/>
                      </a:endParaRPr>
                    </a:p>
                  </a:txBody>
                  <a:tcPr marL="68580" marR="68580" marT="0" marB="0"/>
                </a:tc>
                <a:extLst>
                  <a:ext uri="{0D108BD9-81ED-4DB2-BD59-A6C34878D82A}">
                    <a16:rowId xmlns:a16="http://schemas.microsoft.com/office/drawing/2014/main" val="10005"/>
                  </a:ext>
                </a:extLst>
              </a:tr>
              <a:tr h="453663">
                <a:tc gridSpan="2">
                  <a:txBody>
                    <a:bodyPr/>
                    <a:lstStyle/>
                    <a:p>
                      <a:pPr marL="0" marR="0" algn="ctr">
                        <a:lnSpc>
                          <a:spcPct val="150000"/>
                        </a:lnSpc>
                        <a:spcBef>
                          <a:spcPts val="0"/>
                        </a:spcBef>
                        <a:spcAft>
                          <a:spcPts val="600"/>
                        </a:spcAft>
                      </a:pPr>
                      <a:r>
                        <a:rPr lang="en-CA" sz="1100" dirty="0">
                          <a:effectLst/>
                        </a:rPr>
                        <a:t>Provincial or Territorial Law</a:t>
                      </a:r>
                      <a:endParaRPr lang="en-CA" sz="1200" dirty="0">
                        <a:effectLst/>
                        <a:latin typeface="Times New Roman"/>
                        <a:ea typeface="Times New Roman"/>
                      </a:endParaRPr>
                    </a:p>
                  </a:txBody>
                  <a:tcPr marL="68580" marR="68580" marT="0" marB="0"/>
                </a:tc>
                <a:tc hMerge="1">
                  <a:txBody>
                    <a:bodyPr/>
                    <a:lstStyle/>
                    <a:p>
                      <a:endParaRPr lang="en-CA"/>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894211331"/>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p:nvPr/>
        </p:nvPicPr>
        <p:blipFill rotWithShape="1">
          <a:blip r:embed="rId3" cstate="print">
            <a:extLst>
              <a:ext uri="{28A0092B-C50C-407E-A947-70E740481C1C}">
                <a14:useLocalDpi xmlns:a14="http://schemas.microsoft.com/office/drawing/2010/main" val="0"/>
              </a:ext>
            </a:extLst>
          </a:blip>
          <a:srcRect b="86667"/>
          <a:stretch/>
        </p:blipFill>
        <p:spPr>
          <a:xfrm>
            <a:off x="-38100" y="0"/>
            <a:ext cx="9182100" cy="914400"/>
          </a:xfrm>
          <a:prstGeom prst="rect">
            <a:avLst/>
          </a:prstGeom>
        </p:spPr>
      </p:pic>
      <p:sp>
        <p:nvSpPr>
          <p:cNvPr id="4" name="Slide Number Placeholder 3"/>
          <p:cNvSpPr>
            <a:spLocks noGrp="1"/>
          </p:cNvSpPr>
          <p:nvPr>
            <p:ph type="sldNum" sz="quarter" idx="12"/>
          </p:nvPr>
        </p:nvSpPr>
        <p:spPr/>
        <p:txBody>
          <a:bodyPr/>
          <a:lstStyle/>
          <a:p>
            <a:fld id="{C12AC81A-2123-4CC9-AE9F-1859FB1B91BE}" type="slidenum">
              <a:rPr lang="en-CA" smtClean="0"/>
              <a:t>19</a:t>
            </a:fld>
            <a:endParaRPr lang="en-CA" dirty="0"/>
          </a:p>
        </p:txBody>
      </p:sp>
      <p:pic>
        <p:nvPicPr>
          <p:cNvPr id="15" name="Picture 14"/>
          <p:cNvPicPr/>
          <p:nvPr/>
        </p:nvPicPr>
        <p:blipFill>
          <a:blip r:embed="rId4">
            <a:extLst>
              <a:ext uri="{28A0092B-C50C-407E-A947-70E740481C1C}">
                <a14:useLocalDpi xmlns:a14="http://schemas.microsoft.com/office/drawing/2010/main" val="0"/>
              </a:ext>
            </a:extLst>
          </a:blip>
          <a:stretch>
            <a:fillRect/>
          </a:stretch>
        </p:blipFill>
        <p:spPr>
          <a:xfrm>
            <a:off x="76200" y="152400"/>
            <a:ext cx="1654174" cy="643733"/>
          </a:xfrm>
          <a:prstGeom prst="rect">
            <a:avLst/>
          </a:prstGeom>
        </p:spPr>
      </p:pic>
      <p:sp>
        <p:nvSpPr>
          <p:cNvPr id="2" name="TextBox 1"/>
          <p:cNvSpPr txBox="1"/>
          <p:nvPr/>
        </p:nvSpPr>
        <p:spPr>
          <a:xfrm>
            <a:off x="533400" y="2844353"/>
            <a:ext cx="8077200" cy="2800767"/>
          </a:xfrm>
          <a:prstGeom prst="rect">
            <a:avLst/>
          </a:prstGeom>
          <a:noFill/>
        </p:spPr>
        <p:txBody>
          <a:bodyPr wrap="square" rtlCol="0">
            <a:spAutoFit/>
          </a:bodyPr>
          <a:lstStyle/>
          <a:p>
            <a:endParaRPr lang="en-CA" sz="2800" dirty="0">
              <a:sym typeface="Wingdings" pitchFamily="2" charset="2"/>
            </a:endParaRPr>
          </a:p>
          <a:p>
            <a:endParaRPr lang="en-CA" sz="2800" dirty="0">
              <a:sym typeface="Wingdings" pitchFamily="2" charset="2"/>
            </a:endParaRPr>
          </a:p>
          <a:p>
            <a:pPr marL="457200" indent="-457200">
              <a:buFont typeface="Wingdings" pitchFamily="2" charset="2"/>
              <a:buChar char="à"/>
            </a:pPr>
            <a:endParaRPr lang="en-CA" sz="2800" dirty="0"/>
          </a:p>
          <a:p>
            <a:endParaRPr lang="en-CA" sz="2800" dirty="0"/>
          </a:p>
          <a:p>
            <a:endParaRPr lang="en-CA" sz="2800" dirty="0"/>
          </a:p>
          <a:p>
            <a:pPr marL="285750" indent="-285750">
              <a:buFont typeface="Arial" panose="020B0604020202020204" pitchFamily="34" charset="0"/>
              <a:buChar char="•"/>
            </a:pPr>
            <a:endParaRPr lang="en-CA" dirty="0"/>
          </a:p>
          <a:p>
            <a:pPr marL="285750" indent="-285750">
              <a:buFont typeface="Arial" panose="020B0604020202020204" pitchFamily="34" charset="0"/>
              <a:buChar char="•"/>
            </a:pPr>
            <a:endParaRPr lang="en-CA" dirty="0"/>
          </a:p>
        </p:txBody>
      </p:sp>
      <p:sp>
        <p:nvSpPr>
          <p:cNvPr id="3" name="TextBox 2"/>
          <p:cNvSpPr txBox="1"/>
          <p:nvPr/>
        </p:nvSpPr>
        <p:spPr>
          <a:xfrm>
            <a:off x="788987" y="1087021"/>
            <a:ext cx="8305800" cy="5078313"/>
          </a:xfrm>
          <a:prstGeom prst="rect">
            <a:avLst/>
          </a:prstGeom>
          <a:noFill/>
        </p:spPr>
        <p:txBody>
          <a:bodyPr wrap="square" rtlCol="0">
            <a:spAutoFit/>
          </a:bodyPr>
          <a:lstStyle/>
          <a:p>
            <a:r>
              <a:rPr lang="en-CA" sz="3600" b="1" dirty="0">
                <a:solidFill>
                  <a:schemeClr val="accent3">
                    <a:lumMod val="50000"/>
                  </a:schemeClr>
                </a:solidFill>
              </a:rPr>
              <a:t>What are the opportunities?</a:t>
            </a:r>
          </a:p>
          <a:p>
            <a:pPr marL="285750" indent="-285750">
              <a:buFont typeface="Wingdings" panose="05000000000000000000" pitchFamily="2" charset="2"/>
              <a:buChar char="Ø"/>
            </a:pPr>
            <a:endParaRPr lang="en-CA" sz="2400" dirty="0"/>
          </a:p>
          <a:p>
            <a:pPr marL="285750" indent="-285750">
              <a:buFont typeface="Wingdings" panose="05000000000000000000" pitchFamily="2" charset="2"/>
              <a:buChar char="Ø"/>
            </a:pPr>
            <a:r>
              <a:rPr lang="en-CA" sz="2400" dirty="0"/>
              <a:t>Opportunity for you to decide what happens to your children and how your children are treated when their families need help</a:t>
            </a:r>
          </a:p>
          <a:p>
            <a:pPr marL="285750" indent="-285750">
              <a:buFont typeface="Wingdings" panose="05000000000000000000" pitchFamily="2" charset="2"/>
              <a:buChar char="Ø"/>
            </a:pPr>
            <a:r>
              <a:rPr lang="en-CA" sz="2400" dirty="0"/>
              <a:t>Flexibility to decide what parts of child welfare services you want to control, and when, while overriding provincial laws</a:t>
            </a:r>
          </a:p>
          <a:p>
            <a:pPr marL="285750" indent="-285750">
              <a:buFont typeface="Wingdings" panose="05000000000000000000" pitchFamily="2" charset="2"/>
              <a:buChar char="Ø"/>
            </a:pPr>
            <a:r>
              <a:rPr lang="en-CA" sz="2400" dirty="0"/>
              <a:t>Decide to have a child welfare system that looks nothing like settler systems</a:t>
            </a:r>
          </a:p>
          <a:p>
            <a:pPr marL="285750" indent="-285750">
              <a:buFont typeface="Wingdings" panose="05000000000000000000" pitchFamily="2" charset="2"/>
              <a:buChar char="Ø"/>
            </a:pPr>
            <a:r>
              <a:rPr lang="en-CA" sz="2400" dirty="0"/>
              <a:t>Opportunity to “administer” your own child welfare law – this is an opportunity for a court, a Grandmothers’ Council or other decision making body or bodies to decide what happens to your children</a:t>
            </a:r>
          </a:p>
        </p:txBody>
      </p:sp>
      <p:sp>
        <p:nvSpPr>
          <p:cNvPr id="5" name="TextBox 4"/>
          <p:cNvSpPr txBox="1"/>
          <p:nvPr/>
        </p:nvSpPr>
        <p:spPr>
          <a:xfrm>
            <a:off x="228600" y="6519446"/>
            <a:ext cx="8534400" cy="338554"/>
          </a:xfrm>
          <a:prstGeom prst="rect">
            <a:avLst/>
          </a:prstGeom>
          <a:noFill/>
        </p:spPr>
        <p:txBody>
          <a:bodyPr wrap="square" rtlCol="0">
            <a:spAutoFit/>
          </a:bodyPr>
          <a:lstStyle/>
          <a:p>
            <a:pPr algn="ctr"/>
            <a:r>
              <a:rPr lang="en-CA" sz="1600" dirty="0">
                <a:solidFill>
                  <a:schemeClr val="bg1">
                    <a:lumMod val="50000"/>
                  </a:schemeClr>
                </a:solidFill>
              </a:rPr>
              <a:t>Your sovereignty.   Your prosperity.   Our mission.</a:t>
            </a:r>
          </a:p>
        </p:txBody>
      </p:sp>
      <p:cxnSp>
        <p:nvCxnSpPr>
          <p:cNvPr id="7" name="Straight Connector 6"/>
          <p:cNvCxnSpPr/>
          <p:nvPr/>
        </p:nvCxnSpPr>
        <p:spPr>
          <a:xfrm>
            <a:off x="0" y="6477000"/>
            <a:ext cx="6477000"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1181359"/>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p:nvPr/>
        </p:nvPicPr>
        <p:blipFill rotWithShape="1">
          <a:blip r:embed="rId3" cstate="print">
            <a:extLst>
              <a:ext uri="{28A0092B-C50C-407E-A947-70E740481C1C}">
                <a14:useLocalDpi xmlns:a14="http://schemas.microsoft.com/office/drawing/2010/main" val="0"/>
              </a:ext>
            </a:extLst>
          </a:blip>
          <a:srcRect b="86667"/>
          <a:stretch/>
        </p:blipFill>
        <p:spPr>
          <a:xfrm>
            <a:off x="-38100" y="0"/>
            <a:ext cx="9182100" cy="914400"/>
          </a:xfrm>
          <a:prstGeom prst="rect">
            <a:avLst/>
          </a:prstGeom>
        </p:spPr>
      </p:pic>
      <p:sp>
        <p:nvSpPr>
          <p:cNvPr id="4" name="Slide Number Placeholder 3"/>
          <p:cNvSpPr>
            <a:spLocks noGrp="1"/>
          </p:cNvSpPr>
          <p:nvPr>
            <p:ph type="sldNum" sz="quarter" idx="12"/>
          </p:nvPr>
        </p:nvSpPr>
        <p:spPr/>
        <p:txBody>
          <a:bodyPr/>
          <a:lstStyle/>
          <a:p>
            <a:fld id="{C12AC81A-2123-4CC9-AE9F-1859FB1B91BE}" type="slidenum">
              <a:rPr lang="en-CA" smtClean="0"/>
              <a:t>2</a:t>
            </a:fld>
            <a:endParaRPr lang="en-CA" dirty="0"/>
          </a:p>
        </p:txBody>
      </p:sp>
      <p:pic>
        <p:nvPicPr>
          <p:cNvPr id="15" name="Picture 14"/>
          <p:cNvPicPr/>
          <p:nvPr/>
        </p:nvPicPr>
        <p:blipFill>
          <a:blip r:embed="rId4">
            <a:extLst>
              <a:ext uri="{28A0092B-C50C-407E-A947-70E740481C1C}">
                <a14:useLocalDpi xmlns:a14="http://schemas.microsoft.com/office/drawing/2010/main" val="0"/>
              </a:ext>
            </a:extLst>
          </a:blip>
          <a:stretch>
            <a:fillRect/>
          </a:stretch>
        </p:blipFill>
        <p:spPr>
          <a:xfrm>
            <a:off x="76200" y="152400"/>
            <a:ext cx="1654174" cy="643733"/>
          </a:xfrm>
          <a:prstGeom prst="rect">
            <a:avLst/>
          </a:prstGeom>
        </p:spPr>
      </p:pic>
      <p:sp>
        <p:nvSpPr>
          <p:cNvPr id="2" name="TextBox 1"/>
          <p:cNvSpPr txBox="1"/>
          <p:nvPr/>
        </p:nvSpPr>
        <p:spPr>
          <a:xfrm>
            <a:off x="533400" y="2844353"/>
            <a:ext cx="8077200" cy="2800767"/>
          </a:xfrm>
          <a:prstGeom prst="rect">
            <a:avLst/>
          </a:prstGeom>
          <a:noFill/>
        </p:spPr>
        <p:txBody>
          <a:bodyPr wrap="square" rtlCol="0">
            <a:spAutoFit/>
          </a:bodyPr>
          <a:lstStyle/>
          <a:p>
            <a:endParaRPr lang="en-CA" sz="2800" dirty="0">
              <a:sym typeface="Wingdings" pitchFamily="2" charset="2"/>
            </a:endParaRPr>
          </a:p>
          <a:p>
            <a:endParaRPr lang="en-CA" sz="2800" dirty="0">
              <a:sym typeface="Wingdings" pitchFamily="2" charset="2"/>
            </a:endParaRPr>
          </a:p>
          <a:p>
            <a:pPr marL="457200" indent="-457200">
              <a:buFont typeface="Wingdings" pitchFamily="2" charset="2"/>
              <a:buChar char="à"/>
            </a:pPr>
            <a:endParaRPr lang="en-CA" sz="2800" dirty="0"/>
          </a:p>
          <a:p>
            <a:endParaRPr lang="en-CA" sz="2800" dirty="0"/>
          </a:p>
          <a:p>
            <a:endParaRPr lang="en-CA" sz="2800" dirty="0"/>
          </a:p>
          <a:p>
            <a:pPr marL="285750" indent="-285750">
              <a:buFont typeface="Arial" panose="020B0604020202020204" pitchFamily="34" charset="0"/>
              <a:buChar char="•"/>
            </a:pPr>
            <a:endParaRPr lang="en-CA" dirty="0"/>
          </a:p>
          <a:p>
            <a:pPr marL="285750" indent="-285750">
              <a:buFont typeface="Arial" panose="020B0604020202020204" pitchFamily="34" charset="0"/>
              <a:buChar char="•"/>
            </a:pPr>
            <a:endParaRPr lang="en-CA" dirty="0"/>
          </a:p>
        </p:txBody>
      </p:sp>
      <p:sp>
        <p:nvSpPr>
          <p:cNvPr id="3" name="TextBox 2"/>
          <p:cNvSpPr txBox="1"/>
          <p:nvPr/>
        </p:nvSpPr>
        <p:spPr>
          <a:xfrm>
            <a:off x="788987" y="1087021"/>
            <a:ext cx="8305800" cy="3323987"/>
          </a:xfrm>
          <a:prstGeom prst="rect">
            <a:avLst/>
          </a:prstGeom>
          <a:noFill/>
        </p:spPr>
        <p:txBody>
          <a:bodyPr wrap="square" rtlCol="0">
            <a:spAutoFit/>
          </a:bodyPr>
          <a:lstStyle/>
          <a:p>
            <a:r>
              <a:rPr lang="en-CA" sz="3600" b="1" dirty="0">
                <a:solidFill>
                  <a:schemeClr val="accent3">
                    <a:lumMod val="50000"/>
                  </a:schemeClr>
                </a:solidFill>
              </a:rPr>
              <a:t>An Act Respecting First Nations, Inuit and Metis children, youth and families </a:t>
            </a:r>
          </a:p>
          <a:p>
            <a:endParaRPr lang="en-CA" b="1" dirty="0">
              <a:solidFill>
                <a:schemeClr val="accent3">
                  <a:lumMod val="50000"/>
                </a:schemeClr>
              </a:solidFill>
            </a:endParaRPr>
          </a:p>
          <a:p>
            <a:pPr marL="571500" indent="-571500">
              <a:buFont typeface="Arial" panose="020B0604020202020204" pitchFamily="34" charset="0"/>
              <a:buChar char="•"/>
            </a:pPr>
            <a:r>
              <a:rPr lang="en-CA" sz="4000" dirty="0"/>
              <a:t>Passed into law in June 2019</a:t>
            </a:r>
          </a:p>
          <a:p>
            <a:pPr marL="571500" indent="-571500">
              <a:buFont typeface="Arial" panose="020B0604020202020204" pitchFamily="34" charset="0"/>
              <a:buChar char="•"/>
            </a:pPr>
            <a:r>
              <a:rPr lang="en-CA" sz="4000" dirty="0"/>
              <a:t>Not yet in force – it will come into force on January 1, 2010</a:t>
            </a:r>
          </a:p>
        </p:txBody>
      </p:sp>
      <p:sp>
        <p:nvSpPr>
          <p:cNvPr id="5" name="TextBox 4"/>
          <p:cNvSpPr txBox="1"/>
          <p:nvPr/>
        </p:nvSpPr>
        <p:spPr>
          <a:xfrm>
            <a:off x="228600" y="6519446"/>
            <a:ext cx="8534400" cy="338554"/>
          </a:xfrm>
          <a:prstGeom prst="rect">
            <a:avLst/>
          </a:prstGeom>
          <a:noFill/>
        </p:spPr>
        <p:txBody>
          <a:bodyPr wrap="square" rtlCol="0">
            <a:spAutoFit/>
          </a:bodyPr>
          <a:lstStyle/>
          <a:p>
            <a:pPr algn="ctr"/>
            <a:r>
              <a:rPr lang="en-CA" sz="1600" dirty="0">
                <a:solidFill>
                  <a:schemeClr val="bg1">
                    <a:lumMod val="50000"/>
                  </a:schemeClr>
                </a:solidFill>
              </a:rPr>
              <a:t>Your sovereignty.   Your prosperity.   Our mission.</a:t>
            </a:r>
          </a:p>
        </p:txBody>
      </p:sp>
      <p:cxnSp>
        <p:nvCxnSpPr>
          <p:cNvPr id="7" name="Straight Connector 6"/>
          <p:cNvCxnSpPr/>
          <p:nvPr/>
        </p:nvCxnSpPr>
        <p:spPr>
          <a:xfrm>
            <a:off x="0" y="6477000"/>
            <a:ext cx="6477000"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7016006"/>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p:nvPr/>
        </p:nvPicPr>
        <p:blipFill rotWithShape="1">
          <a:blip r:embed="rId3" cstate="print">
            <a:extLst>
              <a:ext uri="{28A0092B-C50C-407E-A947-70E740481C1C}">
                <a14:useLocalDpi xmlns:a14="http://schemas.microsoft.com/office/drawing/2010/main" val="0"/>
              </a:ext>
            </a:extLst>
          </a:blip>
          <a:srcRect b="86667"/>
          <a:stretch/>
        </p:blipFill>
        <p:spPr>
          <a:xfrm>
            <a:off x="-38100" y="0"/>
            <a:ext cx="9182100" cy="914400"/>
          </a:xfrm>
          <a:prstGeom prst="rect">
            <a:avLst/>
          </a:prstGeom>
        </p:spPr>
      </p:pic>
      <p:sp>
        <p:nvSpPr>
          <p:cNvPr id="4" name="Slide Number Placeholder 3"/>
          <p:cNvSpPr>
            <a:spLocks noGrp="1"/>
          </p:cNvSpPr>
          <p:nvPr>
            <p:ph type="sldNum" sz="quarter" idx="12"/>
          </p:nvPr>
        </p:nvSpPr>
        <p:spPr/>
        <p:txBody>
          <a:bodyPr/>
          <a:lstStyle/>
          <a:p>
            <a:fld id="{C12AC81A-2123-4CC9-AE9F-1859FB1B91BE}" type="slidenum">
              <a:rPr lang="en-CA" smtClean="0"/>
              <a:t>20</a:t>
            </a:fld>
            <a:endParaRPr lang="en-CA" dirty="0"/>
          </a:p>
        </p:txBody>
      </p:sp>
      <p:pic>
        <p:nvPicPr>
          <p:cNvPr id="15" name="Picture 14"/>
          <p:cNvPicPr/>
          <p:nvPr/>
        </p:nvPicPr>
        <p:blipFill>
          <a:blip r:embed="rId4">
            <a:extLst>
              <a:ext uri="{28A0092B-C50C-407E-A947-70E740481C1C}">
                <a14:useLocalDpi xmlns:a14="http://schemas.microsoft.com/office/drawing/2010/main" val="0"/>
              </a:ext>
            </a:extLst>
          </a:blip>
          <a:stretch>
            <a:fillRect/>
          </a:stretch>
        </p:blipFill>
        <p:spPr>
          <a:xfrm>
            <a:off x="76200" y="152400"/>
            <a:ext cx="1654174" cy="643733"/>
          </a:xfrm>
          <a:prstGeom prst="rect">
            <a:avLst/>
          </a:prstGeom>
        </p:spPr>
      </p:pic>
      <p:sp>
        <p:nvSpPr>
          <p:cNvPr id="2" name="TextBox 1"/>
          <p:cNvSpPr txBox="1"/>
          <p:nvPr/>
        </p:nvSpPr>
        <p:spPr>
          <a:xfrm>
            <a:off x="533400" y="2844353"/>
            <a:ext cx="8077200" cy="2800767"/>
          </a:xfrm>
          <a:prstGeom prst="rect">
            <a:avLst/>
          </a:prstGeom>
          <a:noFill/>
        </p:spPr>
        <p:txBody>
          <a:bodyPr wrap="square" rtlCol="0">
            <a:spAutoFit/>
          </a:bodyPr>
          <a:lstStyle/>
          <a:p>
            <a:endParaRPr lang="en-CA" sz="2800" dirty="0">
              <a:sym typeface="Wingdings" pitchFamily="2" charset="2"/>
            </a:endParaRPr>
          </a:p>
          <a:p>
            <a:endParaRPr lang="en-CA" sz="2800" dirty="0">
              <a:sym typeface="Wingdings" pitchFamily="2" charset="2"/>
            </a:endParaRPr>
          </a:p>
          <a:p>
            <a:pPr marL="457200" indent="-457200">
              <a:buFont typeface="Wingdings" pitchFamily="2" charset="2"/>
              <a:buChar char="à"/>
            </a:pPr>
            <a:endParaRPr lang="en-CA" sz="2800" dirty="0"/>
          </a:p>
          <a:p>
            <a:endParaRPr lang="en-CA" sz="2800" dirty="0"/>
          </a:p>
          <a:p>
            <a:endParaRPr lang="en-CA" sz="2800" dirty="0"/>
          </a:p>
          <a:p>
            <a:pPr marL="285750" indent="-285750">
              <a:buFont typeface="Arial" panose="020B0604020202020204" pitchFamily="34" charset="0"/>
              <a:buChar char="•"/>
            </a:pPr>
            <a:endParaRPr lang="en-CA" dirty="0"/>
          </a:p>
          <a:p>
            <a:pPr marL="285750" indent="-285750">
              <a:buFont typeface="Arial" panose="020B0604020202020204" pitchFamily="34" charset="0"/>
              <a:buChar char="•"/>
            </a:pPr>
            <a:endParaRPr lang="en-CA" dirty="0"/>
          </a:p>
        </p:txBody>
      </p:sp>
      <p:sp>
        <p:nvSpPr>
          <p:cNvPr id="3" name="TextBox 2"/>
          <p:cNvSpPr txBox="1"/>
          <p:nvPr/>
        </p:nvSpPr>
        <p:spPr>
          <a:xfrm>
            <a:off x="788987" y="1087021"/>
            <a:ext cx="8305800" cy="5386090"/>
          </a:xfrm>
          <a:prstGeom prst="rect">
            <a:avLst/>
          </a:prstGeom>
          <a:noFill/>
        </p:spPr>
        <p:txBody>
          <a:bodyPr wrap="square" rtlCol="0">
            <a:spAutoFit/>
          </a:bodyPr>
          <a:lstStyle/>
          <a:p>
            <a:r>
              <a:rPr lang="en-CA" sz="3600" b="1" dirty="0">
                <a:solidFill>
                  <a:schemeClr val="accent3">
                    <a:lumMod val="50000"/>
                  </a:schemeClr>
                </a:solidFill>
              </a:rPr>
              <a:t>Recognition of </a:t>
            </a:r>
            <a:r>
              <a:rPr lang="en-CA" sz="3600" b="1" dirty="0" err="1">
                <a:solidFill>
                  <a:schemeClr val="accent3">
                    <a:lumMod val="50000"/>
                  </a:schemeClr>
                </a:solidFill>
              </a:rPr>
              <a:t>Wolastoqey</a:t>
            </a:r>
            <a:r>
              <a:rPr lang="en-CA" sz="3600" b="1" dirty="0">
                <a:solidFill>
                  <a:schemeClr val="accent3">
                    <a:lumMod val="50000"/>
                  </a:schemeClr>
                </a:solidFill>
              </a:rPr>
              <a:t> Law by statute: Compromise?</a:t>
            </a:r>
          </a:p>
          <a:p>
            <a:r>
              <a:rPr lang="en-CA" sz="2800" dirty="0"/>
              <a:t>There are some limits that some find offensive to inherent jurisdiction and sovereignty:</a:t>
            </a:r>
          </a:p>
          <a:p>
            <a:pPr marL="457200" indent="-457200">
              <a:buFont typeface="Arial" panose="020B0604020202020204" pitchFamily="34" charset="0"/>
              <a:buChar char="•"/>
            </a:pPr>
            <a:r>
              <a:rPr lang="en-CA" sz="2400" dirty="0"/>
              <a:t>The fact of Federal legislation “recognizing” </a:t>
            </a:r>
            <a:r>
              <a:rPr lang="en-CA" sz="2400" dirty="0" err="1"/>
              <a:t>Wolastoqey</a:t>
            </a:r>
            <a:r>
              <a:rPr lang="en-CA" sz="2400" dirty="0"/>
              <a:t> inherent jurisdiction</a:t>
            </a:r>
          </a:p>
          <a:p>
            <a:pPr marL="457200" indent="-457200">
              <a:buFont typeface="Arial" panose="020B0604020202020204" pitchFamily="34" charset="0"/>
              <a:buChar char="•"/>
            </a:pPr>
            <a:r>
              <a:rPr lang="en-CA" sz="2400" dirty="0"/>
              <a:t>The fact that it makes a </a:t>
            </a:r>
            <a:r>
              <a:rPr lang="en-CA" sz="2400" dirty="0" err="1"/>
              <a:t>Wolastoqey</a:t>
            </a:r>
            <a:r>
              <a:rPr lang="en-CA" sz="2400" dirty="0"/>
              <a:t> law “also having the force of federal law”</a:t>
            </a:r>
          </a:p>
          <a:p>
            <a:pPr marL="457200" indent="-457200">
              <a:buFont typeface="Arial" panose="020B0604020202020204" pitchFamily="34" charset="0"/>
              <a:buChar char="•"/>
            </a:pPr>
            <a:r>
              <a:rPr lang="en-CA" sz="2400" dirty="0"/>
              <a:t>The fact that there are limits imposed on the absolute exercise of jurisdiction </a:t>
            </a:r>
          </a:p>
          <a:p>
            <a:r>
              <a:rPr lang="en-CA" b="1" dirty="0">
                <a:solidFill>
                  <a:schemeClr val="accent3">
                    <a:lumMod val="50000"/>
                  </a:schemeClr>
                </a:solidFill>
              </a:rPr>
              <a:t> </a:t>
            </a:r>
          </a:p>
          <a:p>
            <a:endParaRPr lang="en-CA" b="1" dirty="0">
              <a:solidFill>
                <a:schemeClr val="accent3">
                  <a:lumMod val="50000"/>
                </a:schemeClr>
              </a:solidFill>
            </a:endParaRPr>
          </a:p>
          <a:p>
            <a:r>
              <a:rPr lang="en-CA" b="1" dirty="0">
                <a:solidFill>
                  <a:schemeClr val="accent3">
                    <a:lumMod val="50000"/>
                  </a:schemeClr>
                </a:solidFill>
                <a:sym typeface="Wingdings" panose="05000000000000000000" pitchFamily="2" charset="2"/>
              </a:rPr>
              <a:t> Some object that a system by recognition still places Indigenous laws as subordinate to Canadian laws; this isn’t try sovereignty </a:t>
            </a:r>
            <a:endParaRPr lang="en-CA" b="1" dirty="0">
              <a:solidFill>
                <a:schemeClr val="accent3">
                  <a:lumMod val="50000"/>
                </a:schemeClr>
              </a:solidFill>
            </a:endParaRPr>
          </a:p>
        </p:txBody>
      </p:sp>
      <p:sp>
        <p:nvSpPr>
          <p:cNvPr id="5" name="TextBox 4"/>
          <p:cNvSpPr txBox="1"/>
          <p:nvPr/>
        </p:nvSpPr>
        <p:spPr>
          <a:xfrm>
            <a:off x="228600" y="6519446"/>
            <a:ext cx="8534400" cy="338554"/>
          </a:xfrm>
          <a:prstGeom prst="rect">
            <a:avLst/>
          </a:prstGeom>
          <a:noFill/>
        </p:spPr>
        <p:txBody>
          <a:bodyPr wrap="square" rtlCol="0">
            <a:spAutoFit/>
          </a:bodyPr>
          <a:lstStyle/>
          <a:p>
            <a:pPr algn="ctr"/>
            <a:r>
              <a:rPr lang="en-CA" sz="1600" dirty="0">
                <a:solidFill>
                  <a:schemeClr val="bg1">
                    <a:lumMod val="50000"/>
                  </a:schemeClr>
                </a:solidFill>
              </a:rPr>
              <a:t>Your sovereignty.   Your prosperity.   Our mission.</a:t>
            </a:r>
          </a:p>
        </p:txBody>
      </p:sp>
      <p:cxnSp>
        <p:nvCxnSpPr>
          <p:cNvPr id="7" name="Straight Connector 6"/>
          <p:cNvCxnSpPr/>
          <p:nvPr/>
        </p:nvCxnSpPr>
        <p:spPr>
          <a:xfrm>
            <a:off x="0" y="6477000"/>
            <a:ext cx="6477000"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3723937"/>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p:nvPr/>
        </p:nvPicPr>
        <p:blipFill rotWithShape="1">
          <a:blip r:embed="rId3" cstate="print">
            <a:extLst>
              <a:ext uri="{28A0092B-C50C-407E-A947-70E740481C1C}">
                <a14:useLocalDpi xmlns:a14="http://schemas.microsoft.com/office/drawing/2010/main" val="0"/>
              </a:ext>
            </a:extLst>
          </a:blip>
          <a:srcRect b="86667"/>
          <a:stretch/>
        </p:blipFill>
        <p:spPr>
          <a:xfrm>
            <a:off x="-38100" y="0"/>
            <a:ext cx="9182100" cy="914400"/>
          </a:xfrm>
          <a:prstGeom prst="rect">
            <a:avLst/>
          </a:prstGeom>
        </p:spPr>
      </p:pic>
      <p:sp>
        <p:nvSpPr>
          <p:cNvPr id="4" name="Slide Number Placeholder 3"/>
          <p:cNvSpPr>
            <a:spLocks noGrp="1"/>
          </p:cNvSpPr>
          <p:nvPr>
            <p:ph type="sldNum" sz="quarter" idx="12"/>
          </p:nvPr>
        </p:nvSpPr>
        <p:spPr/>
        <p:txBody>
          <a:bodyPr/>
          <a:lstStyle/>
          <a:p>
            <a:fld id="{C12AC81A-2123-4CC9-AE9F-1859FB1B91BE}" type="slidenum">
              <a:rPr lang="en-CA" smtClean="0"/>
              <a:t>21</a:t>
            </a:fld>
            <a:endParaRPr lang="en-CA" dirty="0"/>
          </a:p>
        </p:txBody>
      </p:sp>
      <p:pic>
        <p:nvPicPr>
          <p:cNvPr id="15" name="Picture 14"/>
          <p:cNvPicPr/>
          <p:nvPr/>
        </p:nvPicPr>
        <p:blipFill>
          <a:blip r:embed="rId4">
            <a:extLst>
              <a:ext uri="{28A0092B-C50C-407E-A947-70E740481C1C}">
                <a14:useLocalDpi xmlns:a14="http://schemas.microsoft.com/office/drawing/2010/main" val="0"/>
              </a:ext>
            </a:extLst>
          </a:blip>
          <a:stretch>
            <a:fillRect/>
          </a:stretch>
        </p:blipFill>
        <p:spPr>
          <a:xfrm>
            <a:off x="76200" y="152400"/>
            <a:ext cx="1654174" cy="643733"/>
          </a:xfrm>
          <a:prstGeom prst="rect">
            <a:avLst/>
          </a:prstGeom>
        </p:spPr>
      </p:pic>
      <p:sp>
        <p:nvSpPr>
          <p:cNvPr id="2" name="TextBox 1"/>
          <p:cNvSpPr txBox="1"/>
          <p:nvPr/>
        </p:nvSpPr>
        <p:spPr>
          <a:xfrm>
            <a:off x="533400" y="2844353"/>
            <a:ext cx="8077200" cy="2800767"/>
          </a:xfrm>
          <a:prstGeom prst="rect">
            <a:avLst/>
          </a:prstGeom>
          <a:noFill/>
        </p:spPr>
        <p:txBody>
          <a:bodyPr wrap="square" rtlCol="0">
            <a:spAutoFit/>
          </a:bodyPr>
          <a:lstStyle/>
          <a:p>
            <a:endParaRPr lang="en-CA" sz="2800" dirty="0">
              <a:sym typeface="Wingdings" pitchFamily="2" charset="2"/>
            </a:endParaRPr>
          </a:p>
          <a:p>
            <a:endParaRPr lang="en-CA" sz="2800" dirty="0">
              <a:sym typeface="Wingdings" pitchFamily="2" charset="2"/>
            </a:endParaRPr>
          </a:p>
          <a:p>
            <a:pPr marL="457200" indent="-457200">
              <a:buFont typeface="Wingdings" pitchFamily="2" charset="2"/>
              <a:buChar char="à"/>
            </a:pPr>
            <a:endParaRPr lang="en-CA" sz="2800" dirty="0"/>
          </a:p>
          <a:p>
            <a:endParaRPr lang="en-CA" sz="2800" dirty="0"/>
          </a:p>
          <a:p>
            <a:endParaRPr lang="en-CA" sz="2800" dirty="0"/>
          </a:p>
          <a:p>
            <a:pPr marL="285750" indent="-285750">
              <a:buFont typeface="Arial" panose="020B0604020202020204" pitchFamily="34" charset="0"/>
              <a:buChar char="•"/>
            </a:pPr>
            <a:endParaRPr lang="en-CA" dirty="0"/>
          </a:p>
          <a:p>
            <a:pPr marL="285750" indent="-285750">
              <a:buFont typeface="Arial" panose="020B0604020202020204" pitchFamily="34" charset="0"/>
              <a:buChar char="•"/>
            </a:pPr>
            <a:endParaRPr lang="en-CA" dirty="0"/>
          </a:p>
        </p:txBody>
      </p:sp>
      <p:sp>
        <p:nvSpPr>
          <p:cNvPr id="3" name="TextBox 2"/>
          <p:cNvSpPr txBox="1"/>
          <p:nvPr/>
        </p:nvSpPr>
        <p:spPr>
          <a:xfrm>
            <a:off x="788987" y="1087021"/>
            <a:ext cx="8305800" cy="5201424"/>
          </a:xfrm>
          <a:prstGeom prst="rect">
            <a:avLst/>
          </a:prstGeom>
          <a:noFill/>
        </p:spPr>
        <p:txBody>
          <a:bodyPr wrap="square" rtlCol="0">
            <a:spAutoFit/>
          </a:bodyPr>
          <a:lstStyle/>
          <a:p>
            <a:r>
              <a:rPr lang="en-CA" sz="3600" b="1" dirty="0">
                <a:solidFill>
                  <a:schemeClr val="accent3">
                    <a:lumMod val="50000"/>
                  </a:schemeClr>
                </a:solidFill>
              </a:rPr>
              <a:t>Funding: The Elephant in the Room</a:t>
            </a:r>
          </a:p>
          <a:p>
            <a:endParaRPr lang="en-CA" b="1" dirty="0">
              <a:solidFill>
                <a:schemeClr val="accent3">
                  <a:lumMod val="50000"/>
                </a:schemeClr>
              </a:solidFill>
            </a:endParaRPr>
          </a:p>
          <a:p>
            <a:r>
              <a:rPr lang="en-CA" sz="2800" dirty="0"/>
              <a:t>The Act only mentions funding in passing (in the Preamble, and as a topic for negotiation). </a:t>
            </a:r>
          </a:p>
          <a:p>
            <a:endParaRPr lang="en-CA" sz="1400" dirty="0"/>
          </a:p>
          <a:p>
            <a:r>
              <a:rPr lang="en-CA" sz="2800" dirty="0"/>
              <a:t>It does not commit the federal government to provide </a:t>
            </a:r>
            <a:r>
              <a:rPr lang="en-CA" sz="2800" b="1" dirty="0"/>
              <a:t>fair funding </a:t>
            </a:r>
            <a:r>
              <a:rPr lang="en-CA" sz="2800" dirty="0"/>
              <a:t>at the standard of </a:t>
            </a:r>
            <a:r>
              <a:rPr lang="en-CA" sz="2800" b="1" dirty="0"/>
              <a:t>substantive equality</a:t>
            </a:r>
            <a:r>
              <a:rPr lang="en-CA" sz="2800" dirty="0"/>
              <a:t>, the legal standard confirmed by the Canadian Human Rights Tribunal (CHRT). Substantive equality means:</a:t>
            </a:r>
          </a:p>
          <a:p>
            <a:pPr marL="571500" indent="-571500">
              <a:buFontTx/>
              <a:buChar char="-"/>
            </a:pPr>
            <a:r>
              <a:rPr lang="en-CA" sz="2400" dirty="0"/>
              <a:t>Meets needs, and addresses differences (e.g. remoteness)</a:t>
            </a:r>
          </a:p>
          <a:p>
            <a:pPr marL="571500" indent="-571500">
              <a:buFontTx/>
              <a:buChar char="-"/>
            </a:pPr>
            <a:r>
              <a:rPr lang="en-CA" sz="2400" dirty="0"/>
              <a:t>Culturally appropriate</a:t>
            </a:r>
          </a:p>
          <a:p>
            <a:pPr marL="571500" indent="-571500">
              <a:buFontTx/>
              <a:buChar char="-"/>
            </a:pPr>
            <a:r>
              <a:rPr lang="en-CA" sz="2400" dirty="0"/>
              <a:t>Addresses historical disadvantage</a:t>
            </a:r>
          </a:p>
          <a:p>
            <a:pPr marL="571500" indent="-571500">
              <a:buFontTx/>
              <a:buChar char="-"/>
            </a:pPr>
            <a:r>
              <a:rPr lang="en-CA" sz="2400" dirty="0"/>
              <a:t>Ensures comparable quality and service levels </a:t>
            </a:r>
          </a:p>
        </p:txBody>
      </p:sp>
      <p:sp>
        <p:nvSpPr>
          <p:cNvPr id="5" name="TextBox 4"/>
          <p:cNvSpPr txBox="1"/>
          <p:nvPr/>
        </p:nvSpPr>
        <p:spPr>
          <a:xfrm>
            <a:off x="228600" y="6519446"/>
            <a:ext cx="8534400" cy="338554"/>
          </a:xfrm>
          <a:prstGeom prst="rect">
            <a:avLst/>
          </a:prstGeom>
          <a:noFill/>
        </p:spPr>
        <p:txBody>
          <a:bodyPr wrap="square" rtlCol="0">
            <a:spAutoFit/>
          </a:bodyPr>
          <a:lstStyle/>
          <a:p>
            <a:pPr algn="ctr"/>
            <a:r>
              <a:rPr lang="en-CA" sz="1600" dirty="0">
                <a:solidFill>
                  <a:schemeClr val="bg1">
                    <a:lumMod val="50000"/>
                  </a:schemeClr>
                </a:solidFill>
              </a:rPr>
              <a:t>Your sovereignty.   Your prosperity.   Our mission.</a:t>
            </a:r>
          </a:p>
        </p:txBody>
      </p:sp>
      <p:cxnSp>
        <p:nvCxnSpPr>
          <p:cNvPr id="7" name="Straight Connector 6"/>
          <p:cNvCxnSpPr/>
          <p:nvPr/>
        </p:nvCxnSpPr>
        <p:spPr>
          <a:xfrm>
            <a:off x="0" y="6477000"/>
            <a:ext cx="6477000"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4612143"/>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p:nvPr/>
        </p:nvPicPr>
        <p:blipFill rotWithShape="1">
          <a:blip r:embed="rId3" cstate="print">
            <a:extLst>
              <a:ext uri="{28A0092B-C50C-407E-A947-70E740481C1C}">
                <a14:useLocalDpi xmlns:a14="http://schemas.microsoft.com/office/drawing/2010/main" val="0"/>
              </a:ext>
            </a:extLst>
          </a:blip>
          <a:srcRect b="86667"/>
          <a:stretch/>
        </p:blipFill>
        <p:spPr>
          <a:xfrm>
            <a:off x="-38100" y="0"/>
            <a:ext cx="9182100" cy="914400"/>
          </a:xfrm>
          <a:prstGeom prst="rect">
            <a:avLst/>
          </a:prstGeom>
        </p:spPr>
      </p:pic>
      <p:sp>
        <p:nvSpPr>
          <p:cNvPr id="4" name="Slide Number Placeholder 3"/>
          <p:cNvSpPr>
            <a:spLocks noGrp="1"/>
          </p:cNvSpPr>
          <p:nvPr>
            <p:ph type="sldNum" sz="quarter" idx="12"/>
          </p:nvPr>
        </p:nvSpPr>
        <p:spPr/>
        <p:txBody>
          <a:bodyPr/>
          <a:lstStyle/>
          <a:p>
            <a:fld id="{C12AC81A-2123-4CC9-AE9F-1859FB1B91BE}" type="slidenum">
              <a:rPr lang="en-CA" smtClean="0"/>
              <a:t>22</a:t>
            </a:fld>
            <a:endParaRPr lang="en-CA" dirty="0"/>
          </a:p>
        </p:txBody>
      </p:sp>
      <p:pic>
        <p:nvPicPr>
          <p:cNvPr id="15" name="Picture 14"/>
          <p:cNvPicPr/>
          <p:nvPr/>
        </p:nvPicPr>
        <p:blipFill>
          <a:blip r:embed="rId4">
            <a:extLst>
              <a:ext uri="{28A0092B-C50C-407E-A947-70E740481C1C}">
                <a14:useLocalDpi xmlns:a14="http://schemas.microsoft.com/office/drawing/2010/main" val="0"/>
              </a:ext>
            </a:extLst>
          </a:blip>
          <a:stretch>
            <a:fillRect/>
          </a:stretch>
        </p:blipFill>
        <p:spPr>
          <a:xfrm>
            <a:off x="76200" y="152400"/>
            <a:ext cx="1654174" cy="643733"/>
          </a:xfrm>
          <a:prstGeom prst="rect">
            <a:avLst/>
          </a:prstGeom>
        </p:spPr>
      </p:pic>
      <p:sp>
        <p:nvSpPr>
          <p:cNvPr id="2" name="TextBox 1"/>
          <p:cNvSpPr txBox="1"/>
          <p:nvPr/>
        </p:nvSpPr>
        <p:spPr>
          <a:xfrm>
            <a:off x="564173" y="1828800"/>
            <a:ext cx="8077200" cy="5201424"/>
          </a:xfrm>
          <a:prstGeom prst="rect">
            <a:avLst/>
          </a:prstGeom>
          <a:noFill/>
        </p:spPr>
        <p:txBody>
          <a:bodyPr wrap="square" rtlCol="0">
            <a:spAutoFit/>
          </a:bodyPr>
          <a:lstStyle/>
          <a:p>
            <a:endParaRPr lang="en-CA" b="1" dirty="0"/>
          </a:p>
          <a:p>
            <a:pPr marL="342900" indent="-342900">
              <a:spcAft>
                <a:spcPts val="600"/>
              </a:spcAft>
              <a:buFont typeface="Wingdings" panose="05000000000000000000" pitchFamily="2" charset="2"/>
              <a:buChar char="Ø"/>
            </a:pPr>
            <a:r>
              <a:rPr lang="en-CA" sz="2400" dirty="0">
                <a:sym typeface="Wingdings" pitchFamily="2" charset="2"/>
              </a:rPr>
              <a:t>Laws can be made by any “Indigenous group, community or people” – what does that include? Who is the </a:t>
            </a:r>
            <a:r>
              <a:rPr lang="en-CA" sz="2400" dirty="0" err="1">
                <a:sym typeface="Wingdings" pitchFamily="2" charset="2"/>
              </a:rPr>
              <a:t>rightsholder</a:t>
            </a:r>
            <a:r>
              <a:rPr lang="en-CA" sz="2400" dirty="0">
                <a:sym typeface="Wingdings" pitchFamily="2" charset="2"/>
              </a:rPr>
              <a:t>?</a:t>
            </a:r>
          </a:p>
          <a:p>
            <a:pPr marL="342900" indent="-342900">
              <a:spcAft>
                <a:spcPts val="600"/>
              </a:spcAft>
              <a:buFont typeface="Wingdings" panose="05000000000000000000" pitchFamily="2" charset="2"/>
              <a:buChar char="Ø"/>
            </a:pPr>
            <a:r>
              <a:rPr lang="en-CA" sz="2400" dirty="0">
                <a:sym typeface="Wingdings" pitchFamily="2" charset="2"/>
              </a:rPr>
              <a:t>Unclear scope of “child and family services” and other terms</a:t>
            </a:r>
          </a:p>
          <a:p>
            <a:pPr marL="342900" indent="-342900">
              <a:spcAft>
                <a:spcPts val="600"/>
              </a:spcAft>
              <a:buFont typeface="Wingdings" panose="05000000000000000000" pitchFamily="2" charset="2"/>
              <a:buChar char="Ø"/>
            </a:pPr>
            <a:r>
              <a:rPr lang="en-CA" sz="2400" dirty="0">
                <a:sym typeface="Wingdings" pitchFamily="2" charset="2"/>
              </a:rPr>
              <a:t>Risk of uncertainty in the implementation of multiple laws</a:t>
            </a:r>
          </a:p>
          <a:p>
            <a:pPr marL="342900" indent="-342900">
              <a:spcAft>
                <a:spcPts val="600"/>
              </a:spcAft>
              <a:buFont typeface="Wingdings" panose="05000000000000000000" pitchFamily="2" charset="2"/>
              <a:buChar char="Ø"/>
            </a:pPr>
            <a:r>
              <a:rPr lang="en-CA" sz="2400" dirty="0">
                <a:sym typeface="Wingdings" pitchFamily="2" charset="2"/>
              </a:rPr>
              <a:t>Questions on enforcement</a:t>
            </a:r>
          </a:p>
          <a:p>
            <a:pPr marL="342900" indent="-342900">
              <a:spcAft>
                <a:spcPts val="600"/>
              </a:spcAft>
              <a:buFont typeface="Wingdings" panose="05000000000000000000" pitchFamily="2" charset="2"/>
              <a:buChar char="Ø"/>
            </a:pPr>
            <a:r>
              <a:rPr lang="en-CA" sz="2400" dirty="0">
                <a:sym typeface="Wingdings" pitchFamily="2" charset="2"/>
              </a:rPr>
              <a:t>No funding commitments announced yet to support development of Indigenous laws, or to support negotiation of Coordination Agreements </a:t>
            </a:r>
          </a:p>
          <a:p>
            <a:pPr marL="342900" indent="-342900">
              <a:spcAft>
                <a:spcPts val="600"/>
              </a:spcAft>
              <a:buFont typeface="Wingdings" panose="05000000000000000000" pitchFamily="2" charset="2"/>
              <a:buChar char="Ø"/>
            </a:pPr>
            <a:r>
              <a:rPr lang="en-CA" sz="2400" dirty="0">
                <a:sym typeface="Wingdings" pitchFamily="2" charset="2"/>
              </a:rPr>
              <a:t>The law is not drafted perfectly and First Nations laws will be extremely technical and complicated to draft</a:t>
            </a:r>
          </a:p>
          <a:p>
            <a:pPr marL="342900" indent="-342900">
              <a:buFont typeface="Arial" panose="020B0604020202020204" pitchFamily="34" charset="0"/>
              <a:buChar char="•"/>
            </a:pPr>
            <a:endParaRPr lang="en-CA" sz="2000" dirty="0">
              <a:sym typeface="Wingdings" pitchFamily="2" charset="2"/>
            </a:endParaRPr>
          </a:p>
          <a:p>
            <a:endParaRPr lang="en-CA" sz="2400" dirty="0">
              <a:sym typeface="Wingdings" pitchFamily="2" charset="2"/>
            </a:endParaRPr>
          </a:p>
        </p:txBody>
      </p:sp>
      <p:sp>
        <p:nvSpPr>
          <p:cNvPr id="3" name="TextBox 2"/>
          <p:cNvSpPr txBox="1"/>
          <p:nvPr/>
        </p:nvSpPr>
        <p:spPr>
          <a:xfrm>
            <a:off x="605204" y="1057419"/>
            <a:ext cx="8305800" cy="923330"/>
          </a:xfrm>
          <a:prstGeom prst="rect">
            <a:avLst/>
          </a:prstGeom>
          <a:noFill/>
        </p:spPr>
        <p:txBody>
          <a:bodyPr wrap="square" rtlCol="0">
            <a:spAutoFit/>
          </a:bodyPr>
          <a:lstStyle/>
          <a:p>
            <a:r>
              <a:rPr lang="en-CA" sz="3600" b="1" dirty="0">
                <a:solidFill>
                  <a:schemeClr val="accent3">
                    <a:lumMod val="50000"/>
                  </a:schemeClr>
                </a:solidFill>
              </a:rPr>
              <a:t>Red Flags</a:t>
            </a:r>
          </a:p>
          <a:p>
            <a:endParaRPr lang="en-CA" b="1" dirty="0">
              <a:solidFill>
                <a:schemeClr val="accent3">
                  <a:lumMod val="50000"/>
                </a:schemeClr>
              </a:solidFill>
            </a:endParaRPr>
          </a:p>
        </p:txBody>
      </p:sp>
      <p:sp>
        <p:nvSpPr>
          <p:cNvPr id="5" name="TextBox 4"/>
          <p:cNvSpPr txBox="1"/>
          <p:nvPr/>
        </p:nvSpPr>
        <p:spPr>
          <a:xfrm>
            <a:off x="228600" y="6519446"/>
            <a:ext cx="8534400" cy="338554"/>
          </a:xfrm>
          <a:prstGeom prst="rect">
            <a:avLst/>
          </a:prstGeom>
          <a:noFill/>
        </p:spPr>
        <p:txBody>
          <a:bodyPr wrap="square" rtlCol="0">
            <a:spAutoFit/>
          </a:bodyPr>
          <a:lstStyle/>
          <a:p>
            <a:pPr algn="ctr"/>
            <a:r>
              <a:rPr lang="en-CA" sz="1600" dirty="0">
                <a:solidFill>
                  <a:schemeClr val="bg1">
                    <a:lumMod val="50000"/>
                  </a:schemeClr>
                </a:solidFill>
              </a:rPr>
              <a:t>Your sovereignty.   Your prosperity.   Our mission.</a:t>
            </a:r>
          </a:p>
        </p:txBody>
      </p:sp>
      <p:cxnSp>
        <p:nvCxnSpPr>
          <p:cNvPr id="7" name="Straight Connector 6"/>
          <p:cNvCxnSpPr/>
          <p:nvPr/>
        </p:nvCxnSpPr>
        <p:spPr>
          <a:xfrm>
            <a:off x="0" y="6477000"/>
            <a:ext cx="6477000"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1774458"/>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p:nvPr/>
        </p:nvPicPr>
        <p:blipFill rotWithShape="1">
          <a:blip r:embed="rId3" cstate="print">
            <a:extLst>
              <a:ext uri="{28A0092B-C50C-407E-A947-70E740481C1C}">
                <a14:useLocalDpi xmlns:a14="http://schemas.microsoft.com/office/drawing/2010/main" val="0"/>
              </a:ext>
            </a:extLst>
          </a:blip>
          <a:srcRect b="86667"/>
          <a:stretch/>
        </p:blipFill>
        <p:spPr>
          <a:xfrm>
            <a:off x="-38100" y="0"/>
            <a:ext cx="9182100" cy="914400"/>
          </a:xfrm>
          <a:prstGeom prst="rect">
            <a:avLst/>
          </a:prstGeom>
        </p:spPr>
      </p:pic>
      <p:sp>
        <p:nvSpPr>
          <p:cNvPr id="4" name="Slide Number Placeholder 3"/>
          <p:cNvSpPr>
            <a:spLocks noGrp="1"/>
          </p:cNvSpPr>
          <p:nvPr>
            <p:ph type="sldNum" sz="quarter" idx="12"/>
          </p:nvPr>
        </p:nvSpPr>
        <p:spPr/>
        <p:txBody>
          <a:bodyPr/>
          <a:lstStyle/>
          <a:p>
            <a:fld id="{C12AC81A-2123-4CC9-AE9F-1859FB1B91BE}" type="slidenum">
              <a:rPr lang="en-CA" smtClean="0"/>
              <a:t>23</a:t>
            </a:fld>
            <a:endParaRPr lang="en-CA" dirty="0"/>
          </a:p>
        </p:txBody>
      </p:sp>
      <p:pic>
        <p:nvPicPr>
          <p:cNvPr id="15" name="Picture 14"/>
          <p:cNvPicPr/>
          <p:nvPr/>
        </p:nvPicPr>
        <p:blipFill>
          <a:blip r:embed="rId4">
            <a:extLst>
              <a:ext uri="{28A0092B-C50C-407E-A947-70E740481C1C}">
                <a14:useLocalDpi xmlns:a14="http://schemas.microsoft.com/office/drawing/2010/main" val="0"/>
              </a:ext>
            </a:extLst>
          </a:blip>
          <a:stretch>
            <a:fillRect/>
          </a:stretch>
        </p:blipFill>
        <p:spPr>
          <a:xfrm>
            <a:off x="76200" y="152400"/>
            <a:ext cx="1654174" cy="643733"/>
          </a:xfrm>
          <a:prstGeom prst="rect">
            <a:avLst/>
          </a:prstGeom>
        </p:spPr>
      </p:pic>
      <p:sp>
        <p:nvSpPr>
          <p:cNvPr id="2" name="TextBox 1"/>
          <p:cNvSpPr txBox="1"/>
          <p:nvPr/>
        </p:nvSpPr>
        <p:spPr>
          <a:xfrm>
            <a:off x="564173" y="1828800"/>
            <a:ext cx="8077200" cy="4770537"/>
          </a:xfrm>
          <a:prstGeom prst="rect">
            <a:avLst/>
          </a:prstGeom>
          <a:noFill/>
        </p:spPr>
        <p:txBody>
          <a:bodyPr wrap="square" rtlCol="0">
            <a:spAutoFit/>
          </a:bodyPr>
          <a:lstStyle/>
          <a:p>
            <a:r>
              <a:rPr lang="en-CA" sz="2000" dirty="0">
                <a:sym typeface="Wingdings" pitchFamily="2" charset="2"/>
              </a:rPr>
              <a:t>Liability</a:t>
            </a:r>
          </a:p>
          <a:p>
            <a:endParaRPr lang="en-CA" sz="2000" dirty="0">
              <a:sym typeface="Wingdings" pitchFamily="2" charset="2"/>
            </a:endParaRPr>
          </a:p>
          <a:p>
            <a:pPr marL="342900" indent="-342900">
              <a:buFont typeface="Wingdings" panose="05000000000000000000" pitchFamily="2" charset="2"/>
              <a:buChar char="Ø"/>
            </a:pPr>
            <a:r>
              <a:rPr lang="en-CA" sz="2000" dirty="0">
                <a:sym typeface="Wingdings" panose="05000000000000000000" pitchFamily="2" charset="2"/>
              </a:rPr>
              <a:t>There are potential avenues for liability that you want to consider when assuming jurisdiction </a:t>
            </a:r>
          </a:p>
          <a:p>
            <a:pPr marL="342900" indent="-342900">
              <a:buFont typeface="Wingdings" panose="05000000000000000000" pitchFamily="2" charset="2"/>
              <a:buChar char="Ø"/>
            </a:pPr>
            <a:r>
              <a:rPr lang="en-CA" sz="2000" dirty="0">
                <a:sym typeface="Wingdings" panose="05000000000000000000" pitchFamily="2" charset="2"/>
              </a:rPr>
              <a:t>Settler governments all shield themselves from certain kinds of liability through legislation.   You will want to ensure you have adopted similar rules to insulate yourself as governments</a:t>
            </a:r>
          </a:p>
          <a:p>
            <a:pPr marL="342900" indent="-342900">
              <a:buFont typeface="Wingdings" panose="05000000000000000000" pitchFamily="2" charset="2"/>
              <a:buChar char="Ø"/>
            </a:pPr>
            <a:r>
              <a:rPr lang="en-CA" sz="2000" dirty="0">
                <a:sym typeface="Wingdings" panose="05000000000000000000" pitchFamily="2" charset="2"/>
              </a:rPr>
              <a:t>Similarly, you will want the decision-makers under your legislation to be absolved of liability the way judges are under the common law</a:t>
            </a:r>
          </a:p>
          <a:p>
            <a:endParaRPr lang="en-CA" sz="2000" dirty="0">
              <a:sym typeface="Wingdings" panose="05000000000000000000" pitchFamily="2" charset="2"/>
            </a:endParaRPr>
          </a:p>
          <a:p>
            <a:r>
              <a:rPr lang="en-CA" sz="2000" dirty="0">
                <a:sym typeface="Wingdings" panose="05000000000000000000" pitchFamily="2" charset="2"/>
              </a:rPr>
              <a:t>Appeals</a:t>
            </a:r>
          </a:p>
          <a:p>
            <a:pPr marL="342900" indent="-342900">
              <a:buFont typeface="Wingdings" panose="05000000000000000000" pitchFamily="2" charset="2"/>
              <a:buChar char="Ø"/>
            </a:pPr>
            <a:r>
              <a:rPr lang="en-CA" sz="2000" dirty="0">
                <a:sym typeface="Wingdings" panose="05000000000000000000" pitchFamily="2" charset="2"/>
              </a:rPr>
              <a:t>You may want to, as much as possible, insulate Canadian courts from reviewing decisions under your laws. You will want to be specific about how appeals and “judicial reviews” are handled</a:t>
            </a:r>
          </a:p>
          <a:p>
            <a:endParaRPr lang="en-CA" sz="2400" dirty="0">
              <a:sym typeface="Wingdings" pitchFamily="2" charset="2"/>
            </a:endParaRPr>
          </a:p>
        </p:txBody>
      </p:sp>
      <p:sp>
        <p:nvSpPr>
          <p:cNvPr id="3" name="TextBox 2"/>
          <p:cNvSpPr txBox="1"/>
          <p:nvPr/>
        </p:nvSpPr>
        <p:spPr>
          <a:xfrm>
            <a:off x="457200" y="1057419"/>
            <a:ext cx="8305800" cy="923330"/>
          </a:xfrm>
          <a:prstGeom prst="rect">
            <a:avLst/>
          </a:prstGeom>
          <a:noFill/>
        </p:spPr>
        <p:txBody>
          <a:bodyPr wrap="square" rtlCol="0">
            <a:spAutoFit/>
          </a:bodyPr>
          <a:lstStyle/>
          <a:p>
            <a:r>
              <a:rPr lang="en-CA" sz="3600" b="1" dirty="0">
                <a:solidFill>
                  <a:schemeClr val="accent3">
                    <a:lumMod val="50000"/>
                  </a:schemeClr>
                </a:solidFill>
              </a:rPr>
              <a:t>Liability and Appeals</a:t>
            </a:r>
          </a:p>
          <a:p>
            <a:endParaRPr lang="en-CA" b="1" dirty="0">
              <a:solidFill>
                <a:schemeClr val="accent3">
                  <a:lumMod val="50000"/>
                </a:schemeClr>
              </a:solidFill>
            </a:endParaRPr>
          </a:p>
        </p:txBody>
      </p:sp>
      <p:sp>
        <p:nvSpPr>
          <p:cNvPr id="5" name="TextBox 4"/>
          <p:cNvSpPr txBox="1"/>
          <p:nvPr/>
        </p:nvSpPr>
        <p:spPr>
          <a:xfrm>
            <a:off x="228600" y="6519446"/>
            <a:ext cx="8534400" cy="338554"/>
          </a:xfrm>
          <a:prstGeom prst="rect">
            <a:avLst/>
          </a:prstGeom>
          <a:noFill/>
        </p:spPr>
        <p:txBody>
          <a:bodyPr wrap="square" rtlCol="0">
            <a:spAutoFit/>
          </a:bodyPr>
          <a:lstStyle/>
          <a:p>
            <a:pPr algn="ctr"/>
            <a:r>
              <a:rPr lang="en-CA" sz="1600" dirty="0">
                <a:solidFill>
                  <a:schemeClr val="bg1">
                    <a:lumMod val="50000"/>
                  </a:schemeClr>
                </a:solidFill>
              </a:rPr>
              <a:t>Your sovereignty.   Your prosperity.   Our mission.</a:t>
            </a:r>
          </a:p>
        </p:txBody>
      </p:sp>
      <p:cxnSp>
        <p:nvCxnSpPr>
          <p:cNvPr id="7" name="Straight Connector 6"/>
          <p:cNvCxnSpPr/>
          <p:nvPr/>
        </p:nvCxnSpPr>
        <p:spPr>
          <a:xfrm>
            <a:off x="0" y="6477000"/>
            <a:ext cx="6477000"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213390"/>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p:nvPr/>
        </p:nvPicPr>
        <p:blipFill rotWithShape="1">
          <a:blip r:embed="rId3" cstate="print">
            <a:extLst>
              <a:ext uri="{28A0092B-C50C-407E-A947-70E740481C1C}">
                <a14:useLocalDpi xmlns:a14="http://schemas.microsoft.com/office/drawing/2010/main" val="0"/>
              </a:ext>
            </a:extLst>
          </a:blip>
          <a:srcRect b="86667"/>
          <a:stretch/>
        </p:blipFill>
        <p:spPr>
          <a:xfrm>
            <a:off x="-38100" y="0"/>
            <a:ext cx="9182100" cy="914400"/>
          </a:xfrm>
          <a:prstGeom prst="rect">
            <a:avLst/>
          </a:prstGeom>
        </p:spPr>
      </p:pic>
      <p:sp>
        <p:nvSpPr>
          <p:cNvPr id="4" name="Slide Number Placeholder 3"/>
          <p:cNvSpPr>
            <a:spLocks noGrp="1"/>
          </p:cNvSpPr>
          <p:nvPr>
            <p:ph type="sldNum" sz="quarter" idx="12"/>
          </p:nvPr>
        </p:nvSpPr>
        <p:spPr/>
        <p:txBody>
          <a:bodyPr/>
          <a:lstStyle/>
          <a:p>
            <a:fld id="{C12AC81A-2123-4CC9-AE9F-1859FB1B91BE}" type="slidenum">
              <a:rPr lang="en-CA" smtClean="0"/>
              <a:t>24</a:t>
            </a:fld>
            <a:endParaRPr lang="en-CA" dirty="0"/>
          </a:p>
        </p:txBody>
      </p:sp>
      <p:pic>
        <p:nvPicPr>
          <p:cNvPr id="15" name="Picture 14"/>
          <p:cNvPicPr/>
          <p:nvPr/>
        </p:nvPicPr>
        <p:blipFill>
          <a:blip r:embed="rId4">
            <a:extLst>
              <a:ext uri="{28A0092B-C50C-407E-A947-70E740481C1C}">
                <a14:useLocalDpi xmlns:a14="http://schemas.microsoft.com/office/drawing/2010/main" val="0"/>
              </a:ext>
            </a:extLst>
          </a:blip>
          <a:stretch>
            <a:fillRect/>
          </a:stretch>
        </p:blipFill>
        <p:spPr>
          <a:xfrm>
            <a:off x="76200" y="152400"/>
            <a:ext cx="1654174" cy="643733"/>
          </a:xfrm>
          <a:prstGeom prst="rect">
            <a:avLst/>
          </a:prstGeom>
        </p:spPr>
      </p:pic>
      <p:sp>
        <p:nvSpPr>
          <p:cNvPr id="2" name="TextBox 1"/>
          <p:cNvSpPr txBox="1"/>
          <p:nvPr/>
        </p:nvSpPr>
        <p:spPr>
          <a:xfrm>
            <a:off x="564173" y="1828800"/>
            <a:ext cx="8077200" cy="5493812"/>
          </a:xfrm>
          <a:prstGeom prst="rect">
            <a:avLst/>
          </a:prstGeom>
          <a:noFill/>
        </p:spPr>
        <p:txBody>
          <a:bodyPr wrap="square" rtlCol="0">
            <a:spAutoFit/>
          </a:bodyPr>
          <a:lstStyle/>
          <a:p>
            <a:endParaRPr lang="en-CA" b="1" dirty="0"/>
          </a:p>
          <a:p>
            <a:pPr marL="342900" indent="-342900">
              <a:spcAft>
                <a:spcPts val="600"/>
              </a:spcAft>
              <a:buFont typeface="Wingdings" panose="05000000000000000000" pitchFamily="2" charset="2"/>
              <a:buChar char="Ø"/>
            </a:pPr>
            <a:r>
              <a:rPr lang="en-CA" sz="2400" dirty="0">
                <a:sym typeface="Wingdings" pitchFamily="2" charset="2"/>
              </a:rPr>
              <a:t>There is opportunity to take right now before your full child welfare law is developed</a:t>
            </a:r>
          </a:p>
          <a:p>
            <a:pPr marL="342900" indent="-342900">
              <a:spcAft>
                <a:spcPts val="600"/>
              </a:spcAft>
              <a:buFont typeface="Wingdings" panose="05000000000000000000" pitchFamily="2" charset="2"/>
              <a:buChar char="Ø"/>
            </a:pPr>
            <a:r>
              <a:rPr lang="en-CA" sz="2400" dirty="0">
                <a:sym typeface="Wingdings" pitchFamily="2" charset="2"/>
              </a:rPr>
              <a:t>Clarify some of the “gaps” or vague terms in the federal legislation that are in the standards</a:t>
            </a:r>
          </a:p>
          <a:p>
            <a:pPr marL="800100" lvl="1" indent="-342900">
              <a:spcAft>
                <a:spcPts val="600"/>
              </a:spcAft>
              <a:buFont typeface="Wingdings" panose="05000000000000000000" pitchFamily="2" charset="2"/>
              <a:buChar char="Ø"/>
            </a:pPr>
            <a:r>
              <a:rPr lang="en-CA" sz="2400" dirty="0">
                <a:sym typeface="Wingdings" pitchFamily="2" charset="2"/>
              </a:rPr>
              <a:t>E.g., what are “reasonable efforts”; what are “stronger ties”</a:t>
            </a:r>
          </a:p>
          <a:p>
            <a:pPr marL="342900" indent="-342900">
              <a:spcAft>
                <a:spcPts val="600"/>
              </a:spcAft>
              <a:buFont typeface="Wingdings" panose="05000000000000000000" pitchFamily="2" charset="2"/>
              <a:buChar char="Ø"/>
            </a:pPr>
            <a:r>
              <a:rPr lang="en-CA" sz="2400" dirty="0">
                <a:sym typeface="Wingdings" pitchFamily="2" charset="2"/>
              </a:rPr>
              <a:t>Establish some additional rules on child and family services for now (that you can fund yourselves, that don’t require paramountcy)</a:t>
            </a:r>
          </a:p>
          <a:p>
            <a:pPr marL="342900" indent="-342900">
              <a:spcAft>
                <a:spcPts val="600"/>
              </a:spcAft>
              <a:buFont typeface="Wingdings" panose="05000000000000000000" pitchFamily="2" charset="2"/>
              <a:buChar char="Ø"/>
            </a:pPr>
            <a:r>
              <a:rPr lang="en-CA" sz="2400" dirty="0">
                <a:sym typeface="Wingdings" pitchFamily="2" charset="2"/>
              </a:rPr>
              <a:t>You don’t necessarily need a coordination agreement for these</a:t>
            </a:r>
          </a:p>
          <a:p>
            <a:pPr marL="342900" indent="-342900">
              <a:buFont typeface="Arial" panose="020B0604020202020204" pitchFamily="34" charset="0"/>
              <a:buChar char="•"/>
            </a:pPr>
            <a:endParaRPr lang="en-CA" sz="2000" dirty="0">
              <a:sym typeface="Wingdings" pitchFamily="2" charset="2"/>
            </a:endParaRPr>
          </a:p>
          <a:p>
            <a:endParaRPr lang="en-CA" sz="2400" dirty="0">
              <a:sym typeface="Wingdings" pitchFamily="2" charset="2"/>
            </a:endParaRPr>
          </a:p>
        </p:txBody>
      </p:sp>
      <p:sp>
        <p:nvSpPr>
          <p:cNvPr id="3" name="TextBox 2"/>
          <p:cNvSpPr txBox="1"/>
          <p:nvPr/>
        </p:nvSpPr>
        <p:spPr>
          <a:xfrm>
            <a:off x="605204" y="1057419"/>
            <a:ext cx="8305800" cy="646331"/>
          </a:xfrm>
          <a:prstGeom prst="rect">
            <a:avLst/>
          </a:prstGeom>
          <a:noFill/>
        </p:spPr>
        <p:txBody>
          <a:bodyPr wrap="square" rtlCol="0">
            <a:spAutoFit/>
          </a:bodyPr>
          <a:lstStyle/>
          <a:p>
            <a:r>
              <a:rPr lang="en-CA" sz="3600" b="1" dirty="0">
                <a:solidFill>
                  <a:schemeClr val="accent3">
                    <a:lumMod val="50000"/>
                  </a:schemeClr>
                </a:solidFill>
              </a:rPr>
              <a:t>Opportunities to be taken right now?</a:t>
            </a:r>
            <a:endParaRPr lang="en-CA" b="1" dirty="0">
              <a:solidFill>
                <a:schemeClr val="accent3">
                  <a:lumMod val="50000"/>
                </a:schemeClr>
              </a:solidFill>
            </a:endParaRPr>
          </a:p>
        </p:txBody>
      </p:sp>
      <p:sp>
        <p:nvSpPr>
          <p:cNvPr id="5" name="TextBox 4"/>
          <p:cNvSpPr txBox="1"/>
          <p:nvPr/>
        </p:nvSpPr>
        <p:spPr>
          <a:xfrm>
            <a:off x="228600" y="6519446"/>
            <a:ext cx="8534400" cy="338554"/>
          </a:xfrm>
          <a:prstGeom prst="rect">
            <a:avLst/>
          </a:prstGeom>
          <a:noFill/>
        </p:spPr>
        <p:txBody>
          <a:bodyPr wrap="square" rtlCol="0">
            <a:spAutoFit/>
          </a:bodyPr>
          <a:lstStyle/>
          <a:p>
            <a:pPr algn="ctr"/>
            <a:r>
              <a:rPr lang="en-CA" sz="1600" dirty="0">
                <a:solidFill>
                  <a:schemeClr val="bg1">
                    <a:lumMod val="50000"/>
                  </a:schemeClr>
                </a:solidFill>
              </a:rPr>
              <a:t>Your sovereignty.   Your prosperity.   Our mission.</a:t>
            </a:r>
          </a:p>
        </p:txBody>
      </p:sp>
      <p:cxnSp>
        <p:nvCxnSpPr>
          <p:cNvPr id="7" name="Straight Connector 6"/>
          <p:cNvCxnSpPr/>
          <p:nvPr/>
        </p:nvCxnSpPr>
        <p:spPr>
          <a:xfrm>
            <a:off x="0" y="6477000"/>
            <a:ext cx="6477000"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764742"/>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p:nvPr/>
        </p:nvPicPr>
        <p:blipFill rotWithShape="1">
          <a:blip r:embed="rId3" cstate="print">
            <a:extLst>
              <a:ext uri="{28A0092B-C50C-407E-A947-70E740481C1C}">
                <a14:useLocalDpi xmlns:a14="http://schemas.microsoft.com/office/drawing/2010/main" val="0"/>
              </a:ext>
            </a:extLst>
          </a:blip>
          <a:srcRect b="86667"/>
          <a:stretch/>
        </p:blipFill>
        <p:spPr>
          <a:xfrm>
            <a:off x="-38100" y="0"/>
            <a:ext cx="9182100" cy="914400"/>
          </a:xfrm>
          <a:prstGeom prst="rect">
            <a:avLst/>
          </a:prstGeom>
        </p:spPr>
      </p:pic>
      <p:sp>
        <p:nvSpPr>
          <p:cNvPr id="4" name="Slide Number Placeholder 3"/>
          <p:cNvSpPr>
            <a:spLocks noGrp="1"/>
          </p:cNvSpPr>
          <p:nvPr>
            <p:ph type="sldNum" sz="quarter" idx="12"/>
          </p:nvPr>
        </p:nvSpPr>
        <p:spPr/>
        <p:txBody>
          <a:bodyPr/>
          <a:lstStyle/>
          <a:p>
            <a:fld id="{C12AC81A-2123-4CC9-AE9F-1859FB1B91BE}" type="slidenum">
              <a:rPr lang="en-CA" smtClean="0"/>
              <a:t>25</a:t>
            </a:fld>
            <a:endParaRPr lang="en-CA" dirty="0"/>
          </a:p>
        </p:txBody>
      </p:sp>
      <p:pic>
        <p:nvPicPr>
          <p:cNvPr id="15" name="Picture 14"/>
          <p:cNvPicPr/>
          <p:nvPr/>
        </p:nvPicPr>
        <p:blipFill>
          <a:blip r:embed="rId4">
            <a:extLst>
              <a:ext uri="{28A0092B-C50C-407E-A947-70E740481C1C}">
                <a14:useLocalDpi xmlns:a14="http://schemas.microsoft.com/office/drawing/2010/main" val="0"/>
              </a:ext>
            </a:extLst>
          </a:blip>
          <a:stretch>
            <a:fillRect/>
          </a:stretch>
        </p:blipFill>
        <p:spPr>
          <a:xfrm>
            <a:off x="76200" y="152400"/>
            <a:ext cx="1654174" cy="643733"/>
          </a:xfrm>
          <a:prstGeom prst="rect">
            <a:avLst/>
          </a:prstGeom>
        </p:spPr>
      </p:pic>
      <p:sp>
        <p:nvSpPr>
          <p:cNvPr id="2" name="TextBox 1"/>
          <p:cNvSpPr txBox="1"/>
          <p:nvPr/>
        </p:nvSpPr>
        <p:spPr>
          <a:xfrm>
            <a:off x="342900" y="1981200"/>
            <a:ext cx="8077200" cy="1077218"/>
          </a:xfrm>
          <a:prstGeom prst="rect">
            <a:avLst/>
          </a:prstGeom>
          <a:noFill/>
        </p:spPr>
        <p:txBody>
          <a:bodyPr wrap="square" rtlCol="0">
            <a:spAutoFit/>
          </a:bodyPr>
          <a:lstStyle/>
          <a:p>
            <a:endParaRPr lang="en-CA" sz="2800" dirty="0"/>
          </a:p>
          <a:p>
            <a:pPr marL="285750" indent="-285750">
              <a:buFont typeface="Arial" panose="020B0604020202020204" pitchFamily="34" charset="0"/>
              <a:buChar char="•"/>
            </a:pPr>
            <a:endParaRPr lang="en-CA" dirty="0"/>
          </a:p>
          <a:p>
            <a:pPr marL="285750" indent="-285750">
              <a:buFont typeface="Arial" panose="020B0604020202020204" pitchFamily="34" charset="0"/>
              <a:buChar char="•"/>
            </a:pPr>
            <a:endParaRPr lang="en-CA" dirty="0"/>
          </a:p>
        </p:txBody>
      </p:sp>
      <p:sp>
        <p:nvSpPr>
          <p:cNvPr id="3" name="TextBox 2"/>
          <p:cNvSpPr txBox="1"/>
          <p:nvPr/>
        </p:nvSpPr>
        <p:spPr>
          <a:xfrm>
            <a:off x="228600" y="1077497"/>
            <a:ext cx="8534400" cy="7048083"/>
          </a:xfrm>
          <a:prstGeom prst="rect">
            <a:avLst/>
          </a:prstGeom>
          <a:noFill/>
        </p:spPr>
        <p:txBody>
          <a:bodyPr wrap="square" rtlCol="0">
            <a:spAutoFit/>
          </a:bodyPr>
          <a:lstStyle/>
          <a:p>
            <a:r>
              <a:rPr lang="en-CA" sz="4000" b="1" dirty="0">
                <a:solidFill>
                  <a:schemeClr val="accent3">
                    <a:lumMod val="50000"/>
                  </a:schemeClr>
                </a:solidFill>
              </a:rPr>
              <a:t>Longer –Term Opportunities for Communities</a:t>
            </a:r>
          </a:p>
          <a:p>
            <a:pPr marL="457200" indent="-457200">
              <a:buFont typeface="Wingdings" panose="05000000000000000000" pitchFamily="2" charset="2"/>
              <a:buChar char="Ø"/>
            </a:pPr>
            <a:r>
              <a:rPr lang="en-CA" sz="3200" dirty="0"/>
              <a:t>The Act doesn’t provide an unencumbered jurisdictional model – that is, it still impedes First Nations jurisdiction, and sometimes significantly</a:t>
            </a:r>
          </a:p>
          <a:p>
            <a:pPr marL="457200" indent="-457200">
              <a:buFont typeface="Wingdings" panose="05000000000000000000" pitchFamily="2" charset="2"/>
              <a:buChar char="Ø"/>
            </a:pPr>
            <a:r>
              <a:rPr lang="en-CA" sz="3200" dirty="0"/>
              <a:t>However, the Act could be a tool to change and override some of the undesirable features of Canadian (provincial) child welfare laws</a:t>
            </a:r>
          </a:p>
          <a:p>
            <a:pPr marL="457200" indent="-457200">
              <a:buFont typeface="Wingdings" panose="05000000000000000000" pitchFamily="2" charset="2"/>
              <a:buChar char="Ø"/>
            </a:pPr>
            <a:r>
              <a:rPr lang="en-CA" sz="3200" dirty="0"/>
              <a:t>Funding will be a major barrier</a:t>
            </a:r>
          </a:p>
          <a:p>
            <a:endParaRPr lang="en-CA" sz="4000" b="1" dirty="0">
              <a:solidFill>
                <a:schemeClr val="accent3">
                  <a:lumMod val="50000"/>
                </a:schemeClr>
              </a:solidFill>
            </a:endParaRPr>
          </a:p>
          <a:p>
            <a:endParaRPr lang="en-CA" sz="3600" b="1" dirty="0">
              <a:solidFill>
                <a:schemeClr val="accent3">
                  <a:lumMod val="50000"/>
                </a:schemeClr>
              </a:solidFill>
            </a:endParaRPr>
          </a:p>
          <a:p>
            <a:endParaRPr lang="en-CA" sz="4000" b="1" dirty="0">
              <a:solidFill>
                <a:schemeClr val="accent3">
                  <a:lumMod val="50000"/>
                </a:schemeClr>
              </a:solidFill>
            </a:endParaRPr>
          </a:p>
        </p:txBody>
      </p:sp>
      <p:sp>
        <p:nvSpPr>
          <p:cNvPr id="5" name="TextBox 4"/>
          <p:cNvSpPr txBox="1"/>
          <p:nvPr/>
        </p:nvSpPr>
        <p:spPr>
          <a:xfrm>
            <a:off x="228600" y="6519446"/>
            <a:ext cx="8534400" cy="338554"/>
          </a:xfrm>
          <a:prstGeom prst="rect">
            <a:avLst/>
          </a:prstGeom>
          <a:noFill/>
        </p:spPr>
        <p:txBody>
          <a:bodyPr wrap="square" rtlCol="0">
            <a:spAutoFit/>
          </a:bodyPr>
          <a:lstStyle/>
          <a:p>
            <a:pPr algn="ctr"/>
            <a:r>
              <a:rPr lang="en-CA" sz="1600" dirty="0">
                <a:solidFill>
                  <a:schemeClr val="bg1">
                    <a:lumMod val="50000"/>
                  </a:schemeClr>
                </a:solidFill>
              </a:rPr>
              <a:t>Your sovereignty.   Your prosperity.   Our mission.</a:t>
            </a:r>
          </a:p>
        </p:txBody>
      </p:sp>
      <p:cxnSp>
        <p:nvCxnSpPr>
          <p:cNvPr id="7" name="Straight Connector 6"/>
          <p:cNvCxnSpPr/>
          <p:nvPr/>
        </p:nvCxnSpPr>
        <p:spPr>
          <a:xfrm>
            <a:off x="0" y="6477000"/>
            <a:ext cx="6477000"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9222241"/>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p:nvPr/>
        </p:nvPicPr>
        <p:blipFill rotWithShape="1">
          <a:blip r:embed="rId3" cstate="print">
            <a:extLst>
              <a:ext uri="{28A0092B-C50C-407E-A947-70E740481C1C}">
                <a14:useLocalDpi xmlns:a14="http://schemas.microsoft.com/office/drawing/2010/main" val="0"/>
              </a:ext>
            </a:extLst>
          </a:blip>
          <a:srcRect b="86667"/>
          <a:stretch/>
        </p:blipFill>
        <p:spPr>
          <a:xfrm>
            <a:off x="-38100" y="0"/>
            <a:ext cx="9182100" cy="914400"/>
          </a:xfrm>
          <a:prstGeom prst="rect">
            <a:avLst/>
          </a:prstGeom>
        </p:spPr>
      </p:pic>
      <p:sp>
        <p:nvSpPr>
          <p:cNvPr id="4" name="Slide Number Placeholder 3"/>
          <p:cNvSpPr>
            <a:spLocks noGrp="1"/>
          </p:cNvSpPr>
          <p:nvPr>
            <p:ph type="sldNum" sz="quarter" idx="12"/>
          </p:nvPr>
        </p:nvSpPr>
        <p:spPr/>
        <p:txBody>
          <a:bodyPr/>
          <a:lstStyle/>
          <a:p>
            <a:fld id="{C12AC81A-2123-4CC9-AE9F-1859FB1B91BE}" type="slidenum">
              <a:rPr lang="en-CA" smtClean="0"/>
              <a:t>26</a:t>
            </a:fld>
            <a:endParaRPr lang="en-CA" dirty="0"/>
          </a:p>
        </p:txBody>
      </p:sp>
      <p:pic>
        <p:nvPicPr>
          <p:cNvPr id="15" name="Picture 14"/>
          <p:cNvPicPr/>
          <p:nvPr/>
        </p:nvPicPr>
        <p:blipFill>
          <a:blip r:embed="rId4">
            <a:extLst>
              <a:ext uri="{28A0092B-C50C-407E-A947-70E740481C1C}">
                <a14:useLocalDpi xmlns:a14="http://schemas.microsoft.com/office/drawing/2010/main" val="0"/>
              </a:ext>
            </a:extLst>
          </a:blip>
          <a:stretch>
            <a:fillRect/>
          </a:stretch>
        </p:blipFill>
        <p:spPr>
          <a:xfrm>
            <a:off x="76200" y="152400"/>
            <a:ext cx="1654174" cy="643733"/>
          </a:xfrm>
          <a:prstGeom prst="rect">
            <a:avLst/>
          </a:prstGeom>
        </p:spPr>
      </p:pic>
      <p:sp>
        <p:nvSpPr>
          <p:cNvPr id="2" name="TextBox 1"/>
          <p:cNvSpPr txBox="1"/>
          <p:nvPr/>
        </p:nvSpPr>
        <p:spPr>
          <a:xfrm>
            <a:off x="342900" y="1981200"/>
            <a:ext cx="8077200" cy="1077218"/>
          </a:xfrm>
          <a:prstGeom prst="rect">
            <a:avLst/>
          </a:prstGeom>
          <a:noFill/>
        </p:spPr>
        <p:txBody>
          <a:bodyPr wrap="square" rtlCol="0">
            <a:spAutoFit/>
          </a:bodyPr>
          <a:lstStyle/>
          <a:p>
            <a:endParaRPr lang="en-CA" sz="2800" dirty="0"/>
          </a:p>
          <a:p>
            <a:pPr marL="285750" indent="-285750">
              <a:buFont typeface="Arial" panose="020B0604020202020204" pitchFamily="34" charset="0"/>
              <a:buChar char="•"/>
            </a:pPr>
            <a:endParaRPr lang="en-CA" dirty="0"/>
          </a:p>
          <a:p>
            <a:pPr marL="285750" indent="-285750">
              <a:buFont typeface="Arial" panose="020B0604020202020204" pitchFamily="34" charset="0"/>
              <a:buChar char="•"/>
            </a:pPr>
            <a:endParaRPr lang="en-CA" dirty="0"/>
          </a:p>
        </p:txBody>
      </p:sp>
      <p:sp>
        <p:nvSpPr>
          <p:cNvPr id="3" name="TextBox 2"/>
          <p:cNvSpPr txBox="1"/>
          <p:nvPr/>
        </p:nvSpPr>
        <p:spPr>
          <a:xfrm>
            <a:off x="228600" y="1077497"/>
            <a:ext cx="8534400" cy="7294305"/>
          </a:xfrm>
          <a:prstGeom prst="rect">
            <a:avLst/>
          </a:prstGeom>
          <a:noFill/>
        </p:spPr>
        <p:txBody>
          <a:bodyPr wrap="square" rtlCol="0">
            <a:spAutoFit/>
          </a:bodyPr>
          <a:lstStyle/>
          <a:p>
            <a:r>
              <a:rPr lang="en-CA" sz="4000" b="1" dirty="0">
                <a:solidFill>
                  <a:schemeClr val="accent3">
                    <a:lumMod val="50000"/>
                  </a:schemeClr>
                </a:solidFill>
              </a:rPr>
              <a:t>Longer-Term Opportunities for Communities</a:t>
            </a:r>
          </a:p>
          <a:p>
            <a:endParaRPr lang="en-CA" sz="2800" b="1" dirty="0"/>
          </a:p>
          <a:p>
            <a:pPr marL="342900" indent="-342900">
              <a:buFont typeface="Wingdings" panose="05000000000000000000" pitchFamily="2" charset="2"/>
              <a:buChar char="Ø"/>
            </a:pPr>
            <a:r>
              <a:rPr lang="en-CA" sz="2400" dirty="0"/>
              <a:t>The jurisdiction “recognized” in the legislation could include jurisdiction to the administration of a court or dispute resolution system  -- this is extremely powerful – as you could set up “tribal courts” to take decision making out of the hands of Canadian courts</a:t>
            </a:r>
          </a:p>
          <a:p>
            <a:endParaRPr lang="en-CA" sz="2400" dirty="0"/>
          </a:p>
          <a:p>
            <a:pPr marL="342900" indent="-342900">
              <a:buFont typeface="Wingdings" panose="05000000000000000000" pitchFamily="2" charset="2"/>
              <a:buChar char="Ø"/>
            </a:pPr>
            <a:r>
              <a:rPr lang="en-CA" sz="2400" dirty="0"/>
              <a:t>It is likely that many communities will not be able to move to an entirely First Nations-run child and family services regime and justice system right away, but incremental change is possible under this legislation</a:t>
            </a:r>
          </a:p>
          <a:p>
            <a:endParaRPr lang="en-CA" sz="4000" b="1" dirty="0">
              <a:solidFill>
                <a:schemeClr val="accent3">
                  <a:lumMod val="50000"/>
                </a:schemeClr>
              </a:solidFill>
            </a:endParaRPr>
          </a:p>
          <a:p>
            <a:endParaRPr lang="en-CA" sz="3600" b="1" dirty="0">
              <a:solidFill>
                <a:schemeClr val="accent3">
                  <a:lumMod val="50000"/>
                </a:schemeClr>
              </a:solidFill>
            </a:endParaRPr>
          </a:p>
          <a:p>
            <a:endParaRPr lang="en-CA" sz="4000" b="1" dirty="0">
              <a:solidFill>
                <a:schemeClr val="accent3">
                  <a:lumMod val="50000"/>
                </a:schemeClr>
              </a:solidFill>
            </a:endParaRPr>
          </a:p>
        </p:txBody>
      </p:sp>
      <p:sp>
        <p:nvSpPr>
          <p:cNvPr id="5" name="TextBox 4"/>
          <p:cNvSpPr txBox="1"/>
          <p:nvPr/>
        </p:nvSpPr>
        <p:spPr>
          <a:xfrm>
            <a:off x="228600" y="6519446"/>
            <a:ext cx="8534400" cy="338554"/>
          </a:xfrm>
          <a:prstGeom prst="rect">
            <a:avLst/>
          </a:prstGeom>
          <a:noFill/>
        </p:spPr>
        <p:txBody>
          <a:bodyPr wrap="square" rtlCol="0">
            <a:spAutoFit/>
          </a:bodyPr>
          <a:lstStyle/>
          <a:p>
            <a:pPr algn="ctr"/>
            <a:r>
              <a:rPr lang="en-CA" sz="1600" dirty="0">
                <a:solidFill>
                  <a:schemeClr val="bg1">
                    <a:lumMod val="50000"/>
                  </a:schemeClr>
                </a:solidFill>
              </a:rPr>
              <a:t>Your sovereignty.   Your prosperity.   Our mission.</a:t>
            </a:r>
          </a:p>
        </p:txBody>
      </p:sp>
      <p:cxnSp>
        <p:nvCxnSpPr>
          <p:cNvPr id="7" name="Straight Connector 6"/>
          <p:cNvCxnSpPr/>
          <p:nvPr/>
        </p:nvCxnSpPr>
        <p:spPr>
          <a:xfrm>
            <a:off x="0" y="6477000"/>
            <a:ext cx="6477000"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2664580"/>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457200"/>
            <a:ext cx="8852420" cy="586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lide Number Placeholder 4"/>
          <p:cNvSpPr>
            <a:spLocks noGrp="1"/>
          </p:cNvSpPr>
          <p:nvPr>
            <p:ph type="sldNum" sz="quarter" idx="12"/>
          </p:nvPr>
        </p:nvSpPr>
        <p:spPr/>
        <p:txBody>
          <a:bodyPr/>
          <a:lstStyle/>
          <a:p>
            <a:fld id="{C12AC81A-2123-4CC9-AE9F-1859FB1B91BE}" type="slidenum">
              <a:rPr lang="en-CA" sz="1600" smtClean="0">
                <a:solidFill>
                  <a:schemeClr val="bg1"/>
                </a:solidFill>
              </a:rPr>
              <a:t>27</a:t>
            </a:fld>
            <a:endParaRPr lang="en-CA" sz="1600" dirty="0">
              <a:solidFill>
                <a:schemeClr val="bg1"/>
              </a:solidFill>
            </a:endParaRPr>
          </a:p>
        </p:txBody>
      </p:sp>
      <p:sp>
        <p:nvSpPr>
          <p:cNvPr id="11" name="TextBox 10"/>
          <p:cNvSpPr txBox="1"/>
          <p:nvPr/>
        </p:nvSpPr>
        <p:spPr>
          <a:xfrm>
            <a:off x="3396343" y="1393686"/>
            <a:ext cx="5956820" cy="1862048"/>
          </a:xfrm>
          <a:prstGeom prst="rect">
            <a:avLst/>
          </a:prstGeom>
          <a:noFill/>
        </p:spPr>
        <p:txBody>
          <a:bodyPr wrap="square" rtlCol="0">
            <a:spAutoFit/>
          </a:bodyPr>
          <a:lstStyle/>
          <a:p>
            <a:r>
              <a:rPr lang="en-US" sz="2200" dirty="0"/>
              <a:t>Maggie </a:t>
            </a:r>
            <a:r>
              <a:rPr lang="en-US" sz="2200" dirty="0" err="1"/>
              <a:t>Wente</a:t>
            </a:r>
            <a:r>
              <a:rPr lang="en-US" sz="2200" dirty="0"/>
              <a:t>  		Judith Rae</a:t>
            </a:r>
          </a:p>
          <a:p>
            <a:r>
              <a:rPr lang="en-US" sz="2200" dirty="0"/>
              <a:t>416-981-9340		416-981-9407</a:t>
            </a:r>
          </a:p>
          <a:p>
            <a:r>
              <a:rPr lang="en-US" sz="2200" dirty="0">
                <a:hlinkClick r:id="rId4"/>
              </a:rPr>
              <a:t>mwente@oktlaw.com</a:t>
            </a:r>
            <a:r>
              <a:rPr lang="en-US" sz="2200" dirty="0"/>
              <a:t>	</a:t>
            </a:r>
            <a:r>
              <a:rPr lang="en-US" sz="2200" dirty="0">
                <a:hlinkClick r:id="rId5"/>
              </a:rPr>
              <a:t>jrae@oktlaw.com</a:t>
            </a:r>
            <a:endParaRPr lang="en-US" sz="2200" dirty="0"/>
          </a:p>
          <a:p>
            <a:pPr lvl="3">
              <a:spcBef>
                <a:spcPts val="600"/>
              </a:spcBef>
            </a:pPr>
            <a:r>
              <a:rPr lang="en-US" sz="2200" dirty="0">
                <a:hlinkClick r:id="rId6"/>
              </a:rPr>
              <a:t>www.oktlaw.com</a:t>
            </a:r>
            <a:endParaRPr lang="en-US" sz="2200" dirty="0"/>
          </a:p>
          <a:p>
            <a:r>
              <a:rPr lang="en-US" sz="2200" dirty="0"/>
              <a:t>   </a:t>
            </a:r>
          </a:p>
        </p:txBody>
      </p:sp>
      <p:sp>
        <p:nvSpPr>
          <p:cNvPr id="3" name="TextBox 2"/>
          <p:cNvSpPr txBox="1"/>
          <p:nvPr/>
        </p:nvSpPr>
        <p:spPr>
          <a:xfrm>
            <a:off x="2133600" y="685800"/>
            <a:ext cx="5105400" cy="707886"/>
          </a:xfrm>
          <a:prstGeom prst="rect">
            <a:avLst/>
          </a:prstGeom>
          <a:noFill/>
        </p:spPr>
        <p:txBody>
          <a:bodyPr wrap="square" rtlCol="0">
            <a:spAutoFit/>
          </a:bodyPr>
          <a:lstStyle/>
          <a:p>
            <a:pPr algn="ctr"/>
            <a:r>
              <a:rPr lang="fr-CA" sz="4000" dirty="0"/>
              <a:t>Chi - </a:t>
            </a:r>
            <a:r>
              <a:rPr lang="fr-CA" sz="4000" dirty="0" err="1"/>
              <a:t>Miigwetch</a:t>
            </a:r>
            <a:r>
              <a:rPr lang="fr-CA" sz="4000" dirty="0"/>
              <a:t>!</a:t>
            </a:r>
          </a:p>
        </p:txBody>
      </p:sp>
    </p:spTree>
    <p:extLst>
      <p:ext uri="{BB962C8B-B14F-4D97-AF65-F5344CB8AC3E}">
        <p14:creationId xmlns:p14="http://schemas.microsoft.com/office/powerpoint/2010/main" val="39803500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p:nvPr/>
        </p:nvPicPr>
        <p:blipFill rotWithShape="1">
          <a:blip r:embed="rId3" cstate="print">
            <a:extLst>
              <a:ext uri="{28A0092B-C50C-407E-A947-70E740481C1C}">
                <a14:useLocalDpi xmlns:a14="http://schemas.microsoft.com/office/drawing/2010/main" val="0"/>
              </a:ext>
            </a:extLst>
          </a:blip>
          <a:srcRect b="86667"/>
          <a:stretch/>
        </p:blipFill>
        <p:spPr>
          <a:xfrm>
            <a:off x="-38100" y="0"/>
            <a:ext cx="9182100" cy="914400"/>
          </a:xfrm>
          <a:prstGeom prst="rect">
            <a:avLst/>
          </a:prstGeom>
        </p:spPr>
      </p:pic>
      <p:sp>
        <p:nvSpPr>
          <p:cNvPr id="4" name="Slide Number Placeholder 3"/>
          <p:cNvSpPr>
            <a:spLocks noGrp="1"/>
          </p:cNvSpPr>
          <p:nvPr>
            <p:ph type="sldNum" sz="quarter" idx="12"/>
          </p:nvPr>
        </p:nvSpPr>
        <p:spPr/>
        <p:txBody>
          <a:bodyPr/>
          <a:lstStyle/>
          <a:p>
            <a:fld id="{C12AC81A-2123-4CC9-AE9F-1859FB1B91BE}" type="slidenum">
              <a:rPr lang="en-CA" smtClean="0"/>
              <a:t>3</a:t>
            </a:fld>
            <a:endParaRPr lang="en-CA" dirty="0"/>
          </a:p>
        </p:txBody>
      </p:sp>
      <p:pic>
        <p:nvPicPr>
          <p:cNvPr id="15" name="Picture 14"/>
          <p:cNvPicPr/>
          <p:nvPr/>
        </p:nvPicPr>
        <p:blipFill>
          <a:blip r:embed="rId4">
            <a:extLst>
              <a:ext uri="{28A0092B-C50C-407E-A947-70E740481C1C}">
                <a14:useLocalDpi xmlns:a14="http://schemas.microsoft.com/office/drawing/2010/main" val="0"/>
              </a:ext>
            </a:extLst>
          </a:blip>
          <a:stretch>
            <a:fillRect/>
          </a:stretch>
        </p:blipFill>
        <p:spPr>
          <a:xfrm>
            <a:off x="76200" y="152400"/>
            <a:ext cx="1654174" cy="643733"/>
          </a:xfrm>
          <a:prstGeom prst="rect">
            <a:avLst/>
          </a:prstGeom>
        </p:spPr>
      </p:pic>
      <p:sp>
        <p:nvSpPr>
          <p:cNvPr id="2" name="TextBox 1"/>
          <p:cNvSpPr txBox="1"/>
          <p:nvPr/>
        </p:nvSpPr>
        <p:spPr>
          <a:xfrm>
            <a:off x="533400" y="2844353"/>
            <a:ext cx="8077200" cy="2800767"/>
          </a:xfrm>
          <a:prstGeom prst="rect">
            <a:avLst/>
          </a:prstGeom>
          <a:noFill/>
        </p:spPr>
        <p:txBody>
          <a:bodyPr wrap="square" rtlCol="0">
            <a:spAutoFit/>
          </a:bodyPr>
          <a:lstStyle/>
          <a:p>
            <a:endParaRPr lang="en-CA" sz="2800" dirty="0">
              <a:sym typeface="Wingdings" pitchFamily="2" charset="2"/>
            </a:endParaRPr>
          </a:p>
          <a:p>
            <a:endParaRPr lang="en-CA" sz="2800" dirty="0">
              <a:sym typeface="Wingdings" pitchFamily="2" charset="2"/>
            </a:endParaRPr>
          </a:p>
          <a:p>
            <a:pPr marL="457200" indent="-457200">
              <a:buFont typeface="Wingdings" pitchFamily="2" charset="2"/>
              <a:buChar char="à"/>
            </a:pPr>
            <a:endParaRPr lang="en-CA" sz="2800" dirty="0"/>
          </a:p>
          <a:p>
            <a:endParaRPr lang="en-CA" sz="2800" dirty="0"/>
          </a:p>
          <a:p>
            <a:endParaRPr lang="en-CA" sz="2800" dirty="0"/>
          </a:p>
          <a:p>
            <a:pPr marL="285750" indent="-285750">
              <a:buFont typeface="Arial" panose="020B0604020202020204" pitchFamily="34" charset="0"/>
              <a:buChar char="•"/>
            </a:pPr>
            <a:endParaRPr lang="en-CA" dirty="0"/>
          </a:p>
          <a:p>
            <a:pPr marL="285750" indent="-285750">
              <a:buFont typeface="Arial" panose="020B0604020202020204" pitchFamily="34" charset="0"/>
              <a:buChar char="•"/>
            </a:pPr>
            <a:endParaRPr lang="en-CA" dirty="0"/>
          </a:p>
        </p:txBody>
      </p:sp>
      <p:sp>
        <p:nvSpPr>
          <p:cNvPr id="3" name="TextBox 2"/>
          <p:cNvSpPr txBox="1"/>
          <p:nvPr/>
        </p:nvSpPr>
        <p:spPr>
          <a:xfrm>
            <a:off x="788987" y="1087021"/>
            <a:ext cx="8305800" cy="5539978"/>
          </a:xfrm>
          <a:prstGeom prst="rect">
            <a:avLst/>
          </a:prstGeom>
          <a:noFill/>
        </p:spPr>
        <p:txBody>
          <a:bodyPr wrap="square" rtlCol="0">
            <a:spAutoFit/>
          </a:bodyPr>
          <a:lstStyle/>
          <a:p>
            <a:r>
              <a:rPr lang="en-CA" sz="3600" b="1" dirty="0">
                <a:solidFill>
                  <a:schemeClr val="accent3">
                    <a:lumMod val="50000"/>
                  </a:schemeClr>
                </a:solidFill>
              </a:rPr>
              <a:t>What does C-92 do?</a:t>
            </a:r>
          </a:p>
          <a:p>
            <a:endParaRPr lang="en-CA" b="1" dirty="0">
              <a:solidFill>
                <a:schemeClr val="accent3">
                  <a:lumMod val="50000"/>
                </a:schemeClr>
              </a:solidFill>
            </a:endParaRPr>
          </a:p>
          <a:p>
            <a:pPr>
              <a:spcAft>
                <a:spcPts val="1200"/>
              </a:spcAft>
            </a:pPr>
            <a:r>
              <a:rPr lang="en-CA" sz="2800" dirty="0"/>
              <a:t>It does 4 things:</a:t>
            </a:r>
          </a:p>
          <a:p>
            <a:pPr marL="514350" indent="-514350">
              <a:spcAft>
                <a:spcPts val="1200"/>
              </a:spcAft>
              <a:buFont typeface="+mj-lt"/>
              <a:buAutoNum type="arabicPeriod"/>
            </a:pPr>
            <a:r>
              <a:rPr lang="en-CA" sz="2400" dirty="0"/>
              <a:t>It recognizes the UN Declaration on the Rights of Indigenous Peoples </a:t>
            </a:r>
          </a:p>
          <a:p>
            <a:pPr marL="514350" indent="-514350">
              <a:spcAft>
                <a:spcPts val="1200"/>
              </a:spcAft>
              <a:buFont typeface="+mj-lt"/>
              <a:buAutoNum type="arabicPeriod"/>
            </a:pPr>
            <a:r>
              <a:rPr lang="en-CA" sz="2400" dirty="0"/>
              <a:t>It recognizes Indigenous jurisdiction over child welfare </a:t>
            </a:r>
          </a:p>
          <a:p>
            <a:pPr marL="514350" indent="-514350">
              <a:spcAft>
                <a:spcPts val="1200"/>
              </a:spcAft>
              <a:buFont typeface="+mj-lt"/>
              <a:buAutoNum type="arabicPeriod"/>
            </a:pPr>
            <a:r>
              <a:rPr lang="en-CA" sz="2400" dirty="0"/>
              <a:t>It sets out a pathway for the exercise of Indigenous jurisdiction in child and family services</a:t>
            </a:r>
          </a:p>
          <a:p>
            <a:pPr marL="514350" indent="-514350">
              <a:buFont typeface="+mj-lt"/>
              <a:buAutoNum type="arabicPeriod"/>
            </a:pPr>
            <a:r>
              <a:rPr lang="en-CA" sz="2400" dirty="0"/>
              <a:t>It creates “minimum standards” (rules) that apply over top of provincial child welfare laws, and most of them would also apply over top of Indigenous laws</a:t>
            </a:r>
          </a:p>
          <a:p>
            <a:endParaRPr lang="en-CA" sz="4000" b="1" dirty="0"/>
          </a:p>
        </p:txBody>
      </p:sp>
      <p:cxnSp>
        <p:nvCxnSpPr>
          <p:cNvPr id="7" name="Straight Connector 6"/>
          <p:cNvCxnSpPr/>
          <p:nvPr/>
        </p:nvCxnSpPr>
        <p:spPr>
          <a:xfrm>
            <a:off x="0" y="6477000"/>
            <a:ext cx="6477000"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868046"/>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p:nvPr/>
        </p:nvPicPr>
        <p:blipFill rotWithShape="1">
          <a:blip r:embed="rId3" cstate="print">
            <a:extLst>
              <a:ext uri="{28A0092B-C50C-407E-A947-70E740481C1C}">
                <a14:useLocalDpi xmlns:a14="http://schemas.microsoft.com/office/drawing/2010/main" val="0"/>
              </a:ext>
            </a:extLst>
          </a:blip>
          <a:srcRect b="86667"/>
          <a:stretch/>
        </p:blipFill>
        <p:spPr>
          <a:xfrm>
            <a:off x="-38100" y="0"/>
            <a:ext cx="9182100" cy="914400"/>
          </a:xfrm>
          <a:prstGeom prst="rect">
            <a:avLst/>
          </a:prstGeom>
        </p:spPr>
      </p:pic>
      <p:sp>
        <p:nvSpPr>
          <p:cNvPr id="4" name="Slide Number Placeholder 3"/>
          <p:cNvSpPr>
            <a:spLocks noGrp="1"/>
          </p:cNvSpPr>
          <p:nvPr>
            <p:ph type="sldNum" sz="quarter" idx="12"/>
          </p:nvPr>
        </p:nvSpPr>
        <p:spPr/>
        <p:txBody>
          <a:bodyPr/>
          <a:lstStyle/>
          <a:p>
            <a:fld id="{C12AC81A-2123-4CC9-AE9F-1859FB1B91BE}" type="slidenum">
              <a:rPr lang="en-CA" smtClean="0"/>
              <a:t>4</a:t>
            </a:fld>
            <a:endParaRPr lang="en-CA" dirty="0"/>
          </a:p>
        </p:txBody>
      </p:sp>
      <p:pic>
        <p:nvPicPr>
          <p:cNvPr id="15" name="Picture 14"/>
          <p:cNvPicPr/>
          <p:nvPr/>
        </p:nvPicPr>
        <p:blipFill>
          <a:blip r:embed="rId4">
            <a:extLst>
              <a:ext uri="{28A0092B-C50C-407E-A947-70E740481C1C}">
                <a14:useLocalDpi xmlns:a14="http://schemas.microsoft.com/office/drawing/2010/main" val="0"/>
              </a:ext>
            </a:extLst>
          </a:blip>
          <a:stretch>
            <a:fillRect/>
          </a:stretch>
        </p:blipFill>
        <p:spPr>
          <a:xfrm>
            <a:off x="76200" y="152400"/>
            <a:ext cx="1654174" cy="643733"/>
          </a:xfrm>
          <a:prstGeom prst="rect">
            <a:avLst/>
          </a:prstGeom>
        </p:spPr>
      </p:pic>
      <p:sp>
        <p:nvSpPr>
          <p:cNvPr id="2" name="TextBox 1"/>
          <p:cNvSpPr txBox="1"/>
          <p:nvPr/>
        </p:nvSpPr>
        <p:spPr>
          <a:xfrm>
            <a:off x="605204" y="1980749"/>
            <a:ext cx="8077200" cy="4893647"/>
          </a:xfrm>
          <a:prstGeom prst="rect">
            <a:avLst/>
          </a:prstGeom>
          <a:noFill/>
        </p:spPr>
        <p:txBody>
          <a:bodyPr wrap="square" rtlCol="0">
            <a:spAutoFit/>
          </a:bodyPr>
          <a:lstStyle/>
          <a:p>
            <a:r>
              <a:rPr lang="en-CA" sz="2400" dirty="0"/>
              <a:t>Affirmation</a:t>
            </a:r>
          </a:p>
          <a:p>
            <a:r>
              <a:rPr lang="en-CA" sz="2400" dirty="0"/>
              <a:t>18 (1) The inherent right of self-government recognized and affirmed by section 35 of the </a:t>
            </a:r>
            <a:r>
              <a:rPr lang="en-CA" sz="2400" i="1" dirty="0"/>
              <a:t>Constitution Act, 1982</a:t>
            </a:r>
            <a:r>
              <a:rPr lang="en-CA" sz="2400" dirty="0"/>
              <a:t> includes jurisdiction in relation to child and family services, including legislative authority in relation to those services and authority to administer and enforce laws made under that legislative authority.</a:t>
            </a:r>
          </a:p>
          <a:p>
            <a:endParaRPr lang="en-CA" sz="2400" dirty="0"/>
          </a:p>
          <a:p>
            <a:r>
              <a:rPr lang="en-CA" sz="2400" dirty="0" err="1"/>
              <a:t>Wolastoqey</a:t>
            </a:r>
            <a:r>
              <a:rPr lang="en-CA" sz="2400" dirty="0"/>
              <a:t> Jurisdiction is </a:t>
            </a:r>
            <a:r>
              <a:rPr lang="en-CA" sz="2400" dirty="0">
                <a:solidFill>
                  <a:schemeClr val="accent2">
                    <a:lumMod val="75000"/>
                  </a:schemeClr>
                </a:solidFill>
              </a:rPr>
              <a:t>inherent, </a:t>
            </a:r>
            <a:r>
              <a:rPr lang="en-CA" sz="2400" dirty="0"/>
              <a:t>and it is also recognized by treaties.  It has never been extinguished, and therefore it is protected by the Canadian constitution. </a:t>
            </a:r>
            <a:endParaRPr lang="en-CA" sz="2400" dirty="0">
              <a:solidFill>
                <a:schemeClr val="accent2">
                  <a:lumMod val="75000"/>
                </a:schemeClr>
              </a:solidFill>
            </a:endParaRPr>
          </a:p>
          <a:p>
            <a:endParaRPr lang="en-CA" sz="2400" dirty="0"/>
          </a:p>
          <a:p>
            <a:endParaRPr lang="en-CA" sz="2400" dirty="0">
              <a:sym typeface="Wingdings" pitchFamily="2" charset="2"/>
            </a:endParaRPr>
          </a:p>
        </p:txBody>
      </p:sp>
      <p:sp>
        <p:nvSpPr>
          <p:cNvPr id="3" name="TextBox 2"/>
          <p:cNvSpPr txBox="1"/>
          <p:nvPr/>
        </p:nvSpPr>
        <p:spPr>
          <a:xfrm>
            <a:off x="605204" y="1057419"/>
            <a:ext cx="8305800" cy="923330"/>
          </a:xfrm>
          <a:prstGeom prst="rect">
            <a:avLst/>
          </a:prstGeom>
          <a:noFill/>
        </p:spPr>
        <p:txBody>
          <a:bodyPr wrap="square" rtlCol="0">
            <a:spAutoFit/>
          </a:bodyPr>
          <a:lstStyle/>
          <a:p>
            <a:r>
              <a:rPr lang="en-CA" sz="3600" b="1" dirty="0">
                <a:solidFill>
                  <a:schemeClr val="accent3">
                    <a:lumMod val="50000"/>
                  </a:schemeClr>
                </a:solidFill>
              </a:rPr>
              <a:t>1. Jurisdiction</a:t>
            </a:r>
          </a:p>
          <a:p>
            <a:endParaRPr lang="en-CA" b="1" dirty="0">
              <a:solidFill>
                <a:schemeClr val="accent3">
                  <a:lumMod val="50000"/>
                </a:schemeClr>
              </a:solidFill>
            </a:endParaRPr>
          </a:p>
        </p:txBody>
      </p:sp>
      <p:sp>
        <p:nvSpPr>
          <p:cNvPr id="5" name="TextBox 4"/>
          <p:cNvSpPr txBox="1"/>
          <p:nvPr/>
        </p:nvSpPr>
        <p:spPr>
          <a:xfrm>
            <a:off x="228600" y="6519446"/>
            <a:ext cx="8534400" cy="338554"/>
          </a:xfrm>
          <a:prstGeom prst="rect">
            <a:avLst/>
          </a:prstGeom>
          <a:noFill/>
        </p:spPr>
        <p:txBody>
          <a:bodyPr wrap="square" rtlCol="0">
            <a:spAutoFit/>
          </a:bodyPr>
          <a:lstStyle/>
          <a:p>
            <a:pPr algn="ctr"/>
            <a:r>
              <a:rPr lang="en-CA" sz="1600" dirty="0">
                <a:solidFill>
                  <a:schemeClr val="bg1">
                    <a:lumMod val="50000"/>
                  </a:schemeClr>
                </a:solidFill>
              </a:rPr>
              <a:t>Your sovereignty.   Your prosperity.   Our mission.</a:t>
            </a:r>
          </a:p>
        </p:txBody>
      </p:sp>
      <p:cxnSp>
        <p:nvCxnSpPr>
          <p:cNvPr id="7" name="Straight Connector 6"/>
          <p:cNvCxnSpPr/>
          <p:nvPr/>
        </p:nvCxnSpPr>
        <p:spPr>
          <a:xfrm>
            <a:off x="0" y="6477000"/>
            <a:ext cx="6477000"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8368316"/>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p:nvPr/>
        </p:nvPicPr>
        <p:blipFill rotWithShape="1">
          <a:blip r:embed="rId3" cstate="print">
            <a:extLst>
              <a:ext uri="{28A0092B-C50C-407E-A947-70E740481C1C}">
                <a14:useLocalDpi xmlns:a14="http://schemas.microsoft.com/office/drawing/2010/main" val="0"/>
              </a:ext>
            </a:extLst>
          </a:blip>
          <a:srcRect b="86667"/>
          <a:stretch/>
        </p:blipFill>
        <p:spPr>
          <a:xfrm>
            <a:off x="-38100" y="0"/>
            <a:ext cx="9182100" cy="914400"/>
          </a:xfrm>
          <a:prstGeom prst="rect">
            <a:avLst/>
          </a:prstGeom>
        </p:spPr>
      </p:pic>
      <p:sp>
        <p:nvSpPr>
          <p:cNvPr id="4" name="Slide Number Placeholder 3"/>
          <p:cNvSpPr>
            <a:spLocks noGrp="1"/>
          </p:cNvSpPr>
          <p:nvPr>
            <p:ph type="sldNum" sz="quarter" idx="12"/>
          </p:nvPr>
        </p:nvSpPr>
        <p:spPr/>
        <p:txBody>
          <a:bodyPr/>
          <a:lstStyle/>
          <a:p>
            <a:fld id="{C12AC81A-2123-4CC9-AE9F-1859FB1B91BE}" type="slidenum">
              <a:rPr lang="en-CA" smtClean="0"/>
              <a:t>5</a:t>
            </a:fld>
            <a:endParaRPr lang="en-CA" dirty="0"/>
          </a:p>
        </p:txBody>
      </p:sp>
      <p:pic>
        <p:nvPicPr>
          <p:cNvPr id="15" name="Picture 14"/>
          <p:cNvPicPr/>
          <p:nvPr/>
        </p:nvPicPr>
        <p:blipFill>
          <a:blip r:embed="rId4">
            <a:extLst>
              <a:ext uri="{28A0092B-C50C-407E-A947-70E740481C1C}">
                <a14:useLocalDpi xmlns:a14="http://schemas.microsoft.com/office/drawing/2010/main" val="0"/>
              </a:ext>
            </a:extLst>
          </a:blip>
          <a:stretch>
            <a:fillRect/>
          </a:stretch>
        </p:blipFill>
        <p:spPr>
          <a:xfrm>
            <a:off x="76200" y="152400"/>
            <a:ext cx="1654174" cy="643733"/>
          </a:xfrm>
          <a:prstGeom prst="rect">
            <a:avLst/>
          </a:prstGeom>
        </p:spPr>
      </p:pic>
      <p:sp>
        <p:nvSpPr>
          <p:cNvPr id="2" name="TextBox 1"/>
          <p:cNvSpPr txBox="1"/>
          <p:nvPr/>
        </p:nvSpPr>
        <p:spPr>
          <a:xfrm>
            <a:off x="605204" y="1980749"/>
            <a:ext cx="8077200" cy="4108817"/>
          </a:xfrm>
          <a:prstGeom prst="rect">
            <a:avLst/>
          </a:prstGeom>
          <a:noFill/>
        </p:spPr>
        <p:txBody>
          <a:bodyPr wrap="square" rtlCol="0">
            <a:spAutoFit/>
          </a:bodyPr>
          <a:lstStyle/>
          <a:p>
            <a:r>
              <a:rPr lang="en-CA" sz="2400" b="1" dirty="0"/>
              <a:t>Once in force:</a:t>
            </a:r>
          </a:p>
          <a:p>
            <a:endParaRPr lang="en-CA" sz="1600" b="1" dirty="0"/>
          </a:p>
          <a:p>
            <a:pPr marL="342900" indent="-342900">
              <a:spcBef>
                <a:spcPts val="600"/>
              </a:spcBef>
              <a:buFont typeface="Wingdings" panose="05000000000000000000" pitchFamily="2" charset="2"/>
              <a:buChar char="Ø"/>
            </a:pPr>
            <a:r>
              <a:rPr lang="en-CA" dirty="0"/>
              <a:t>The Indigenous law “</a:t>
            </a:r>
            <a:r>
              <a:rPr lang="en-CA" u="sng" dirty="0"/>
              <a:t>also</a:t>
            </a:r>
            <a:r>
              <a:rPr lang="en-CA" dirty="0"/>
              <a:t> has the force of federal law”</a:t>
            </a:r>
          </a:p>
          <a:p>
            <a:pPr marL="342900" indent="-342900">
              <a:spcBef>
                <a:spcPts val="600"/>
              </a:spcBef>
              <a:buFont typeface="Wingdings" panose="05000000000000000000" pitchFamily="2" charset="2"/>
              <a:buChar char="Ø"/>
            </a:pPr>
            <a:r>
              <a:rPr lang="en-CA" dirty="0"/>
              <a:t>The Indigenous law takes precedence over Provincial law (where there is a coordination agreement)</a:t>
            </a:r>
          </a:p>
          <a:p>
            <a:pPr marL="342900" indent="-342900">
              <a:spcBef>
                <a:spcPts val="600"/>
              </a:spcBef>
              <a:buFont typeface="Wingdings" panose="05000000000000000000" pitchFamily="2" charset="2"/>
              <a:buChar char="Ø"/>
            </a:pPr>
            <a:r>
              <a:rPr lang="en-CA" dirty="0"/>
              <a:t>The Indigenous law takes precedence over </a:t>
            </a:r>
            <a:r>
              <a:rPr lang="en-CA" i="1" dirty="0"/>
              <a:t>most </a:t>
            </a:r>
            <a:r>
              <a:rPr lang="en-CA" dirty="0"/>
              <a:t>federal law, with exceptions (these prevail over the Indigenous law):</a:t>
            </a:r>
          </a:p>
          <a:p>
            <a:pPr marL="800100" lvl="1" indent="-342900">
              <a:spcBef>
                <a:spcPts val="600"/>
              </a:spcBef>
              <a:buFont typeface="Courier New" panose="02070309020205020404" pitchFamily="49" charset="0"/>
              <a:buChar char="o"/>
            </a:pPr>
            <a:r>
              <a:rPr lang="en-CA" dirty="0">
                <a:solidFill>
                  <a:schemeClr val="accent6">
                    <a:lumMod val="50000"/>
                  </a:schemeClr>
                </a:solidFill>
              </a:rPr>
              <a:t>ss. 10-15 of C-92: the minimum standards</a:t>
            </a:r>
          </a:p>
          <a:p>
            <a:pPr marL="800100" lvl="1" indent="-342900">
              <a:spcBef>
                <a:spcPts val="600"/>
              </a:spcBef>
              <a:buFont typeface="Courier New" panose="02070309020205020404" pitchFamily="49" charset="0"/>
              <a:buChar char="o"/>
            </a:pPr>
            <a:r>
              <a:rPr lang="en-CA" dirty="0">
                <a:solidFill>
                  <a:schemeClr val="accent6">
                    <a:lumMod val="50000"/>
                  </a:schemeClr>
                </a:solidFill>
              </a:rPr>
              <a:t>s. 23 of C-92: a general best interests override clause (very odd)</a:t>
            </a:r>
          </a:p>
          <a:p>
            <a:pPr marL="800100" lvl="1" indent="-342900">
              <a:spcBef>
                <a:spcPts val="600"/>
              </a:spcBef>
              <a:buFont typeface="Courier New" panose="02070309020205020404" pitchFamily="49" charset="0"/>
              <a:buChar char="o"/>
            </a:pPr>
            <a:r>
              <a:rPr lang="en-CA" dirty="0">
                <a:solidFill>
                  <a:schemeClr val="accent6">
                    <a:lumMod val="50000"/>
                  </a:schemeClr>
                </a:solidFill>
              </a:rPr>
              <a:t>Human rights (Charter &amp; Canadian Human Rights Act)</a:t>
            </a:r>
          </a:p>
          <a:p>
            <a:pPr marL="800100" lvl="1" indent="-342900">
              <a:spcBef>
                <a:spcPts val="600"/>
              </a:spcBef>
              <a:buFont typeface="Courier New" panose="02070309020205020404" pitchFamily="49" charset="0"/>
              <a:buChar char="o"/>
            </a:pPr>
            <a:r>
              <a:rPr lang="en-CA" dirty="0">
                <a:solidFill>
                  <a:schemeClr val="accent6">
                    <a:lumMod val="50000"/>
                  </a:schemeClr>
                </a:solidFill>
              </a:rPr>
              <a:t>If there is no coordination agreement</a:t>
            </a:r>
          </a:p>
          <a:p>
            <a:endParaRPr lang="en-CA" sz="2400" dirty="0">
              <a:sym typeface="Wingdings" pitchFamily="2" charset="2"/>
            </a:endParaRPr>
          </a:p>
        </p:txBody>
      </p:sp>
      <p:sp>
        <p:nvSpPr>
          <p:cNvPr id="3" name="TextBox 2"/>
          <p:cNvSpPr txBox="1"/>
          <p:nvPr/>
        </p:nvSpPr>
        <p:spPr>
          <a:xfrm>
            <a:off x="605204" y="1057419"/>
            <a:ext cx="8305800" cy="923330"/>
          </a:xfrm>
          <a:prstGeom prst="rect">
            <a:avLst/>
          </a:prstGeom>
          <a:noFill/>
        </p:spPr>
        <p:txBody>
          <a:bodyPr wrap="square" rtlCol="0">
            <a:spAutoFit/>
          </a:bodyPr>
          <a:lstStyle/>
          <a:p>
            <a:r>
              <a:rPr lang="en-CA" sz="3600" b="1" dirty="0">
                <a:solidFill>
                  <a:schemeClr val="accent3">
                    <a:lumMod val="50000"/>
                  </a:schemeClr>
                </a:solidFill>
              </a:rPr>
              <a:t>Jurisdiction – What law applies when</a:t>
            </a:r>
          </a:p>
          <a:p>
            <a:endParaRPr lang="en-CA" b="1" dirty="0">
              <a:solidFill>
                <a:schemeClr val="accent3">
                  <a:lumMod val="50000"/>
                </a:schemeClr>
              </a:solidFill>
            </a:endParaRPr>
          </a:p>
        </p:txBody>
      </p:sp>
      <p:sp>
        <p:nvSpPr>
          <p:cNvPr id="5" name="TextBox 4"/>
          <p:cNvSpPr txBox="1"/>
          <p:nvPr/>
        </p:nvSpPr>
        <p:spPr>
          <a:xfrm>
            <a:off x="228600" y="6519446"/>
            <a:ext cx="8534400" cy="338554"/>
          </a:xfrm>
          <a:prstGeom prst="rect">
            <a:avLst/>
          </a:prstGeom>
          <a:noFill/>
        </p:spPr>
        <p:txBody>
          <a:bodyPr wrap="square" rtlCol="0">
            <a:spAutoFit/>
          </a:bodyPr>
          <a:lstStyle/>
          <a:p>
            <a:pPr algn="ctr"/>
            <a:r>
              <a:rPr lang="en-CA" sz="1600" dirty="0">
                <a:solidFill>
                  <a:schemeClr val="bg1">
                    <a:lumMod val="50000"/>
                  </a:schemeClr>
                </a:solidFill>
              </a:rPr>
              <a:t>Your sovereignty.   Your prosperity.   Our mission.</a:t>
            </a:r>
          </a:p>
        </p:txBody>
      </p:sp>
      <p:cxnSp>
        <p:nvCxnSpPr>
          <p:cNvPr id="7" name="Straight Connector 6"/>
          <p:cNvCxnSpPr/>
          <p:nvPr/>
        </p:nvCxnSpPr>
        <p:spPr>
          <a:xfrm>
            <a:off x="0" y="6477000"/>
            <a:ext cx="6477000"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6877948"/>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p:nvPr/>
        </p:nvPicPr>
        <p:blipFill rotWithShape="1">
          <a:blip r:embed="rId3" cstate="print">
            <a:extLst>
              <a:ext uri="{28A0092B-C50C-407E-A947-70E740481C1C}">
                <a14:useLocalDpi xmlns:a14="http://schemas.microsoft.com/office/drawing/2010/main" val="0"/>
              </a:ext>
            </a:extLst>
          </a:blip>
          <a:srcRect b="86667"/>
          <a:stretch/>
        </p:blipFill>
        <p:spPr>
          <a:xfrm>
            <a:off x="-38100" y="0"/>
            <a:ext cx="9182100" cy="914400"/>
          </a:xfrm>
          <a:prstGeom prst="rect">
            <a:avLst/>
          </a:prstGeom>
        </p:spPr>
      </p:pic>
      <p:sp>
        <p:nvSpPr>
          <p:cNvPr id="4" name="Slide Number Placeholder 3"/>
          <p:cNvSpPr>
            <a:spLocks noGrp="1"/>
          </p:cNvSpPr>
          <p:nvPr>
            <p:ph type="sldNum" sz="quarter" idx="12"/>
          </p:nvPr>
        </p:nvSpPr>
        <p:spPr/>
        <p:txBody>
          <a:bodyPr/>
          <a:lstStyle/>
          <a:p>
            <a:fld id="{C12AC81A-2123-4CC9-AE9F-1859FB1B91BE}" type="slidenum">
              <a:rPr lang="en-CA" smtClean="0"/>
              <a:t>6</a:t>
            </a:fld>
            <a:endParaRPr lang="en-CA" dirty="0"/>
          </a:p>
        </p:txBody>
      </p:sp>
      <p:pic>
        <p:nvPicPr>
          <p:cNvPr id="15" name="Picture 14"/>
          <p:cNvPicPr/>
          <p:nvPr/>
        </p:nvPicPr>
        <p:blipFill>
          <a:blip r:embed="rId4">
            <a:extLst>
              <a:ext uri="{28A0092B-C50C-407E-A947-70E740481C1C}">
                <a14:useLocalDpi xmlns:a14="http://schemas.microsoft.com/office/drawing/2010/main" val="0"/>
              </a:ext>
            </a:extLst>
          </a:blip>
          <a:stretch>
            <a:fillRect/>
          </a:stretch>
        </p:blipFill>
        <p:spPr>
          <a:xfrm>
            <a:off x="76200" y="152400"/>
            <a:ext cx="1654174" cy="643733"/>
          </a:xfrm>
          <a:prstGeom prst="rect">
            <a:avLst/>
          </a:prstGeom>
        </p:spPr>
      </p:pic>
      <p:sp>
        <p:nvSpPr>
          <p:cNvPr id="3" name="TextBox 2"/>
          <p:cNvSpPr txBox="1"/>
          <p:nvPr/>
        </p:nvSpPr>
        <p:spPr>
          <a:xfrm>
            <a:off x="605204" y="1057329"/>
            <a:ext cx="8305800" cy="923330"/>
          </a:xfrm>
          <a:prstGeom prst="rect">
            <a:avLst/>
          </a:prstGeom>
          <a:noFill/>
        </p:spPr>
        <p:txBody>
          <a:bodyPr wrap="square" rtlCol="0">
            <a:spAutoFit/>
          </a:bodyPr>
          <a:lstStyle/>
          <a:p>
            <a:r>
              <a:rPr lang="en-CA" sz="3600" b="1" dirty="0">
                <a:solidFill>
                  <a:schemeClr val="accent3">
                    <a:lumMod val="50000"/>
                  </a:schemeClr>
                </a:solidFill>
              </a:rPr>
              <a:t>How is it supposed to work?</a:t>
            </a:r>
          </a:p>
          <a:p>
            <a:endParaRPr lang="en-CA" b="1" dirty="0">
              <a:solidFill>
                <a:schemeClr val="accent3">
                  <a:lumMod val="50000"/>
                </a:schemeClr>
              </a:solidFill>
            </a:endParaRPr>
          </a:p>
        </p:txBody>
      </p:sp>
      <p:sp>
        <p:nvSpPr>
          <p:cNvPr id="5" name="TextBox 4"/>
          <p:cNvSpPr txBox="1"/>
          <p:nvPr/>
        </p:nvSpPr>
        <p:spPr>
          <a:xfrm>
            <a:off x="228600" y="6519446"/>
            <a:ext cx="8534400" cy="338554"/>
          </a:xfrm>
          <a:prstGeom prst="rect">
            <a:avLst/>
          </a:prstGeom>
          <a:noFill/>
        </p:spPr>
        <p:txBody>
          <a:bodyPr wrap="square" rtlCol="0">
            <a:spAutoFit/>
          </a:bodyPr>
          <a:lstStyle/>
          <a:p>
            <a:pPr algn="ctr"/>
            <a:r>
              <a:rPr lang="en-CA" sz="1600" dirty="0">
                <a:solidFill>
                  <a:schemeClr val="bg1">
                    <a:lumMod val="50000"/>
                  </a:schemeClr>
                </a:solidFill>
              </a:rPr>
              <a:t>Your sovereignty.   Your prosperity.   Our mission.</a:t>
            </a:r>
          </a:p>
        </p:txBody>
      </p:sp>
      <p:cxnSp>
        <p:nvCxnSpPr>
          <p:cNvPr id="7" name="Straight Connector 6"/>
          <p:cNvCxnSpPr/>
          <p:nvPr/>
        </p:nvCxnSpPr>
        <p:spPr>
          <a:xfrm>
            <a:off x="0" y="6477000"/>
            <a:ext cx="6477000" cy="0"/>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457200" y="1998980"/>
            <a:ext cx="8305800" cy="4249420"/>
            <a:chOff x="0" y="0"/>
            <a:chExt cx="5748655" cy="2860493"/>
          </a:xfrm>
        </p:grpSpPr>
        <p:grpSp>
          <p:nvGrpSpPr>
            <p:cNvPr id="10" name="Group 9"/>
            <p:cNvGrpSpPr/>
            <p:nvPr/>
          </p:nvGrpSpPr>
          <p:grpSpPr>
            <a:xfrm>
              <a:off x="0" y="0"/>
              <a:ext cx="5748655" cy="2860493"/>
              <a:chOff x="0" y="0"/>
              <a:chExt cx="5748655" cy="2860493"/>
            </a:xfrm>
          </p:grpSpPr>
          <p:grpSp>
            <p:nvGrpSpPr>
              <p:cNvPr id="12" name="Group 11"/>
              <p:cNvGrpSpPr/>
              <p:nvPr/>
            </p:nvGrpSpPr>
            <p:grpSpPr>
              <a:xfrm>
                <a:off x="0" y="4354"/>
                <a:ext cx="5748655" cy="2856139"/>
                <a:chOff x="0" y="0"/>
                <a:chExt cx="5748655" cy="2856139"/>
              </a:xfrm>
            </p:grpSpPr>
            <p:grpSp>
              <p:nvGrpSpPr>
                <p:cNvPr id="14" name="Group 13"/>
                <p:cNvGrpSpPr/>
                <p:nvPr/>
              </p:nvGrpSpPr>
              <p:grpSpPr>
                <a:xfrm>
                  <a:off x="0" y="248195"/>
                  <a:ext cx="5748655" cy="2607944"/>
                  <a:chOff x="0" y="0"/>
                  <a:chExt cx="5748793" cy="2608028"/>
                </a:xfrm>
              </p:grpSpPr>
              <p:sp>
                <p:nvSpPr>
                  <p:cNvPr id="18" name="Rounded Rectangle 17"/>
                  <p:cNvSpPr/>
                  <p:nvPr/>
                </p:nvSpPr>
                <p:spPr>
                  <a:xfrm>
                    <a:off x="0" y="310101"/>
                    <a:ext cx="1414780" cy="1748790"/>
                  </a:xfrm>
                  <a:prstGeom prst="roundRect">
                    <a:avLst/>
                  </a:prstGeom>
                  <a:solidFill>
                    <a:srgbClr val="4F81BD">
                      <a:lumMod val="40000"/>
                      <a:lumOff val="60000"/>
                    </a:srgbClr>
                  </a:solidFill>
                  <a:ln w="25400" cap="flat" cmpd="sng" algn="ctr">
                    <a:solidFill>
                      <a:srgbClr val="4F81BD">
                        <a:lumMod val="60000"/>
                        <a:lumOff val="4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CA" sz="1200">
                        <a:solidFill>
                          <a:srgbClr val="000000"/>
                        </a:solidFill>
                        <a:effectLst/>
                        <a:latin typeface="Calibri"/>
                        <a:ea typeface="Times New Roman"/>
                      </a:rPr>
                      <a:t>only Provincial/</a:t>
                    </a:r>
                    <a:endParaRPr lang="en-CA" sz="1200">
                      <a:effectLst/>
                      <a:latin typeface="Times New Roman"/>
                      <a:ea typeface="Times New Roman"/>
                    </a:endParaRPr>
                  </a:p>
                  <a:p>
                    <a:pPr marL="0" marR="0" algn="ctr">
                      <a:spcBef>
                        <a:spcPts val="0"/>
                      </a:spcBef>
                      <a:spcAft>
                        <a:spcPts val="0"/>
                      </a:spcAft>
                    </a:pPr>
                    <a:r>
                      <a:rPr lang="en-CA" sz="1200">
                        <a:solidFill>
                          <a:srgbClr val="000000"/>
                        </a:solidFill>
                        <a:effectLst/>
                        <a:latin typeface="Calibri"/>
                        <a:ea typeface="Times New Roman"/>
                      </a:rPr>
                      <a:t>Territorial Laws were applied</a:t>
                    </a:r>
                    <a:endParaRPr lang="en-CA" sz="1200">
                      <a:effectLst/>
                      <a:latin typeface="Times New Roman"/>
                      <a:ea typeface="Times New Roman"/>
                    </a:endParaRPr>
                  </a:p>
                </p:txBody>
              </p:sp>
              <p:sp>
                <p:nvSpPr>
                  <p:cNvPr id="19" name="Right Arrow 18"/>
                  <p:cNvSpPr/>
                  <p:nvPr/>
                </p:nvSpPr>
                <p:spPr>
                  <a:xfrm>
                    <a:off x="1558456" y="842838"/>
                    <a:ext cx="603885" cy="535305"/>
                  </a:xfrm>
                  <a:prstGeom prst="rightArrow">
                    <a:avLst/>
                  </a:prstGeom>
                  <a:solidFill>
                    <a:srgbClr val="EEECE1">
                      <a:lumMod val="90000"/>
                    </a:srgbClr>
                  </a:solidFill>
                  <a:ln w="25400" cap="flat" cmpd="sng" algn="ctr">
                    <a:solidFill>
                      <a:srgbClr val="EEECE1">
                        <a:lumMod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1200"/>
                      </a:spcAft>
                    </a:pPr>
                    <a:r>
                      <a:rPr lang="en-CA" sz="1100" b="1">
                        <a:solidFill>
                          <a:srgbClr val="000000"/>
                        </a:solidFill>
                        <a:effectLst/>
                        <a:latin typeface="Calibri"/>
                        <a:ea typeface="Times New Roman"/>
                      </a:rPr>
                      <a:t>C-92</a:t>
                    </a:r>
                    <a:endParaRPr lang="en-CA" sz="1200">
                      <a:effectLst/>
                      <a:latin typeface="Times New Roman"/>
                      <a:ea typeface="Times New Roman"/>
                    </a:endParaRPr>
                  </a:p>
                </p:txBody>
              </p:sp>
              <p:graphicFrame>
                <p:nvGraphicFramePr>
                  <p:cNvPr id="20" name="Diagram 19"/>
                  <p:cNvGraphicFramePr/>
                  <p:nvPr/>
                </p:nvGraphicFramePr>
                <p:xfrm>
                  <a:off x="3880237" y="0"/>
                  <a:ext cx="1868556" cy="260802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21" name="Diagram 20"/>
                  <p:cNvGraphicFramePr/>
                  <p:nvPr/>
                </p:nvGraphicFramePr>
                <p:xfrm>
                  <a:off x="1820849" y="278296"/>
                  <a:ext cx="1876508" cy="1884459"/>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22" name="Right Arrow 21"/>
                  <p:cNvSpPr/>
                  <p:nvPr/>
                </p:nvSpPr>
                <p:spPr>
                  <a:xfrm>
                    <a:off x="3411110" y="842838"/>
                    <a:ext cx="603885" cy="535305"/>
                  </a:xfrm>
                  <a:prstGeom prst="rightArrow">
                    <a:avLst/>
                  </a:prstGeom>
                  <a:solidFill>
                    <a:srgbClr val="EEECE1">
                      <a:lumMod val="90000"/>
                    </a:srgbClr>
                  </a:solidFill>
                  <a:ln w="25400" cap="flat" cmpd="sng" algn="ctr">
                    <a:solidFill>
                      <a:srgbClr val="EEECE1">
                        <a:lumMod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1200"/>
                      </a:spcAft>
                    </a:pPr>
                    <a:r>
                      <a:rPr lang="en-CA" sz="1100">
                        <a:solidFill>
                          <a:srgbClr val="000000"/>
                        </a:solidFill>
                        <a:effectLst/>
                        <a:latin typeface="Calibri"/>
                        <a:ea typeface="Times New Roman"/>
                      </a:rPr>
                      <a:t> </a:t>
                    </a:r>
                    <a:endParaRPr lang="en-CA" sz="1200">
                      <a:effectLst/>
                      <a:latin typeface="Times New Roman"/>
                      <a:ea typeface="Times New Roman"/>
                    </a:endParaRPr>
                  </a:p>
                </p:txBody>
              </p:sp>
            </p:grpSp>
            <p:sp>
              <p:nvSpPr>
                <p:cNvPr id="17" name="Text Box 7"/>
                <p:cNvSpPr txBox="1"/>
                <p:nvPr/>
              </p:nvSpPr>
              <p:spPr>
                <a:xfrm>
                  <a:off x="209005" y="0"/>
                  <a:ext cx="988423" cy="25209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just">
                    <a:spcBef>
                      <a:spcPts val="0"/>
                    </a:spcBef>
                    <a:spcAft>
                      <a:spcPts val="1200"/>
                    </a:spcAft>
                  </a:pPr>
                  <a:r>
                    <a:rPr lang="en-CA" sz="1200">
                      <a:effectLst/>
                      <a:ea typeface="Times New Roman"/>
                    </a:rPr>
                    <a:t>CURRENTLY</a:t>
                  </a:r>
                  <a:endParaRPr lang="en-CA" sz="1200">
                    <a:effectLst/>
                    <a:latin typeface="Times New Roman"/>
                    <a:ea typeface="Times New Roman"/>
                  </a:endParaRPr>
                </a:p>
              </p:txBody>
            </p:sp>
          </p:grpSp>
          <p:sp>
            <p:nvSpPr>
              <p:cNvPr id="13" name="Text Box 14"/>
              <p:cNvSpPr txBox="1"/>
              <p:nvPr/>
            </p:nvSpPr>
            <p:spPr>
              <a:xfrm>
                <a:off x="2129245" y="0"/>
                <a:ext cx="1127760" cy="25209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just">
                  <a:spcBef>
                    <a:spcPts val="0"/>
                  </a:spcBef>
                  <a:spcAft>
                    <a:spcPts val="1200"/>
                  </a:spcAft>
                </a:pPr>
                <a:r>
                  <a:rPr lang="en-CA" sz="1200" dirty="0">
                    <a:effectLst/>
                    <a:ea typeface="Times New Roman"/>
                  </a:rPr>
                  <a:t>C92 in “PHASE 1”</a:t>
                </a:r>
                <a:endParaRPr lang="en-CA" sz="1200" dirty="0">
                  <a:effectLst/>
                  <a:latin typeface="Times New Roman"/>
                  <a:ea typeface="Times New Roman"/>
                </a:endParaRPr>
              </a:p>
            </p:txBody>
          </p:sp>
        </p:grpSp>
        <p:sp>
          <p:nvSpPr>
            <p:cNvPr id="11" name="Text Box 15"/>
            <p:cNvSpPr txBox="1"/>
            <p:nvPr/>
          </p:nvSpPr>
          <p:spPr>
            <a:xfrm>
              <a:off x="4223657" y="0"/>
              <a:ext cx="1127760" cy="25209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just">
                <a:spcBef>
                  <a:spcPts val="0"/>
                </a:spcBef>
                <a:spcAft>
                  <a:spcPts val="1200"/>
                </a:spcAft>
              </a:pPr>
              <a:r>
                <a:rPr lang="en-CA" sz="1200" dirty="0">
                  <a:effectLst/>
                  <a:ea typeface="Times New Roman"/>
                </a:rPr>
                <a:t>C92 in “PHASE 2”</a:t>
              </a:r>
              <a:endParaRPr lang="en-CA" sz="1200" dirty="0">
                <a:effectLst/>
                <a:latin typeface="Times New Roman"/>
                <a:ea typeface="Times New Roman"/>
              </a:endParaRPr>
            </a:p>
          </p:txBody>
        </p:sp>
      </p:grpSp>
    </p:spTree>
    <p:extLst>
      <p:ext uri="{BB962C8B-B14F-4D97-AF65-F5344CB8AC3E}">
        <p14:creationId xmlns:p14="http://schemas.microsoft.com/office/powerpoint/2010/main" val="1309735556"/>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p:nvPr/>
        </p:nvPicPr>
        <p:blipFill rotWithShape="1">
          <a:blip r:embed="rId3" cstate="print">
            <a:extLst>
              <a:ext uri="{28A0092B-C50C-407E-A947-70E740481C1C}">
                <a14:useLocalDpi xmlns:a14="http://schemas.microsoft.com/office/drawing/2010/main" val="0"/>
              </a:ext>
            </a:extLst>
          </a:blip>
          <a:srcRect b="86667"/>
          <a:stretch/>
        </p:blipFill>
        <p:spPr>
          <a:xfrm>
            <a:off x="-38100" y="0"/>
            <a:ext cx="9182100" cy="914400"/>
          </a:xfrm>
          <a:prstGeom prst="rect">
            <a:avLst/>
          </a:prstGeom>
        </p:spPr>
      </p:pic>
      <p:sp>
        <p:nvSpPr>
          <p:cNvPr id="6" name="Title 5"/>
          <p:cNvSpPr>
            <a:spLocks noGrp="1"/>
          </p:cNvSpPr>
          <p:nvPr>
            <p:ph type="title"/>
          </p:nvPr>
        </p:nvSpPr>
        <p:spPr/>
        <p:txBody>
          <a:bodyPr>
            <a:normAutofit fontScale="90000"/>
          </a:bodyPr>
          <a:lstStyle/>
          <a:p>
            <a:br>
              <a:rPr lang="en-CA" b="1" dirty="0">
                <a:solidFill>
                  <a:schemeClr val="accent3">
                    <a:lumMod val="50000"/>
                  </a:schemeClr>
                </a:solidFill>
              </a:rPr>
            </a:br>
            <a:br>
              <a:rPr lang="en-CA" b="1" dirty="0">
                <a:solidFill>
                  <a:schemeClr val="accent3">
                    <a:lumMod val="50000"/>
                  </a:schemeClr>
                </a:solidFill>
              </a:rPr>
            </a:br>
            <a:r>
              <a:rPr lang="en-CA" b="1" dirty="0">
                <a:solidFill>
                  <a:schemeClr val="accent3">
                    <a:lumMod val="50000"/>
                  </a:schemeClr>
                </a:solidFill>
              </a:rPr>
              <a:t>Jurisdiction Pathways – 2 Roads</a:t>
            </a:r>
            <a:br>
              <a:rPr lang="en-CA" b="1" dirty="0">
                <a:solidFill>
                  <a:schemeClr val="accent3">
                    <a:lumMod val="50000"/>
                  </a:schemeClr>
                </a:solidFill>
              </a:rPr>
            </a:br>
            <a:endParaRPr lang="en-CA" dirty="0"/>
          </a:p>
        </p:txBody>
      </p:sp>
      <p:sp>
        <p:nvSpPr>
          <p:cNvPr id="8" name="Content Placeholder 7"/>
          <p:cNvSpPr>
            <a:spLocks noGrp="1"/>
          </p:cNvSpPr>
          <p:nvPr>
            <p:ph idx="1"/>
          </p:nvPr>
        </p:nvSpPr>
        <p:spPr/>
        <p:txBody>
          <a:bodyPr/>
          <a:lstStyle/>
          <a:p>
            <a:pPr marL="0" indent="0">
              <a:buNone/>
            </a:pPr>
            <a:r>
              <a:rPr lang="en-CA" dirty="0"/>
              <a:t>Two possible pathways to jurisdiction: </a:t>
            </a:r>
          </a:p>
          <a:p>
            <a:pPr marL="457200" lvl="1" indent="0">
              <a:buNone/>
            </a:pPr>
            <a:r>
              <a:rPr lang="en-CA" dirty="0"/>
              <a:t>(1) One pathway leads to “paramountcy” over provincial laws</a:t>
            </a:r>
          </a:p>
          <a:p>
            <a:pPr marL="457200" lvl="1" indent="0">
              <a:buNone/>
            </a:pPr>
            <a:r>
              <a:rPr lang="en-CA" dirty="0"/>
              <a:t>	</a:t>
            </a:r>
          </a:p>
          <a:p>
            <a:pPr marL="457200" lvl="1" indent="0">
              <a:buNone/>
            </a:pPr>
            <a:r>
              <a:rPr lang="en-CA" dirty="0"/>
              <a:t>(2) One pathway involves no paramountcy over provincial law, and therefore does not “have the force of federal law”</a:t>
            </a:r>
          </a:p>
          <a:p>
            <a:pPr marL="457200" lvl="1" indent="0">
              <a:buNone/>
            </a:pPr>
            <a:endParaRPr lang="en-CA" dirty="0"/>
          </a:p>
          <a:p>
            <a:pPr marL="457200" lvl="1" indent="0">
              <a:buNone/>
            </a:pPr>
            <a:r>
              <a:rPr lang="en-CA" dirty="0"/>
              <a:t>Strong incentive to pursue paramountcy option </a:t>
            </a:r>
          </a:p>
        </p:txBody>
      </p:sp>
      <p:sp>
        <p:nvSpPr>
          <p:cNvPr id="4" name="Slide Number Placeholder 3"/>
          <p:cNvSpPr>
            <a:spLocks noGrp="1"/>
          </p:cNvSpPr>
          <p:nvPr>
            <p:ph type="sldNum" sz="quarter" idx="12"/>
          </p:nvPr>
        </p:nvSpPr>
        <p:spPr/>
        <p:txBody>
          <a:bodyPr/>
          <a:lstStyle/>
          <a:p>
            <a:fld id="{C12AC81A-2123-4CC9-AE9F-1859FB1B91BE}" type="slidenum">
              <a:rPr lang="en-CA" smtClean="0"/>
              <a:t>7</a:t>
            </a:fld>
            <a:endParaRPr lang="en-CA" dirty="0"/>
          </a:p>
        </p:txBody>
      </p:sp>
      <p:pic>
        <p:nvPicPr>
          <p:cNvPr id="15" name="Picture 14"/>
          <p:cNvPicPr/>
          <p:nvPr/>
        </p:nvPicPr>
        <p:blipFill>
          <a:blip r:embed="rId4">
            <a:extLst>
              <a:ext uri="{28A0092B-C50C-407E-A947-70E740481C1C}">
                <a14:useLocalDpi xmlns:a14="http://schemas.microsoft.com/office/drawing/2010/main" val="0"/>
              </a:ext>
            </a:extLst>
          </a:blip>
          <a:stretch>
            <a:fillRect/>
          </a:stretch>
        </p:blipFill>
        <p:spPr>
          <a:xfrm>
            <a:off x="76200" y="152400"/>
            <a:ext cx="1654174" cy="643733"/>
          </a:xfrm>
          <a:prstGeom prst="rect">
            <a:avLst/>
          </a:prstGeom>
        </p:spPr>
      </p:pic>
      <p:sp>
        <p:nvSpPr>
          <p:cNvPr id="3" name="TextBox 2"/>
          <p:cNvSpPr txBox="1"/>
          <p:nvPr/>
        </p:nvSpPr>
        <p:spPr>
          <a:xfrm>
            <a:off x="457200" y="1057419"/>
            <a:ext cx="8305800" cy="369332"/>
          </a:xfrm>
          <a:prstGeom prst="rect">
            <a:avLst/>
          </a:prstGeom>
          <a:noFill/>
        </p:spPr>
        <p:txBody>
          <a:bodyPr wrap="square" rtlCol="0">
            <a:spAutoFit/>
          </a:bodyPr>
          <a:lstStyle/>
          <a:p>
            <a:r>
              <a:rPr lang="en-CA" b="1" dirty="0">
                <a:solidFill>
                  <a:schemeClr val="accent3">
                    <a:lumMod val="50000"/>
                  </a:schemeClr>
                </a:solidFill>
              </a:rPr>
              <a:t> </a:t>
            </a:r>
          </a:p>
        </p:txBody>
      </p:sp>
      <p:sp>
        <p:nvSpPr>
          <p:cNvPr id="5" name="TextBox 4"/>
          <p:cNvSpPr txBox="1"/>
          <p:nvPr/>
        </p:nvSpPr>
        <p:spPr>
          <a:xfrm>
            <a:off x="228600" y="6519446"/>
            <a:ext cx="8534400" cy="338554"/>
          </a:xfrm>
          <a:prstGeom prst="rect">
            <a:avLst/>
          </a:prstGeom>
          <a:noFill/>
        </p:spPr>
        <p:txBody>
          <a:bodyPr wrap="square" rtlCol="0">
            <a:spAutoFit/>
          </a:bodyPr>
          <a:lstStyle/>
          <a:p>
            <a:pPr algn="ctr"/>
            <a:r>
              <a:rPr lang="en-CA" sz="1600" dirty="0">
                <a:solidFill>
                  <a:schemeClr val="bg1">
                    <a:lumMod val="50000"/>
                  </a:schemeClr>
                </a:solidFill>
              </a:rPr>
              <a:t>Your sovereignty.   Your prosperity.   Our mission.</a:t>
            </a:r>
          </a:p>
        </p:txBody>
      </p:sp>
      <p:cxnSp>
        <p:nvCxnSpPr>
          <p:cNvPr id="7" name="Straight Connector 6"/>
          <p:cNvCxnSpPr/>
          <p:nvPr/>
        </p:nvCxnSpPr>
        <p:spPr>
          <a:xfrm>
            <a:off x="0" y="6477000"/>
            <a:ext cx="6477000"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641789"/>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p:nvPr/>
        </p:nvPicPr>
        <p:blipFill rotWithShape="1">
          <a:blip r:embed="rId3" cstate="print">
            <a:extLst>
              <a:ext uri="{28A0092B-C50C-407E-A947-70E740481C1C}">
                <a14:useLocalDpi xmlns:a14="http://schemas.microsoft.com/office/drawing/2010/main" val="0"/>
              </a:ext>
            </a:extLst>
          </a:blip>
          <a:srcRect b="86667"/>
          <a:stretch/>
        </p:blipFill>
        <p:spPr>
          <a:xfrm>
            <a:off x="-38100" y="0"/>
            <a:ext cx="9182100" cy="914400"/>
          </a:xfrm>
          <a:prstGeom prst="rect">
            <a:avLst/>
          </a:prstGeom>
        </p:spPr>
      </p:pic>
      <p:sp>
        <p:nvSpPr>
          <p:cNvPr id="4" name="Slide Number Placeholder 3"/>
          <p:cNvSpPr>
            <a:spLocks noGrp="1"/>
          </p:cNvSpPr>
          <p:nvPr>
            <p:ph type="sldNum" sz="quarter" idx="12"/>
          </p:nvPr>
        </p:nvSpPr>
        <p:spPr/>
        <p:txBody>
          <a:bodyPr/>
          <a:lstStyle/>
          <a:p>
            <a:fld id="{C12AC81A-2123-4CC9-AE9F-1859FB1B91BE}" type="slidenum">
              <a:rPr lang="en-CA" smtClean="0"/>
              <a:t>8</a:t>
            </a:fld>
            <a:endParaRPr lang="en-CA" dirty="0"/>
          </a:p>
        </p:txBody>
      </p:sp>
      <p:pic>
        <p:nvPicPr>
          <p:cNvPr id="15" name="Picture 14"/>
          <p:cNvPicPr/>
          <p:nvPr/>
        </p:nvPicPr>
        <p:blipFill>
          <a:blip r:embed="rId4">
            <a:extLst>
              <a:ext uri="{28A0092B-C50C-407E-A947-70E740481C1C}">
                <a14:useLocalDpi xmlns:a14="http://schemas.microsoft.com/office/drawing/2010/main" val="0"/>
              </a:ext>
            </a:extLst>
          </a:blip>
          <a:stretch>
            <a:fillRect/>
          </a:stretch>
        </p:blipFill>
        <p:spPr>
          <a:xfrm>
            <a:off x="76200" y="152400"/>
            <a:ext cx="1654174" cy="643733"/>
          </a:xfrm>
          <a:prstGeom prst="rect">
            <a:avLst/>
          </a:prstGeom>
        </p:spPr>
      </p:pic>
      <p:sp>
        <p:nvSpPr>
          <p:cNvPr id="2" name="TextBox 1"/>
          <p:cNvSpPr txBox="1"/>
          <p:nvPr/>
        </p:nvSpPr>
        <p:spPr>
          <a:xfrm>
            <a:off x="685800" y="1676400"/>
            <a:ext cx="8077200" cy="830997"/>
          </a:xfrm>
          <a:prstGeom prst="rect">
            <a:avLst/>
          </a:prstGeom>
          <a:noFill/>
        </p:spPr>
        <p:txBody>
          <a:bodyPr wrap="square" rtlCol="0">
            <a:spAutoFit/>
          </a:bodyPr>
          <a:lstStyle/>
          <a:p>
            <a:r>
              <a:rPr lang="en-CA" sz="2400" dirty="0">
                <a:sym typeface="Wingdings" pitchFamily="2" charset="2"/>
              </a:rPr>
              <a:t>There’s a process to exercise it:</a:t>
            </a:r>
          </a:p>
          <a:p>
            <a:endParaRPr lang="en-CA" sz="2400" dirty="0">
              <a:sym typeface="Wingdings" pitchFamily="2" charset="2"/>
            </a:endParaRPr>
          </a:p>
        </p:txBody>
      </p:sp>
      <p:sp>
        <p:nvSpPr>
          <p:cNvPr id="3" name="TextBox 2"/>
          <p:cNvSpPr txBox="1"/>
          <p:nvPr/>
        </p:nvSpPr>
        <p:spPr>
          <a:xfrm>
            <a:off x="457200" y="1057419"/>
            <a:ext cx="8305800" cy="923330"/>
          </a:xfrm>
          <a:prstGeom prst="rect">
            <a:avLst/>
          </a:prstGeom>
          <a:noFill/>
        </p:spPr>
        <p:txBody>
          <a:bodyPr wrap="square" rtlCol="0">
            <a:spAutoFit/>
          </a:bodyPr>
          <a:lstStyle/>
          <a:p>
            <a:r>
              <a:rPr lang="en-CA" sz="3600" b="1" dirty="0">
                <a:solidFill>
                  <a:schemeClr val="accent3">
                    <a:lumMod val="50000"/>
                  </a:schemeClr>
                </a:solidFill>
              </a:rPr>
              <a:t>2. Jurisdiction Pathways to Paramountcy</a:t>
            </a:r>
          </a:p>
          <a:p>
            <a:r>
              <a:rPr lang="en-CA" b="1" dirty="0">
                <a:solidFill>
                  <a:schemeClr val="accent3">
                    <a:lumMod val="50000"/>
                  </a:schemeClr>
                </a:solidFill>
              </a:rPr>
              <a:t> </a:t>
            </a:r>
          </a:p>
        </p:txBody>
      </p:sp>
      <p:sp>
        <p:nvSpPr>
          <p:cNvPr id="5" name="TextBox 4"/>
          <p:cNvSpPr txBox="1"/>
          <p:nvPr/>
        </p:nvSpPr>
        <p:spPr>
          <a:xfrm>
            <a:off x="228600" y="6519446"/>
            <a:ext cx="8534400" cy="338554"/>
          </a:xfrm>
          <a:prstGeom prst="rect">
            <a:avLst/>
          </a:prstGeom>
          <a:noFill/>
        </p:spPr>
        <p:txBody>
          <a:bodyPr wrap="square" rtlCol="0">
            <a:spAutoFit/>
          </a:bodyPr>
          <a:lstStyle/>
          <a:p>
            <a:pPr algn="ctr"/>
            <a:r>
              <a:rPr lang="en-CA" sz="1600" dirty="0">
                <a:solidFill>
                  <a:schemeClr val="bg1">
                    <a:lumMod val="50000"/>
                  </a:schemeClr>
                </a:solidFill>
              </a:rPr>
              <a:t>Your sovereignty.   Your prosperity.   Our mission.</a:t>
            </a:r>
          </a:p>
        </p:txBody>
      </p:sp>
      <p:cxnSp>
        <p:nvCxnSpPr>
          <p:cNvPr id="7" name="Straight Connector 6"/>
          <p:cNvCxnSpPr/>
          <p:nvPr/>
        </p:nvCxnSpPr>
        <p:spPr>
          <a:xfrm>
            <a:off x="0" y="6477000"/>
            <a:ext cx="6477000" cy="0"/>
          </a:xfrm>
          <a:prstGeom prst="line">
            <a:avLst/>
          </a:prstGeom>
          <a:ln w="28575"/>
        </p:spPr>
        <p:style>
          <a:lnRef idx="1">
            <a:schemeClr val="accent1"/>
          </a:lnRef>
          <a:fillRef idx="0">
            <a:schemeClr val="accent1"/>
          </a:fillRef>
          <a:effectRef idx="0">
            <a:schemeClr val="accent1"/>
          </a:effectRef>
          <a:fontRef idx="minor">
            <a:schemeClr val="tx1"/>
          </a:fontRef>
        </p:style>
      </p:cxnSp>
      <p:graphicFrame>
        <p:nvGraphicFramePr>
          <p:cNvPr id="9" name="Diagram 8"/>
          <p:cNvGraphicFramePr/>
          <p:nvPr>
            <p:extLst>
              <p:ext uri="{D42A27DB-BD31-4B8C-83A1-F6EECF244321}">
                <p14:modId xmlns:p14="http://schemas.microsoft.com/office/powerpoint/2010/main" val="2673589682"/>
              </p:ext>
            </p:extLst>
          </p:nvPr>
        </p:nvGraphicFramePr>
        <p:xfrm>
          <a:off x="990600" y="2286000"/>
          <a:ext cx="6096000"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570850363"/>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p:nvPr/>
        </p:nvPicPr>
        <p:blipFill rotWithShape="1">
          <a:blip r:embed="rId3" cstate="print">
            <a:extLst>
              <a:ext uri="{28A0092B-C50C-407E-A947-70E740481C1C}">
                <a14:useLocalDpi xmlns:a14="http://schemas.microsoft.com/office/drawing/2010/main" val="0"/>
              </a:ext>
            </a:extLst>
          </a:blip>
          <a:srcRect b="86667"/>
          <a:stretch/>
        </p:blipFill>
        <p:spPr>
          <a:xfrm>
            <a:off x="-38100" y="0"/>
            <a:ext cx="9182100" cy="914400"/>
          </a:xfrm>
          <a:prstGeom prst="rect">
            <a:avLst/>
          </a:prstGeom>
        </p:spPr>
      </p:pic>
      <p:sp>
        <p:nvSpPr>
          <p:cNvPr id="4" name="Slide Number Placeholder 3"/>
          <p:cNvSpPr>
            <a:spLocks noGrp="1"/>
          </p:cNvSpPr>
          <p:nvPr>
            <p:ph type="sldNum" sz="quarter" idx="12"/>
          </p:nvPr>
        </p:nvSpPr>
        <p:spPr/>
        <p:txBody>
          <a:bodyPr/>
          <a:lstStyle/>
          <a:p>
            <a:fld id="{C12AC81A-2123-4CC9-AE9F-1859FB1B91BE}" type="slidenum">
              <a:rPr lang="en-CA" smtClean="0"/>
              <a:t>9</a:t>
            </a:fld>
            <a:endParaRPr lang="en-CA" dirty="0"/>
          </a:p>
        </p:txBody>
      </p:sp>
      <p:pic>
        <p:nvPicPr>
          <p:cNvPr id="15" name="Picture 14"/>
          <p:cNvPicPr/>
          <p:nvPr/>
        </p:nvPicPr>
        <p:blipFill>
          <a:blip r:embed="rId4">
            <a:extLst>
              <a:ext uri="{28A0092B-C50C-407E-A947-70E740481C1C}">
                <a14:useLocalDpi xmlns:a14="http://schemas.microsoft.com/office/drawing/2010/main" val="0"/>
              </a:ext>
            </a:extLst>
          </a:blip>
          <a:stretch>
            <a:fillRect/>
          </a:stretch>
        </p:blipFill>
        <p:spPr>
          <a:xfrm>
            <a:off x="76200" y="152400"/>
            <a:ext cx="1654174" cy="643733"/>
          </a:xfrm>
          <a:prstGeom prst="rect">
            <a:avLst/>
          </a:prstGeom>
        </p:spPr>
      </p:pic>
      <p:sp>
        <p:nvSpPr>
          <p:cNvPr id="2" name="TextBox 1"/>
          <p:cNvSpPr txBox="1"/>
          <p:nvPr/>
        </p:nvSpPr>
        <p:spPr>
          <a:xfrm>
            <a:off x="685800" y="1676400"/>
            <a:ext cx="8077200" cy="830997"/>
          </a:xfrm>
          <a:prstGeom prst="rect">
            <a:avLst/>
          </a:prstGeom>
          <a:noFill/>
        </p:spPr>
        <p:txBody>
          <a:bodyPr wrap="square" rtlCol="0">
            <a:spAutoFit/>
          </a:bodyPr>
          <a:lstStyle/>
          <a:p>
            <a:r>
              <a:rPr lang="en-CA" sz="2400" dirty="0">
                <a:sym typeface="Wingdings" pitchFamily="2" charset="2"/>
              </a:rPr>
              <a:t>There’s a process to exercise it:</a:t>
            </a:r>
          </a:p>
          <a:p>
            <a:endParaRPr lang="en-CA" sz="2400" dirty="0">
              <a:sym typeface="Wingdings" pitchFamily="2" charset="2"/>
            </a:endParaRPr>
          </a:p>
        </p:txBody>
      </p:sp>
      <p:sp>
        <p:nvSpPr>
          <p:cNvPr id="3" name="TextBox 2"/>
          <p:cNvSpPr txBox="1"/>
          <p:nvPr/>
        </p:nvSpPr>
        <p:spPr>
          <a:xfrm>
            <a:off x="457200" y="1057419"/>
            <a:ext cx="8305800" cy="923330"/>
          </a:xfrm>
          <a:prstGeom prst="rect">
            <a:avLst/>
          </a:prstGeom>
          <a:noFill/>
        </p:spPr>
        <p:txBody>
          <a:bodyPr wrap="square" rtlCol="0">
            <a:spAutoFit/>
          </a:bodyPr>
          <a:lstStyle/>
          <a:p>
            <a:r>
              <a:rPr lang="en-CA" sz="3600" b="1" dirty="0">
                <a:solidFill>
                  <a:schemeClr val="accent3">
                    <a:lumMod val="50000"/>
                  </a:schemeClr>
                </a:solidFill>
              </a:rPr>
              <a:t>2. Jurisdiction Pathway – No Paramountcy</a:t>
            </a:r>
          </a:p>
          <a:p>
            <a:endParaRPr lang="en-CA" b="1" dirty="0">
              <a:solidFill>
                <a:schemeClr val="accent3">
                  <a:lumMod val="50000"/>
                </a:schemeClr>
              </a:solidFill>
            </a:endParaRPr>
          </a:p>
        </p:txBody>
      </p:sp>
      <p:sp>
        <p:nvSpPr>
          <p:cNvPr id="5" name="TextBox 4"/>
          <p:cNvSpPr txBox="1"/>
          <p:nvPr/>
        </p:nvSpPr>
        <p:spPr>
          <a:xfrm>
            <a:off x="228600" y="6519446"/>
            <a:ext cx="8534400" cy="338554"/>
          </a:xfrm>
          <a:prstGeom prst="rect">
            <a:avLst/>
          </a:prstGeom>
          <a:noFill/>
        </p:spPr>
        <p:txBody>
          <a:bodyPr wrap="square" rtlCol="0">
            <a:spAutoFit/>
          </a:bodyPr>
          <a:lstStyle/>
          <a:p>
            <a:pPr algn="ctr"/>
            <a:r>
              <a:rPr lang="en-CA" sz="1600" dirty="0">
                <a:solidFill>
                  <a:schemeClr val="bg1">
                    <a:lumMod val="50000"/>
                  </a:schemeClr>
                </a:solidFill>
              </a:rPr>
              <a:t>Your sovereignty.   Your prosperity.   Our mission.</a:t>
            </a:r>
          </a:p>
        </p:txBody>
      </p:sp>
      <p:cxnSp>
        <p:nvCxnSpPr>
          <p:cNvPr id="7" name="Straight Connector 6"/>
          <p:cNvCxnSpPr/>
          <p:nvPr/>
        </p:nvCxnSpPr>
        <p:spPr>
          <a:xfrm>
            <a:off x="0" y="6477000"/>
            <a:ext cx="6477000" cy="0"/>
          </a:xfrm>
          <a:prstGeom prst="line">
            <a:avLst/>
          </a:prstGeom>
          <a:ln w="28575"/>
        </p:spPr>
        <p:style>
          <a:lnRef idx="1">
            <a:schemeClr val="accent1"/>
          </a:lnRef>
          <a:fillRef idx="0">
            <a:schemeClr val="accent1"/>
          </a:fillRef>
          <a:effectRef idx="0">
            <a:schemeClr val="accent1"/>
          </a:effectRef>
          <a:fontRef idx="minor">
            <a:schemeClr val="tx1"/>
          </a:fontRef>
        </p:style>
      </p:cxnSp>
      <p:graphicFrame>
        <p:nvGraphicFramePr>
          <p:cNvPr id="9" name="Diagram 8"/>
          <p:cNvGraphicFramePr/>
          <p:nvPr>
            <p:extLst>
              <p:ext uri="{D42A27DB-BD31-4B8C-83A1-F6EECF244321}">
                <p14:modId xmlns:p14="http://schemas.microsoft.com/office/powerpoint/2010/main" val="2275742954"/>
              </p:ext>
            </p:extLst>
          </p:nvPr>
        </p:nvGraphicFramePr>
        <p:xfrm>
          <a:off x="990600" y="2286000"/>
          <a:ext cx="6096000"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334617534"/>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3029</TotalTime>
  <Words>2178</Words>
  <Application>Microsoft Macintosh PowerPoint</Application>
  <PresentationFormat>On-screen Show (4:3)</PresentationFormat>
  <Paragraphs>297</Paragraphs>
  <Slides>27</Slides>
  <Notes>27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Calibri</vt:lpstr>
      <vt:lpstr>Courier New</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  Jurisdiction Pathways – 2 Roads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 McPherson</dc:creator>
  <cp:lastModifiedBy>b paul</cp:lastModifiedBy>
  <cp:revision>141</cp:revision>
  <cp:lastPrinted>2017-10-02T13:50:27Z</cp:lastPrinted>
  <dcterms:created xsi:type="dcterms:W3CDTF">2017-09-25T20:35:55Z</dcterms:created>
  <dcterms:modified xsi:type="dcterms:W3CDTF">2019-12-12T12:33:10Z</dcterms:modified>
</cp:coreProperties>
</file>