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oundtripDataSignature="AMtx7mg63MzxtZf6QdlJZ3IgecYX/v9OzA==" r:id="rId8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4A4655-9C32-4251-A71E-02368E4602DF}">
  <a:tblStyle styleId="{7F4A4655-9C32-4251-A71E-02368E4602D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330325" y="720725"/>
            <a:ext cx="4656138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18" y="4560559"/>
            <a:ext cx="5852140" cy="4320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9" tIns="91449" rIns="91449" bIns="9144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31518" y="4560559"/>
            <a:ext cx="5852140" cy="4320529"/>
          </a:xfrm>
          <a:prstGeom prst="rect">
            <a:avLst/>
          </a:prstGeom>
        </p:spPr>
        <p:txBody>
          <a:bodyPr spcFirstLastPara="1" wrap="square" lIns="91449" tIns="91449" rIns="91449" bIns="9144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27150" y="719138"/>
            <a:ext cx="4662488" cy="3602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563442" y="197115"/>
            <a:ext cx="4931516" cy="8675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989089" y="2622762"/>
            <a:ext cx="6586750" cy="216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88539" y="516784"/>
            <a:ext cx="6586750" cy="6380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None/>
              <a:defRPr sz="1979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5pPr>
            <a:lvl6pPr lvl="5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6pPr>
            <a:lvl7pPr lvl="6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7pPr>
            <a:lvl8pPr lvl="7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8pPr>
            <a:lvl9pPr lvl="8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0"/>
              <a:buNone/>
              <a:defRPr sz="197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691515" y="2069042"/>
            <a:ext cx="4274820" cy="49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5092065" y="2069042"/>
            <a:ext cx="4274820" cy="49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 b="1"/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None/>
              <a:defRPr sz="1979" b="1"/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5pPr>
            <a:lvl6pPr marL="2743200" lvl="5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6pPr>
            <a:lvl7pPr marL="3200400" lvl="6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7pPr>
            <a:lvl8pPr marL="3657600" lvl="7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8pPr>
            <a:lvl9pPr marL="4114800" lvl="8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692826" y="2839085"/>
            <a:ext cx="4255174" cy="4175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5092066" y="1905318"/>
            <a:ext cx="4276130" cy="933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 b="1"/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None/>
              <a:defRPr sz="1979" b="1"/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5pPr>
            <a:lvl6pPr marL="2743200" lvl="5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6pPr>
            <a:lvl7pPr marL="3200400" lvl="6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7pPr>
            <a:lvl8pPr marL="3657600" lvl="7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8pPr>
            <a:lvl9pPr marL="4114800" lvl="8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5092066" y="2839085"/>
            <a:ext cx="4276130" cy="4175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sz="3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2119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0"/>
              <a:buChar char="•"/>
              <a:defRPr sz="3520"/>
            </a:lvl1pPr>
            <a:lvl2pPr marL="914400" lvl="1" indent="-42418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0"/>
              <a:buChar char="•"/>
              <a:defRPr sz="3080"/>
            </a:lvl2pPr>
            <a:lvl3pPr marL="1371600" lvl="2" indent="-396239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3pPr>
            <a:lvl4pPr marL="1828800" lvl="3" indent="-3683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4pPr>
            <a:lvl5pPr marL="2286000" lvl="4" indent="-3683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5pPr>
            <a:lvl6pPr marL="2743200" lvl="5" indent="-3683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marL="3200400" lvl="6" indent="-3683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marL="3657600" lvl="7" indent="-3683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marL="4114800" lvl="8" indent="-3683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  <a:defRPr sz="1540"/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marL="2743200" lvl="5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marL="3200400" lvl="6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marL="3657600" lvl="7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marL="4114800" lvl="8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sz="3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  <a:defRPr sz="3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None/>
              <a:defRPr sz="2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  <a:defRPr sz="1540"/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marL="2743200" lvl="5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marL="3200400" lvl="6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marL="3657600" lvl="7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marL="4114800" lvl="8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40"/>
              <a:buFont typeface="Calibri"/>
              <a:buNone/>
              <a:defRPr sz="4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2418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sz="3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sz="2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433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sz="19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4329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sz="19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329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sz="19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329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sz="19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329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sz="19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329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sz="19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-27440" y="160375"/>
            <a:ext cx="10058400" cy="5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Wills versus Trusts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477584" y="5698638"/>
            <a:ext cx="91637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right for you – (1) doing nothing –(2) a will –(3) a trust? 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answer depends on your circumstances and I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here to help. 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40678" y="6521381"/>
            <a:ext cx="10406804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(</a:t>
            </a:r>
            <a:r>
              <a:rPr lang="en-US" b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631) 371-3861		  			                                           www.CarvajalLawFirm.com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The Law Office of Melissa L. Carvajal, P.C.</a:t>
            </a:r>
            <a:r>
              <a:rPr lang="en-US" b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				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                      CarvajalLawFirm@gmail.com</a:t>
            </a:r>
          </a:p>
          <a:p>
            <a:r>
              <a:rPr lang="en-US" sz="1000" b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70 Suffolk Court, Suite 500, Hauppauge, NY 11788					                                           *Illustration purposes only.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en-US" sz="14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 with a qualified professional before making any legal, tax, or investment decisions.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7" name="Google Shape;87;p1"/>
          <p:cNvGraphicFramePr/>
          <p:nvPr/>
        </p:nvGraphicFramePr>
        <p:xfrm>
          <a:off x="378072" y="977960"/>
          <a:ext cx="9362750" cy="4450165"/>
        </p:xfrm>
        <a:graphic>
          <a:graphicData uri="http://schemas.openxmlformats.org/drawingml/2006/table">
            <a:tbl>
              <a:tblPr firstRow="1" bandRow="1">
                <a:noFill/>
                <a:tableStyleId>{7F4A4655-9C32-4251-A71E-02368E4602DF}</a:tableStyleId>
              </a:tblPr>
              <a:tblGrid>
                <a:gridCol w="93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62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28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Estate Tax Planning</a:t>
                      </a:r>
                      <a:endParaRPr sz="12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Income Tax Planning</a:t>
                      </a:r>
                      <a:endParaRPr sz="12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Names Someone to Handle Your Affairs When You Die</a:t>
                      </a:r>
                      <a:endParaRPr sz="12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Names Who You Want to Receive Your Accounts and Property</a:t>
                      </a:r>
                      <a:endParaRPr sz="12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Names Someone to Handle Your Affairs If You Are Unable</a:t>
                      </a:r>
                      <a:endParaRPr sz="12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Asset Protection for Heirs / </a:t>
                      </a:r>
                      <a:r>
                        <a:rPr lang="en-US" sz="1100"/>
                        <a:t>Beneficiaries</a:t>
                      </a:r>
                      <a:endParaRPr sz="11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Avoids Probate</a:t>
                      </a:r>
                      <a:endParaRPr sz="12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Avoids “Living Probate”</a:t>
                      </a:r>
                      <a:endParaRPr sz="1200"/>
                    </a:p>
                  </a:txBody>
                  <a:tcPr marL="91450" marR="91450" marT="45725" marB="45725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Private Process</a:t>
                      </a:r>
                      <a:endParaRPr sz="1200"/>
                    </a:p>
                  </a:txBody>
                  <a:tcPr marL="91450" marR="91450" marT="45725" marB="4572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/>
                        <a:t>Doing Nothing </a:t>
                      </a:r>
                      <a:r>
                        <a:rPr lang="en-US" sz="1400"/>
                        <a:t>–</a:t>
                      </a:r>
                      <a:br>
                        <a:rPr lang="en-US" sz="1400" b="1"/>
                      </a:br>
                      <a:r>
                        <a:rPr lang="en-US" sz="1400" b="1"/>
                        <a:t>No Will, </a:t>
                      </a:r>
                      <a:br>
                        <a:rPr lang="en-US" sz="1400" b="1"/>
                      </a:br>
                      <a:r>
                        <a:rPr lang="en-US" sz="1400" b="1"/>
                        <a:t>No Trust</a:t>
                      </a:r>
                      <a:endParaRPr sz="1400" b="1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🗶</a:t>
                      </a:r>
                      <a:endParaRPr sz="24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🗶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          </a:ext>
                          </a:extLst>
                        </a:rPr>
                        <a:t>Government</a:t>
                      </a:r>
                      <a:r>
                        <a:rPr lang="en-US" sz="1200"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          </a:ext>
                          </a:extLst>
                        </a:rPr>
                        <a:t> Decide</a:t>
                      </a:r>
                      <a:r>
                        <a:rPr lang="en-US" sz="1200"/>
                        <a:t>s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Government</a:t>
                      </a:r>
                      <a:r>
                        <a:rPr lang="en-US" sz="1200"/>
                        <a:t> Decides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 </a:t>
                      </a:r>
                      <a:r>
                        <a:rPr lang="en-US" sz="1100"/>
                        <a:t>Government</a:t>
                      </a:r>
                      <a:r>
                        <a:rPr lang="en-US" sz="1200"/>
                        <a:t> Decides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🗶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🗶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🗶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🗶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/>
                        <a:t>Will</a:t>
                      </a:r>
                      <a:endParaRPr sz="1400" b="1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/>
                        <a:t>✔</a:t>
                      </a:r>
                      <a:endParaRPr sz="24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Limited and often not included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24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🗶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Possible, but often not included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🗶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🗶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🗶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/>
                        <a:t>Trust</a:t>
                      </a:r>
                      <a:endParaRPr sz="1400" b="1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✔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✔</a:t>
                      </a:r>
                      <a:endParaRPr sz="12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9430</TotalTime>
  <Words>221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</dc:creator>
  <cp:lastModifiedBy>Melissa Carvajal</cp:lastModifiedBy>
  <cp:revision>4</cp:revision>
  <cp:lastPrinted>2022-03-19T00:28:53Z</cp:lastPrinted>
  <dcterms:created xsi:type="dcterms:W3CDTF">2016-01-11T15:55:11Z</dcterms:created>
  <dcterms:modified xsi:type="dcterms:W3CDTF">2022-03-19T00:56:31Z</dcterms:modified>
</cp:coreProperties>
</file>